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74" r:id="rId2"/>
    <p:sldId id="275" r:id="rId3"/>
    <p:sldId id="277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339" r:id="rId12"/>
    <p:sldId id="287" r:id="rId13"/>
    <p:sldId id="289" r:id="rId14"/>
    <p:sldId id="291" r:id="rId15"/>
    <p:sldId id="292" r:id="rId16"/>
    <p:sldId id="293" r:id="rId17"/>
    <p:sldId id="348" r:id="rId18"/>
    <p:sldId id="259" r:id="rId19"/>
    <p:sldId id="349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41" r:id="rId28"/>
    <p:sldId id="342" r:id="rId29"/>
    <p:sldId id="343" r:id="rId30"/>
    <p:sldId id="344" r:id="rId31"/>
    <p:sldId id="345" r:id="rId32"/>
    <p:sldId id="346" r:id="rId33"/>
    <p:sldId id="347" r:id="rId34"/>
    <p:sldId id="302" r:id="rId35"/>
    <p:sldId id="303" r:id="rId36"/>
    <p:sldId id="304" r:id="rId37"/>
    <p:sldId id="305" r:id="rId38"/>
    <p:sldId id="306" r:id="rId39"/>
    <p:sldId id="307" r:id="rId4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60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7D8A8-3256-4614-B980-5325475A3227}" type="datetimeFigureOut">
              <a:rPr lang="tr-TR" smtClean="0"/>
              <a:t>6.11.2018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07577-1F5C-4130-90D6-59383680CD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0651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2C2B-E4BE-469C-873F-454E224A4FD9}" type="datetimeFigureOut">
              <a:rPr lang="tr-TR" smtClean="0"/>
              <a:t>6.11.2018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E8CB-A516-47CB-82EB-2DB43BD365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838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2C2B-E4BE-469C-873F-454E224A4FD9}" type="datetimeFigureOut">
              <a:rPr lang="tr-TR" smtClean="0"/>
              <a:t>6.11.2018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E8CB-A516-47CB-82EB-2DB43BD365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096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2C2B-E4BE-469C-873F-454E224A4FD9}" type="datetimeFigureOut">
              <a:rPr lang="tr-TR" smtClean="0"/>
              <a:t>6.11.2018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E8CB-A516-47CB-82EB-2DB43BD365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486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2C2B-E4BE-469C-873F-454E224A4FD9}" type="datetimeFigureOut">
              <a:rPr lang="tr-TR" smtClean="0"/>
              <a:t>6.11.2018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E8CB-A516-47CB-82EB-2DB43BD365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7768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2C2B-E4BE-469C-873F-454E224A4FD9}" type="datetimeFigureOut">
              <a:rPr lang="tr-TR" smtClean="0"/>
              <a:t>6.11.2018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E8CB-A516-47CB-82EB-2DB43BD365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0324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2C2B-E4BE-469C-873F-454E224A4FD9}" type="datetimeFigureOut">
              <a:rPr lang="tr-TR" smtClean="0"/>
              <a:t>6.11.2018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E8CB-A516-47CB-82EB-2DB43BD365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8271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2C2B-E4BE-469C-873F-454E224A4FD9}" type="datetimeFigureOut">
              <a:rPr lang="tr-TR" smtClean="0"/>
              <a:t>6.11.2018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E8CB-A516-47CB-82EB-2DB43BD365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01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2C2B-E4BE-469C-873F-454E224A4FD9}" type="datetimeFigureOut">
              <a:rPr lang="tr-TR" smtClean="0"/>
              <a:t>6.11.2018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E8CB-A516-47CB-82EB-2DB43BD365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680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2C2B-E4BE-469C-873F-454E224A4FD9}" type="datetimeFigureOut">
              <a:rPr lang="tr-TR" smtClean="0"/>
              <a:t>6.11.2018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E8CB-A516-47CB-82EB-2DB43BD365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21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2C2B-E4BE-469C-873F-454E224A4FD9}" type="datetimeFigureOut">
              <a:rPr lang="tr-TR" smtClean="0"/>
              <a:t>6.11.2018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E8CB-A516-47CB-82EB-2DB43BD365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991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2C2B-E4BE-469C-873F-454E224A4FD9}" type="datetimeFigureOut">
              <a:rPr lang="tr-TR" smtClean="0"/>
              <a:t>6.11.2018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E8CB-A516-47CB-82EB-2DB43BD365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819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02C2B-E4BE-469C-873F-454E224A4FD9}" type="datetimeFigureOut">
              <a:rPr lang="tr-TR" smtClean="0"/>
              <a:t>6.11.2018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6E8CB-A516-47CB-82EB-2DB43BD365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234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539750" y="296863"/>
            <a:ext cx="576263" cy="431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2227" name="Line 3"/>
          <p:cNvSpPr>
            <a:spLocks noChangeShapeType="1"/>
          </p:cNvSpPr>
          <p:nvPr/>
        </p:nvSpPr>
        <p:spPr bwMode="auto">
          <a:xfrm>
            <a:off x="731838" y="242888"/>
            <a:ext cx="2879725" cy="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28" name="Line 4"/>
          <p:cNvSpPr>
            <a:spLocks noChangeShapeType="1"/>
          </p:cNvSpPr>
          <p:nvPr/>
        </p:nvSpPr>
        <p:spPr bwMode="auto">
          <a:xfrm>
            <a:off x="731838" y="296863"/>
            <a:ext cx="528002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252413" y="134938"/>
            <a:ext cx="574675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>
            <a:off x="539750" y="566738"/>
            <a:ext cx="0" cy="318611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>
            <a:off x="444500" y="566738"/>
            <a:ext cx="0" cy="1458912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6299200" y="6561138"/>
            <a:ext cx="3071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tr-TR" sz="1200" i="1"/>
              <a:t>MATLAB Ders Notları</a:t>
            </a:r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1331640" y="512763"/>
            <a:ext cx="30499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MATLAB/</a:t>
            </a:r>
            <a:r>
              <a:rPr lang="tr-TR" dirty="0" smtClean="0">
                <a:solidFill>
                  <a:srgbClr val="FF0000"/>
                </a:solidFill>
              </a:rPr>
              <a:t>Matrislerin </a:t>
            </a:r>
            <a:r>
              <a:rPr lang="tr-TR" dirty="0">
                <a:solidFill>
                  <a:srgbClr val="FF0000"/>
                </a:solidFill>
              </a:rPr>
              <a:t>Girilmesi </a:t>
            </a:r>
            <a:endParaRPr lang="tr-TR" altLang="zh-CN" b="1" i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731838" y="1052736"/>
            <a:ext cx="7559675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tr-TR" sz="2200" b="1" dirty="0" err="1" smtClean="0"/>
              <a:t>Matlab’a</a:t>
            </a:r>
            <a:r>
              <a:rPr lang="tr-TR" sz="2200" b="1" dirty="0" smtClean="0"/>
              <a:t>  başlamanın </a:t>
            </a:r>
            <a:r>
              <a:rPr lang="tr-TR" sz="2200" b="1" dirty="0"/>
              <a:t>en iyi yolu matrislerin nasıl ele alınması gerektiğini öğrenmektir.</a:t>
            </a:r>
          </a:p>
          <a:p>
            <a:endParaRPr lang="tr-TR" sz="2200" b="1" dirty="0" smtClean="0"/>
          </a:p>
          <a:p>
            <a:r>
              <a:rPr lang="tr-TR" sz="2200" b="1" dirty="0" smtClean="0"/>
              <a:t>Matris </a:t>
            </a:r>
            <a:r>
              <a:rPr lang="tr-TR" sz="2200" b="1" dirty="0"/>
              <a:t>ve vektörler </a:t>
            </a:r>
            <a:r>
              <a:rPr lang="tr-TR" sz="2200" b="1" dirty="0">
                <a:solidFill>
                  <a:srgbClr val="0070C0"/>
                </a:solidFill>
              </a:rPr>
              <a:t>[ ]</a:t>
            </a:r>
            <a:r>
              <a:rPr lang="tr-TR" sz="2200" b="1" dirty="0"/>
              <a:t> köşeli parantezleri ile tanımlanır</a:t>
            </a:r>
            <a:r>
              <a:rPr lang="tr-TR" sz="2200" b="1" dirty="0" smtClean="0"/>
              <a:t>.</a:t>
            </a:r>
            <a:endParaRPr lang="tr-TR" sz="2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57178"/>
            <a:ext cx="10572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457203"/>
            <a:ext cx="21717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184" y="3257178"/>
            <a:ext cx="33623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707521" y="2844909"/>
            <a:ext cx="177624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tr-TR" sz="1600" b="1" dirty="0" smtClean="0">
                <a:solidFill>
                  <a:srgbClr val="C00000"/>
                </a:solidFill>
              </a:rPr>
              <a:t>mx1  sütun matrisi</a:t>
            </a:r>
            <a:endParaRPr lang="tr-TR" sz="1600" b="1" dirty="0">
              <a:solidFill>
                <a:srgbClr val="C00000"/>
              </a:solidFill>
            </a:endParaRP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2803582" y="2875248"/>
            <a:ext cx="177624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tr-TR" sz="1600" b="1" dirty="0" smtClean="0">
                <a:solidFill>
                  <a:srgbClr val="C00000"/>
                </a:solidFill>
              </a:rPr>
              <a:t>1xn satır </a:t>
            </a:r>
            <a:r>
              <a:rPr lang="tr-TR" sz="1600" b="1" dirty="0">
                <a:solidFill>
                  <a:srgbClr val="C00000"/>
                </a:solidFill>
              </a:rPr>
              <a:t>matrisi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5583643" y="2844909"/>
            <a:ext cx="28767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tr-TR" sz="1600" b="1" dirty="0" err="1" smtClean="0">
                <a:solidFill>
                  <a:srgbClr val="C00000"/>
                </a:solidFill>
              </a:rPr>
              <a:t>mxn</a:t>
            </a:r>
            <a:r>
              <a:rPr lang="tr-TR" sz="1600" b="1" dirty="0" smtClean="0">
                <a:solidFill>
                  <a:srgbClr val="C00000"/>
                </a:solidFill>
              </a:rPr>
              <a:t> : m satır  n sütun matrisi</a:t>
            </a:r>
            <a:endParaRPr lang="tr-TR" sz="1600" b="1" dirty="0">
              <a:solidFill>
                <a:srgbClr val="C00000"/>
              </a:solidFill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814" y="188640"/>
            <a:ext cx="10096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81743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2" grpId="0"/>
      <p:bldP spid="16" grpId="0"/>
      <p:bldP spid="17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539750" y="296863"/>
            <a:ext cx="576263" cy="431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2227" name="Line 3"/>
          <p:cNvSpPr>
            <a:spLocks noChangeShapeType="1"/>
          </p:cNvSpPr>
          <p:nvPr/>
        </p:nvSpPr>
        <p:spPr bwMode="auto">
          <a:xfrm>
            <a:off x="731838" y="242888"/>
            <a:ext cx="2879725" cy="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28" name="Line 4"/>
          <p:cNvSpPr>
            <a:spLocks noChangeShapeType="1"/>
          </p:cNvSpPr>
          <p:nvPr/>
        </p:nvSpPr>
        <p:spPr bwMode="auto">
          <a:xfrm>
            <a:off x="731838" y="296863"/>
            <a:ext cx="528002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252413" y="134938"/>
            <a:ext cx="574675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>
            <a:off x="539750" y="566738"/>
            <a:ext cx="0" cy="318611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>
            <a:off x="444500" y="566738"/>
            <a:ext cx="0" cy="1458912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6299200" y="6561138"/>
            <a:ext cx="3071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tr-TR" sz="1200" i="1"/>
              <a:t>MATLAB Ders Notları</a:t>
            </a:r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1331640" y="458903"/>
            <a:ext cx="5717719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tr-TR" sz="2500" b="1" dirty="0" smtClean="0">
                <a:solidFill>
                  <a:srgbClr val="FF0000"/>
                </a:solidFill>
              </a:rPr>
              <a:t>MATLAB: </a:t>
            </a:r>
            <a:r>
              <a:rPr lang="tr-TR" sz="2500" b="1" dirty="0" smtClean="0">
                <a:solidFill>
                  <a:srgbClr val="7030A0"/>
                </a:solidFill>
              </a:rPr>
              <a:t>Basit </a:t>
            </a:r>
            <a:r>
              <a:rPr lang="tr-TR" sz="2500" b="1" dirty="0">
                <a:solidFill>
                  <a:srgbClr val="7030A0"/>
                </a:solidFill>
              </a:rPr>
              <a:t>matematiksel fonksiyonlar</a:t>
            </a:r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699491" y="1047751"/>
            <a:ext cx="755967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tr-TR" sz="500" b="1" dirty="0"/>
          </a:p>
          <a:p>
            <a:r>
              <a:rPr lang="tr-TR" sz="2000" dirty="0"/>
              <a:t>Basit matematiksel fonksiyonlar matrislere eleman </a:t>
            </a:r>
            <a:r>
              <a:rPr lang="tr-TR" sz="2000" dirty="0" err="1"/>
              <a:t>eleman</a:t>
            </a:r>
            <a:r>
              <a:rPr lang="tr-TR" sz="2000" dirty="0"/>
              <a:t> uygulanır. </a:t>
            </a:r>
            <a:endParaRPr lang="tr-TR" sz="2000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106" y="180976"/>
            <a:ext cx="10096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04" y="1628800"/>
            <a:ext cx="761047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797152"/>
            <a:ext cx="715570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1602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539750" y="296863"/>
            <a:ext cx="576263" cy="431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8851" name="Line 3"/>
          <p:cNvSpPr>
            <a:spLocks noChangeShapeType="1"/>
          </p:cNvSpPr>
          <p:nvPr/>
        </p:nvSpPr>
        <p:spPr bwMode="auto">
          <a:xfrm>
            <a:off x="731838" y="242888"/>
            <a:ext cx="2879725" cy="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8852" name="Line 4"/>
          <p:cNvSpPr>
            <a:spLocks noChangeShapeType="1"/>
          </p:cNvSpPr>
          <p:nvPr/>
        </p:nvSpPr>
        <p:spPr bwMode="auto">
          <a:xfrm>
            <a:off x="731838" y="296863"/>
            <a:ext cx="528002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252413" y="134938"/>
            <a:ext cx="574675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8854" name="Line 6"/>
          <p:cNvSpPr>
            <a:spLocks noChangeShapeType="1"/>
          </p:cNvSpPr>
          <p:nvPr/>
        </p:nvSpPr>
        <p:spPr bwMode="auto">
          <a:xfrm>
            <a:off x="539750" y="566738"/>
            <a:ext cx="0" cy="318611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8855" name="Line 7"/>
          <p:cNvSpPr>
            <a:spLocks noChangeShapeType="1"/>
          </p:cNvSpPr>
          <p:nvPr/>
        </p:nvSpPr>
        <p:spPr bwMode="auto">
          <a:xfrm>
            <a:off x="444500" y="566738"/>
            <a:ext cx="0" cy="1458912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6299200" y="6561138"/>
            <a:ext cx="3071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tr-TR" sz="1200" i="1"/>
              <a:t>MATLAB Ders Notları</a:t>
            </a:r>
          </a:p>
        </p:txBody>
      </p:sp>
      <p:sp>
        <p:nvSpPr>
          <p:cNvPr id="78858" name="Text Box 10"/>
          <p:cNvSpPr txBox="1">
            <a:spLocks noChangeArrowheads="1"/>
          </p:cNvSpPr>
          <p:nvPr/>
        </p:nvSpPr>
        <p:spPr bwMode="auto">
          <a:xfrm>
            <a:off x="684213" y="2060575"/>
            <a:ext cx="82804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tr-TR" b="1">
                <a:solidFill>
                  <a:srgbClr val="3333CC"/>
                </a:solidFill>
              </a:rPr>
              <a:t>Fonksiyon:</a:t>
            </a:r>
            <a:r>
              <a:rPr lang="tr-TR" altLang="tr-TR" b="1"/>
              <a:t> </a:t>
            </a:r>
            <a:r>
              <a:rPr lang="tr-TR" altLang="tr-TR">
                <a:solidFill>
                  <a:srgbClr val="CC0000"/>
                </a:solidFill>
              </a:rPr>
              <a:t>MATLAB</a:t>
            </a:r>
            <a:r>
              <a:rPr lang="tr-TR" altLang="tr-TR"/>
              <a:t>  sin, abs, sqrt, ve Log  gibi çok önemli fonksiyonları da içine alan çok sayıda elemansal matematik fonksiyon sağlar. Bu fonksiyonların bazıları aşağıdaki Tablo’da  listelenmiştir.     </a:t>
            </a:r>
          </a:p>
        </p:txBody>
      </p:sp>
      <p:graphicFrame>
        <p:nvGraphicFramePr>
          <p:cNvPr id="78940" name="Group 92"/>
          <p:cNvGraphicFramePr>
            <a:graphicFrameLocks noGrp="1"/>
          </p:cNvGraphicFramePr>
          <p:nvPr/>
        </p:nvGraphicFramePr>
        <p:xfrm>
          <a:off x="684213" y="3321050"/>
          <a:ext cx="3816350" cy="2346960"/>
        </p:xfrm>
        <a:graphic>
          <a:graphicData uri="http://schemas.openxmlformats.org/drawingml/2006/table">
            <a:tbl>
              <a:tblPr/>
              <a:tblGrid>
                <a:gridCol w="2124075"/>
                <a:gridCol w="828675"/>
                <a:gridCol w="863600"/>
              </a:tblGrid>
              <a:tr h="230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Fonksiyon</a:t>
                      </a:r>
                      <a:endParaRPr kumimoji="0" lang="tr-TR" altLang="tr-T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Sembol</a:t>
                      </a:r>
                      <a:endParaRPr kumimoji="0" lang="tr-TR" alt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</a:rPr>
                        <a:t>Örnek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Sinüs,            </a:t>
                      </a:r>
                      <a:r>
                        <a:rPr kumimoji="0" lang="tr-TR" altLang="tr-T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sin(</a:t>
                      </a:r>
                      <a:r>
                        <a:rPr kumimoji="0" lang="tr-TR" altLang="tr-T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</a:t>
                      </a:r>
                      <a:r>
                        <a:rPr kumimoji="0" lang="tr-TR" altLang="tr-T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tr-TR" altLang="tr-T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sin</a:t>
                      </a:r>
                      <a:endParaRPr kumimoji="0" lang="tr-TR" alt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sin(pi)</a:t>
                      </a:r>
                      <a:endParaRPr kumimoji="0" lang="tr-TR" alt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Cosinüs,       </a:t>
                      </a:r>
                      <a:r>
                        <a:rPr kumimoji="0" lang="tr-TR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cos(</a:t>
                      </a:r>
                      <a:r>
                        <a:rPr kumimoji="0" lang="tr-TR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</a:t>
                      </a:r>
                      <a:r>
                        <a:rPr kumimoji="0" lang="tr-TR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tr-TR" alt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cos</a:t>
                      </a:r>
                      <a:endParaRPr kumimoji="0" lang="tr-TR" altLang="tr-T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cos(pi)</a:t>
                      </a:r>
                      <a:endParaRPr kumimoji="0" lang="tr-TR" alt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Tanjant,       </a:t>
                      </a:r>
                      <a:r>
                        <a:rPr kumimoji="0" lang="tr-TR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tan(</a:t>
                      </a:r>
                      <a:r>
                        <a:rPr kumimoji="0" lang="tr-TR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</a:t>
                      </a:r>
                      <a:r>
                        <a:rPr kumimoji="0" lang="tr-TR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tr-TR" alt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tan</a:t>
                      </a:r>
                      <a:endParaRPr kumimoji="0" lang="tr-TR" alt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tan(pi)</a:t>
                      </a:r>
                      <a:endParaRPr kumimoji="0" lang="tr-TR" alt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Arksinüs,     </a:t>
                      </a:r>
                      <a:r>
                        <a:rPr kumimoji="0" lang="tr-TR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arcsin(</a:t>
                      </a:r>
                      <a:r>
                        <a:rPr kumimoji="0" lang="tr-TR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</a:t>
                      </a:r>
                      <a:r>
                        <a:rPr kumimoji="0" lang="tr-TR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tr-TR" alt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asin</a:t>
                      </a:r>
                      <a:endParaRPr kumimoji="0" lang="tr-TR" alt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asin(0)</a:t>
                      </a:r>
                      <a:endParaRPr kumimoji="0" lang="tr-TR" alt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Arkkosinüs, </a:t>
                      </a:r>
                      <a:r>
                        <a:rPr kumimoji="0" lang="tr-TR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arccos(</a:t>
                      </a:r>
                      <a:r>
                        <a:rPr kumimoji="0" lang="tr-TR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</a:t>
                      </a:r>
                      <a:r>
                        <a:rPr kumimoji="0" lang="tr-TR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tr-TR" alt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acos</a:t>
                      </a:r>
                      <a:endParaRPr kumimoji="0" lang="tr-TR" alt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acos(0)</a:t>
                      </a:r>
                      <a:endParaRPr kumimoji="0" lang="tr-TR" alt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Arktanjant, </a:t>
                      </a:r>
                      <a:r>
                        <a:rPr kumimoji="0" lang="tr-TR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arctan(</a:t>
                      </a:r>
                      <a:r>
                        <a:rPr kumimoji="0" lang="tr-TR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</a:t>
                      </a:r>
                      <a:r>
                        <a:rPr kumimoji="0" lang="tr-TR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tr-TR" alt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atan</a:t>
                      </a:r>
                      <a:endParaRPr kumimoji="0" lang="tr-TR" alt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atan(1)</a:t>
                      </a:r>
                      <a:endParaRPr kumimoji="0" lang="tr-TR" altLang="tr-T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8953" name="Group 105"/>
          <p:cNvGraphicFramePr>
            <a:graphicFrameLocks noGrp="1"/>
          </p:cNvGraphicFramePr>
          <p:nvPr/>
        </p:nvGraphicFramePr>
        <p:xfrm>
          <a:off x="4716463" y="3321050"/>
          <a:ext cx="3995737" cy="2131060"/>
        </p:xfrm>
        <a:graphic>
          <a:graphicData uri="http://schemas.openxmlformats.org/drawingml/2006/table">
            <a:tbl>
              <a:tblPr/>
              <a:tblGrid>
                <a:gridCol w="2125662"/>
                <a:gridCol w="862013"/>
                <a:gridCol w="1008062"/>
              </a:tblGrid>
              <a:tr h="293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Fonksiyon</a:t>
                      </a:r>
                      <a:endParaRPr kumimoji="0" lang="tr-TR" alt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Sembol</a:t>
                      </a:r>
                      <a:endParaRPr kumimoji="0" lang="tr-TR" alt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Örnek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Eksponensiyal,    </a:t>
                      </a:r>
                      <a:r>
                        <a:rPr kumimoji="0" lang="tr-TR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r>
                        <a:rPr kumimoji="0" lang="tr-TR" altLang="tr-TR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kumimoji="0" lang="tr-TR" alt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exp</a:t>
                      </a:r>
                      <a:endParaRPr kumimoji="0" lang="tr-TR" alt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exp(2)</a:t>
                      </a:r>
                      <a:endParaRPr kumimoji="0" lang="tr-TR" alt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Tabii logaritme  </a:t>
                      </a:r>
                      <a:r>
                        <a:rPr kumimoji="0" lang="tr-TR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ln(x)</a:t>
                      </a:r>
                      <a:endParaRPr kumimoji="0" lang="tr-TR" alt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log</a:t>
                      </a:r>
                      <a:endParaRPr kumimoji="0" lang="tr-TR" alt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log(10)</a:t>
                      </a:r>
                      <a:endParaRPr kumimoji="0" lang="tr-TR" alt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 tabanlı logaritma</a:t>
                      </a:r>
                      <a:endParaRPr kumimoji="0" lang="tr-TR" alt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log10</a:t>
                      </a:r>
                      <a:endParaRPr kumimoji="0" lang="tr-TR" alt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log10(10)</a:t>
                      </a:r>
                      <a:endParaRPr kumimoji="0" lang="tr-TR" alt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Kare kök,           </a:t>
                      </a:r>
                      <a:r>
                        <a:rPr kumimoji="0" lang="tr-TR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</a:t>
                      </a:r>
                      <a:r>
                        <a:rPr kumimoji="0" lang="tr-TR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kumimoji="0" lang="tr-TR" alt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sqrt</a:t>
                      </a:r>
                      <a:endParaRPr kumimoji="0" lang="tr-TR" alt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sqrt(25)</a:t>
                      </a:r>
                      <a:endParaRPr kumimoji="0" lang="tr-TR" alt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Mutlak değer,     </a:t>
                      </a:r>
                      <a:r>
                        <a:rPr kumimoji="0" lang="tr-TR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|x|</a:t>
                      </a:r>
                      <a:endParaRPr kumimoji="0" lang="tr-TR" alt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abs</a:t>
                      </a:r>
                      <a:endParaRPr kumimoji="0" lang="tr-TR" alt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abs(3)</a:t>
                      </a:r>
                      <a:endParaRPr kumimoji="0" lang="tr-TR" alt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1187624" y="676510"/>
            <a:ext cx="5717719" cy="754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tr-TR" sz="2500" b="1" dirty="0" smtClean="0">
                <a:solidFill>
                  <a:srgbClr val="FF0000"/>
                </a:solidFill>
              </a:rPr>
              <a:t>MATLAB:</a:t>
            </a:r>
            <a:r>
              <a:rPr lang="tr-TR" sz="2500" b="1" dirty="0" smtClean="0">
                <a:solidFill>
                  <a:srgbClr val="7030A0"/>
                </a:solidFill>
              </a:rPr>
              <a:t> </a:t>
            </a:r>
            <a:r>
              <a:rPr lang="tr-TR" sz="2500" b="1" dirty="0">
                <a:solidFill>
                  <a:srgbClr val="7030A0"/>
                </a:solidFill>
              </a:rPr>
              <a:t>Basit matematiksel fonksiyonlar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 </a:t>
            </a:r>
            <a:endParaRPr lang="tr-TR" altLang="zh-CN" b="1" i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295275"/>
            <a:ext cx="10096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121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539750" y="296863"/>
            <a:ext cx="576263" cy="431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2227" name="Line 3"/>
          <p:cNvSpPr>
            <a:spLocks noChangeShapeType="1"/>
          </p:cNvSpPr>
          <p:nvPr/>
        </p:nvSpPr>
        <p:spPr bwMode="auto">
          <a:xfrm>
            <a:off x="731838" y="242888"/>
            <a:ext cx="2879725" cy="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28" name="Line 4"/>
          <p:cNvSpPr>
            <a:spLocks noChangeShapeType="1"/>
          </p:cNvSpPr>
          <p:nvPr/>
        </p:nvSpPr>
        <p:spPr bwMode="auto">
          <a:xfrm>
            <a:off x="731838" y="296863"/>
            <a:ext cx="528002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252413" y="134938"/>
            <a:ext cx="574675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>
            <a:off x="539750" y="566738"/>
            <a:ext cx="0" cy="318611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>
            <a:off x="444500" y="566738"/>
            <a:ext cx="0" cy="1458912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6299201" y="6561138"/>
            <a:ext cx="2737296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tr-TR" altLang="tr-TR" sz="1200" i="1" dirty="0"/>
              <a:t>MATLAB Ders Notları</a:t>
            </a:r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1331640" y="458902"/>
            <a:ext cx="5717719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tr-TR" sz="2500" b="1" dirty="0" smtClean="0">
                <a:solidFill>
                  <a:srgbClr val="FF0000"/>
                </a:solidFill>
              </a:rPr>
              <a:t>MATLAB: </a:t>
            </a:r>
            <a:r>
              <a:rPr lang="tr-TR" sz="2500" b="1" dirty="0" smtClean="0">
                <a:solidFill>
                  <a:srgbClr val="7030A0"/>
                </a:solidFill>
              </a:rPr>
              <a:t>Basit </a:t>
            </a:r>
            <a:r>
              <a:rPr lang="tr-TR" sz="2500" b="1" dirty="0">
                <a:solidFill>
                  <a:srgbClr val="7030A0"/>
                </a:solidFill>
              </a:rPr>
              <a:t>matematiksel fonksiyonlar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295275"/>
            <a:ext cx="10096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08" y="1196752"/>
            <a:ext cx="5886450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69" y="3284984"/>
            <a:ext cx="7038975" cy="194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61" y="5448894"/>
            <a:ext cx="6964684" cy="788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18567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539750" y="296863"/>
            <a:ext cx="576263" cy="431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2227" name="Line 3"/>
          <p:cNvSpPr>
            <a:spLocks noChangeShapeType="1"/>
          </p:cNvSpPr>
          <p:nvPr/>
        </p:nvSpPr>
        <p:spPr bwMode="auto">
          <a:xfrm>
            <a:off x="731838" y="242888"/>
            <a:ext cx="2879725" cy="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28" name="Line 4"/>
          <p:cNvSpPr>
            <a:spLocks noChangeShapeType="1"/>
          </p:cNvSpPr>
          <p:nvPr/>
        </p:nvSpPr>
        <p:spPr bwMode="auto">
          <a:xfrm>
            <a:off x="731838" y="296863"/>
            <a:ext cx="528002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252413" y="134938"/>
            <a:ext cx="574675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>
            <a:off x="539750" y="566738"/>
            <a:ext cx="0" cy="318611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>
            <a:off x="444500" y="566738"/>
            <a:ext cx="0" cy="1458912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6299200" y="6561138"/>
            <a:ext cx="3071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tr-TR" sz="1200" i="1"/>
              <a:t>MATLAB Ders Notları</a:t>
            </a:r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731838" y="1571679"/>
            <a:ext cx="7559675" cy="90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tr-TR" sz="1600" dirty="0"/>
              <a:t>Trigonometrik hesaplarda açıların radyan olarak verilmesi </a:t>
            </a:r>
            <a:r>
              <a:rPr lang="tr-TR" sz="1600" dirty="0" smtClean="0"/>
              <a:t>gerektiği </a:t>
            </a:r>
            <a:r>
              <a:rPr lang="tr-TR" sz="1600" dirty="0"/>
              <a:t>unutulmamalıdır. Aynı</a:t>
            </a:r>
          </a:p>
          <a:p>
            <a:r>
              <a:rPr lang="tr-TR" sz="1600" dirty="0" smtClean="0"/>
              <a:t>Aynı şekilde </a:t>
            </a:r>
            <a:r>
              <a:rPr lang="tr-TR" sz="1600" dirty="0"/>
              <a:t>ters trigonometrik hesaplar sonucunda da sonuçlar radyan cinsinden </a:t>
            </a:r>
            <a:r>
              <a:rPr lang="tr-TR" sz="1600" dirty="0" smtClean="0"/>
              <a:t>çıkacaktır.</a:t>
            </a:r>
            <a:endParaRPr lang="tr-TR" sz="1600" b="1" dirty="0" smtClean="0"/>
          </a:p>
          <a:p>
            <a:endParaRPr lang="tr-TR" sz="500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295275"/>
            <a:ext cx="10096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52" y="2708920"/>
            <a:ext cx="801052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1331640" y="534429"/>
            <a:ext cx="5717719" cy="754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tr-TR" sz="2500" b="1" dirty="0" smtClean="0">
                <a:solidFill>
                  <a:srgbClr val="FF0000"/>
                </a:solidFill>
              </a:rPr>
              <a:t>MATLAB:</a:t>
            </a:r>
            <a:r>
              <a:rPr lang="tr-TR" sz="2500" b="1" dirty="0" smtClean="0">
                <a:solidFill>
                  <a:srgbClr val="7030A0"/>
                </a:solidFill>
              </a:rPr>
              <a:t> </a:t>
            </a:r>
            <a:r>
              <a:rPr lang="tr-TR" sz="2500" b="1" dirty="0">
                <a:solidFill>
                  <a:srgbClr val="7030A0"/>
                </a:solidFill>
              </a:rPr>
              <a:t>Basit matematiksel fonksiyonlar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 </a:t>
            </a:r>
            <a:endParaRPr lang="tr-TR" altLang="zh-CN" b="1" i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87019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6299200" y="6561138"/>
            <a:ext cx="3071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tr-TR" sz="1200" i="1"/>
              <a:t>MATLAB Ders Notları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749"/>
          <a:stretch/>
        </p:blipFill>
        <p:spPr bwMode="auto">
          <a:xfrm>
            <a:off x="323528" y="476672"/>
            <a:ext cx="8629650" cy="391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09495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539750" y="296863"/>
            <a:ext cx="576263" cy="431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2227" name="Line 3"/>
          <p:cNvSpPr>
            <a:spLocks noChangeShapeType="1"/>
          </p:cNvSpPr>
          <p:nvPr/>
        </p:nvSpPr>
        <p:spPr bwMode="auto">
          <a:xfrm>
            <a:off x="731838" y="242888"/>
            <a:ext cx="2879725" cy="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28" name="Line 4"/>
          <p:cNvSpPr>
            <a:spLocks noChangeShapeType="1"/>
          </p:cNvSpPr>
          <p:nvPr/>
        </p:nvSpPr>
        <p:spPr bwMode="auto">
          <a:xfrm>
            <a:off x="731838" y="296863"/>
            <a:ext cx="528002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252413" y="134938"/>
            <a:ext cx="574675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>
            <a:off x="539750" y="566738"/>
            <a:ext cx="0" cy="318611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>
            <a:off x="444500" y="566738"/>
            <a:ext cx="0" cy="1458912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6299200" y="6561138"/>
            <a:ext cx="3071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tr-TR" sz="1200" i="1"/>
              <a:t>MATLAB Ders Notları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295275"/>
            <a:ext cx="10096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89" y="116632"/>
            <a:ext cx="8524875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096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539750" y="296863"/>
            <a:ext cx="576263" cy="431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2227" name="Line 3"/>
          <p:cNvSpPr>
            <a:spLocks noChangeShapeType="1"/>
          </p:cNvSpPr>
          <p:nvPr/>
        </p:nvSpPr>
        <p:spPr bwMode="auto">
          <a:xfrm>
            <a:off x="731838" y="242888"/>
            <a:ext cx="2879725" cy="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28" name="Line 4"/>
          <p:cNvSpPr>
            <a:spLocks noChangeShapeType="1"/>
          </p:cNvSpPr>
          <p:nvPr/>
        </p:nvSpPr>
        <p:spPr bwMode="auto">
          <a:xfrm>
            <a:off x="731838" y="296863"/>
            <a:ext cx="528002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252413" y="134938"/>
            <a:ext cx="574675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>
            <a:off x="539750" y="566738"/>
            <a:ext cx="0" cy="318611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>
            <a:off x="444500" y="566738"/>
            <a:ext cx="0" cy="1458912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6299200" y="6561138"/>
            <a:ext cx="3071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tr-TR" sz="1200" i="1"/>
              <a:t>MATLAB Ders Notları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295275"/>
            <a:ext cx="10096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1596"/>
            <a:ext cx="8553450" cy="598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689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539750" y="296863"/>
            <a:ext cx="576263" cy="431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87043" name="Line 3"/>
          <p:cNvSpPr>
            <a:spLocks noChangeShapeType="1"/>
          </p:cNvSpPr>
          <p:nvPr/>
        </p:nvSpPr>
        <p:spPr bwMode="auto">
          <a:xfrm>
            <a:off x="731838" y="242888"/>
            <a:ext cx="2879725" cy="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87044" name="Line 4"/>
          <p:cNvSpPr>
            <a:spLocks noChangeShapeType="1"/>
          </p:cNvSpPr>
          <p:nvPr/>
        </p:nvSpPr>
        <p:spPr bwMode="auto">
          <a:xfrm>
            <a:off x="731838" y="296863"/>
            <a:ext cx="528002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252413" y="134938"/>
            <a:ext cx="574675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87046" name="Line 6"/>
          <p:cNvSpPr>
            <a:spLocks noChangeShapeType="1"/>
          </p:cNvSpPr>
          <p:nvPr/>
        </p:nvSpPr>
        <p:spPr bwMode="auto">
          <a:xfrm>
            <a:off x="539750" y="566738"/>
            <a:ext cx="0" cy="318611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87047" name="Line 7"/>
          <p:cNvSpPr>
            <a:spLocks noChangeShapeType="1"/>
          </p:cNvSpPr>
          <p:nvPr/>
        </p:nvSpPr>
        <p:spPr bwMode="auto">
          <a:xfrm>
            <a:off x="444500" y="566738"/>
            <a:ext cx="0" cy="1458912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87048" name="Line 8"/>
          <p:cNvSpPr>
            <a:spLocks noChangeShapeType="1"/>
          </p:cNvSpPr>
          <p:nvPr/>
        </p:nvSpPr>
        <p:spPr bwMode="auto">
          <a:xfrm>
            <a:off x="1020763" y="6507163"/>
            <a:ext cx="7296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6299200" y="6561138"/>
            <a:ext cx="3071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tr-TR" sz="1200" i="1"/>
              <a:t>MATLAB Ders Notları</a:t>
            </a:r>
          </a:p>
        </p:txBody>
      </p:sp>
      <p:sp>
        <p:nvSpPr>
          <p:cNvPr id="87050" name="Text Box 10"/>
          <p:cNvSpPr txBox="1">
            <a:spLocks noChangeArrowheads="1"/>
          </p:cNvSpPr>
          <p:nvPr/>
        </p:nvSpPr>
        <p:spPr bwMode="auto">
          <a:xfrm>
            <a:off x="971550" y="4292600"/>
            <a:ext cx="35290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r-TR" altLang="tr-TR"/>
          </a:p>
        </p:txBody>
      </p:sp>
      <p:sp>
        <p:nvSpPr>
          <p:cNvPr id="87051" name="Rectangle 11"/>
          <p:cNvSpPr>
            <a:spLocks noChangeArrowheads="1"/>
          </p:cNvSpPr>
          <p:nvPr/>
        </p:nvSpPr>
        <p:spPr bwMode="auto">
          <a:xfrm>
            <a:off x="849568" y="1052225"/>
            <a:ext cx="385394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s-ES" sz="1600" b="1" dirty="0" smtClean="0"/>
              <a:t>&gt;&gt; </a:t>
            </a:r>
            <a:r>
              <a:rPr lang="es-ES" sz="1600" b="1" dirty="0"/>
              <a:t>[x, y] = meshgrid(-1.1:.2:1.1, -1.1:.2:1.1);</a:t>
            </a:r>
          </a:p>
          <a:p>
            <a:r>
              <a:rPr lang="en-US" sz="1600" b="1" dirty="0"/>
              <a:t>&gt;&gt; quiver(x, -y); axis equal; axis off</a:t>
            </a:r>
            <a:endParaRPr lang="tr-TR" altLang="tr-TR" sz="1600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295275"/>
            <a:ext cx="10096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707" y="1783884"/>
            <a:ext cx="5129156" cy="437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1265129" y="397461"/>
            <a:ext cx="12009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tr-TR" altLang="zh-CN" sz="16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UYGULAMA</a:t>
            </a:r>
          </a:p>
        </p:txBody>
      </p:sp>
    </p:spTree>
    <p:extLst>
      <p:ext uri="{BB962C8B-B14F-4D97-AF65-F5344CB8AC3E}">
        <p14:creationId xmlns:p14="http://schemas.microsoft.com/office/powerpoint/2010/main" val="301039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539750" y="296863"/>
            <a:ext cx="576263" cy="431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87043" name="Line 3"/>
          <p:cNvSpPr>
            <a:spLocks noChangeShapeType="1"/>
          </p:cNvSpPr>
          <p:nvPr/>
        </p:nvSpPr>
        <p:spPr bwMode="auto">
          <a:xfrm>
            <a:off x="731838" y="242888"/>
            <a:ext cx="2879725" cy="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87044" name="Line 4"/>
          <p:cNvSpPr>
            <a:spLocks noChangeShapeType="1"/>
          </p:cNvSpPr>
          <p:nvPr/>
        </p:nvSpPr>
        <p:spPr bwMode="auto">
          <a:xfrm>
            <a:off x="731838" y="296863"/>
            <a:ext cx="528002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252413" y="134938"/>
            <a:ext cx="574675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87046" name="Line 6"/>
          <p:cNvSpPr>
            <a:spLocks noChangeShapeType="1"/>
          </p:cNvSpPr>
          <p:nvPr/>
        </p:nvSpPr>
        <p:spPr bwMode="auto">
          <a:xfrm>
            <a:off x="539750" y="566738"/>
            <a:ext cx="0" cy="318611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87047" name="Line 7"/>
          <p:cNvSpPr>
            <a:spLocks noChangeShapeType="1"/>
          </p:cNvSpPr>
          <p:nvPr/>
        </p:nvSpPr>
        <p:spPr bwMode="auto">
          <a:xfrm>
            <a:off x="444500" y="566738"/>
            <a:ext cx="0" cy="1458912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87048" name="Line 8"/>
          <p:cNvSpPr>
            <a:spLocks noChangeShapeType="1"/>
          </p:cNvSpPr>
          <p:nvPr/>
        </p:nvSpPr>
        <p:spPr bwMode="auto">
          <a:xfrm>
            <a:off x="1020763" y="6507163"/>
            <a:ext cx="7296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6299200" y="6561138"/>
            <a:ext cx="3071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tr-TR" sz="1200" i="1"/>
              <a:t>MATLAB Ders Notları</a:t>
            </a:r>
          </a:p>
        </p:txBody>
      </p:sp>
      <p:sp>
        <p:nvSpPr>
          <p:cNvPr id="87050" name="Text Box 10"/>
          <p:cNvSpPr txBox="1">
            <a:spLocks noChangeArrowheads="1"/>
          </p:cNvSpPr>
          <p:nvPr/>
        </p:nvSpPr>
        <p:spPr bwMode="auto">
          <a:xfrm>
            <a:off x="971550" y="4292600"/>
            <a:ext cx="35290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r-TR" altLang="tr-TR"/>
          </a:p>
        </p:txBody>
      </p:sp>
      <p:sp>
        <p:nvSpPr>
          <p:cNvPr id="87051" name="Rectangle 11"/>
          <p:cNvSpPr>
            <a:spLocks noChangeArrowheads="1"/>
          </p:cNvSpPr>
          <p:nvPr/>
        </p:nvSpPr>
        <p:spPr bwMode="auto">
          <a:xfrm>
            <a:off x="1357720" y="929113"/>
            <a:ext cx="318907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s-ES" sz="1600" b="1" dirty="0"/>
              <a:t>&gt;&gt; [X,Y] = meshgrid(-2:.1:2, -2:.1:2);</a:t>
            </a:r>
          </a:p>
          <a:p>
            <a:r>
              <a:rPr lang="pl-PL" sz="1600" b="1" dirty="0"/>
              <a:t>&gt;&gt; Z = X.ˆ2 - Y.ˆ2;</a:t>
            </a:r>
          </a:p>
          <a:p>
            <a:r>
              <a:rPr lang="tr-TR" sz="1600" b="1" dirty="0"/>
              <a:t>&gt;&gt; mesh(X, Y, Z)</a:t>
            </a:r>
            <a:endParaRPr lang="tr-TR" altLang="tr-TR" sz="1600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295275"/>
            <a:ext cx="10096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854" y="1760110"/>
            <a:ext cx="5703887" cy="4440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1265129" y="397461"/>
            <a:ext cx="12009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tr-TR" altLang="zh-CN" sz="16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UYGULAMA</a:t>
            </a:r>
          </a:p>
        </p:txBody>
      </p:sp>
    </p:spTree>
    <p:extLst>
      <p:ext uri="{BB962C8B-B14F-4D97-AF65-F5344CB8AC3E}">
        <p14:creationId xmlns:p14="http://schemas.microsoft.com/office/powerpoint/2010/main" val="129036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539750" y="296863"/>
            <a:ext cx="576263" cy="431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87043" name="Line 3"/>
          <p:cNvSpPr>
            <a:spLocks noChangeShapeType="1"/>
          </p:cNvSpPr>
          <p:nvPr/>
        </p:nvSpPr>
        <p:spPr bwMode="auto">
          <a:xfrm>
            <a:off x="731838" y="242888"/>
            <a:ext cx="2879725" cy="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87044" name="Line 4"/>
          <p:cNvSpPr>
            <a:spLocks noChangeShapeType="1"/>
          </p:cNvSpPr>
          <p:nvPr/>
        </p:nvSpPr>
        <p:spPr bwMode="auto">
          <a:xfrm>
            <a:off x="731838" y="296863"/>
            <a:ext cx="528002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252413" y="134938"/>
            <a:ext cx="574675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87046" name="Line 6"/>
          <p:cNvSpPr>
            <a:spLocks noChangeShapeType="1"/>
          </p:cNvSpPr>
          <p:nvPr/>
        </p:nvSpPr>
        <p:spPr bwMode="auto">
          <a:xfrm>
            <a:off x="539750" y="566738"/>
            <a:ext cx="0" cy="318611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87047" name="Line 7"/>
          <p:cNvSpPr>
            <a:spLocks noChangeShapeType="1"/>
          </p:cNvSpPr>
          <p:nvPr/>
        </p:nvSpPr>
        <p:spPr bwMode="auto">
          <a:xfrm>
            <a:off x="444500" y="566738"/>
            <a:ext cx="0" cy="1458912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87048" name="Line 8"/>
          <p:cNvSpPr>
            <a:spLocks noChangeShapeType="1"/>
          </p:cNvSpPr>
          <p:nvPr/>
        </p:nvSpPr>
        <p:spPr bwMode="auto">
          <a:xfrm>
            <a:off x="1020763" y="6507163"/>
            <a:ext cx="7296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6299200" y="6561138"/>
            <a:ext cx="3071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tr-TR" sz="1200" i="1"/>
              <a:t>MATLAB Ders Notları</a:t>
            </a:r>
          </a:p>
        </p:txBody>
      </p:sp>
      <p:sp>
        <p:nvSpPr>
          <p:cNvPr id="87051" name="Rectangle 11"/>
          <p:cNvSpPr>
            <a:spLocks noChangeArrowheads="1"/>
          </p:cNvSpPr>
          <p:nvPr/>
        </p:nvSpPr>
        <p:spPr bwMode="auto">
          <a:xfrm>
            <a:off x="1357720" y="806003"/>
            <a:ext cx="515849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pl-PL" sz="1600" b="1" dirty="0"/>
              <a:t>&gt;&gt; [theta, Z] = meshgrid((0:0.1:2)*pi, (-1:0.1:1));</a:t>
            </a:r>
          </a:p>
          <a:p>
            <a:r>
              <a:rPr lang="tr-TR" sz="1600" b="1" dirty="0"/>
              <a:t>&gt;&gt; X = </a:t>
            </a:r>
            <a:r>
              <a:rPr lang="tr-TR" sz="1600" b="1" dirty="0" err="1"/>
              <a:t>sqrt</a:t>
            </a:r>
            <a:r>
              <a:rPr lang="tr-TR" sz="1600" b="1" dirty="0"/>
              <a:t>(1 - Z.ˆ2).*cos(</a:t>
            </a:r>
            <a:r>
              <a:rPr lang="tr-TR" sz="1600" b="1" dirty="0" err="1"/>
              <a:t>theta</a:t>
            </a:r>
            <a:r>
              <a:rPr lang="tr-TR" sz="1600" b="1" dirty="0" smtClean="0"/>
              <a:t>);</a:t>
            </a:r>
          </a:p>
          <a:p>
            <a:r>
              <a:rPr lang="es-ES" sz="1600" b="1" dirty="0"/>
              <a:t>&gt;&gt; Y = sqrt(1 - Z.ˆ2).*sin(theta);</a:t>
            </a:r>
          </a:p>
          <a:p>
            <a:r>
              <a:rPr lang="en-US" sz="1600" b="1" dirty="0"/>
              <a:t>&gt;&gt; surf(X, Y, Z); axis square</a:t>
            </a:r>
            <a:endParaRPr lang="tr-TR" altLang="tr-TR" sz="1600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295275"/>
            <a:ext cx="10096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555" y="1996678"/>
            <a:ext cx="4062015" cy="424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6011862" y="2924944"/>
            <a:ext cx="244856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tr-TR" sz="1600" b="1" dirty="0" smtClean="0">
                <a:solidFill>
                  <a:srgbClr val="FF0000"/>
                </a:solidFill>
              </a:rPr>
              <a:t>NOT: Z.^2 ifadeleri yerine </a:t>
            </a:r>
          </a:p>
          <a:p>
            <a:r>
              <a:rPr lang="tr-TR" sz="1600" b="1" dirty="0" smtClean="0">
                <a:solidFill>
                  <a:srgbClr val="FF0000"/>
                </a:solidFill>
              </a:rPr>
              <a:t>Z.^4 ve Z.^40 yazınız.</a:t>
            </a:r>
            <a:endParaRPr lang="tr-TR" altLang="tr-TR" sz="1600" dirty="0">
              <a:solidFill>
                <a:srgbClr val="FF0000"/>
              </a:solidFill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1265129" y="397461"/>
            <a:ext cx="12009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tr-TR" altLang="zh-CN" sz="16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UYGULAMA</a:t>
            </a:r>
          </a:p>
        </p:txBody>
      </p:sp>
    </p:spTree>
    <p:extLst>
      <p:ext uri="{BB962C8B-B14F-4D97-AF65-F5344CB8AC3E}">
        <p14:creationId xmlns:p14="http://schemas.microsoft.com/office/powerpoint/2010/main" val="2417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539750" y="296863"/>
            <a:ext cx="576263" cy="431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2227" name="Line 3"/>
          <p:cNvSpPr>
            <a:spLocks noChangeShapeType="1"/>
          </p:cNvSpPr>
          <p:nvPr/>
        </p:nvSpPr>
        <p:spPr bwMode="auto">
          <a:xfrm>
            <a:off x="731838" y="242888"/>
            <a:ext cx="2879725" cy="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28" name="Line 4"/>
          <p:cNvSpPr>
            <a:spLocks noChangeShapeType="1"/>
          </p:cNvSpPr>
          <p:nvPr/>
        </p:nvSpPr>
        <p:spPr bwMode="auto">
          <a:xfrm>
            <a:off x="731838" y="296863"/>
            <a:ext cx="528002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252413" y="134938"/>
            <a:ext cx="574675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>
            <a:off x="539750" y="566738"/>
            <a:ext cx="0" cy="318611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>
            <a:off x="444500" y="566738"/>
            <a:ext cx="0" cy="1458912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6299200" y="6561138"/>
            <a:ext cx="3071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tr-TR" sz="1200" i="1"/>
              <a:t>MATLAB Ders Notları</a:t>
            </a:r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1331640" y="420430"/>
            <a:ext cx="498405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tr-TR" sz="3000" b="1" dirty="0" smtClean="0">
                <a:solidFill>
                  <a:srgbClr val="FF0000"/>
                </a:solidFill>
              </a:rPr>
              <a:t>MATLAB: </a:t>
            </a:r>
            <a:r>
              <a:rPr lang="tr-TR" sz="3000" dirty="0" smtClean="0">
                <a:solidFill>
                  <a:srgbClr val="7030A0"/>
                </a:solidFill>
              </a:rPr>
              <a:t>Matrislerin </a:t>
            </a:r>
            <a:r>
              <a:rPr lang="tr-TR" sz="3000" dirty="0">
                <a:solidFill>
                  <a:srgbClr val="7030A0"/>
                </a:solidFill>
              </a:rPr>
              <a:t>Girilmesi </a:t>
            </a:r>
            <a:endParaRPr lang="tr-TR" altLang="zh-CN" sz="3000" b="1" i="1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823293" y="1483623"/>
            <a:ext cx="755967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tr-TR" sz="2200" b="1" dirty="0"/>
              <a:t>Matris ve vektör girmenin 3 farklı yolu vardır: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87" y="2636912"/>
            <a:ext cx="6867103" cy="3065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295275"/>
            <a:ext cx="10096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36274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539750" y="296863"/>
            <a:ext cx="576263" cy="431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2227" name="Line 3"/>
          <p:cNvSpPr>
            <a:spLocks noChangeShapeType="1"/>
          </p:cNvSpPr>
          <p:nvPr/>
        </p:nvSpPr>
        <p:spPr bwMode="auto">
          <a:xfrm>
            <a:off x="731838" y="242888"/>
            <a:ext cx="2879725" cy="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28" name="Line 4"/>
          <p:cNvSpPr>
            <a:spLocks noChangeShapeType="1"/>
          </p:cNvSpPr>
          <p:nvPr/>
        </p:nvSpPr>
        <p:spPr bwMode="auto">
          <a:xfrm>
            <a:off x="731838" y="296863"/>
            <a:ext cx="528002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252413" y="134938"/>
            <a:ext cx="574675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>
            <a:off x="539750" y="566738"/>
            <a:ext cx="0" cy="318611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>
            <a:off x="444500" y="566738"/>
            <a:ext cx="0" cy="1458912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6299200" y="6561138"/>
            <a:ext cx="3071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tr-TR" sz="1200" i="1"/>
              <a:t>MATLAB Ders Notları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295275"/>
            <a:ext cx="10096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3021"/>
            <a:ext cx="8524875" cy="601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7235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539750" y="296863"/>
            <a:ext cx="576263" cy="431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2227" name="Line 3"/>
          <p:cNvSpPr>
            <a:spLocks noChangeShapeType="1"/>
          </p:cNvSpPr>
          <p:nvPr/>
        </p:nvSpPr>
        <p:spPr bwMode="auto">
          <a:xfrm>
            <a:off x="731838" y="242888"/>
            <a:ext cx="2879725" cy="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28" name="Line 4"/>
          <p:cNvSpPr>
            <a:spLocks noChangeShapeType="1"/>
          </p:cNvSpPr>
          <p:nvPr/>
        </p:nvSpPr>
        <p:spPr bwMode="auto">
          <a:xfrm>
            <a:off x="731838" y="296863"/>
            <a:ext cx="528002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252413" y="134938"/>
            <a:ext cx="574675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>
            <a:off x="539750" y="566738"/>
            <a:ext cx="0" cy="318611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>
            <a:off x="444500" y="566738"/>
            <a:ext cx="0" cy="1458912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6299200" y="6561138"/>
            <a:ext cx="3071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tr-TR" sz="1200" i="1"/>
              <a:t>MATLAB Ders Notları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295275"/>
            <a:ext cx="10096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2546"/>
            <a:ext cx="8524875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75508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539750" y="296863"/>
            <a:ext cx="576263" cy="431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2227" name="Line 3"/>
          <p:cNvSpPr>
            <a:spLocks noChangeShapeType="1"/>
          </p:cNvSpPr>
          <p:nvPr/>
        </p:nvSpPr>
        <p:spPr bwMode="auto">
          <a:xfrm>
            <a:off x="731838" y="242888"/>
            <a:ext cx="2879725" cy="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28" name="Line 4"/>
          <p:cNvSpPr>
            <a:spLocks noChangeShapeType="1"/>
          </p:cNvSpPr>
          <p:nvPr/>
        </p:nvSpPr>
        <p:spPr bwMode="auto">
          <a:xfrm>
            <a:off x="731838" y="296863"/>
            <a:ext cx="528002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252413" y="134938"/>
            <a:ext cx="574675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>
            <a:off x="539750" y="566738"/>
            <a:ext cx="0" cy="318611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>
            <a:off x="444500" y="566738"/>
            <a:ext cx="0" cy="1458912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6299200" y="6561138"/>
            <a:ext cx="3071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tr-TR" sz="1200" i="1"/>
              <a:t>MATLAB Ders Notları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295275"/>
            <a:ext cx="10096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632"/>
            <a:ext cx="8553450" cy="596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7793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539750" y="296863"/>
            <a:ext cx="576263" cy="431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2227" name="Line 3"/>
          <p:cNvSpPr>
            <a:spLocks noChangeShapeType="1"/>
          </p:cNvSpPr>
          <p:nvPr/>
        </p:nvSpPr>
        <p:spPr bwMode="auto">
          <a:xfrm>
            <a:off x="731838" y="242888"/>
            <a:ext cx="2879725" cy="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28" name="Line 4"/>
          <p:cNvSpPr>
            <a:spLocks noChangeShapeType="1"/>
          </p:cNvSpPr>
          <p:nvPr/>
        </p:nvSpPr>
        <p:spPr bwMode="auto">
          <a:xfrm>
            <a:off x="731838" y="296863"/>
            <a:ext cx="528002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252413" y="134938"/>
            <a:ext cx="574675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>
            <a:off x="539750" y="566738"/>
            <a:ext cx="0" cy="318611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>
            <a:off x="444500" y="566738"/>
            <a:ext cx="0" cy="1458912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6299200" y="6561138"/>
            <a:ext cx="3071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tr-TR" sz="1200" i="1"/>
              <a:t>MATLAB Ders Notları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295275"/>
            <a:ext cx="10096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8629650" cy="601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88801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539750" y="296863"/>
            <a:ext cx="576263" cy="431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2227" name="Line 3"/>
          <p:cNvSpPr>
            <a:spLocks noChangeShapeType="1"/>
          </p:cNvSpPr>
          <p:nvPr/>
        </p:nvSpPr>
        <p:spPr bwMode="auto">
          <a:xfrm>
            <a:off x="731838" y="242888"/>
            <a:ext cx="2879725" cy="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28" name="Line 4"/>
          <p:cNvSpPr>
            <a:spLocks noChangeShapeType="1"/>
          </p:cNvSpPr>
          <p:nvPr/>
        </p:nvSpPr>
        <p:spPr bwMode="auto">
          <a:xfrm>
            <a:off x="731838" y="296863"/>
            <a:ext cx="528002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252413" y="134938"/>
            <a:ext cx="574675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>
            <a:off x="539750" y="566738"/>
            <a:ext cx="0" cy="318611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>
            <a:off x="444500" y="566738"/>
            <a:ext cx="0" cy="1458912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6299200" y="6561138"/>
            <a:ext cx="3071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tr-TR" sz="1200" i="1"/>
              <a:t>MATLAB Ders Notları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295275"/>
            <a:ext cx="10096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1596"/>
            <a:ext cx="8582025" cy="598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3058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539750" y="296863"/>
            <a:ext cx="576263" cy="431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2227" name="Line 3"/>
          <p:cNvSpPr>
            <a:spLocks noChangeShapeType="1"/>
          </p:cNvSpPr>
          <p:nvPr/>
        </p:nvSpPr>
        <p:spPr bwMode="auto">
          <a:xfrm>
            <a:off x="731838" y="242888"/>
            <a:ext cx="2879725" cy="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28" name="Line 4"/>
          <p:cNvSpPr>
            <a:spLocks noChangeShapeType="1"/>
          </p:cNvSpPr>
          <p:nvPr/>
        </p:nvSpPr>
        <p:spPr bwMode="auto">
          <a:xfrm>
            <a:off x="731838" y="296863"/>
            <a:ext cx="528002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252413" y="134938"/>
            <a:ext cx="574675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>
            <a:off x="539750" y="566738"/>
            <a:ext cx="0" cy="318611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>
            <a:off x="444500" y="566738"/>
            <a:ext cx="0" cy="1458912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6299200" y="6561138"/>
            <a:ext cx="3071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tr-TR" sz="1200" i="1"/>
              <a:t>MATLAB Ders Notları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295275"/>
            <a:ext cx="10096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632"/>
            <a:ext cx="8553450" cy="605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7781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539750" y="296863"/>
            <a:ext cx="576263" cy="431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2227" name="Line 3"/>
          <p:cNvSpPr>
            <a:spLocks noChangeShapeType="1"/>
          </p:cNvSpPr>
          <p:nvPr/>
        </p:nvSpPr>
        <p:spPr bwMode="auto">
          <a:xfrm>
            <a:off x="731838" y="242888"/>
            <a:ext cx="2879725" cy="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28" name="Line 4"/>
          <p:cNvSpPr>
            <a:spLocks noChangeShapeType="1"/>
          </p:cNvSpPr>
          <p:nvPr/>
        </p:nvSpPr>
        <p:spPr bwMode="auto">
          <a:xfrm>
            <a:off x="731838" y="296863"/>
            <a:ext cx="528002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252413" y="134938"/>
            <a:ext cx="574675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>
            <a:off x="539750" y="566738"/>
            <a:ext cx="0" cy="318611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>
            <a:off x="444500" y="566738"/>
            <a:ext cx="0" cy="1458912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6299200" y="6561138"/>
            <a:ext cx="3071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tr-TR" sz="1200" i="1"/>
              <a:t>MATLAB Ders Notları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295275"/>
            <a:ext cx="10096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9020"/>
            <a:ext cx="8601075" cy="621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83332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539750" y="296863"/>
            <a:ext cx="576263" cy="431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7347" name="Line 3"/>
          <p:cNvSpPr>
            <a:spLocks noChangeShapeType="1"/>
          </p:cNvSpPr>
          <p:nvPr/>
        </p:nvSpPr>
        <p:spPr bwMode="auto">
          <a:xfrm>
            <a:off x="731838" y="242888"/>
            <a:ext cx="2879725" cy="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7348" name="Line 4"/>
          <p:cNvSpPr>
            <a:spLocks noChangeShapeType="1"/>
          </p:cNvSpPr>
          <p:nvPr/>
        </p:nvSpPr>
        <p:spPr bwMode="auto">
          <a:xfrm>
            <a:off x="731838" y="296863"/>
            <a:ext cx="528002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252413" y="134938"/>
            <a:ext cx="574675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>
            <a:off x="539750" y="566738"/>
            <a:ext cx="0" cy="318611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>
            <a:off x="444500" y="566738"/>
            <a:ext cx="0" cy="1458912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7236295" y="6561138"/>
            <a:ext cx="190770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tr-TR" sz="1200" i="1" dirty="0"/>
              <a:t>MATLAB Ders Notları</a:t>
            </a: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1265129" y="397461"/>
            <a:ext cx="580729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tr-TR" altLang="zh-CN" sz="16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UYGULAMA_3: Aşağıdaki işlemleri komut satırında gerçekleştiriniz.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15"/>
          <a:stretch/>
        </p:blipFill>
        <p:spPr bwMode="auto">
          <a:xfrm>
            <a:off x="731838" y="1052512"/>
            <a:ext cx="7872412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134938"/>
            <a:ext cx="1042663" cy="822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66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539750" y="296863"/>
            <a:ext cx="576263" cy="431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7347" name="Line 3"/>
          <p:cNvSpPr>
            <a:spLocks noChangeShapeType="1"/>
          </p:cNvSpPr>
          <p:nvPr/>
        </p:nvSpPr>
        <p:spPr bwMode="auto">
          <a:xfrm>
            <a:off x="731838" y="242888"/>
            <a:ext cx="2879725" cy="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7348" name="Line 4"/>
          <p:cNvSpPr>
            <a:spLocks noChangeShapeType="1"/>
          </p:cNvSpPr>
          <p:nvPr/>
        </p:nvSpPr>
        <p:spPr bwMode="auto">
          <a:xfrm>
            <a:off x="731838" y="296863"/>
            <a:ext cx="528002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252413" y="134938"/>
            <a:ext cx="574675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>
            <a:off x="539750" y="566738"/>
            <a:ext cx="0" cy="318611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>
            <a:off x="444500" y="566738"/>
            <a:ext cx="0" cy="1458912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7236295" y="6561138"/>
            <a:ext cx="190770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tr-TR" sz="1200" i="1" dirty="0"/>
              <a:t>MATLAB Ders Notları</a:t>
            </a: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1265129" y="397461"/>
            <a:ext cx="580729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tr-TR" altLang="zh-CN" sz="16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UYGULAMA_4: Aşağıdaki işlemleri komut satırında gerçekleştiriniz.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57350"/>
            <a:ext cx="777240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134938"/>
            <a:ext cx="1042663" cy="822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286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539750" y="296863"/>
            <a:ext cx="576263" cy="431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7347" name="Line 3"/>
          <p:cNvSpPr>
            <a:spLocks noChangeShapeType="1"/>
          </p:cNvSpPr>
          <p:nvPr/>
        </p:nvSpPr>
        <p:spPr bwMode="auto">
          <a:xfrm>
            <a:off x="731838" y="242888"/>
            <a:ext cx="2879725" cy="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7348" name="Line 4"/>
          <p:cNvSpPr>
            <a:spLocks noChangeShapeType="1"/>
          </p:cNvSpPr>
          <p:nvPr/>
        </p:nvSpPr>
        <p:spPr bwMode="auto">
          <a:xfrm>
            <a:off x="731838" y="296863"/>
            <a:ext cx="528002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252413" y="134938"/>
            <a:ext cx="574675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>
            <a:off x="539750" y="566738"/>
            <a:ext cx="0" cy="318611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>
            <a:off x="444500" y="566738"/>
            <a:ext cx="0" cy="1458912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7236295" y="6561138"/>
            <a:ext cx="190770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tr-TR" sz="1200" i="1" dirty="0"/>
              <a:t>MATLAB Ders Notları</a:t>
            </a: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1265129" y="397461"/>
            <a:ext cx="580729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tr-TR" altLang="zh-CN" sz="16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UYGULAMA_5: Aşağıdaki işlemleri komut satırında gerçekleştiriniz.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1362075"/>
            <a:ext cx="7991475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134938"/>
            <a:ext cx="1042663" cy="822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83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6299200" y="6561138"/>
            <a:ext cx="3071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tr-TR" sz="1200" i="1"/>
              <a:t>MATLAB Ders Notları</a:t>
            </a:r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741016" y="292214"/>
            <a:ext cx="6933886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tr-TR" sz="2500" b="1" u="sng" dirty="0" smtClean="0">
                <a:solidFill>
                  <a:srgbClr val="FF0000"/>
                </a:solidFill>
              </a:rPr>
              <a:t>MATLAB: </a:t>
            </a:r>
            <a:r>
              <a:rPr lang="tr-TR" sz="2500" b="1" u="sng" dirty="0" smtClean="0">
                <a:solidFill>
                  <a:srgbClr val="7030A0"/>
                </a:solidFill>
              </a:rPr>
              <a:t>Matrislerin saklanması ve geri çağırılması</a:t>
            </a:r>
            <a:endParaRPr lang="tr-TR" altLang="zh-CN" sz="2500" b="1" i="1" u="sng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731838" y="1052736"/>
            <a:ext cx="7559675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tr-TR" sz="2000" b="1" dirty="0"/>
              <a:t>Matris ve vektörler </a:t>
            </a:r>
            <a:r>
              <a:rPr lang="tr-TR" sz="2000" b="1" dirty="0">
                <a:solidFill>
                  <a:srgbClr val="0070C0"/>
                </a:solidFill>
              </a:rPr>
              <a:t>*.mat </a:t>
            </a:r>
            <a:r>
              <a:rPr lang="tr-TR" sz="2000" b="1" dirty="0" smtClean="0"/>
              <a:t>uzantılı olarak </a:t>
            </a:r>
            <a:r>
              <a:rPr lang="tr-TR" sz="2000" b="1" dirty="0" err="1" smtClean="0">
                <a:solidFill>
                  <a:srgbClr val="0070C0"/>
                </a:solidFill>
              </a:rPr>
              <a:t>save</a:t>
            </a:r>
            <a:r>
              <a:rPr lang="tr-TR" sz="2000" b="1" dirty="0" smtClean="0">
                <a:solidFill>
                  <a:srgbClr val="0070C0"/>
                </a:solidFill>
              </a:rPr>
              <a:t> </a:t>
            </a:r>
            <a:r>
              <a:rPr lang="tr-TR" sz="2000" b="1" dirty="0" smtClean="0"/>
              <a:t>komutuyla </a:t>
            </a:r>
            <a:r>
              <a:rPr lang="tr-TR" sz="2000" b="1" dirty="0"/>
              <a:t>kaydedilir, </a:t>
            </a:r>
            <a:r>
              <a:rPr lang="tr-TR" sz="2000" b="1" dirty="0" err="1" smtClean="0">
                <a:solidFill>
                  <a:srgbClr val="0070C0"/>
                </a:solidFill>
              </a:rPr>
              <a:t>load</a:t>
            </a:r>
            <a:r>
              <a:rPr lang="tr-TR" sz="2000" b="1" dirty="0" smtClean="0"/>
              <a:t> ile </a:t>
            </a:r>
            <a:r>
              <a:rPr lang="tr-TR" sz="2000" b="1" dirty="0"/>
              <a:t>de istenilen yerden geri çağrılır</a:t>
            </a:r>
            <a:r>
              <a:rPr lang="tr-TR" sz="2000" b="1" dirty="0" smtClean="0"/>
              <a:t>. </a:t>
            </a:r>
          </a:p>
          <a:p>
            <a:endParaRPr lang="tr-TR" sz="2000" b="1" dirty="0"/>
          </a:p>
          <a:p>
            <a:pPr defTabSz="933450">
              <a:tabLst>
                <a:tab pos="5565775" algn="l"/>
              </a:tabLst>
            </a:pPr>
            <a:r>
              <a:rPr lang="tr-TR" sz="2000" b="1" dirty="0" smtClean="0">
                <a:solidFill>
                  <a:srgbClr val="FF0000"/>
                </a:solidFill>
              </a:rPr>
              <a:t>Örneğin</a:t>
            </a:r>
            <a:r>
              <a:rPr lang="tr-TR" sz="2000" b="1" dirty="0">
                <a:solidFill>
                  <a:srgbClr val="FF0000"/>
                </a:solidFill>
              </a:rPr>
              <a:t>, </a:t>
            </a:r>
            <a:r>
              <a:rPr lang="tr-TR" sz="2000" b="1" dirty="0" smtClean="0"/>
              <a:t>girilmiş bir </a:t>
            </a:r>
            <a:r>
              <a:rPr lang="tr-TR" sz="2000" b="1" dirty="0" smtClean="0">
                <a:solidFill>
                  <a:srgbClr val="0070C0"/>
                </a:solidFill>
              </a:rPr>
              <a:t>a</a:t>
            </a:r>
            <a:r>
              <a:rPr lang="tr-TR" sz="2000" b="1" dirty="0" smtClean="0"/>
              <a:t> matrisini  “</a:t>
            </a:r>
            <a:r>
              <a:rPr lang="tr-TR" sz="2000" b="1" dirty="0"/>
              <a:t>D</a:t>
            </a:r>
            <a:r>
              <a:rPr lang="tr-TR" sz="2000" b="1" dirty="0" smtClean="0"/>
              <a:t>:\</a:t>
            </a:r>
            <a:r>
              <a:rPr lang="tr-TR" sz="2000" b="1" dirty="0" err="1" smtClean="0"/>
              <a:t>firat</a:t>
            </a:r>
            <a:r>
              <a:rPr lang="tr-TR" sz="2000" b="1" dirty="0" smtClean="0"/>
              <a:t>” klasörüne </a:t>
            </a:r>
            <a:r>
              <a:rPr lang="tr-TR" sz="2000" b="1" dirty="0"/>
              <a:t>“</a:t>
            </a:r>
            <a:r>
              <a:rPr lang="tr-TR" sz="2000" b="1" dirty="0" err="1"/>
              <a:t>katsayilar.mat</a:t>
            </a:r>
            <a:r>
              <a:rPr lang="tr-TR" sz="2000" b="1" dirty="0" smtClean="0"/>
              <a:t>” olarak </a:t>
            </a:r>
            <a:r>
              <a:rPr lang="tr-TR" sz="2000" b="1" dirty="0"/>
              <a:t>kaydetmek isteyelim: Bunun için aşağıdaki komut </a:t>
            </a:r>
            <a:r>
              <a:rPr lang="tr-TR" sz="2000" b="1" dirty="0" smtClean="0"/>
              <a:t>dizisi kullanılır</a:t>
            </a:r>
          </a:p>
          <a:p>
            <a:endParaRPr lang="tr-TR" sz="2000" b="1" dirty="0"/>
          </a:p>
          <a:p>
            <a:r>
              <a:rPr lang="tr-TR" sz="2000" b="1" dirty="0" err="1" smtClean="0">
                <a:solidFill>
                  <a:srgbClr val="0070C0"/>
                </a:solidFill>
              </a:rPr>
              <a:t>save</a:t>
            </a:r>
            <a:r>
              <a:rPr lang="tr-TR" sz="2000" b="1" dirty="0" smtClean="0">
                <a:solidFill>
                  <a:srgbClr val="0070C0"/>
                </a:solidFill>
              </a:rPr>
              <a:t> D:\firat\katsayilar a </a:t>
            </a:r>
          </a:p>
          <a:p>
            <a:endParaRPr lang="tr-TR" sz="2000" b="1" dirty="0"/>
          </a:p>
          <a:p>
            <a:r>
              <a:rPr lang="tr-TR" sz="2000" b="1" dirty="0" err="1" smtClean="0"/>
              <a:t>katsayilar.mat</a:t>
            </a:r>
            <a:r>
              <a:rPr lang="tr-TR" sz="2000" b="1" dirty="0" smtClean="0"/>
              <a:t> </a:t>
            </a:r>
            <a:r>
              <a:rPr lang="tr-TR" sz="2000" b="1" dirty="0"/>
              <a:t>olarak kaydedilen a matrisinin herhangi bir </a:t>
            </a:r>
            <a:r>
              <a:rPr lang="tr-TR" sz="2000" b="1" dirty="0" smtClean="0"/>
              <a:t>zamanda geri çağrılması için, </a:t>
            </a:r>
          </a:p>
          <a:p>
            <a:endParaRPr lang="tr-TR" sz="2000" b="1" dirty="0"/>
          </a:p>
          <a:p>
            <a:r>
              <a:rPr lang="tr-TR" sz="2000" b="1" dirty="0" err="1" smtClean="0">
                <a:solidFill>
                  <a:srgbClr val="0070C0"/>
                </a:solidFill>
              </a:rPr>
              <a:t>load</a:t>
            </a:r>
            <a:r>
              <a:rPr lang="tr-TR" sz="2000" b="1" dirty="0" smtClean="0">
                <a:solidFill>
                  <a:srgbClr val="0070C0"/>
                </a:solidFill>
              </a:rPr>
              <a:t> D:\firat\katsayilar</a:t>
            </a:r>
          </a:p>
          <a:p>
            <a:endParaRPr lang="tr-TR" sz="2000" b="1" dirty="0"/>
          </a:p>
          <a:p>
            <a:r>
              <a:rPr lang="tr-TR" sz="2000" b="1" dirty="0" smtClean="0"/>
              <a:t>komut </a:t>
            </a:r>
            <a:r>
              <a:rPr lang="tr-TR" sz="2000" b="1" dirty="0"/>
              <a:t>dizisi kullanılır. Geri çağırma işleminden sonra, ilgili matris a dizisi olarak </a:t>
            </a:r>
            <a:r>
              <a:rPr lang="tr-TR" sz="2000" b="1" dirty="0" err="1" smtClean="0"/>
              <a:t>workspace’de</a:t>
            </a:r>
            <a:r>
              <a:rPr lang="tr-TR" sz="2000" b="1" dirty="0" smtClean="0"/>
              <a:t> kaydedilir </a:t>
            </a:r>
            <a:r>
              <a:rPr lang="tr-TR" sz="2000" b="1" dirty="0"/>
              <a:t>(</a:t>
            </a:r>
            <a:r>
              <a:rPr lang="tr-TR" sz="2000" b="1" dirty="0" err="1" smtClean="0"/>
              <a:t>workspace’e</a:t>
            </a:r>
            <a:r>
              <a:rPr lang="tr-TR" sz="2000" b="1" dirty="0" smtClean="0"/>
              <a:t> kaydetme </a:t>
            </a:r>
            <a:r>
              <a:rPr lang="tr-TR" sz="2000" b="1" dirty="0"/>
              <a:t>işleminin geçici olduğunu hatırlayınız!)</a:t>
            </a:r>
            <a:endParaRPr lang="tr-TR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295275"/>
            <a:ext cx="10096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92628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539750" y="296863"/>
            <a:ext cx="576263" cy="431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7347" name="Line 3"/>
          <p:cNvSpPr>
            <a:spLocks noChangeShapeType="1"/>
          </p:cNvSpPr>
          <p:nvPr/>
        </p:nvSpPr>
        <p:spPr bwMode="auto">
          <a:xfrm>
            <a:off x="731838" y="242888"/>
            <a:ext cx="2879725" cy="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7348" name="Line 4"/>
          <p:cNvSpPr>
            <a:spLocks noChangeShapeType="1"/>
          </p:cNvSpPr>
          <p:nvPr/>
        </p:nvSpPr>
        <p:spPr bwMode="auto">
          <a:xfrm>
            <a:off x="731838" y="296863"/>
            <a:ext cx="528002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252413" y="134938"/>
            <a:ext cx="574675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>
            <a:off x="539750" y="566738"/>
            <a:ext cx="0" cy="318611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>
            <a:off x="444500" y="566738"/>
            <a:ext cx="0" cy="1458912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7236295" y="6561138"/>
            <a:ext cx="190770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tr-TR" sz="1200" i="1" dirty="0"/>
              <a:t>MATLAB Ders Notları</a:t>
            </a: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1265129" y="397461"/>
            <a:ext cx="580729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tr-TR" altLang="zh-CN" sz="16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UYGULAMA_6: Aşağıdaki işlemleri komut satırında gerçekleştiriniz.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2" y="980728"/>
            <a:ext cx="7381367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134938"/>
            <a:ext cx="1042663" cy="822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785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539750" y="296863"/>
            <a:ext cx="576263" cy="431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7347" name="Line 3"/>
          <p:cNvSpPr>
            <a:spLocks noChangeShapeType="1"/>
          </p:cNvSpPr>
          <p:nvPr/>
        </p:nvSpPr>
        <p:spPr bwMode="auto">
          <a:xfrm>
            <a:off x="731838" y="242888"/>
            <a:ext cx="2879725" cy="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7348" name="Line 4"/>
          <p:cNvSpPr>
            <a:spLocks noChangeShapeType="1"/>
          </p:cNvSpPr>
          <p:nvPr/>
        </p:nvSpPr>
        <p:spPr bwMode="auto">
          <a:xfrm>
            <a:off x="731838" y="296863"/>
            <a:ext cx="528002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252413" y="134938"/>
            <a:ext cx="574675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>
            <a:off x="539750" y="566738"/>
            <a:ext cx="0" cy="318611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>
            <a:off x="444500" y="566738"/>
            <a:ext cx="0" cy="1458912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7236295" y="6561138"/>
            <a:ext cx="190770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tr-TR" sz="1200" i="1" dirty="0"/>
              <a:t>MATLAB Ders Notları</a:t>
            </a: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1265129" y="397461"/>
            <a:ext cx="580729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tr-TR" altLang="zh-CN" sz="16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UYGULAMA_7: Aşağıdaki işlemleri komut satırında gerçekleştiriniz.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050131"/>
            <a:ext cx="682942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134938"/>
            <a:ext cx="1042663" cy="822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483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539750" y="296863"/>
            <a:ext cx="576263" cy="431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7347" name="Line 3"/>
          <p:cNvSpPr>
            <a:spLocks noChangeShapeType="1"/>
          </p:cNvSpPr>
          <p:nvPr/>
        </p:nvSpPr>
        <p:spPr bwMode="auto">
          <a:xfrm>
            <a:off x="731838" y="242888"/>
            <a:ext cx="2879725" cy="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7348" name="Line 4"/>
          <p:cNvSpPr>
            <a:spLocks noChangeShapeType="1"/>
          </p:cNvSpPr>
          <p:nvPr/>
        </p:nvSpPr>
        <p:spPr bwMode="auto">
          <a:xfrm>
            <a:off x="731838" y="296863"/>
            <a:ext cx="528002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252413" y="134938"/>
            <a:ext cx="574675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>
            <a:off x="539750" y="566738"/>
            <a:ext cx="0" cy="318611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>
            <a:off x="444500" y="566738"/>
            <a:ext cx="0" cy="1458912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7236295" y="6561138"/>
            <a:ext cx="190770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tr-TR" sz="1200" i="1" dirty="0"/>
              <a:t>MATLAB Ders Notları</a:t>
            </a: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1265129" y="397461"/>
            <a:ext cx="580729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tr-TR" altLang="zh-CN" sz="16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UYGULAMA_8: Aşağıdaki işlemleri komut satırında gerçekleştiriniz.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81" y="1124744"/>
            <a:ext cx="7847663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134938"/>
            <a:ext cx="1042663" cy="822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768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539750" y="296863"/>
            <a:ext cx="576263" cy="431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7347" name="Line 3"/>
          <p:cNvSpPr>
            <a:spLocks noChangeShapeType="1"/>
          </p:cNvSpPr>
          <p:nvPr/>
        </p:nvSpPr>
        <p:spPr bwMode="auto">
          <a:xfrm>
            <a:off x="731838" y="242888"/>
            <a:ext cx="2879725" cy="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7348" name="Line 4"/>
          <p:cNvSpPr>
            <a:spLocks noChangeShapeType="1"/>
          </p:cNvSpPr>
          <p:nvPr/>
        </p:nvSpPr>
        <p:spPr bwMode="auto">
          <a:xfrm>
            <a:off x="731838" y="296863"/>
            <a:ext cx="528002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252413" y="134938"/>
            <a:ext cx="574675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>
            <a:off x="539750" y="566738"/>
            <a:ext cx="0" cy="318611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>
            <a:off x="444500" y="566738"/>
            <a:ext cx="0" cy="1458912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7236295" y="6561138"/>
            <a:ext cx="190770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tr-TR" sz="1200" i="1" dirty="0"/>
              <a:t>MATLAB Ders Notları</a:t>
            </a: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1265129" y="397461"/>
            <a:ext cx="580729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tr-TR" altLang="zh-CN" sz="16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UYGULAMA_9: Aşağıdaki işlemleri komut satırında gerçekleştiriniz.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05" y="1385889"/>
            <a:ext cx="7887644" cy="3771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134938"/>
            <a:ext cx="1042663" cy="822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084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539750" y="296863"/>
            <a:ext cx="576263" cy="431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7347" name="Line 3"/>
          <p:cNvSpPr>
            <a:spLocks noChangeShapeType="1"/>
          </p:cNvSpPr>
          <p:nvPr/>
        </p:nvSpPr>
        <p:spPr bwMode="auto">
          <a:xfrm>
            <a:off x="731838" y="242888"/>
            <a:ext cx="2879725" cy="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7348" name="Line 4"/>
          <p:cNvSpPr>
            <a:spLocks noChangeShapeType="1"/>
          </p:cNvSpPr>
          <p:nvPr/>
        </p:nvSpPr>
        <p:spPr bwMode="auto">
          <a:xfrm>
            <a:off x="731838" y="296863"/>
            <a:ext cx="528002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252413" y="134938"/>
            <a:ext cx="574675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>
            <a:off x="539750" y="566738"/>
            <a:ext cx="0" cy="318611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>
            <a:off x="444500" y="566738"/>
            <a:ext cx="0" cy="1458912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6299200" y="6561138"/>
            <a:ext cx="3071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tr-TR" sz="1200" i="1"/>
              <a:t>MATLAB Ders Notları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8639175" cy="601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930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539750" y="296863"/>
            <a:ext cx="576263" cy="431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7347" name="Line 3"/>
          <p:cNvSpPr>
            <a:spLocks noChangeShapeType="1"/>
          </p:cNvSpPr>
          <p:nvPr/>
        </p:nvSpPr>
        <p:spPr bwMode="auto">
          <a:xfrm>
            <a:off x="731838" y="242888"/>
            <a:ext cx="2879725" cy="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7348" name="Line 4"/>
          <p:cNvSpPr>
            <a:spLocks noChangeShapeType="1"/>
          </p:cNvSpPr>
          <p:nvPr/>
        </p:nvSpPr>
        <p:spPr bwMode="auto">
          <a:xfrm>
            <a:off x="731838" y="296863"/>
            <a:ext cx="528002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252413" y="134938"/>
            <a:ext cx="574675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>
            <a:off x="539750" y="566738"/>
            <a:ext cx="0" cy="318611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>
            <a:off x="444500" y="566738"/>
            <a:ext cx="0" cy="1458912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6299200" y="6561138"/>
            <a:ext cx="3071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tr-TR" sz="1200" i="1"/>
              <a:t>MATLAB Ders Notları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16632"/>
            <a:ext cx="86487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812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539750" y="296863"/>
            <a:ext cx="576263" cy="431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7347" name="Line 3"/>
          <p:cNvSpPr>
            <a:spLocks noChangeShapeType="1"/>
          </p:cNvSpPr>
          <p:nvPr/>
        </p:nvSpPr>
        <p:spPr bwMode="auto">
          <a:xfrm>
            <a:off x="731838" y="242888"/>
            <a:ext cx="2879725" cy="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7348" name="Line 4"/>
          <p:cNvSpPr>
            <a:spLocks noChangeShapeType="1"/>
          </p:cNvSpPr>
          <p:nvPr/>
        </p:nvSpPr>
        <p:spPr bwMode="auto">
          <a:xfrm>
            <a:off x="731838" y="296863"/>
            <a:ext cx="528002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252413" y="134938"/>
            <a:ext cx="574675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>
            <a:off x="539750" y="566738"/>
            <a:ext cx="0" cy="318611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>
            <a:off x="444500" y="566738"/>
            <a:ext cx="0" cy="1458912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6299200" y="6561138"/>
            <a:ext cx="3071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tr-TR" sz="1200" i="1"/>
              <a:t>MATLAB Ders Notları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3496"/>
            <a:ext cx="8601075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802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539750" y="296863"/>
            <a:ext cx="576263" cy="431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7347" name="Line 3"/>
          <p:cNvSpPr>
            <a:spLocks noChangeShapeType="1"/>
          </p:cNvSpPr>
          <p:nvPr/>
        </p:nvSpPr>
        <p:spPr bwMode="auto">
          <a:xfrm>
            <a:off x="731838" y="242888"/>
            <a:ext cx="2879725" cy="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7348" name="Line 4"/>
          <p:cNvSpPr>
            <a:spLocks noChangeShapeType="1"/>
          </p:cNvSpPr>
          <p:nvPr/>
        </p:nvSpPr>
        <p:spPr bwMode="auto">
          <a:xfrm>
            <a:off x="731838" y="296863"/>
            <a:ext cx="528002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252413" y="134938"/>
            <a:ext cx="574675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>
            <a:off x="539750" y="566738"/>
            <a:ext cx="0" cy="318611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>
            <a:off x="444500" y="566738"/>
            <a:ext cx="0" cy="1458912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6299200" y="6561138"/>
            <a:ext cx="3071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tr-TR" sz="1200" i="1"/>
              <a:t>MATLAB Ders Notları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1121"/>
            <a:ext cx="8582025" cy="597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227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539750" y="296863"/>
            <a:ext cx="576263" cy="431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7347" name="Line 3"/>
          <p:cNvSpPr>
            <a:spLocks noChangeShapeType="1"/>
          </p:cNvSpPr>
          <p:nvPr/>
        </p:nvSpPr>
        <p:spPr bwMode="auto">
          <a:xfrm>
            <a:off x="731838" y="242888"/>
            <a:ext cx="2879725" cy="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7348" name="Line 4"/>
          <p:cNvSpPr>
            <a:spLocks noChangeShapeType="1"/>
          </p:cNvSpPr>
          <p:nvPr/>
        </p:nvSpPr>
        <p:spPr bwMode="auto">
          <a:xfrm>
            <a:off x="731838" y="296863"/>
            <a:ext cx="528002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252413" y="134938"/>
            <a:ext cx="574675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>
            <a:off x="539750" y="566738"/>
            <a:ext cx="0" cy="318611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>
            <a:off x="444500" y="566738"/>
            <a:ext cx="0" cy="1458912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6299200" y="6561138"/>
            <a:ext cx="3071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tr-TR" sz="1200" i="1"/>
              <a:t>MATLAB Ders Notları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1121"/>
            <a:ext cx="8448675" cy="597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492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539750" y="296863"/>
            <a:ext cx="576263" cy="431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7347" name="Line 3"/>
          <p:cNvSpPr>
            <a:spLocks noChangeShapeType="1"/>
          </p:cNvSpPr>
          <p:nvPr/>
        </p:nvSpPr>
        <p:spPr bwMode="auto">
          <a:xfrm>
            <a:off x="731838" y="242888"/>
            <a:ext cx="2879725" cy="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7348" name="Line 4"/>
          <p:cNvSpPr>
            <a:spLocks noChangeShapeType="1"/>
          </p:cNvSpPr>
          <p:nvPr/>
        </p:nvSpPr>
        <p:spPr bwMode="auto">
          <a:xfrm>
            <a:off x="731838" y="296863"/>
            <a:ext cx="528002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252413" y="134938"/>
            <a:ext cx="574675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>
            <a:off x="539750" y="566738"/>
            <a:ext cx="0" cy="318611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>
            <a:off x="444500" y="566738"/>
            <a:ext cx="0" cy="1458912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6299200" y="6561138"/>
            <a:ext cx="3071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tr-TR" sz="1200" i="1"/>
              <a:t>MATLAB Ders Notları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632"/>
            <a:ext cx="8524875" cy="599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346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6299200" y="6561138"/>
            <a:ext cx="3071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tr-TR" sz="1200" i="1"/>
              <a:t>MATLAB Ders Notları</a:t>
            </a:r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731838" y="445647"/>
            <a:ext cx="6227987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tr-TR" sz="2500" b="1" u="sng" dirty="0" smtClean="0">
                <a:solidFill>
                  <a:srgbClr val="FF0000"/>
                </a:solidFill>
              </a:rPr>
              <a:t>MATLAB: </a:t>
            </a:r>
            <a:r>
              <a:rPr lang="tr-TR" sz="2500" b="1" u="sng" dirty="0" smtClean="0">
                <a:solidFill>
                  <a:srgbClr val="7030A0"/>
                </a:solidFill>
              </a:rPr>
              <a:t>*.mat uzantılı dosyaların çağırılması</a:t>
            </a:r>
            <a:endParaRPr lang="tr-TR" altLang="zh-CN" sz="2500" b="1" i="1" u="sng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731838" y="1052736"/>
            <a:ext cx="75596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tr-TR" sz="1600" b="1" dirty="0" smtClean="0">
                <a:solidFill>
                  <a:srgbClr val="0070C0"/>
                </a:solidFill>
              </a:rPr>
              <a:t>*.</a:t>
            </a:r>
            <a:r>
              <a:rPr lang="tr-TR" sz="1600" b="1" dirty="0">
                <a:solidFill>
                  <a:srgbClr val="0070C0"/>
                </a:solidFill>
              </a:rPr>
              <a:t>mat </a:t>
            </a:r>
            <a:r>
              <a:rPr lang="tr-TR" sz="1600" b="1" dirty="0" smtClean="0"/>
              <a:t>uzantılı dosyalar</a:t>
            </a:r>
            <a:r>
              <a:rPr lang="tr-TR" sz="1600" b="1" dirty="0"/>
              <a:t>, ayrıca </a:t>
            </a:r>
            <a:r>
              <a:rPr lang="tr-TR" sz="1600" b="1" dirty="0" err="1" smtClean="0"/>
              <a:t>MATLAB’den</a:t>
            </a:r>
            <a:r>
              <a:rPr lang="tr-TR" sz="1600" b="1" dirty="0" smtClean="0"/>
              <a:t> </a:t>
            </a:r>
            <a:r>
              <a:rPr lang="tr-TR" sz="2000" b="1" dirty="0" err="1" smtClean="0">
                <a:solidFill>
                  <a:srgbClr val="0070C0"/>
                </a:solidFill>
              </a:rPr>
              <a:t>open</a:t>
            </a:r>
            <a:r>
              <a:rPr lang="tr-TR" sz="1600" b="1" dirty="0" smtClean="0">
                <a:solidFill>
                  <a:srgbClr val="0070C0"/>
                </a:solidFill>
              </a:rPr>
              <a:t> </a:t>
            </a:r>
            <a:r>
              <a:rPr lang="tr-TR" sz="1600" b="1" dirty="0" err="1" smtClean="0">
                <a:solidFill>
                  <a:srgbClr val="0070C0"/>
                </a:solidFill>
              </a:rPr>
              <a:t>files</a:t>
            </a:r>
            <a:r>
              <a:rPr lang="tr-TR" sz="1600" b="1" dirty="0" smtClean="0">
                <a:solidFill>
                  <a:srgbClr val="0070C0"/>
                </a:solidFill>
              </a:rPr>
              <a:t> </a:t>
            </a:r>
            <a:r>
              <a:rPr lang="tr-TR" sz="1600" b="1" dirty="0" smtClean="0"/>
              <a:t>kısa </a:t>
            </a:r>
            <a:r>
              <a:rPr lang="tr-TR" sz="1600" b="1" dirty="0"/>
              <a:t>yolundan da geri çağrılabilir:</a:t>
            </a:r>
            <a:endParaRPr lang="tr-TR" sz="1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295275"/>
            <a:ext cx="10096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20" y="2132856"/>
            <a:ext cx="7499350" cy="3851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8445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539750" y="296863"/>
            <a:ext cx="576263" cy="431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2227" name="Line 3"/>
          <p:cNvSpPr>
            <a:spLocks noChangeShapeType="1"/>
          </p:cNvSpPr>
          <p:nvPr/>
        </p:nvSpPr>
        <p:spPr bwMode="auto">
          <a:xfrm>
            <a:off x="731838" y="242888"/>
            <a:ext cx="2879725" cy="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28" name="Line 4"/>
          <p:cNvSpPr>
            <a:spLocks noChangeShapeType="1"/>
          </p:cNvSpPr>
          <p:nvPr/>
        </p:nvSpPr>
        <p:spPr bwMode="auto">
          <a:xfrm>
            <a:off x="731838" y="296863"/>
            <a:ext cx="528002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252413" y="134938"/>
            <a:ext cx="574675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>
            <a:off x="539750" y="566738"/>
            <a:ext cx="0" cy="318611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>
            <a:off x="444500" y="566738"/>
            <a:ext cx="0" cy="1458912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6299200" y="6561138"/>
            <a:ext cx="3071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tr-TR" sz="1200" i="1"/>
              <a:t>MATLAB Ders Notları</a:t>
            </a:r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1331640" y="458902"/>
            <a:ext cx="5917582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tr-TR" sz="2500" b="1" dirty="0" smtClean="0">
                <a:solidFill>
                  <a:srgbClr val="FF0000"/>
                </a:solidFill>
              </a:rPr>
              <a:t>MATLAB: </a:t>
            </a:r>
            <a:r>
              <a:rPr lang="tr-TR" sz="2500" b="1" dirty="0" smtClean="0">
                <a:solidFill>
                  <a:srgbClr val="7030A0"/>
                </a:solidFill>
              </a:rPr>
              <a:t>Matrislerin boyutun belirlenmesi </a:t>
            </a:r>
            <a:endParaRPr lang="tr-TR" altLang="zh-CN" sz="2500" b="1" i="1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724248" y="1317764"/>
            <a:ext cx="75596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tr-TR" sz="2000" b="1" dirty="0" smtClean="0"/>
              <a:t>Bir matrisin</a:t>
            </a:r>
            <a:r>
              <a:rPr lang="tr-TR" sz="2000" b="1" dirty="0"/>
              <a:t>, bir vektörün ya da bir </a:t>
            </a:r>
            <a:r>
              <a:rPr lang="tr-TR" sz="2000" b="1" dirty="0" err="1"/>
              <a:t>skalerin</a:t>
            </a:r>
            <a:r>
              <a:rPr lang="tr-TR" sz="2000" b="1" dirty="0"/>
              <a:t> boyutunu bulmak için </a:t>
            </a:r>
            <a:r>
              <a:rPr lang="tr-TR" sz="2000" b="1" dirty="0">
                <a:solidFill>
                  <a:srgbClr val="0070C0"/>
                </a:solidFill>
              </a:rPr>
              <a:t>size</a:t>
            </a:r>
            <a:r>
              <a:rPr lang="tr-TR" sz="2000" b="1" dirty="0"/>
              <a:t> fonksiyonu kullanılır.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295275"/>
            <a:ext cx="10096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38" y="2319337"/>
            <a:ext cx="7756827" cy="2981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1618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6299200" y="6561138"/>
            <a:ext cx="3071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tr-TR" sz="1200" i="1"/>
              <a:t>MATLAB Ders Notları</a:t>
            </a:r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617265" y="318358"/>
            <a:ext cx="718934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tr-TR" sz="2200" b="1" dirty="0" smtClean="0">
                <a:solidFill>
                  <a:srgbClr val="FF0000"/>
                </a:solidFill>
              </a:rPr>
              <a:t>MATLAB: </a:t>
            </a:r>
            <a:r>
              <a:rPr lang="tr-TR" sz="2200" b="1" dirty="0" smtClean="0">
                <a:solidFill>
                  <a:srgbClr val="7030A0"/>
                </a:solidFill>
              </a:rPr>
              <a:t>Girilen Matrislerin Eleman Değerlerinin Bulunması</a:t>
            </a:r>
            <a:endParaRPr lang="tr-TR" altLang="zh-CN" sz="2200" b="1" i="1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693225" y="1124744"/>
            <a:ext cx="755967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tr-TR" sz="1600" b="1" dirty="0"/>
              <a:t>Matris elemanları</a:t>
            </a:r>
          </a:p>
          <a:p>
            <a:r>
              <a:rPr lang="tr-TR" sz="1600" dirty="0"/>
              <a:t>Matris elemanlarını bulmak için ilgili satır ve sütunların numaraları parantez içinde</a:t>
            </a:r>
          </a:p>
          <a:p>
            <a:r>
              <a:rPr lang="tr-TR" sz="1600" dirty="0"/>
              <a:t>virgülle </a:t>
            </a:r>
            <a:r>
              <a:rPr lang="tr-TR" sz="1600" dirty="0" smtClean="0"/>
              <a:t>ayrılmış </a:t>
            </a:r>
            <a:r>
              <a:rPr lang="tr-TR" sz="1600" dirty="0"/>
              <a:t>olarak verilmelidir. Mesela a=[1 2 3</a:t>
            </a:r>
            <a:r>
              <a:rPr lang="tr-TR" sz="1600" dirty="0" smtClean="0"/>
              <a:t>; 4 </a:t>
            </a:r>
            <a:r>
              <a:rPr lang="tr-TR" sz="1600" dirty="0"/>
              <a:t>5 6</a:t>
            </a:r>
            <a:r>
              <a:rPr lang="tr-TR" sz="1600" dirty="0" smtClean="0"/>
              <a:t>; 7 </a:t>
            </a:r>
            <a:r>
              <a:rPr lang="tr-TR" sz="1600" dirty="0"/>
              <a:t>8 9] olmak üzere a(2,3),</a:t>
            </a:r>
          </a:p>
          <a:p>
            <a:r>
              <a:rPr lang="tr-TR" sz="1600" dirty="0"/>
              <a:t>a matrisinin ikinci satır üçüncü sütunundaki elemanı yani 6 </a:t>
            </a:r>
            <a:r>
              <a:rPr lang="tr-TR" sz="1600" dirty="0" err="1"/>
              <a:t>yı</a:t>
            </a:r>
            <a:r>
              <a:rPr lang="tr-TR" sz="1600" dirty="0"/>
              <a:t> verecektir. Aynı </a:t>
            </a:r>
            <a:r>
              <a:rPr lang="tr-TR" sz="1600" dirty="0" smtClean="0"/>
              <a:t>şekilde x=4:7 olarak </a:t>
            </a:r>
            <a:r>
              <a:rPr lang="tr-TR" sz="1600" dirty="0"/>
              <a:t>tanımlanırsa x(1), 4 olacaktır. y=[0;2;4;6] olarak ifade edilirse y(4), 6 olacaktır.</a:t>
            </a:r>
            <a:endParaRPr lang="tr-TR" sz="1600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295275"/>
            <a:ext cx="10096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14" y="2594595"/>
            <a:ext cx="272415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684036"/>
            <a:ext cx="325755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5103386"/>
            <a:ext cx="2590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16557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539750" y="296863"/>
            <a:ext cx="576263" cy="431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2227" name="Line 3"/>
          <p:cNvSpPr>
            <a:spLocks noChangeShapeType="1"/>
          </p:cNvSpPr>
          <p:nvPr/>
        </p:nvSpPr>
        <p:spPr bwMode="auto">
          <a:xfrm>
            <a:off x="731838" y="242888"/>
            <a:ext cx="2879725" cy="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28" name="Line 4"/>
          <p:cNvSpPr>
            <a:spLocks noChangeShapeType="1"/>
          </p:cNvSpPr>
          <p:nvPr/>
        </p:nvSpPr>
        <p:spPr bwMode="auto">
          <a:xfrm>
            <a:off x="731838" y="296863"/>
            <a:ext cx="528002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252413" y="134938"/>
            <a:ext cx="574675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>
            <a:off x="539750" y="566738"/>
            <a:ext cx="0" cy="318611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>
            <a:off x="444500" y="566738"/>
            <a:ext cx="0" cy="1458912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6299200" y="6561138"/>
            <a:ext cx="3071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tr-TR" sz="1200" i="1"/>
              <a:t>MATLAB Ders Notları</a:t>
            </a:r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1331640" y="458902"/>
            <a:ext cx="4789516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tr-TR" sz="2500" b="1" dirty="0" smtClean="0">
                <a:solidFill>
                  <a:srgbClr val="7030A0"/>
                </a:solidFill>
              </a:rPr>
              <a:t>Çalışma Alanı (</a:t>
            </a:r>
            <a:r>
              <a:rPr lang="tr-TR" sz="2500" b="1" dirty="0" err="1" smtClean="0">
                <a:solidFill>
                  <a:srgbClr val="7030A0"/>
                </a:solidFill>
              </a:rPr>
              <a:t>workspace</a:t>
            </a:r>
            <a:r>
              <a:rPr lang="tr-TR" sz="2500" b="1" dirty="0" smtClean="0">
                <a:solidFill>
                  <a:srgbClr val="7030A0"/>
                </a:solidFill>
              </a:rPr>
              <a:t>) Bilgileri:</a:t>
            </a:r>
            <a:endParaRPr lang="tr-TR" sz="2500" b="1" dirty="0">
              <a:solidFill>
                <a:srgbClr val="7030A0"/>
              </a:solidFill>
            </a:endParaRPr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693225" y="1124744"/>
            <a:ext cx="755967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tr-TR" sz="1600" b="1" dirty="0"/>
          </a:p>
          <a:p>
            <a:pPr algn="just"/>
            <a:r>
              <a:rPr lang="tr-TR" sz="2000" dirty="0"/>
              <a:t>Bir </a:t>
            </a:r>
            <a:r>
              <a:rPr lang="tr-TR" sz="2000" dirty="0" smtClean="0"/>
              <a:t>çalışma </a:t>
            </a:r>
            <a:r>
              <a:rPr lang="tr-TR" sz="2000" dirty="0"/>
              <a:t>yapılırken verilen ve elde edilen </a:t>
            </a:r>
            <a:r>
              <a:rPr lang="tr-TR" sz="2000" dirty="0" smtClean="0"/>
              <a:t>değişkenler </a:t>
            </a:r>
            <a:r>
              <a:rPr lang="tr-TR" sz="2000" dirty="0"/>
              <a:t>bir </a:t>
            </a:r>
            <a:r>
              <a:rPr lang="tr-TR" sz="2000" dirty="0" smtClean="0"/>
              <a:t>çalışma </a:t>
            </a:r>
            <a:r>
              <a:rPr lang="tr-TR" sz="2000" dirty="0"/>
              <a:t>alanında </a:t>
            </a:r>
            <a:r>
              <a:rPr lang="tr-TR" sz="2000" dirty="0" smtClean="0"/>
              <a:t>saklanır. Bunların </a:t>
            </a:r>
            <a:r>
              <a:rPr lang="tr-TR" sz="2000" dirty="0"/>
              <a:t>neler </a:t>
            </a:r>
            <a:r>
              <a:rPr lang="tr-TR" sz="2000" dirty="0" smtClean="0"/>
              <a:t>olduğunu </a:t>
            </a:r>
            <a:r>
              <a:rPr lang="tr-TR" sz="2000" dirty="0"/>
              <a:t>görmek için </a:t>
            </a:r>
            <a:r>
              <a:rPr lang="tr-TR" sz="2000" b="1" dirty="0" err="1">
                <a:solidFill>
                  <a:srgbClr val="0070C0"/>
                </a:solidFill>
              </a:rPr>
              <a:t>who</a:t>
            </a:r>
            <a:r>
              <a:rPr lang="tr-TR" sz="2000" dirty="0"/>
              <a:t> komutunu girmek gerekir. Daha detaylı bilgi </a:t>
            </a:r>
            <a:r>
              <a:rPr lang="tr-TR" sz="2000" dirty="0" smtClean="0"/>
              <a:t>elde etmek için ise </a:t>
            </a:r>
            <a:r>
              <a:rPr lang="tr-TR" sz="2000" b="1" dirty="0" err="1">
                <a:solidFill>
                  <a:srgbClr val="0070C0"/>
                </a:solidFill>
              </a:rPr>
              <a:t>whos</a:t>
            </a:r>
            <a:r>
              <a:rPr lang="tr-TR" sz="2000" dirty="0"/>
              <a:t> komutu kullanılır. </a:t>
            </a:r>
            <a:endParaRPr lang="tr-TR" sz="2000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295275"/>
            <a:ext cx="10096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544" y="2492896"/>
            <a:ext cx="3490452" cy="320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1233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539750" y="296863"/>
            <a:ext cx="576263" cy="431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2227" name="Line 3"/>
          <p:cNvSpPr>
            <a:spLocks noChangeShapeType="1"/>
          </p:cNvSpPr>
          <p:nvPr/>
        </p:nvSpPr>
        <p:spPr bwMode="auto">
          <a:xfrm>
            <a:off x="731838" y="242888"/>
            <a:ext cx="2879725" cy="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28" name="Line 4"/>
          <p:cNvSpPr>
            <a:spLocks noChangeShapeType="1"/>
          </p:cNvSpPr>
          <p:nvPr/>
        </p:nvSpPr>
        <p:spPr bwMode="auto">
          <a:xfrm>
            <a:off x="731838" y="296863"/>
            <a:ext cx="528002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252413" y="134938"/>
            <a:ext cx="574675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>
            <a:off x="539750" y="566738"/>
            <a:ext cx="0" cy="318611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>
            <a:off x="444500" y="566738"/>
            <a:ext cx="0" cy="1458912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6299200" y="6561138"/>
            <a:ext cx="3071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tr-TR" sz="1200" i="1"/>
              <a:t>MATLAB Ders Notları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295275"/>
            <a:ext cx="10096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556792"/>
            <a:ext cx="7408338" cy="3010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1331640" y="458500"/>
            <a:ext cx="4789516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tr-TR" sz="2500" b="1" dirty="0" smtClean="0">
                <a:solidFill>
                  <a:srgbClr val="7030A0"/>
                </a:solidFill>
              </a:rPr>
              <a:t>Çalışma Alanı (</a:t>
            </a:r>
            <a:r>
              <a:rPr lang="tr-TR" sz="2500" b="1" dirty="0" err="1" smtClean="0">
                <a:solidFill>
                  <a:srgbClr val="7030A0"/>
                </a:solidFill>
              </a:rPr>
              <a:t>workspace</a:t>
            </a:r>
            <a:r>
              <a:rPr lang="tr-TR" sz="2500" b="1" dirty="0" smtClean="0">
                <a:solidFill>
                  <a:srgbClr val="7030A0"/>
                </a:solidFill>
              </a:rPr>
              <a:t>) Bilgileri:</a:t>
            </a:r>
            <a:endParaRPr lang="tr-TR" sz="25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4783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539750" y="296863"/>
            <a:ext cx="576263" cy="431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2227" name="Line 3"/>
          <p:cNvSpPr>
            <a:spLocks noChangeShapeType="1"/>
          </p:cNvSpPr>
          <p:nvPr/>
        </p:nvSpPr>
        <p:spPr bwMode="auto">
          <a:xfrm>
            <a:off x="731838" y="242888"/>
            <a:ext cx="2879725" cy="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28" name="Line 4"/>
          <p:cNvSpPr>
            <a:spLocks noChangeShapeType="1"/>
          </p:cNvSpPr>
          <p:nvPr/>
        </p:nvSpPr>
        <p:spPr bwMode="auto">
          <a:xfrm>
            <a:off x="731838" y="296863"/>
            <a:ext cx="528002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252413" y="134938"/>
            <a:ext cx="574675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>
            <a:off x="539750" y="566738"/>
            <a:ext cx="0" cy="318611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>
            <a:off x="444500" y="566738"/>
            <a:ext cx="0" cy="1458912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6299201" y="6561138"/>
            <a:ext cx="2737296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tr-TR" altLang="tr-TR" sz="1200" i="1" dirty="0"/>
              <a:t>MATLAB Ders Notları</a:t>
            </a:r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1331640" y="458902"/>
            <a:ext cx="370819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tr-TR" sz="2500" b="1" dirty="0" smtClean="0">
                <a:solidFill>
                  <a:srgbClr val="FF0000"/>
                </a:solidFill>
              </a:rPr>
              <a:t>MATLAB: </a:t>
            </a:r>
            <a:r>
              <a:rPr lang="tr-TR" sz="2500" b="1" dirty="0" smtClean="0">
                <a:solidFill>
                  <a:srgbClr val="7030A0"/>
                </a:solidFill>
              </a:rPr>
              <a:t>Yardım </a:t>
            </a:r>
            <a:r>
              <a:rPr lang="tr-TR" sz="2500" b="1" dirty="0">
                <a:solidFill>
                  <a:srgbClr val="7030A0"/>
                </a:solidFill>
              </a:rPr>
              <a:t>Kullanımı</a:t>
            </a:r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685502" y="882095"/>
            <a:ext cx="755967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tr-TR" sz="1600" b="1" dirty="0"/>
          </a:p>
          <a:p>
            <a:pPr algn="just"/>
            <a:r>
              <a:rPr lang="tr-TR" sz="2000" dirty="0"/>
              <a:t>MATLAB içinde her türlü konuda yardım kullanmak mümkündür. Herhangi bir </a:t>
            </a:r>
            <a:r>
              <a:rPr lang="tr-TR" sz="2000" dirty="0" smtClean="0"/>
              <a:t>çalışma alanında </a:t>
            </a:r>
            <a:r>
              <a:rPr lang="tr-TR" sz="2000" b="1" dirty="0" err="1">
                <a:solidFill>
                  <a:srgbClr val="0070C0"/>
                </a:solidFill>
              </a:rPr>
              <a:t>help</a:t>
            </a:r>
            <a:r>
              <a:rPr lang="tr-TR" sz="2000" dirty="0"/>
              <a:t> komutuyla hangi hususlarda yardım </a:t>
            </a:r>
            <a:r>
              <a:rPr lang="tr-TR" sz="2000" dirty="0" smtClean="0"/>
              <a:t>alınabileceği </a:t>
            </a:r>
            <a:r>
              <a:rPr lang="tr-TR" sz="2000" dirty="0"/>
              <a:t>görülebilir. Özel bir </a:t>
            </a:r>
            <a:r>
              <a:rPr lang="tr-TR" sz="2000" dirty="0" smtClean="0"/>
              <a:t>işaret yada </a:t>
            </a:r>
            <a:r>
              <a:rPr lang="tr-TR" sz="2000" dirty="0"/>
              <a:t>fonksiyon için de yardım kullanmak mümkündür. </a:t>
            </a:r>
            <a:endParaRPr lang="tr-TR" sz="2000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295275"/>
            <a:ext cx="10096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64" y="2442602"/>
            <a:ext cx="69342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45439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2" grpId="0"/>
    </p:bld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837</Words>
  <Application>Microsoft Office PowerPoint</Application>
  <PresentationFormat>Ekran Gösterisi (4:3)</PresentationFormat>
  <Paragraphs>147</Paragraphs>
  <Slides>39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39</vt:i4>
      </vt:variant>
    </vt:vector>
  </HeadingPairs>
  <TitlesOfParts>
    <vt:vector size="40" baseType="lpstr">
      <vt:lpstr>Ofis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bd</dc:creator>
  <cp:lastModifiedBy>kadir</cp:lastModifiedBy>
  <cp:revision>73</cp:revision>
  <dcterms:created xsi:type="dcterms:W3CDTF">2013-09-23T16:54:50Z</dcterms:created>
  <dcterms:modified xsi:type="dcterms:W3CDTF">2018-11-06T13:58:56Z</dcterms:modified>
</cp:coreProperties>
</file>