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26" r:id="rId2"/>
    <p:sldId id="327" r:id="rId3"/>
    <p:sldId id="328" r:id="rId4"/>
    <p:sldId id="329" r:id="rId5"/>
    <p:sldId id="330" r:id="rId6"/>
    <p:sldId id="332" r:id="rId7"/>
    <p:sldId id="331" r:id="rId8"/>
    <p:sldId id="333" r:id="rId9"/>
    <p:sldId id="334" r:id="rId10"/>
    <p:sldId id="335" r:id="rId11"/>
    <p:sldId id="336" r:id="rId12"/>
    <p:sldId id="339" r:id="rId13"/>
    <p:sldId id="340" r:id="rId14"/>
    <p:sldId id="337" r:id="rId15"/>
    <p:sldId id="338" r:id="rId16"/>
    <p:sldId id="301" r:id="rId17"/>
    <p:sldId id="308" r:id="rId18"/>
    <p:sldId id="314" r:id="rId19"/>
    <p:sldId id="321" r:id="rId20"/>
    <p:sldId id="322" r:id="rId21"/>
    <p:sldId id="323" r:id="rId22"/>
    <p:sldId id="324" r:id="rId23"/>
    <p:sldId id="325" r:id="rId24"/>
    <p:sldId id="313" r:id="rId25"/>
    <p:sldId id="319" r:id="rId26"/>
    <p:sldId id="320" r:id="rId27"/>
    <p:sldId id="315" r:id="rId28"/>
    <p:sldId id="316" r:id="rId29"/>
    <p:sldId id="317" r:id="rId30"/>
    <p:sldId id="318" r:id="rId31"/>
    <p:sldId id="309" r:id="rId32"/>
    <p:sldId id="310" r:id="rId33"/>
    <p:sldId id="311" r:id="rId34"/>
    <p:sldId id="312" r:id="rId3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7D8A8-3256-4614-B980-5325475A3227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07577-1F5C-4130-90D6-59383680CD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065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838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6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486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776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032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827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1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680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21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991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819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2C2B-E4BE-469C-873F-454E224A4FD9}" type="datetimeFigureOut">
              <a:rPr lang="tr-TR" smtClean="0"/>
              <a:t>6.11.2018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6E8CB-A516-47CB-82EB-2DB43BD365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34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39750" y="296863"/>
            <a:ext cx="576263" cy="4318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731838" y="242888"/>
            <a:ext cx="2879725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731838" y="296863"/>
            <a:ext cx="5280025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52413" y="134938"/>
            <a:ext cx="574675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539750" y="566738"/>
            <a:ext cx="0" cy="31861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44500" y="566738"/>
            <a:ext cx="0" cy="1458912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            Sembolik işlemler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31838" y="1124744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800" dirty="0" smtClean="0"/>
              <a:t>Sembolik işlemlerde kullanılacak değişkenlerin önceden bildirilmesi gerekir. Değişkenleri bildirmek için </a:t>
            </a:r>
            <a:r>
              <a:rPr lang="tr-TR" sz="2800" dirty="0" err="1" smtClean="0">
                <a:solidFill>
                  <a:srgbClr val="0070C0"/>
                </a:solidFill>
              </a:rPr>
              <a:t>syms</a:t>
            </a:r>
            <a:r>
              <a:rPr lang="tr-TR" sz="2800" dirty="0" smtClean="0"/>
              <a:t> komutu kullanılır.</a:t>
            </a:r>
          </a:p>
          <a:p>
            <a:pPr marL="0" indent="0" algn="just">
              <a:buNone/>
            </a:pPr>
            <a:endParaRPr lang="tr-TR" sz="1000" dirty="0" smtClean="0"/>
          </a:p>
          <a:p>
            <a:pPr marL="0" indent="0" algn="just">
              <a:buNone/>
            </a:pPr>
            <a:r>
              <a:rPr lang="tr-TR" sz="2800" dirty="0" smtClean="0"/>
              <a:t>&gt;&gt; </a:t>
            </a:r>
            <a:r>
              <a:rPr lang="tr-TR" sz="2800" dirty="0" err="1" smtClean="0"/>
              <a:t>syms</a:t>
            </a:r>
            <a:r>
              <a:rPr lang="tr-TR" sz="2800" dirty="0" smtClean="0"/>
              <a:t> </a:t>
            </a:r>
            <a:r>
              <a:rPr lang="tr-TR" sz="2800" dirty="0" err="1" smtClean="0"/>
              <a:t>x,a,b</a:t>
            </a:r>
            <a:r>
              <a:rPr lang="tr-TR" sz="2800" dirty="0" smtClean="0"/>
              <a:t>,…  % </a:t>
            </a:r>
            <a:r>
              <a:rPr lang="tr-TR" sz="2800" dirty="0" err="1" smtClean="0"/>
              <a:t>fonk</a:t>
            </a:r>
            <a:r>
              <a:rPr lang="tr-TR" sz="2800" dirty="0" smtClean="0"/>
              <a:t>. </a:t>
            </a:r>
            <a:r>
              <a:rPr lang="tr-TR" sz="2800" dirty="0"/>
              <a:t>s</a:t>
            </a:r>
            <a:r>
              <a:rPr lang="tr-TR" sz="2800" dirty="0" smtClean="0"/>
              <a:t>imgelerinin bildirilmesi</a:t>
            </a:r>
          </a:p>
          <a:p>
            <a:pPr marL="0" indent="0" algn="just">
              <a:buNone/>
            </a:pPr>
            <a:r>
              <a:rPr lang="tr-TR" sz="2800" dirty="0" smtClean="0"/>
              <a:t>&gt;&gt; </a:t>
            </a:r>
            <a:r>
              <a:rPr lang="tr-TR" sz="2800" dirty="0" err="1" smtClean="0"/>
              <a:t>int</a:t>
            </a:r>
            <a:r>
              <a:rPr lang="tr-TR" sz="2800" dirty="0" smtClean="0"/>
              <a:t> (f(x))           % </a:t>
            </a:r>
            <a:r>
              <a:rPr lang="tr-TR" sz="2800" dirty="0" err="1" smtClean="0"/>
              <a:t>X’e</a:t>
            </a:r>
            <a:r>
              <a:rPr lang="tr-TR" sz="2800" dirty="0" smtClean="0"/>
              <a:t> göre f(x)’in belirsiz integrali</a:t>
            </a:r>
            <a:endParaRPr lang="tr-TR" sz="28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2" y="3861048"/>
            <a:ext cx="5504458" cy="253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29" y="1886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84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9103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  Sembolik işlemler: Denklem sistemlerinin çözümü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0486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29" y="1886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9103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  Sembolik işlemler: Denklem sistemlerinin çözümü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92696"/>
            <a:ext cx="7634237" cy="580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29" y="1886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91034"/>
            <a:ext cx="8229600" cy="634082"/>
          </a:xfrm>
        </p:spPr>
        <p:txBody>
          <a:bodyPr>
            <a:normAutofit/>
          </a:bodyPr>
          <a:lstStyle/>
          <a:p>
            <a:pPr marL="2514600" indent="-2514600" algn="l"/>
            <a:r>
              <a:rPr lang="tr-TR" sz="2800" dirty="0" smtClean="0">
                <a:solidFill>
                  <a:srgbClr val="FF0000"/>
                </a:solidFill>
              </a:rPr>
              <a:t>fonksiyon oluşturarak denklem sistemlerinin çözümü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836712"/>
            <a:ext cx="837247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322" y="14239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9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91034"/>
            <a:ext cx="7992888" cy="634082"/>
          </a:xfrm>
        </p:spPr>
        <p:txBody>
          <a:bodyPr>
            <a:normAutofit/>
          </a:bodyPr>
          <a:lstStyle/>
          <a:p>
            <a:pPr marL="2514600" indent="-2514600" algn="l"/>
            <a:r>
              <a:rPr lang="tr-TR" sz="2800" dirty="0" smtClean="0">
                <a:solidFill>
                  <a:srgbClr val="FF0000"/>
                </a:solidFill>
              </a:rPr>
              <a:t>fonksiyon oluşturarak denklem sistemlerinin çözümü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40" y="1772816"/>
            <a:ext cx="30384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Başlık 1"/>
          <p:cNvSpPr txBox="1">
            <a:spLocks/>
          </p:cNvSpPr>
          <p:nvPr/>
        </p:nvSpPr>
        <p:spPr>
          <a:xfrm>
            <a:off x="5503640" y="1110754"/>
            <a:ext cx="188356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514600" indent="-2514600" algn="l"/>
            <a:r>
              <a:rPr lang="tr-TR" sz="2800" dirty="0" smtClean="0">
                <a:solidFill>
                  <a:srgbClr val="FF0000"/>
                </a:solidFill>
              </a:rPr>
              <a:t>  Örnek: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7720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92" y="4941168"/>
            <a:ext cx="60674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660" y="57723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9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9103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  Sembolik işlemler: </a:t>
            </a:r>
            <a:r>
              <a:rPr lang="tr-TR" sz="2800" dirty="0" err="1" smtClean="0">
                <a:solidFill>
                  <a:srgbClr val="FF0000"/>
                </a:solidFill>
              </a:rPr>
              <a:t>Polinom</a:t>
            </a:r>
            <a:r>
              <a:rPr lang="tr-TR" sz="2800" dirty="0" smtClean="0">
                <a:solidFill>
                  <a:srgbClr val="FF0000"/>
                </a:solidFill>
              </a:rPr>
              <a:t> değerini bulma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251520" y="692696"/>
            <a:ext cx="83529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  </a:t>
            </a:r>
            <a:r>
              <a:rPr lang="tr-TR" sz="2800" dirty="0" smtClean="0"/>
              <a:t>P(x) </a:t>
            </a:r>
            <a:r>
              <a:rPr lang="tr-TR" sz="2800" dirty="0" err="1" smtClean="0"/>
              <a:t>polinomunun</a:t>
            </a:r>
            <a:r>
              <a:rPr lang="tr-TR" sz="2800" dirty="0" smtClean="0"/>
              <a:t> x=k için alacağı değer </a:t>
            </a:r>
            <a:r>
              <a:rPr lang="tr-TR" sz="2800" dirty="0" err="1" smtClean="0"/>
              <a:t>polyval</a:t>
            </a:r>
            <a:r>
              <a:rPr lang="tr-TR" sz="2800" dirty="0" smtClean="0"/>
              <a:t> fonksiyonu ile bulunur. </a:t>
            </a:r>
            <a:endParaRPr lang="tr-TR" sz="2800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28" y="1326778"/>
            <a:ext cx="726757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508" y="0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4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9103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  Sembolik işlemler: </a:t>
            </a:r>
            <a:r>
              <a:rPr lang="tr-TR" sz="2800" dirty="0" err="1" smtClean="0">
                <a:solidFill>
                  <a:srgbClr val="FF0000"/>
                </a:solidFill>
              </a:rPr>
              <a:t>Polinom</a:t>
            </a:r>
            <a:r>
              <a:rPr lang="tr-TR" sz="2800" dirty="0" smtClean="0">
                <a:solidFill>
                  <a:srgbClr val="FF0000"/>
                </a:solidFill>
              </a:rPr>
              <a:t> değerini bulma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251520" y="692696"/>
            <a:ext cx="83529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dirty="0" smtClean="0"/>
              <a:t>P(x)=0 </a:t>
            </a:r>
            <a:r>
              <a:rPr lang="tr-TR" sz="2800" dirty="0" err="1" smtClean="0"/>
              <a:t>polinomunun</a:t>
            </a:r>
            <a:r>
              <a:rPr lang="tr-TR" sz="2800" dirty="0" smtClean="0"/>
              <a:t> çözüm kümesi </a:t>
            </a:r>
            <a:r>
              <a:rPr lang="tr-TR" sz="2800" dirty="0" err="1" smtClean="0"/>
              <a:t>polinomun</a:t>
            </a:r>
            <a:r>
              <a:rPr lang="tr-TR" sz="2800" dirty="0" smtClean="0"/>
              <a:t> kökleridir. Kökleri bulmak için </a:t>
            </a:r>
            <a:r>
              <a:rPr lang="tr-TR" sz="2800" dirty="0" err="1" smtClean="0">
                <a:solidFill>
                  <a:srgbClr val="0070C0"/>
                </a:solidFill>
              </a:rPr>
              <a:t>roots</a:t>
            </a:r>
            <a:r>
              <a:rPr lang="tr-TR" sz="2800" dirty="0" smtClean="0"/>
              <a:t> fonksiyonu kullanılır.</a:t>
            </a:r>
            <a:endParaRPr lang="tr-TR" sz="2800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912768" cy="488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06" y="116632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7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409575"/>
            <a:ext cx="864870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1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04961"/>
            <a:ext cx="871537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9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2913"/>
            <a:ext cx="8686800" cy="597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7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86"/>
          <a:stretch/>
        </p:blipFill>
        <p:spPr bwMode="auto">
          <a:xfrm>
            <a:off x="502542" y="2348880"/>
            <a:ext cx="40481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8880"/>
            <a:ext cx="43719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b="1" dirty="0" smtClean="0">
                <a:solidFill>
                  <a:srgbClr val="FF0000"/>
                </a:solidFill>
              </a:rPr>
              <a:t>Tek bir </a:t>
            </a:r>
            <a:r>
              <a:rPr lang="tr-TR" sz="2800" b="1" dirty="0" err="1" smtClean="0">
                <a:solidFill>
                  <a:srgbClr val="FF0000"/>
                </a:solidFill>
              </a:rPr>
              <a:t>plot</a:t>
            </a:r>
            <a:r>
              <a:rPr lang="tr-TR" sz="2800" b="1" dirty="0" smtClean="0">
                <a:solidFill>
                  <a:srgbClr val="FF0000"/>
                </a:solidFill>
              </a:rPr>
              <a:t> </a:t>
            </a:r>
            <a:r>
              <a:rPr lang="tr-TR" sz="2800" b="1" dirty="0" err="1" smtClean="0">
                <a:solidFill>
                  <a:srgbClr val="FF0000"/>
                </a:solidFill>
              </a:rPr>
              <a:t>fonk</a:t>
            </a:r>
            <a:r>
              <a:rPr lang="tr-TR" sz="2800" b="1" dirty="0" smtClean="0">
                <a:solidFill>
                  <a:srgbClr val="FF0000"/>
                </a:solidFill>
              </a:rPr>
              <a:t>. İle birden fazla grafik çizdirmek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341" y="980729"/>
            <a:ext cx="8229600" cy="1224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400" dirty="0" smtClean="0">
                <a:solidFill>
                  <a:srgbClr val="0070C0"/>
                </a:solidFill>
              </a:rPr>
              <a:t>Örnek: </a:t>
            </a:r>
            <a:r>
              <a:rPr lang="tr-TR" sz="2400" dirty="0" smtClean="0"/>
              <a:t>y=sin(t), y=sin(t-0.25) ve y=sin(t-0.5) fonksiyonlarını </a:t>
            </a:r>
            <a:r>
              <a:rPr lang="el-GR" sz="2400" dirty="0" smtClean="0"/>
              <a:t>π</a:t>
            </a:r>
            <a:r>
              <a:rPr lang="tr-TR" sz="2400" dirty="0" smtClean="0"/>
              <a:t>/100 artımla 0&lt;=t&lt;=2</a:t>
            </a:r>
            <a:r>
              <a:rPr lang="el-GR" sz="2400" dirty="0"/>
              <a:t>π</a:t>
            </a:r>
            <a:r>
              <a:rPr lang="tr-TR" sz="2400" dirty="0" smtClean="0"/>
              <a:t>  aralığında </a:t>
            </a:r>
            <a:r>
              <a:rPr lang="tr-TR" sz="2400" dirty="0" err="1" smtClean="0"/>
              <a:t>plot</a:t>
            </a:r>
            <a:r>
              <a:rPr lang="tr-TR" sz="2400" dirty="0" smtClean="0"/>
              <a:t> fonksiyonunu kullanarak çizdirelim</a:t>
            </a:r>
            <a:endParaRPr lang="tr-TR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29" y="1886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93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  Sembolik işlemler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53"/>
          <a:stretch/>
        </p:blipFill>
        <p:spPr bwMode="auto">
          <a:xfrm>
            <a:off x="689249" y="901700"/>
            <a:ext cx="5197201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İçerik Yer Tutucusu 2"/>
          <p:cNvSpPr>
            <a:spLocks noGrp="1"/>
          </p:cNvSpPr>
          <p:nvPr>
            <p:ph idx="1"/>
          </p:nvPr>
        </p:nvSpPr>
        <p:spPr>
          <a:xfrm>
            <a:off x="611560" y="3068960"/>
            <a:ext cx="8229600" cy="8640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i="1" dirty="0" smtClean="0">
                <a:solidFill>
                  <a:srgbClr val="00B050"/>
                </a:solidFill>
              </a:rPr>
              <a:t>Burada sonuç karmaşık görünmektedir. Bu tür ifadeler </a:t>
            </a:r>
            <a:r>
              <a:rPr lang="tr-TR" sz="2000" i="1" dirty="0" err="1" smtClean="0">
                <a:solidFill>
                  <a:srgbClr val="00B050"/>
                </a:solidFill>
              </a:rPr>
              <a:t>pretty</a:t>
            </a:r>
            <a:r>
              <a:rPr lang="tr-TR" sz="2000" i="1" dirty="0" smtClean="0">
                <a:solidFill>
                  <a:srgbClr val="00B050"/>
                </a:solidFill>
              </a:rPr>
              <a:t> fonksiyonu ile daha net görülebilir hale getirilebilir.</a:t>
            </a:r>
            <a:endParaRPr lang="tr-TR" sz="2000" i="1" dirty="0">
              <a:solidFill>
                <a:srgbClr val="00B050"/>
              </a:solidFill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4"/>
          <a:stretch/>
        </p:blipFill>
        <p:spPr bwMode="auto">
          <a:xfrm>
            <a:off x="755924" y="3752850"/>
            <a:ext cx="525594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29" y="1886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26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b="1" dirty="0" smtClean="0">
                <a:solidFill>
                  <a:srgbClr val="FF0000"/>
                </a:solidFill>
              </a:rPr>
              <a:t>Grafiğin üzerine yeni bir grafik eklemek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341" y="980729"/>
            <a:ext cx="8229600" cy="1224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400" dirty="0" smtClean="0">
                <a:solidFill>
                  <a:srgbClr val="0070C0"/>
                </a:solidFill>
              </a:rPr>
              <a:t>Örnek: </a:t>
            </a:r>
            <a:r>
              <a:rPr lang="tr-TR" sz="2400" dirty="0" smtClean="0"/>
              <a:t>y=cos(x), y=cos(2x) ve y=cos(x/2) fonksiyonlarını </a:t>
            </a:r>
            <a:r>
              <a:rPr lang="tr-TR" sz="2400" dirty="0" err="1" smtClean="0"/>
              <a:t>hold</a:t>
            </a:r>
            <a:r>
              <a:rPr lang="tr-TR" sz="2400" dirty="0" smtClean="0"/>
              <a:t> on özelliğini kullanarak -2</a:t>
            </a:r>
            <a:r>
              <a:rPr lang="el-GR" sz="2400" dirty="0"/>
              <a:t>π</a:t>
            </a:r>
            <a:r>
              <a:rPr lang="tr-TR" sz="2400" dirty="0" smtClean="0"/>
              <a:t>&lt;=x&lt;=2</a:t>
            </a:r>
            <a:r>
              <a:rPr lang="el-GR" sz="2400" dirty="0"/>
              <a:t>π</a:t>
            </a:r>
            <a:r>
              <a:rPr lang="tr-TR" sz="2400" dirty="0" smtClean="0"/>
              <a:t>  aralığında 0.1 artırımla çiziniz.</a:t>
            </a:r>
            <a:endParaRPr lang="tr-TR" sz="2400" dirty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32857"/>
            <a:ext cx="3984501" cy="34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132858"/>
            <a:ext cx="4196307" cy="34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29" y="1886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37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b="1" dirty="0" smtClean="0">
                <a:solidFill>
                  <a:srgbClr val="FF0000"/>
                </a:solidFill>
              </a:rPr>
              <a:t>Tek bir sayfa üzerine birden fazla grafik yerleştirme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341" y="980729"/>
            <a:ext cx="8229600" cy="1224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400" dirty="0" smtClean="0"/>
              <a:t>Aynı düzlem üzerinde aynı eksen takımlarını kullanarak tek bir grafik penceresinde birden fazla grafik çizdirmek için </a:t>
            </a:r>
            <a:r>
              <a:rPr lang="tr-TR" sz="2400" dirty="0" err="1" smtClean="0">
                <a:solidFill>
                  <a:srgbClr val="0070C0"/>
                </a:solidFill>
              </a:rPr>
              <a:t>subplot</a:t>
            </a:r>
            <a:r>
              <a:rPr lang="tr-TR" sz="2400" dirty="0" smtClean="0"/>
              <a:t> fonksiyonu kullanılır. </a:t>
            </a:r>
            <a:endParaRPr lang="tr-TR" sz="24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748006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29" y="1886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b="1" dirty="0" smtClean="0">
                <a:solidFill>
                  <a:srgbClr val="FF0000"/>
                </a:solidFill>
              </a:rPr>
              <a:t>Tek bir sayfa üzerine birden fazla grafik yerleştirme</a:t>
            </a:r>
            <a:endParaRPr lang="tr-TR" sz="2800" b="1" dirty="0">
              <a:solidFill>
                <a:srgbClr val="FF0000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85337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337" y="188639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4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b="1" dirty="0" smtClean="0">
                <a:solidFill>
                  <a:srgbClr val="FF0000"/>
                </a:solidFill>
              </a:rPr>
              <a:t>Tek bir sayfa üzerine birden fazla grafik yerleştirme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7341" y="980729"/>
            <a:ext cx="8229600" cy="1224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400" dirty="0" smtClean="0">
                <a:solidFill>
                  <a:srgbClr val="0070C0"/>
                </a:solidFill>
              </a:rPr>
              <a:t>Örnek: </a:t>
            </a:r>
            <a:r>
              <a:rPr lang="tr-TR" sz="2400" dirty="0" smtClean="0"/>
              <a:t>y=5x, y=x^2, y=</a:t>
            </a:r>
            <a:r>
              <a:rPr lang="tr-TR" sz="2400" dirty="0" err="1" smtClean="0"/>
              <a:t>e^x</a:t>
            </a:r>
            <a:r>
              <a:rPr lang="tr-TR" sz="2400" dirty="0" smtClean="0"/>
              <a:t> ve y=|x| fonksiyonlarını 2 satır 2 sütün şeklinde aynı </a:t>
            </a:r>
            <a:r>
              <a:rPr lang="tr-TR" sz="2400" dirty="0" err="1" smtClean="0"/>
              <a:t>figure</a:t>
            </a:r>
            <a:r>
              <a:rPr lang="tr-TR" sz="2400" dirty="0" smtClean="0"/>
              <a:t> penceresinde -10&lt;=x&lt;=10 aralığında 0.01 artırımla çizdirin.</a:t>
            </a:r>
            <a:endParaRPr lang="tr-TR" sz="24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204864"/>
            <a:ext cx="4276243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770" y="2204864"/>
            <a:ext cx="392664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661" y="188640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5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306488" cy="706090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 smtClean="0">
                <a:solidFill>
                  <a:srgbClr val="FF0000"/>
                </a:solidFill>
              </a:rPr>
              <a:t>Örnek</a:t>
            </a:r>
            <a:endParaRPr lang="tr-TR" sz="32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26746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t=0.01:0.01:20*pi;</a:t>
            </a:r>
          </a:p>
          <a:p>
            <a:pPr marL="0" indent="0">
              <a:buNone/>
            </a:pPr>
            <a:r>
              <a:rPr lang="tr-TR" sz="2400" dirty="0"/>
              <a:t>x=cos(t);</a:t>
            </a:r>
          </a:p>
          <a:p>
            <a:pPr marL="0" indent="0">
              <a:buNone/>
            </a:pPr>
            <a:r>
              <a:rPr lang="tr-TR" sz="2400" dirty="0"/>
              <a:t>y=sin(t);</a:t>
            </a:r>
          </a:p>
          <a:p>
            <a:pPr marL="0" indent="0">
              <a:buNone/>
            </a:pPr>
            <a:r>
              <a:rPr lang="tr-TR" sz="2400" dirty="0"/>
              <a:t>z=t.^3;</a:t>
            </a:r>
          </a:p>
          <a:p>
            <a:pPr marL="0" indent="0">
              <a:buNone/>
            </a:pPr>
            <a:r>
              <a:rPr lang="tr-TR" sz="2400" dirty="0"/>
              <a:t>plot3(</a:t>
            </a:r>
            <a:r>
              <a:rPr lang="tr-TR" sz="2400" dirty="0" err="1"/>
              <a:t>x,y,z</a:t>
            </a:r>
            <a:r>
              <a:rPr lang="tr-TR" sz="2400" dirty="0"/>
              <a:t>);</a:t>
            </a:r>
          </a:p>
          <a:p>
            <a:pPr marL="0" indent="0">
              <a:buNone/>
            </a:pPr>
            <a:r>
              <a:rPr lang="tr-TR" sz="2400" dirty="0" err="1"/>
              <a:t>xlabel</a:t>
            </a:r>
            <a:r>
              <a:rPr lang="tr-TR" sz="2400" dirty="0"/>
              <a:t>('</a:t>
            </a:r>
            <a:r>
              <a:rPr lang="tr-TR" sz="2400" dirty="0" err="1"/>
              <a:t>Helix</a:t>
            </a:r>
            <a:r>
              <a:rPr lang="tr-TR" sz="2400" dirty="0" smtClean="0"/>
              <a:t>');</a:t>
            </a:r>
          </a:p>
          <a:p>
            <a:pPr marL="0" indent="0">
              <a:buNone/>
            </a:pPr>
            <a:r>
              <a:rPr lang="tr-TR" sz="2400" dirty="0" err="1"/>
              <a:t>xlabel</a:t>
            </a:r>
            <a:r>
              <a:rPr lang="tr-TR" sz="2400" dirty="0" smtClean="0"/>
              <a:t>(‘genlik');</a:t>
            </a:r>
            <a:endParaRPr lang="tr-TR" sz="2400" dirty="0"/>
          </a:p>
          <a:p>
            <a:pPr marL="0" indent="0">
              <a:buNone/>
            </a:pPr>
            <a:r>
              <a:rPr lang="tr-TR" sz="2400" dirty="0" err="1" smtClean="0"/>
              <a:t>grid</a:t>
            </a:r>
            <a:endParaRPr lang="tr-TR" sz="24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628800"/>
            <a:ext cx="4829945" cy="420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18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306488" cy="706090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 smtClean="0">
                <a:solidFill>
                  <a:srgbClr val="FF0000"/>
                </a:solidFill>
              </a:rPr>
              <a:t>Örnek</a:t>
            </a:r>
            <a:endParaRPr lang="tr-TR" sz="32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26746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x=-2:0.2:2;</a:t>
            </a:r>
          </a:p>
          <a:p>
            <a:pPr marL="0" indent="0">
              <a:buNone/>
            </a:pPr>
            <a:r>
              <a:rPr lang="tr-TR" sz="2400" dirty="0"/>
              <a:t>y=x;</a:t>
            </a:r>
          </a:p>
          <a:p>
            <a:pPr marL="0" indent="0">
              <a:buNone/>
            </a:pPr>
            <a:r>
              <a:rPr lang="tr-TR" sz="2400" dirty="0"/>
              <a:t>[</a:t>
            </a:r>
            <a:r>
              <a:rPr lang="tr-TR" sz="2400" dirty="0" err="1"/>
              <a:t>x,y</a:t>
            </a:r>
            <a:r>
              <a:rPr lang="tr-TR" sz="2400" dirty="0"/>
              <a:t>]=</a:t>
            </a:r>
            <a:r>
              <a:rPr lang="tr-TR" sz="2400" dirty="0" err="1"/>
              <a:t>meshgrid</a:t>
            </a:r>
            <a:r>
              <a:rPr lang="tr-TR" sz="2400" dirty="0"/>
              <a:t>(</a:t>
            </a:r>
            <a:r>
              <a:rPr lang="tr-TR" sz="2400" dirty="0" err="1"/>
              <a:t>x,y</a:t>
            </a:r>
            <a:r>
              <a:rPr lang="tr-TR" sz="2400" dirty="0"/>
              <a:t>);</a:t>
            </a:r>
          </a:p>
          <a:p>
            <a:pPr marL="0" indent="0">
              <a:buNone/>
            </a:pPr>
            <a:r>
              <a:rPr lang="tr-TR" sz="2400" dirty="0"/>
              <a:t>z=</a:t>
            </a:r>
            <a:r>
              <a:rPr lang="tr-TR" sz="2400" dirty="0" err="1"/>
              <a:t>exp</a:t>
            </a:r>
            <a:r>
              <a:rPr lang="tr-TR" sz="2400" dirty="0"/>
              <a:t>(-x.^2-y.^2);</a:t>
            </a:r>
          </a:p>
          <a:p>
            <a:pPr marL="0" indent="0">
              <a:buNone/>
            </a:pPr>
            <a:r>
              <a:rPr lang="tr-TR" sz="2400" dirty="0"/>
              <a:t>mesh(z)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556792"/>
            <a:ext cx="44577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1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306488" cy="706090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 smtClean="0">
                <a:solidFill>
                  <a:srgbClr val="FF0000"/>
                </a:solidFill>
              </a:rPr>
              <a:t>Örnek</a:t>
            </a:r>
            <a:endParaRPr lang="tr-TR" sz="32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052736"/>
            <a:ext cx="374441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[X,Y]=</a:t>
            </a:r>
            <a:r>
              <a:rPr lang="tr-TR" sz="2400" dirty="0" err="1"/>
              <a:t>meshgrid</a:t>
            </a:r>
            <a:r>
              <a:rPr lang="tr-TR" sz="2400" dirty="0"/>
              <a:t>(-3:0.125:3);</a:t>
            </a:r>
          </a:p>
          <a:p>
            <a:pPr marL="0" indent="0">
              <a:buNone/>
            </a:pPr>
            <a:r>
              <a:rPr lang="tr-TR" sz="2400" dirty="0" err="1"/>
              <a:t>peaks</a:t>
            </a:r>
            <a:r>
              <a:rPr lang="tr-TR" sz="2400" dirty="0"/>
              <a:t>(X,Y)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95275"/>
            <a:ext cx="1009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16832"/>
            <a:ext cx="459105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7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47675"/>
            <a:ext cx="8572500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0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0525"/>
            <a:ext cx="8582025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8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447675"/>
            <a:ext cx="8486775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95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  Sembolik işlemler: belirli integral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14" name="İçerik Yer Tutucusu 2"/>
          <p:cNvSpPr>
            <a:spLocks noGrp="1"/>
          </p:cNvSpPr>
          <p:nvPr>
            <p:ph idx="1"/>
          </p:nvPr>
        </p:nvSpPr>
        <p:spPr>
          <a:xfrm>
            <a:off x="539552" y="4365104"/>
            <a:ext cx="8229600" cy="8640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i="1" dirty="0" smtClean="0">
                <a:solidFill>
                  <a:srgbClr val="00B050"/>
                </a:solidFill>
              </a:rPr>
              <a:t>Belli aralıkta yani sayısal değerleri kullanarak integral hesabı yapılmıştır.</a:t>
            </a:r>
            <a:endParaRPr lang="tr-TR" sz="2000" i="1" dirty="0">
              <a:solidFill>
                <a:srgbClr val="00B05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196752"/>
            <a:ext cx="7296811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29" y="1886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0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438150"/>
            <a:ext cx="8639175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5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447675"/>
            <a:ext cx="8543925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419100"/>
            <a:ext cx="8505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5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40"/>
            <a:ext cx="5095652" cy="638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1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09538"/>
            <a:ext cx="5362575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78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  Sembolik işlemler: Türev alma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29210"/>
            <a:ext cx="7855617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İçerik Yer Tutucusu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8640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dirty="0" smtClean="0"/>
              <a:t>Türev alma işlemlerinde kullanılan fonksiyon </a:t>
            </a:r>
            <a:r>
              <a:rPr lang="tr-TR" sz="2000" dirty="0" err="1" smtClean="0">
                <a:solidFill>
                  <a:srgbClr val="0070C0"/>
                </a:solidFill>
              </a:rPr>
              <a:t>diff</a:t>
            </a:r>
            <a:r>
              <a:rPr lang="tr-TR" sz="2000" dirty="0" smtClean="0"/>
              <a:t> olup simgesel  yazım şekli:</a:t>
            </a:r>
          </a:p>
          <a:p>
            <a:pPr marL="0" indent="0" algn="just">
              <a:buNone/>
            </a:pPr>
            <a:r>
              <a:rPr lang="tr-TR" sz="2000" dirty="0"/>
              <a:t> </a:t>
            </a:r>
            <a:r>
              <a:rPr lang="tr-TR" sz="2000" dirty="0" smtClean="0"/>
              <a:t>&gt;&gt; </a:t>
            </a:r>
            <a:r>
              <a:rPr lang="tr-TR" sz="2000" dirty="0" err="1" smtClean="0">
                <a:solidFill>
                  <a:srgbClr val="0070C0"/>
                </a:solidFill>
              </a:rPr>
              <a:t>diff</a:t>
            </a:r>
            <a:r>
              <a:rPr lang="tr-TR" sz="2000" dirty="0" smtClean="0">
                <a:solidFill>
                  <a:srgbClr val="0070C0"/>
                </a:solidFill>
              </a:rPr>
              <a:t>(f(x))</a:t>
            </a:r>
            <a:endParaRPr lang="tr-TR" sz="2000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29" y="1886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36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9103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  Sembolik işlemler: Türev alma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312" y="836712"/>
            <a:ext cx="6731029" cy="421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30" y="3543108"/>
            <a:ext cx="3387902" cy="302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İçerik Yer Tutucusu 2"/>
          <p:cNvSpPr>
            <a:spLocks noGrp="1"/>
          </p:cNvSpPr>
          <p:nvPr>
            <p:ph idx="1"/>
          </p:nvPr>
        </p:nvSpPr>
        <p:spPr>
          <a:xfrm>
            <a:off x="179512" y="1340768"/>
            <a:ext cx="2375272" cy="8640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&gt;&gt; </a:t>
            </a:r>
            <a:r>
              <a:rPr lang="en-US" sz="2000" dirty="0" err="1">
                <a:solidFill>
                  <a:srgbClr val="C00000"/>
                </a:solidFill>
              </a:rPr>
              <a:t>syms</a:t>
            </a:r>
            <a:r>
              <a:rPr lang="en-US" sz="2000" dirty="0">
                <a:solidFill>
                  <a:srgbClr val="C00000"/>
                </a:solidFill>
              </a:rPr>
              <a:t> x</a:t>
            </a:r>
            <a:r>
              <a:rPr lang="en-US" sz="2000" dirty="0" smtClean="0">
                <a:solidFill>
                  <a:srgbClr val="C00000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&gt;&gt; f=1/(1+5*cos(x));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&gt;&gt; s=diff(f,</a:t>
            </a:r>
            <a:r>
              <a:rPr lang="tr-TR" sz="2000" dirty="0" smtClean="0">
                <a:solidFill>
                  <a:srgbClr val="C00000"/>
                </a:solidFill>
              </a:rPr>
              <a:t>3</a:t>
            </a:r>
            <a:r>
              <a:rPr lang="en-US" sz="2000" dirty="0" smtClean="0">
                <a:solidFill>
                  <a:srgbClr val="C00000"/>
                </a:solidFill>
              </a:rPr>
              <a:t>);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C00000"/>
                </a:solidFill>
              </a:rPr>
              <a:t>&gt;&gt; pretty(s</a:t>
            </a:r>
            <a:r>
              <a:rPr lang="en-US" sz="2000" dirty="0" smtClean="0">
                <a:solidFill>
                  <a:srgbClr val="C00000"/>
                </a:solidFill>
              </a:rPr>
              <a:t>)</a:t>
            </a:r>
            <a:r>
              <a:rPr lang="tr-TR" sz="2000" dirty="0" smtClean="0">
                <a:solidFill>
                  <a:srgbClr val="C00000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tr-TR" sz="2000" dirty="0">
                <a:solidFill>
                  <a:srgbClr val="C00000"/>
                </a:solidFill>
              </a:rPr>
              <a:t>&gt;&gt; </a:t>
            </a:r>
            <a:r>
              <a:rPr lang="tr-TR" sz="2000" dirty="0" err="1">
                <a:solidFill>
                  <a:srgbClr val="C00000"/>
                </a:solidFill>
              </a:rPr>
              <a:t>ezplot</a:t>
            </a:r>
            <a:r>
              <a:rPr lang="tr-TR" sz="2000" dirty="0">
                <a:solidFill>
                  <a:srgbClr val="C00000"/>
                </a:solidFill>
              </a:rPr>
              <a:t>(s</a:t>
            </a:r>
            <a:r>
              <a:rPr lang="tr-TR" sz="2000" dirty="0" smtClean="0">
                <a:solidFill>
                  <a:srgbClr val="C00000"/>
                </a:solidFill>
              </a:rPr>
              <a:t>);</a:t>
            </a:r>
            <a:endParaRPr lang="tr-TR" sz="2000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29" y="1886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41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9103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  Sembolik işlemler: Limit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014413"/>
            <a:ext cx="81724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29" y="1886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2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9103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  Sembolik işlemler: Limit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2013"/>
            <a:ext cx="8501008" cy="530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29" y="1886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9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9103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  Sembolik işlemler: Denklem sistemlerinin çözümü</a:t>
            </a:r>
            <a:endParaRPr lang="tr-TR" sz="2800" dirty="0">
              <a:solidFill>
                <a:srgbClr val="FF0000"/>
              </a:solidFill>
            </a:endParaRPr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8640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2000" dirty="0" err="1" smtClean="0"/>
              <a:t>Matlab’da</a:t>
            </a:r>
            <a:r>
              <a:rPr lang="tr-TR" sz="2000" dirty="0" smtClean="0"/>
              <a:t> doğrusal ve doğrusal olmayan denklem sistemlerinin çözümü </a:t>
            </a:r>
            <a:r>
              <a:rPr lang="tr-TR" sz="2000" dirty="0" err="1" smtClean="0"/>
              <a:t>solve</a:t>
            </a:r>
            <a:r>
              <a:rPr lang="tr-TR" sz="2000" dirty="0" smtClean="0"/>
              <a:t> fonksiyonu ile gerçekleştirilir.</a:t>
            </a:r>
            <a:endParaRPr lang="tr-TR" sz="20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9446"/>
            <a:ext cx="80391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5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299200" y="6561138"/>
            <a:ext cx="30718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altLang="tr-TR" sz="1200" i="1"/>
              <a:t>MATLAB Ders Notları</a:t>
            </a:r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91034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tr-TR" sz="2800" dirty="0" smtClean="0">
                <a:solidFill>
                  <a:srgbClr val="FF0000"/>
                </a:solidFill>
              </a:rPr>
              <a:t>  Sembolik işlemler: Denklem sistemlerinin çözümü</a:t>
            </a:r>
            <a:endParaRPr lang="tr-TR" sz="2800" dirty="0">
              <a:solidFill>
                <a:srgbClr val="FF0000"/>
              </a:solidFill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764704"/>
            <a:ext cx="828675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629" y="188638"/>
            <a:ext cx="1042663" cy="822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4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472</Words>
  <Application>Microsoft Office PowerPoint</Application>
  <PresentationFormat>Ekran Gösterisi (4:3)</PresentationFormat>
  <Paragraphs>74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5" baseType="lpstr">
      <vt:lpstr>Ofis Teması</vt:lpstr>
      <vt:lpstr>            Sembolik işlemler</vt:lpstr>
      <vt:lpstr>  Sembolik işlemler</vt:lpstr>
      <vt:lpstr>  Sembolik işlemler: belirli integral</vt:lpstr>
      <vt:lpstr>  Sembolik işlemler: Türev alma</vt:lpstr>
      <vt:lpstr>  Sembolik işlemler: Türev alma</vt:lpstr>
      <vt:lpstr>  Sembolik işlemler: Limit</vt:lpstr>
      <vt:lpstr>  Sembolik işlemler: Limit</vt:lpstr>
      <vt:lpstr>  Sembolik işlemler: Denklem sistemlerinin çözümü</vt:lpstr>
      <vt:lpstr>  Sembolik işlemler: Denklem sistemlerinin çözümü</vt:lpstr>
      <vt:lpstr>  Sembolik işlemler: Denklem sistemlerinin çözümü</vt:lpstr>
      <vt:lpstr>  Sembolik işlemler: Denklem sistemlerinin çözümü</vt:lpstr>
      <vt:lpstr>fonksiyon oluşturarak denklem sistemlerinin çözümü</vt:lpstr>
      <vt:lpstr>fonksiyon oluşturarak denklem sistemlerinin çözümü</vt:lpstr>
      <vt:lpstr>  Sembolik işlemler: Polinom değerini bulma</vt:lpstr>
      <vt:lpstr>  Sembolik işlemler: Polinom değerini bulma</vt:lpstr>
      <vt:lpstr>PowerPoint Sunusu</vt:lpstr>
      <vt:lpstr>PowerPoint Sunusu</vt:lpstr>
      <vt:lpstr>PowerPoint Sunusu</vt:lpstr>
      <vt:lpstr>Tek bir plot fonk. İle birden fazla grafik çizdirmek</vt:lpstr>
      <vt:lpstr>Grafiğin üzerine yeni bir grafik eklemek</vt:lpstr>
      <vt:lpstr>Tek bir sayfa üzerine birden fazla grafik yerleştirme</vt:lpstr>
      <vt:lpstr>Tek bir sayfa üzerine birden fazla grafik yerleştirme</vt:lpstr>
      <vt:lpstr>Tek bir sayfa üzerine birden fazla grafik yerleştirme</vt:lpstr>
      <vt:lpstr>Örnek</vt:lpstr>
      <vt:lpstr>Örnek</vt:lpstr>
      <vt:lpstr>Örnek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bd</dc:creator>
  <cp:lastModifiedBy>kadir</cp:lastModifiedBy>
  <cp:revision>63</cp:revision>
  <dcterms:created xsi:type="dcterms:W3CDTF">2013-09-23T16:54:50Z</dcterms:created>
  <dcterms:modified xsi:type="dcterms:W3CDTF">2018-11-06T13:55:57Z</dcterms:modified>
</cp:coreProperties>
</file>