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8" r:id="rId3"/>
    <p:sldId id="259" r:id="rId4"/>
    <p:sldId id="260" r:id="rId5"/>
    <p:sldId id="262" r:id="rId6"/>
    <p:sldId id="263" r:id="rId7"/>
    <p:sldId id="264"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8F1E87F0-FE4E-431F-B977-4E9F4541723D}" type="datetimeFigureOut">
              <a:rPr lang="tr-TR" smtClean="0"/>
              <a:t>31.03.2021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6411D8B-5587-4512-BFDB-775B71B6A4A1}" type="slidenum">
              <a:rPr lang="tr-TR" smtClean="0"/>
              <a:t>‹#›</a:t>
            </a:fld>
            <a:endParaRPr lang="tr-TR"/>
          </a:p>
        </p:txBody>
      </p:sp>
    </p:spTree>
    <p:extLst>
      <p:ext uri="{BB962C8B-B14F-4D97-AF65-F5344CB8AC3E}">
        <p14:creationId xmlns:p14="http://schemas.microsoft.com/office/powerpoint/2010/main" val="427054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8F1E87F0-FE4E-431F-B977-4E9F4541723D}" type="datetimeFigureOut">
              <a:rPr lang="tr-TR" smtClean="0"/>
              <a:t>31.03.2021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6411D8B-5587-4512-BFDB-775B71B6A4A1}" type="slidenum">
              <a:rPr lang="tr-TR" smtClean="0"/>
              <a:t>‹#›</a:t>
            </a:fld>
            <a:endParaRPr lang="tr-TR"/>
          </a:p>
        </p:txBody>
      </p:sp>
    </p:spTree>
    <p:extLst>
      <p:ext uri="{BB962C8B-B14F-4D97-AF65-F5344CB8AC3E}">
        <p14:creationId xmlns:p14="http://schemas.microsoft.com/office/powerpoint/2010/main" val="80111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8F1E87F0-FE4E-431F-B977-4E9F4541723D}" type="datetimeFigureOut">
              <a:rPr lang="tr-TR" smtClean="0"/>
              <a:t>31.03.2021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6411D8B-5587-4512-BFDB-775B71B6A4A1}" type="slidenum">
              <a:rPr lang="tr-TR" smtClean="0"/>
              <a:t>‹#›</a:t>
            </a:fld>
            <a:endParaRPr lang="tr-TR"/>
          </a:p>
        </p:txBody>
      </p:sp>
    </p:spTree>
    <p:extLst>
      <p:ext uri="{BB962C8B-B14F-4D97-AF65-F5344CB8AC3E}">
        <p14:creationId xmlns:p14="http://schemas.microsoft.com/office/powerpoint/2010/main" val="1178404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Asıl başlık stili için tıklatın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smtClean="0"/>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8F1E87F0-FE4E-431F-B977-4E9F4541723D}" type="datetimeFigureOut">
              <a:rPr lang="tr-TR" smtClean="0"/>
              <a:t>31.03.2021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6411D8B-5587-4512-BFDB-775B71B6A4A1}"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30997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8F1E87F0-FE4E-431F-B977-4E9F4541723D}" type="datetimeFigureOut">
              <a:rPr lang="tr-TR" smtClean="0"/>
              <a:t>31.03.2021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6411D8B-5587-4512-BFDB-775B71B6A4A1}" type="slidenum">
              <a:rPr lang="tr-TR" smtClean="0"/>
              <a:t>‹#›</a:t>
            </a:fld>
            <a:endParaRPr lang="tr-TR"/>
          </a:p>
        </p:txBody>
      </p:sp>
    </p:spTree>
    <p:extLst>
      <p:ext uri="{BB962C8B-B14F-4D97-AF65-F5344CB8AC3E}">
        <p14:creationId xmlns:p14="http://schemas.microsoft.com/office/powerpoint/2010/main" val="2383359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1E87F0-FE4E-431F-B977-4E9F4541723D}" type="datetimeFigureOut">
              <a:rPr lang="tr-TR" smtClean="0"/>
              <a:t>31.03.2021</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6411D8B-5587-4512-BFDB-775B71B6A4A1}" type="slidenum">
              <a:rPr lang="tr-TR" smtClean="0"/>
              <a:t>‹#›</a:t>
            </a:fld>
            <a:endParaRPr lang="tr-TR"/>
          </a:p>
        </p:txBody>
      </p:sp>
    </p:spTree>
    <p:extLst>
      <p:ext uri="{BB962C8B-B14F-4D97-AF65-F5344CB8AC3E}">
        <p14:creationId xmlns:p14="http://schemas.microsoft.com/office/powerpoint/2010/main" val="4239137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1E87F0-FE4E-431F-B977-4E9F4541723D}" type="datetimeFigureOut">
              <a:rPr lang="tr-TR" smtClean="0"/>
              <a:t>31.03.2021</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6411D8B-5587-4512-BFDB-775B71B6A4A1}" type="slidenum">
              <a:rPr lang="tr-TR" smtClean="0"/>
              <a:t>‹#›</a:t>
            </a:fld>
            <a:endParaRPr lang="tr-TR"/>
          </a:p>
        </p:txBody>
      </p:sp>
    </p:spTree>
    <p:extLst>
      <p:ext uri="{BB962C8B-B14F-4D97-AF65-F5344CB8AC3E}">
        <p14:creationId xmlns:p14="http://schemas.microsoft.com/office/powerpoint/2010/main" val="1122046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F1E87F0-FE4E-431F-B977-4E9F4541723D}" type="datetimeFigureOut">
              <a:rPr lang="tr-TR" smtClean="0"/>
              <a:t>31.03.2021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6411D8B-5587-4512-BFDB-775B71B6A4A1}" type="slidenum">
              <a:rPr lang="tr-TR" smtClean="0"/>
              <a:t>‹#›</a:t>
            </a:fld>
            <a:endParaRPr lang="tr-TR"/>
          </a:p>
        </p:txBody>
      </p:sp>
    </p:spTree>
    <p:extLst>
      <p:ext uri="{BB962C8B-B14F-4D97-AF65-F5344CB8AC3E}">
        <p14:creationId xmlns:p14="http://schemas.microsoft.com/office/powerpoint/2010/main" val="4225379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F1E87F0-FE4E-431F-B977-4E9F4541723D}" type="datetimeFigureOut">
              <a:rPr lang="tr-TR" smtClean="0"/>
              <a:t>31.03.2021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6411D8B-5587-4512-BFDB-775B71B6A4A1}" type="slidenum">
              <a:rPr lang="tr-TR" smtClean="0"/>
              <a:t>‹#›</a:t>
            </a:fld>
            <a:endParaRPr lang="tr-TR"/>
          </a:p>
        </p:txBody>
      </p:sp>
    </p:spTree>
    <p:extLst>
      <p:ext uri="{BB962C8B-B14F-4D97-AF65-F5344CB8AC3E}">
        <p14:creationId xmlns:p14="http://schemas.microsoft.com/office/powerpoint/2010/main" val="130207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3"/>
          <p:cNvSpPr>
            <a:spLocks noGrp="1"/>
          </p:cNvSpPr>
          <p:nvPr>
            <p:ph type="dt" sz="half" idx="10"/>
          </p:nvPr>
        </p:nvSpPr>
        <p:spPr/>
        <p:txBody>
          <a:bodyPr/>
          <a:lstStyle/>
          <a:p>
            <a:fld id="{8F1E87F0-FE4E-431F-B977-4E9F4541723D}" type="datetimeFigureOut">
              <a:rPr lang="tr-TR" smtClean="0"/>
              <a:t>31.03.2021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6411D8B-5587-4512-BFDB-775B71B6A4A1}" type="slidenum">
              <a:rPr lang="tr-TR" smtClean="0"/>
              <a:t>‹#›</a:t>
            </a:fld>
            <a:endParaRPr lang="tr-TR"/>
          </a:p>
        </p:txBody>
      </p:sp>
    </p:spTree>
    <p:extLst>
      <p:ext uri="{BB962C8B-B14F-4D97-AF65-F5344CB8AC3E}">
        <p14:creationId xmlns:p14="http://schemas.microsoft.com/office/powerpoint/2010/main" val="115232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8F1E87F0-FE4E-431F-B977-4E9F4541723D}" type="datetimeFigureOut">
              <a:rPr lang="tr-TR" smtClean="0"/>
              <a:t>31.03.2021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6411D8B-5587-4512-BFDB-775B71B6A4A1}" type="slidenum">
              <a:rPr lang="tr-TR" smtClean="0"/>
              <a:t>‹#›</a:t>
            </a:fld>
            <a:endParaRPr lang="tr-TR"/>
          </a:p>
        </p:txBody>
      </p:sp>
    </p:spTree>
    <p:extLst>
      <p:ext uri="{BB962C8B-B14F-4D97-AF65-F5344CB8AC3E}">
        <p14:creationId xmlns:p14="http://schemas.microsoft.com/office/powerpoint/2010/main" val="484598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F1E87F0-FE4E-431F-B977-4E9F4541723D}" type="datetimeFigureOut">
              <a:rPr lang="tr-TR" smtClean="0"/>
              <a:t>31.03.2021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6411D8B-5587-4512-BFDB-775B71B6A4A1}" type="slidenum">
              <a:rPr lang="tr-TR" smtClean="0"/>
              <a:t>‹#›</a:t>
            </a:fld>
            <a:endParaRPr lang="tr-TR"/>
          </a:p>
        </p:txBody>
      </p:sp>
    </p:spTree>
    <p:extLst>
      <p:ext uri="{BB962C8B-B14F-4D97-AF65-F5344CB8AC3E}">
        <p14:creationId xmlns:p14="http://schemas.microsoft.com/office/powerpoint/2010/main" val="11689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F1E87F0-FE4E-431F-B977-4E9F4541723D}" type="datetimeFigureOut">
              <a:rPr lang="tr-TR" smtClean="0"/>
              <a:t>31.03.2021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6411D8B-5587-4512-BFDB-775B71B6A4A1}" type="slidenum">
              <a:rPr lang="tr-TR" smtClean="0"/>
              <a:t>‹#›</a:t>
            </a:fld>
            <a:endParaRPr lang="tr-TR"/>
          </a:p>
        </p:txBody>
      </p:sp>
    </p:spTree>
    <p:extLst>
      <p:ext uri="{BB962C8B-B14F-4D97-AF65-F5344CB8AC3E}">
        <p14:creationId xmlns:p14="http://schemas.microsoft.com/office/powerpoint/2010/main" val="117771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8F1E87F0-FE4E-431F-B977-4E9F4541723D}" type="datetimeFigureOut">
              <a:rPr lang="tr-TR" smtClean="0"/>
              <a:t>31.03.2021</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E6411D8B-5587-4512-BFDB-775B71B6A4A1}" type="slidenum">
              <a:rPr lang="tr-TR" smtClean="0"/>
              <a:t>‹#›</a:t>
            </a:fld>
            <a:endParaRPr lang="tr-TR"/>
          </a:p>
        </p:txBody>
      </p:sp>
    </p:spTree>
    <p:extLst>
      <p:ext uri="{BB962C8B-B14F-4D97-AF65-F5344CB8AC3E}">
        <p14:creationId xmlns:p14="http://schemas.microsoft.com/office/powerpoint/2010/main" val="834812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1E87F0-FE4E-431F-B977-4E9F4541723D}" type="datetimeFigureOut">
              <a:rPr lang="tr-TR" smtClean="0"/>
              <a:t>31.03.2021</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E6411D8B-5587-4512-BFDB-775B71B6A4A1}" type="slidenum">
              <a:rPr lang="tr-TR" smtClean="0"/>
              <a:t>‹#›</a:t>
            </a:fld>
            <a:endParaRPr lang="tr-TR"/>
          </a:p>
        </p:txBody>
      </p:sp>
    </p:spTree>
    <p:extLst>
      <p:ext uri="{BB962C8B-B14F-4D97-AF65-F5344CB8AC3E}">
        <p14:creationId xmlns:p14="http://schemas.microsoft.com/office/powerpoint/2010/main" val="86110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7" name="Date Placeholder 4"/>
          <p:cNvSpPr>
            <a:spLocks noGrp="1"/>
          </p:cNvSpPr>
          <p:nvPr>
            <p:ph type="dt" sz="half" idx="10"/>
          </p:nvPr>
        </p:nvSpPr>
        <p:spPr/>
        <p:txBody>
          <a:bodyPr/>
          <a:lstStyle/>
          <a:p>
            <a:fld id="{8F1E87F0-FE4E-431F-B977-4E9F4541723D}" type="datetimeFigureOut">
              <a:rPr lang="tr-TR" smtClean="0"/>
              <a:t>31.03.2021</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E6411D8B-5587-4512-BFDB-775B71B6A4A1}" type="slidenum">
              <a:rPr lang="tr-TR" smtClean="0"/>
              <a:t>‹#›</a:t>
            </a:fld>
            <a:endParaRPr lang="tr-TR"/>
          </a:p>
        </p:txBody>
      </p:sp>
    </p:spTree>
    <p:extLst>
      <p:ext uri="{BB962C8B-B14F-4D97-AF65-F5344CB8AC3E}">
        <p14:creationId xmlns:p14="http://schemas.microsoft.com/office/powerpoint/2010/main" val="137813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8F1E87F0-FE4E-431F-B977-4E9F4541723D}" type="datetimeFigureOut">
              <a:rPr lang="tr-TR" smtClean="0"/>
              <a:t>31.03.2021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6411D8B-5587-4512-BFDB-775B71B6A4A1}" type="slidenum">
              <a:rPr lang="tr-TR" smtClean="0"/>
              <a:t>‹#›</a:t>
            </a:fld>
            <a:endParaRPr lang="tr-TR"/>
          </a:p>
        </p:txBody>
      </p:sp>
    </p:spTree>
    <p:extLst>
      <p:ext uri="{BB962C8B-B14F-4D97-AF65-F5344CB8AC3E}">
        <p14:creationId xmlns:p14="http://schemas.microsoft.com/office/powerpoint/2010/main" val="4222755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F1E87F0-FE4E-431F-B977-4E9F4541723D}" type="datetimeFigureOut">
              <a:rPr lang="tr-TR" smtClean="0"/>
              <a:t>31.03.2021</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6411D8B-5587-4512-BFDB-775B71B6A4A1}" type="slidenum">
              <a:rPr lang="tr-TR" smtClean="0"/>
              <a:t>‹#›</a:t>
            </a:fld>
            <a:endParaRPr lang="tr-TR"/>
          </a:p>
        </p:txBody>
      </p:sp>
    </p:spTree>
    <p:extLst>
      <p:ext uri="{BB962C8B-B14F-4D97-AF65-F5344CB8AC3E}">
        <p14:creationId xmlns:p14="http://schemas.microsoft.com/office/powerpoint/2010/main" val="2339810670"/>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905572" y="1745672"/>
            <a:ext cx="9208245" cy="1510145"/>
          </a:xfrm>
        </p:spPr>
        <p:txBody>
          <a:bodyPr>
            <a:noAutofit/>
          </a:bodyPr>
          <a:lstStyle/>
          <a:p>
            <a:r>
              <a:rPr lang="tr-TR" sz="4000" b="1" i="1" dirty="0" smtClean="0">
                <a:solidFill>
                  <a:schemeClr val="bg1"/>
                </a:solidFill>
                <a:latin typeface="Agency FB" panose="020B0503020202020204" pitchFamily="34" charset="0"/>
              </a:rPr>
              <a:t>R</a:t>
            </a:r>
            <a:r>
              <a:rPr lang="en-US" sz="4000" b="1" i="1" dirty="0" err="1" smtClean="0">
                <a:solidFill>
                  <a:schemeClr val="bg1"/>
                </a:solidFill>
                <a:latin typeface="Agency FB" panose="020B0503020202020204" pitchFamily="34" charset="0"/>
              </a:rPr>
              <a:t>obots</a:t>
            </a:r>
            <a:r>
              <a:rPr lang="en-US" sz="4000" b="1" i="1" dirty="0" smtClean="0">
                <a:solidFill>
                  <a:schemeClr val="bg1"/>
                </a:solidFill>
                <a:latin typeface="Agency FB" panose="020B0503020202020204" pitchFamily="34" charset="0"/>
              </a:rPr>
              <a:t> </a:t>
            </a:r>
            <a:r>
              <a:rPr lang="en-US" sz="4000" b="1" i="1" dirty="0">
                <a:solidFill>
                  <a:schemeClr val="bg1"/>
                </a:solidFill>
                <a:latin typeface="Agency FB" panose="020B0503020202020204" pitchFamily="34" charset="0"/>
              </a:rPr>
              <a:t>and usage areas of </a:t>
            </a:r>
            <a:r>
              <a:rPr lang="en-US" sz="4000" b="1" i="1" dirty="0" smtClean="0">
                <a:solidFill>
                  <a:schemeClr val="bg1"/>
                </a:solidFill>
                <a:latin typeface="Agency FB" panose="020B0503020202020204" pitchFamily="34" charset="0"/>
              </a:rPr>
              <a:t>robots</a:t>
            </a:r>
            <a:r>
              <a:rPr lang="tr-TR" sz="4000" b="1" i="1" dirty="0" smtClean="0">
                <a:solidFill>
                  <a:schemeClr val="bg1"/>
                </a:solidFill>
                <a:latin typeface="Agency FB" panose="020B0503020202020204" pitchFamily="34" charset="0"/>
              </a:rPr>
              <a:t/>
            </a:r>
            <a:br>
              <a:rPr lang="tr-TR" sz="4000" b="1" i="1" dirty="0" smtClean="0">
                <a:solidFill>
                  <a:schemeClr val="bg1"/>
                </a:solidFill>
                <a:latin typeface="Agency FB" panose="020B0503020202020204" pitchFamily="34" charset="0"/>
              </a:rPr>
            </a:br>
            <a:r>
              <a:rPr lang="tr-TR" sz="4000" b="1" i="1" dirty="0">
                <a:solidFill>
                  <a:schemeClr val="bg1"/>
                </a:solidFill>
                <a:latin typeface="Agency FB" panose="020B0503020202020204" pitchFamily="34" charset="0"/>
              </a:rPr>
              <a:t/>
            </a:r>
            <a:br>
              <a:rPr lang="tr-TR" sz="4000" b="1" i="1" dirty="0">
                <a:solidFill>
                  <a:schemeClr val="bg1"/>
                </a:solidFill>
                <a:latin typeface="Agency FB" panose="020B0503020202020204" pitchFamily="34" charset="0"/>
              </a:rPr>
            </a:br>
            <a:r>
              <a:rPr lang="tr-TR" sz="4000" b="1" i="1" dirty="0">
                <a:solidFill>
                  <a:schemeClr val="bg1"/>
                </a:solidFill>
                <a:latin typeface="Agency FB" panose="020B0503020202020204" pitchFamily="34" charset="0"/>
              </a:rPr>
              <a:t>Robotlar ve robotların kullanım alanları</a:t>
            </a:r>
          </a:p>
        </p:txBody>
      </p:sp>
      <p:sp>
        <p:nvSpPr>
          <p:cNvPr id="3" name="Alt Başlık 2"/>
          <p:cNvSpPr>
            <a:spLocks noGrp="1"/>
          </p:cNvSpPr>
          <p:nvPr>
            <p:ph type="subTitle" idx="1"/>
          </p:nvPr>
        </p:nvSpPr>
        <p:spPr>
          <a:xfrm>
            <a:off x="1057973" y="4334035"/>
            <a:ext cx="8825658" cy="861420"/>
          </a:xfrm>
        </p:spPr>
        <p:txBody>
          <a:bodyPr/>
          <a:lstStyle/>
          <a:p>
            <a:r>
              <a:rPr lang="tr-TR" b="1" dirty="0" smtClean="0">
                <a:solidFill>
                  <a:srgbClr val="002060"/>
                </a:solidFill>
              </a:rPr>
              <a:t>180542015 eren </a:t>
            </a:r>
            <a:r>
              <a:rPr lang="tr-TR" b="1" dirty="0" err="1" smtClean="0">
                <a:solidFill>
                  <a:srgbClr val="002060"/>
                </a:solidFill>
              </a:rPr>
              <a:t>türk</a:t>
            </a:r>
            <a:endParaRPr lang="tr-TR" b="1" dirty="0">
              <a:solidFill>
                <a:srgbClr val="002060"/>
              </a:solidFill>
            </a:endParaRPr>
          </a:p>
        </p:txBody>
      </p:sp>
    </p:spTree>
    <p:extLst>
      <p:ext uri="{BB962C8B-B14F-4D97-AF65-F5344CB8AC3E}">
        <p14:creationId xmlns:p14="http://schemas.microsoft.com/office/powerpoint/2010/main" val="227203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r>
            <a:br>
              <a:rPr lang="tr-TR" dirty="0"/>
            </a:br>
            <a:r>
              <a:rPr lang="tr-TR" dirty="0" smtClean="0"/>
              <a:t>Robot</a:t>
            </a:r>
            <a:endParaRPr lang="tr-TR" dirty="0"/>
          </a:p>
        </p:txBody>
      </p:sp>
      <p:sp>
        <p:nvSpPr>
          <p:cNvPr id="3" name="İçerik Yer Tutucusu 2"/>
          <p:cNvSpPr>
            <a:spLocks noGrp="1"/>
          </p:cNvSpPr>
          <p:nvPr>
            <p:ph idx="1"/>
          </p:nvPr>
        </p:nvSpPr>
        <p:spPr/>
        <p:txBody>
          <a:bodyPr/>
          <a:lstStyle/>
          <a:p>
            <a:r>
              <a:rPr lang="en-US" dirty="0"/>
              <a:t>The robot is an electro-mechanical device that can perform autonomous or pre-programmed tasks. With its current definition, robots are devices that consist of electronic and mechanical units, capable of sensing and can be programmed.</a:t>
            </a:r>
            <a:endParaRPr lang="tr-TR" dirty="0"/>
          </a:p>
          <a:p>
            <a:endParaRPr lang="tr-TR" dirty="0"/>
          </a:p>
          <a:p>
            <a:endParaRPr lang="tr-TR" dirty="0"/>
          </a:p>
          <a:p>
            <a:r>
              <a:rPr lang="tr-TR" dirty="0"/>
              <a:t>Robot, otonom veya önceden programlanmış görevleri yerine getirebilen elektro-mekanik bir cihazdır. Güncel tanımı ile robotlar, elektronik ve mekanik birimlerden oluşan, algılama yeteneğine sahip olan ve programlanabilen cihazlardır</a:t>
            </a:r>
          </a:p>
          <a:p>
            <a:endParaRPr lang="tr-TR" dirty="0"/>
          </a:p>
        </p:txBody>
      </p:sp>
    </p:spTree>
    <p:extLst>
      <p:ext uri="{BB962C8B-B14F-4D97-AF65-F5344CB8AC3E}">
        <p14:creationId xmlns:p14="http://schemas.microsoft.com/office/powerpoint/2010/main" val="4020491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r>
            <a:br>
              <a:rPr lang="tr-TR" dirty="0"/>
            </a:br>
            <a:r>
              <a:rPr lang="tr-TR" dirty="0" err="1"/>
              <a:t>What</a:t>
            </a:r>
            <a:r>
              <a:rPr lang="tr-TR" dirty="0"/>
              <a:t> is </a:t>
            </a:r>
            <a:r>
              <a:rPr lang="tr-TR" dirty="0" err="1"/>
              <a:t>Robotic</a:t>
            </a:r>
            <a:r>
              <a:rPr lang="tr-TR" dirty="0"/>
              <a:t> </a:t>
            </a:r>
            <a:r>
              <a:rPr lang="tr-TR" dirty="0" err="1" smtClean="0"/>
              <a:t>Coding</a:t>
            </a:r>
            <a:r>
              <a:rPr lang="tr-TR" dirty="0"/>
              <a:t> </a:t>
            </a:r>
            <a:r>
              <a:rPr lang="tr-TR" dirty="0" smtClean="0"/>
              <a:t>?</a:t>
            </a:r>
            <a:endParaRPr lang="tr-TR" dirty="0"/>
          </a:p>
        </p:txBody>
      </p:sp>
      <p:sp>
        <p:nvSpPr>
          <p:cNvPr id="3" name="İçerik Yer Tutucusu 2"/>
          <p:cNvSpPr>
            <a:spLocks noGrp="1"/>
          </p:cNvSpPr>
          <p:nvPr>
            <p:ph idx="1"/>
          </p:nvPr>
        </p:nvSpPr>
        <p:spPr/>
        <p:txBody>
          <a:bodyPr/>
          <a:lstStyle/>
          <a:p>
            <a:r>
              <a:rPr lang="en-US" dirty="0"/>
              <a:t>Robotic coding is the communication of machines with the necessary software "codes" in a common working area that covers all of the machine and control systems, computer, electronics and space sciences</a:t>
            </a:r>
            <a:r>
              <a:rPr lang="en-US" dirty="0" smtClean="0"/>
              <a:t>.</a:t>
            </a:r>
            <a:endParaRPr lang="tr-TR" dirty="0" smtClean="0"/>
          </a:p>
          <a:p>
            <a:endParaRPr lang="tr-TR" dirty="0" smtClean="0"/>
          </a:p>
          <a:p>
            <a:r>
              <a:rPr lang="tr-TR" dirty="0" smtClean="0"/>
              <a:t>Robotik </a:t>
            </a:r>
            <a:r>
              <a:rPr lang="tr-TR" dirty="0"/>
              <a:t>kodlama, makine ve kontrol sistemlerini, bilgisayar, elektronik ve uzay bilimlerinin tümünü kapsayan bir ortak çalışma alanında gerekli yazılım “kodları” ile makinelerin iletişiminin sağlanmasıdır.</a:t>
            </a:r>
          </a:p>
        </p:txBody>
      </p:sp>
    </p:spTree>
    <p:extLst>
      <p:ext uri="{BB962C8B-B14F-4D97-AF65-F5344CB8AC3E}">
        <p14:creationId xmlns:p14="http://schemas.microsoft.com/office/powerpoint/2010/main" val="224703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t>
            </a:r>
            <a:r>
              <a:rPr lang="tr-TR" dirty="0" err="1"/>
              <a:t>Collaborative</a:t>
            </a:r>
            <a:r>
              <a:rPr lang="tr-TR" dirty="0"/>
              <a:t> Robot?</a:t>
            </a:r>
          </a:p>
        </p:txBody>
      </p:sp>
      <p:sp>
        <p:nvSpPr>
          <p:cNvPr id="3" name="İçerik Yer Tutucusu 2"/>
          <p:cNvSpPr>
            <a:spLocks noGrp="1"/>
          </p:cNvSpPr>
          <p:nvPr>
            <p:ph idx="1"/>
          </p:nvPr>
        </p:nvSpPr>
        <p:spPr/>
        <p:txBody>
          <a:bodyPr/>
          <a:lstStyle/>
          <a:p>
            <a:r>
              <a:rPr lang="en-US" dirty="0"/>
              <a:t>In our country known as Universal Robot, the new generation robotic systems, also known as Collaborative Robot (</a:t>
            </a:r>
            <a:r>
              <a:rPr lang="en-US" dirty="0" err="1"/>
              <a:t>cobot</a:t>
            </a:r>
            <a:r>
              <a:rPr lang="en-US" dirty="0"/>
              <a:t>), meet many needs of today. It creates great advantages in terms of facilitating mass production by virtue of its feature.</a:t>
            </a:r>
            <a:endParaRPr lang="tr-TR" dirty="0" smtClean="0"/>
          </a:p>
          <a:p>
            <a:endParaRPr lang="tr-TR" dirty="0"/>
          </a:p>
          <a:p>
            <a:r>
              <a:rPr lang="tr-TR" dirty="0" smtClean="0"/>
              <a:t>Universal </a:t>
            </a:r>
            <a:r>
              <a:rPr lang="tr-TR" dirty="0"/>
              <a:t>Robot ismi ile anılan ülkemizde </a:t>
            </a:r>
            <a:r>
              <a:rPr lang="tr-TR" dirty="0" err="1"/>
              <a:t>Kolaboratif</a:t>
            </a:r>
            <a:r>
              <a:rPr lang="tr-TR" dirty="0"/>
              <a:t> Robot (</a:t>
            </a:r>
            <a:r>
              <a:rPr lang="tr-TR" dirty="0" err="1"/>
              <a:t>cobot</a:t>
            </a:r>
            <a:r>
              <a:rPr lang="tr-TR" dirty="0"/>
              <a:t>) olarak da bilinen yeni nesil robotik sistemler günümüzün bir çok ihtiyaçlarına cevap vermektedir. Özellik itibari ile seri üretimde kolaylık sağlaması açısından büyük avantajlar yaratmaktadır.</a:t>
            </a:r>
          </a:p>
        </p:txBody>
      </p:sp>
    </p:spTree>
    <p:extLst>
      <p:ext uri="{BB962C8B-B14F-4D97-AF65-F5344CB8AC3E}">
        <p14:creationId xmlns:p14="http://schemas.microsoft.com/office/powerpoint/2010/main" val="3926313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Usage</a:t>
            </a:r>
            <a:r>
              <a:rPr lang="tr-TR" dirty="0"/>
              <a:t> </a:t>
            </a:r>
            <a:r>
              <a:rPr lang="tr-TR" dirty="0" err="1"/>
              <a:t>Areas</a:t>
            </a:r>
            <a:r>
              <a:rPr lang="tr-TR" dirty="0"/>
              <a:t> of </a:t>
            </a:r>
            <a:r>
              <a:rPr lang="tr-TR" dirty="0" err="1"/>
              <a:t>Robots</a:t>
            </a:r>
            <a:endParaRPr lang="tr-TR" dirty="0"/>
          </a:p>
        </p:txBody>
      </p:sp>
      <p:sp>
        <p:nvSpPr>
          <p:cNvPr id="3" name="İçerik Yer Tutucusu 2"/>
          <p:cNvSpPr>
            <a:spLocks noGrp="1"/>
          </p:cNvSpPr>
          <p:nvPr>
            <p:ph idx="1"/>
          </p:nvPr>
        </p:nvSpPr>
        <p:spPr/>
        <p:txBody>
          <a:bodyPr/>
          <a:lstStyle/>
          <a:p>
            <a:r>
              <a:rPr lang="en-US" dirty="0"/>
              <a:t>Nowadays, the areas of use of robots are becoming widespread, as can be seen in the examples below, and this widespread means new job opportunities for some segments while dismissing some segments</a:t>
            </a:r>
            <a:r>
              <a:rPr lang="en-US" dirty="0" smtClean="0"/>
              <a:t>.</a:t>
            </a:r>
            <a:endParaRPr lang="tr-TR" dirty="0" smtClean="0"/>
          </a:p>
          <a:p>
            <a:r>
              <a:rPr lang="tr-TR" dirty="0"/>
              <a:t>Günümüzde robotların kullanım alanları aşağıdaki örneklerde görüleceği üzere giderek yaygınlaşmaktadır ve bu yaygınlaşma bir yandan bazı kesimleri işinden ederken bazı kesimler için yeni iş imkanları anlamına gelmektedir.</a:t>
            </a:r>
          </a:p>
          <a:p>
            <a:endParaRPr lang="tr-TR" dirty="0"/>
          </a:p>
        </p:txBody>
      </p:sp>
    </p:spTree>
    <p:extLst>
      <p:ext uri="{BB962C8B-B14F-4D97-AF65-F5344CB8AC3E}">
        <p14:creationId xmlns:p14="http://schemas.microsoft.com/office/powerpoint/2010/main" val="4143887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3312" y="762000"/>
            <a:ext cx="8946541" cy="5486399"/>
          </a:xfrm>
        </p:spPr>
        <p:txBody>
          <a:bodyPr>
            <a:normAutofit/>
          </a:bodyPr>
          <a:lstStyle/>
          <a:p>
            <a:r>
              <a:rPr lang="en-US" dirty="0"/>
              <a:t>Industrial robots are robots used in production. It is used to provide safety by replacing workers in dangerous working conditions, and to make more profitable and faster production by reducing the cost of workers</a:t>
            </a:r>
            <a:r>
              <a:rPr lang="en-US" dirty="0" smtClean="0"/>
              <a:t>.</a:t>
            </a:r>
            <a:endParaRPr lang="tr-TR" dirty="0" smtClean="0"/>
          </a:p>
          <a:p>
            <a:r>
              <a:rPr lang="tr-TR" dirty="0"/>
              <a:t>Endüstriyel robotlar, üretimde kullanılan robotlardır. Tehlikeli çalışma koşullarında işçilerin yerini alarak güvenliği sağlamak, işçi maliyetini azaltarak daha karlı ve hızlı üretim yapmak amacıyla kullanılmaktadır</a:t>
            </a:r>
            <a:r>
              <a:rPr lang="tr-TR" dirty="0" smtClean="0"/>
              <a:t>.</a:t>
            </a:r>
          </a:p>
          <a:p>
            <a:r>
              <a:rPr lang="en-US" dirty="0"/>
              <a:t>Operational robots are robots that work in situations where human operation is dangerous or impossible, usually controlled by remote control</a:t>
            </a:r>
            <a:r>
              <a:rPr lang="en-US" dirty="0" smtClean="0"/>
              <a:t>.</a:t>
            </a:r>
            <a:endParaRPr lang="tr-TR" dirty="0" smtClean="0"/>
          </a:p>
          <a:p>
            <a:r>
              <a:rPr lang="tr-TR" dirty="0" err="1"/>
              <a:t>Operasyonel</a:t>
            </a:r>
            <a:r>
              <a:rPr lang="tr-TR" dirty="0"/>
              <a:t> robotlar, insanların çalışmasının tehlikeli ya da imkânsız olduğu durumlarda çalışan, genellikle uzaktan kumanda ile kontrol edilen robotlardır.</a:t>
            </a:r>
          </a:p>
          <a:p>
            <a:endParaRPr lang="tr-TR" dirty="0"/>
          </a:p>
        </p:txBody>
      </p:sp>
    </p:spTree>
    <p:extLst>
      <p:ext uri="{BB962C8B-B14F-4D97-AF65-F5344CB8AC3E}">
        <p14:creationId xmlns:p14="http://schemas.microsoft.com/office/powerpoint/2010/main" val="3211642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3312" y="914400"/>
            <a:ext cx="8946541" cy="5333999"/>
          </a:xfrm>
        </p:spPr>
        <p:txBody>
          <a:bodyPr>
            <a:normAutofit/>
          </a:bodyPr>
          <a:lstStyle/>
          <a:p>
            <a:r>
              <a:rPr lang="en-US" dirty="0"/>
              <a:t>Robots in medicine and healthcare are widely used in surgical operations. It is an important advantage that they have a more sensitive ability than the surgeon's hand and that they are functional in bulky areas due to their small size</a:t>
            </a:r>
            <a:r>
              <a:rPr lang="en-US" dirty="0" smtClean="0"/>
              <a:t>.</a:t>
            </a:r>
            <a:endParaRPr lang="tr-TR" dirty="0" smtClean="0"/>
          </a:p>
          <a:p>
            <a:r>
              <a:rPr lang="tr-TR" dirty="0"/>
              <a:t>Tıp ve sağlık alanındaki robotlar, cerrahi operasyonlarda yaygınlıkla kullanılmaktadır. Cerrah elinden daha hassas bir kabiliyete sahip olmaları ve boyutlarının küçük olmasından dolayı hacimli alanlarda işlevsel olmaları önemli bir avantaj </a:t>
            </a:r>
            <a:r>
              <a:rPr lang="tr-TR" dirty="0" smtClean="0"/>
              <a:t>sağlar.</a:t>
            </a:r>
          </a:p>
          <a:p>
            <a:r>
              <a:rPr lang="en-US" dirty="0"/>
              <a:t>Robots in the field of education are used in the teaching of lessons such as science and technology, mathematics, and the education of children with intellectual disabilities and autism</a:t>
            </a:r>
            <a:r>
              <a:rPr lang="en-US" dirty="0" smtClean="0"/>
              <a:t>.</a:t>
            </a:r>
            <a:endParaRPr lang="tr-TR" dirty="0" smtClean="0"/>
          </a:p>
          <a:p>
            <a:r>
              <a:rPr lang="tr-TR" dirty="0"/>
              <a:t>Eğitim alanındaki robotlar, fen ve teknoloji, matematik gibi derslerin öğretiminde, zihinsel engelli ve otizmli çocukların eğitiminde kullanılmaktadır</a:t>
            </a:r>
          </a:p>
        </p:txBody>
      </p:sp>
    </p:spTree>
    <p:extLst>
      <p:ext uri="{BB962C8B-B14F-4D97-AF65-F5344CB8AC3E}">
        <p14:creationId xmlns:p14="http://schemas.microsoft.com/office/powerpoint/2010/main" val="15507737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TotalTime>
  <Words>534</Words>
  <Application>Microsoft Office PowerPoint</Application>
  <PresentationFormat>Geniş ekran</PresentationFormat>
  <Paragraphs>26</Paragraphs>
  <Slides>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7</vt:i4>
      </vt:variant>
    </vt:vector>
  </HeadingPairs>
  <TitlesOfParts>
    <vt:vector size="12" baseType="lpstr">
      <vt:lpstr>Agency FB</vt:lpstr>
      <vt:lpstr>Arial</vt:lpstr>
      <vt:lpstr>Century Gothic</vt:lpstr>
      <vt:lpstr>Wingdings 3</vt:lpstr>
      <vt:lpstr>İyon</vt:lpstr>
      <vt:lpstr>Robots and usage areas of robots  Robotlar ve robotların kullanım alanları</vt:lpstr>
      <vt:lpstr> Robot</vt:lpstr>
      <vt:lpstr> What is Robotic Coding ?</vt:lpstr>
      <vt:lpstr>What is Collaborative Robot?</vt:lpstr>
      <vt:lpstr>Usage Areas of Robots</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Robots and usage areas of robots</dc:title>
  <dc:creator>ERENN</dc:creator>
  <cp:lastModifiedBy>ERENN</cp:lastModifiedBy>
  <cp:revision>4</cp:revision>
  <dcterms:created xsi:type="dcterms:W3CDTF">2021-03-31T17:31:09Z</dcterms:created>
  <dcterms:modified xsi:type="dcterms:W3CDTF">2021-03-31T18:09:19Z</dcterms:modified>
</cp:coreProperties>
</file>