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1" r:id="rId1"/>
  </p:sldMasterIdLst>
  <p:sldIdLst>
    <p:sldId id="256" r:id="rId2"/>
    <p:sldId id="257" r:id="rId3"/>
    <p:sldId id="259" r:id="rId4"/>
    <p:sldId id="260" r:id="rId5"/>
    <p:sldId id="261" r:id="rId6"/>
    <p:sldId id="262"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109FF73-0A03-439B-895B-D12BE2D26B64}" type="datetimeFigureOut">
              <a:rPr lang="tr-TR" smtClean="0"/>
              <a:t>31.03.2021</a:t>
            </a:fld>
            <a:endParaRPr lang="tr-T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379A65A-6C4C-487E-A6F1-2A74275114C6}" type="slidenum">
              <a:rPr lang="tr-TR" smtClean="0"/>
              <a:t>‹#›</a:t>
            </a:fld>
            <a:endParaRPr lang="tr-TR"/>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04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109FF73-0A03-439B-895B-D12BE2D26B64}" type="datetimeFigureOut">
              <a:rPr lang="tr-TR" smtClean="0"/>
              <a:t>31.03.2021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379A65A-6C4C-487E-A6F1-2A74275114C6}" type="slidenum">
              <a:rPr lang="tr-TR" smtClean="0"/>
              <a:t>‹#›</a:t>
            </a:fld>
            <a:endParaRPr lang="tr-TR"/>
          </a:p>
        </p:txBody>
      </p:sp>
    </p:spTree>
    <p:extLst>
      <p:ext uri="{BB962C8B-B14F-4D97-AF65-F5344CB8AC3E}">
        <p14:creationId xmlns:p14="http://schemas.microsoft.com/office/powerpoint/2010/main" val="1222489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109FF73-0A03-439B-895B-D12BE2D26B64}" type="datetimeFigureOut">
              <a:rPr lang="tr-TR" smtClean="0"/>
              <a:t>31.03.2021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379A65A-6C4C-487E-A6F1-2A74275114C6}" type="slidenum">
              <a:rPr lang="tr-TR" smtClean="0"/>
              <a:t>‹#›</a:t>
            </a:fld>
            <a:endParaRPr lang="tr-TR"/>
          </a:p>
        </p:txBody>
      </p:sp>
    </p:spTree>
    <p:extLst>
      <p:ext uri="{BB962C8B-B14F-4D97-AF65-F5344CB8AC3E}">
        <p14:creationId xmlns:p14="http://schemas.microsoft.com/office/powerpoint/2010/main" val="294047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109FF73-0A03-439B-895B-D12BE2D26B64}" type="datetimeFigureOut">
              <a:rPr lang="tr-TR" smtClean="0"/>
              <a:t>31.03.2021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379A65A-6C4C-487E-A6F1-2A74275114C6}" type="slidenum">
              <a:rPr lang="tr-TR" smtClean="0"/>
              <a:t>‹#›</a:t>
            </a:fld>
            <a:endParaRPr lang="tr-TR"/>
          </a:p>
        </p:txBody>
      </p:sp>
    </p:spTree>
    <p:extLst>
      <p:ext uri="{BB962C8B-B14F-4D97-AF65-F5344CB8AC3E}">
        <p14:creationId xmlns:p14="http://schemas.microsoft.com/office/powerpoint/2010/main" val="144699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109FF73-0A03-439B-895B-D12BE2D26B64}" type="datetimeFigureOut">
              <a:rPr lang="tr-TR" smtClean="0"/>
              <a:t>31.03.2021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379A65A-6C4C-487E-A6F1-2A74275114C6}" type="slidenum">
              <a:rPr lang="tr-TR" smtClean="0"/>
              <a:t>‹#›</a:t>
            </a:fld>
            <a:endParaRPr lang="tr-TR"/>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69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109FF73-0A03-439B-895B-D12BE2D26B64}" type="datetimeFigureOut">
              <a:rPr lang="tr-TR" smtClean="0"/>
              <a:t>31.03.2021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379A65A-6C4C-487E-A6F1-2A74275114C6}" type="slidenum">
              <a:rPr lang="tr-TR" smtClean="0"/>
              <a:t>‹#›</a:t>
            </a:fld>
            <a:endParaRPr lang="tr-TR"/>
          </a:p>
        </p:txBody>
      </p:sp>
    </p:spTree>
    <p:extLst>
      <p:ext uri="{BB962C8B-B14F-4D97-AF65-F5344CB8AC3E}">
        <p14:creationId xmlns:p14="http://schemas.microsoft.com/office/powerpoint/2010/main" val="3397253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109FF73-0A03-439B-895B-D12BE2D26B64}" type="datetimeFigureOut">
              <a:rPr lang="tr-TR" smtClean="0"/>
              <a:t>31.03.2021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379A65A-6C4C-487E-A6F1-2A74275114C6}" type="slidenum">
              <a:rPr lang="tr-TR" smtClean="0"/>
              <a:t>‹#›</a:t>
            </a:fld>
            <a:endParaRPr lang="tr-TR"/>
          </a:p>
        </p:txBody>
      </p:sp>
    </p:spTree>
    <p:extLst>
      <p:ext uri="{BB962C8B-B14F-4D97-AF65-F5344CB8AC3E}">
        <p14:creationId xmlns:p14="http://schemas.microsoft.com/office/powerpoint/2010/main" val="3147261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109FF73-0A03-439B-895B-D12BE2D26B64}" type="datetimeFigureOut">
              <a:rPr lang="tr-TR" smtClean="0"/>
              <a:t>31.03.2021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379A65A-6C4C-487E-A6F1-2A74275114C6}" type="slidenum">
              <a:rPr lang="tr-TR" smtClean="0"/>
              <a:t>‹#›</a:t>
            </a:fld>
            <a:endParaRPr lang="tr-TR"/>
          </a:p>
        </p:txBody>
      </p:sp>
    </p:spTree>
    <p:extLst>
      <p:ext uri="{BB962C8B-B14F-4D97-AF65-F5344CB8AC3E}">
        <p14:creationId xmlns:p14="http://schemas.microsoft.com/office/powerpoint/2010/main" val="472122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09FF73-0A03-439B-895B-D12BE2D26B64}" type="datetimeFigureOut">
              <a:rPr lang="tr-TR" smtClean="0"/>
              <a:t>31.03.2021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379A65A-6C4C-487E-A6F1-2A74275114C6}" type="slidenum">
              <a:rPr lang="tr-TR" smtClean="0"/>
              <a:t>‹#›</a:t>
            </a:fld>
            <a:endParaRPr lang="tr-TR"/>
          </a:p>
        </p:txBody>
      </p:sp>
    </p:spTree>
    <p:extLst>
      <p:ext uri="{BB962C8B-B14F-4D97-AF65-F5344CB8AC3E}">
        <p14:creationId xmlns:p14="http://schemas.microsoft.com/office/powerpoint/2010/main" val="3146402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tr-TR"/>
              <a:t>Asıl başlık stilini düzenlemek için tıklayın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109FF73-0A03-439B-895B-D12BE2D26B64}" type="datetimeFigureOut">
              <a:rPr lang="tr-TR" smtClean="0"/>
              <a:t>31.03.2021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379A65A-6C4C-487E-A6F1-2A74275114C6}" type="slidenum">
              <a:rPr lang="tr-TR" smtClean="0"/>
              <a:t>‹#›</a:t>
            </a:fld>
            <a:endParaRPr lang="tr-TR"/>
          </a:p>
        </p:txBody>
      </p:sp>
    </p:spTree>
    <p:extLst>
      <p:ext uri="{BB962C8B-B14F-4D97-AF65-F5344CB8AC3E}">
        <p14:creationId xmlns:p14="http://schemas.microsoft.com/office/powerpoint/2010/main" val="3449091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109FF73-0A03-439B-895B-D12BE2D26B64}" type="datetimeFigureOut">
              <a:rPr lang="tr-TR" smtClean="0"/>
              <a:t>31.03.2021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379A65A-6C4C-487E-A6F1-2A74275114C6}" type="slidenum">
              <a:rPr lang="tr-TR" smtClean="0"/>
              <a:t>‹#›</a:t>
            </a:fld>
            <a:endParaRPr lang="tr-TR"/>
          </a:p>
        </p:txBody>
      </p:sp>
    </p:spTree>
    <p:extLst>
      <p:ext uri="{BB962C8B-B14F-4D97-AF65-F5344CB8AC3E}">
        <p14:creationId xmlns:p14="http://schemas.microsoft.com/office/powerpoint/2010/main" val="89009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109FF73-0A03-439B-895B-D12BE2D26B64}" type="datetimeFigureOut">
              <a:rPr lang="tr-TR" smtClean="0"/>
              <a:t>31.03.2021</a:t>
            </a:fld>
            <a:endParaRPr lang="tr-TR"/>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tr-T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379A65A-6C4C-487E-A6F1-2A74275114C6}" type="slidenum">
              <a:rPr lang="tr-TR" smtClean="0"/>
              <a:t>‹#›</a:t>
            </a:fld>
            <a:endParaRPr lang="tr-TR"/>
          </a:p>
        </p:txBody>
      </p:sp>
    </p:spTree>
    <p:extLst>
      <p:ext uri="{BB962C8B-B14F-4D97-AF65-F5344CB8AC3E}">
        <p14:creationId xmlns:p14="http://schemas.microsoft.com/office/powerpoint/2010/main" val="3598588890"/>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D1E37A-F8AD-4418-9CD1-FA82AED2E6F9}"/>
              </a:ext>
            </a:extLst>
          </p:cNvPr>
          <p:cNvSpPr>
            <a:spLocks noGrp="1"/>
          </p:cNvSpPr>
          <p:nvPr>
            <p:ph type="ctrTitle"/>
          </p:nvPr>
        </p:nvSpPr>
        <p:spPr/>
        <p:txBody>
          <a:bodyPr/>
          <a:lstStyle/>
          <a:p>
            <a:r>
              <a:rPr lang="tr-TR" dirty="0" err="1"/>
              <a:t>ıMAGE</a:t>
            </a:r>
            <a:r>
              <a:rPr lang="tr-TR" dirty="0"/>
              <a:t> </a:t>
            </a:r>
            <a:r>
              <a:rPr lang="tr-TR" dirty="0" err="1"/>
              <a:t>PROCESSıNG</a:t>
            </a:r>
            <a:endParaRPr lang="tr-TR" dirty="0"/>
          </a:p>
        </p:txBody>
      </p:sp>
      <p:sp>
        <p:nvSpPr>
          <p:cNvPr id="3" name="Alt Başlık 2">
            <a:extLst>
              <a:ext uri="{FF2B5EF4-FFF2-40B4-BE49-F238E27FC236}">
                <a16:creationId xmlns:a16="http://schemas.microsoft.com/office/drawing/2014/main" id="{E7629D8F-5835-4093-BA23-FA2988B0FFFA}"/>
              </a:ext>
            </a:extLst>
          </p:cNvPr>
          <p:cNvSpPr>
            <a:spLocks noGrp="1"/>
          </p:cNvSpPr>
          <p:nvPr>
            <p:ph type="subTitle" idx="1"/>
          </p:nvPr>
        </p:nvSpPr>
        <p:spPr>
          <a:xfrm>
            <a:off x="1628507" y="4587459"/>
            <a:ext cx="8767860" cy="1388165"/>
          </a:xfrm>
        </p:spPr>
        <p:txBody>
          <a:bodyPr/>
          <a:lstStyle/>
          <a:p>
            <a:r>
              <a:rPr lang="tr-TR" dirty="0"/>
              <a:t>OSMAN KARADENİZ - 190542012</a:t>
            </a:r>
          </a:p>
        </p:txBody>
      </p:sp>
      <p:sp>
        <p:nvSpPr>
          <p:cNvPr id="4" name="Başlık 1">
            <a:extLst>
              <a:ext uri="{FF2B5EF4-FFF2-40B4-BE49-F238E27FC236}">
                <a16:creationId xmlns:a16="http://schemas.microsoft.com/office/drawing/2014/main" id="{A8D3494A-CA66-427B-A889-F4DCF40F966D}"/>
              </a:ext>
            </a:extLst>
          </p:cNvPr>
          <p:cNvSpPr txBox="1">
            <a:spLocks/>
          </p:cNvSpPr>
          <p:nvPr/>
        </p:nvSpPr>
        <p:spPr>
          <a:xfrm>
            <a:off x="4878488" y="3784958"/>
            <a:ext cx="2429944" cy="412999"/>
          </a:xfrm>
          <a:prstGeom prst="rect">
            <a:avLst/>
          </a:prstGeom>
        </p:spPr>
        <p:txBody>
          <a:bodyPr vert="horz" lIns="91440" tIns="45720" rIns="91440" bIns="45720" rtlCol="0" anchor="b">
            <a:normAutofit/>
          </a:bodyPr>
          <a:lstStyle>
            <a:lvl1pPr algn="ctr" defTabSz="914400" rtl="0" eaLnBrk="1" latinLnBrk="0" hangingPunct="1">
              <a:lnSpc>
                <a:spcPct val="85000"/>
              </a:lnSpc>
              <a:spcBef>
                <a:spcPct val="0"/>
              </a:spcBef>
              <a:buNone/>
              <a:defRPr sz="7200" b="1" kern="1200" cap="all" baseline="0">
                <a:solidFill>
                  <a:srgbClr val="FFFFFF"/>
                </a:solidFill>
                <a:latin typeface="+mj-lt"/>
                <a:ea typeface="+mj-ea"/>
                <a:cs typeface="+mj-cs"/>
              </a:defRPr>
            </a:lvl1pPr>
          </a:lstStyle>
          <a:p>
            <a:r>
              <a:rPr lang="tr-TR" sz="1800" dirty="0"/>
              <a:t>GÖRÜNTÜ İŞLEME</a:t>
            </a:r>
          </a:p>
        </p:txBody>
      </p:sp>
    </p:spTree>
    <p:extLst>
      <p:ext uri="{BB962C8B-B14F-4D97-AF65-F5344CB8AC3E}">
        <p14:creationId xmlns:p14="http://schemas.microsoft.com/office/powerpoint/2010/main" val="4042840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7AC0E5-59B3-4B54-97F6-82AF8A6C08A0}"/>
              </a:ext>
            </a:extLst>
          </p:cNvPr>
          <p:cNvSpPr>
            <a:spLocks noGrp="1"/>
          </p:cNvSpPr>
          <p:nvPr>
            <p:ph type="title"/>
          </p:nvPr>
        </p:nvSpPr>
        <p:spPr>
          <a:xfrm>
            <a:off x="452299" y="386978"/>
            <a:ext cx="9875520" cy="756119"/>
          </a:xfrm>
        </p:spPr>
        <p:txBody>
          <a:bodyPr/>
          <a:lstStyle/>
          <a:p>
            <a:r>
              <a:rPr lang="tr-TR" dirty="0" err="1"/>
              <a:t>What</a:t>
            </a:r>
            <a:r>
              <a:rPr lang="tr-TR" dirty="0"/>
              <a:t> is Image </a:t>
            </a:r>
            <a:r>
              <a:rPr lang="tr-TR" dirty="0" err="1"/>
              <a:t>Processing</a:t>
            </a:r>
            <a:r>
              <a:rPr lang="tr-TR" dirty="0"/>
              <a:t> ?</a:t>
            </a:r>
          </a:p>
        </p:txBody>
      </p:sp>
      <p:sp>
        <p:nvSpPr>
          <p:cNvPr id="10" name="İçerik Yer Tutucusu 2">
            <a:extLst>
              <a:ext uri="{FF2B5EF4-FFF2-40B4-BE49-F238E27FC236}">
                <a16:creationId xmlns:a16="http://schemas.microsoft.com/office/drawing/2014/main" id="{23DEC317-0C9F-4AEF-A6C8-55E69DCC0CDA}"/>
              </a:ext>
            </a:extLst>
          </p:cNvPr>
          <p:cNvSpPr txBox="1">
            <a:spLocks/>
          </p:cNvSpPr>
          <p:nvPr/>
        </p:nvSpPr>
        <p:spPr>
          <a:xfrm>
            <a:off x="1178149" y="5094953"/>
            <a:ext cx="9613861" cy="137671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tr-TR" dirty="0"/>
              <a:t>Görüntü işleme,  elimizde bulunan görüntüden anlamlı ifadeler çıkarmamıza yarayan işlemler bütünüdür. Bu işlemler, görüntüyü oluşturan pikseller üzerinde yapılan matematiksel hesaplamalar sayesinde gerçekleştirilir. Görüntü elde edildikten sonra, yapılması istenen göreve göre bir algoritma tasarlanır ve görüntü bu aşamalardan geçerek istenen görevi yerine getirir.</a:t>
            </a:r>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dirty="0"/>
          </a:p>
        </p:txBody>
      </p:sp>
      <p:sp>
        <p:nvSpPr>
          <p:cNvPr id="12" name="İçerik Yer Tutucusu 2">
            <a:extLst>
              <a:ext uri="{FF2B5EF4-FFF2-40B4-BE49-F238E27FC236}">
                <a16:creationId xmlns:a16="http://schemas.microsoft.com/office/drawing/2014/main" id="{CA903DF3-F6AD-4AC5-9A85-F6B75BEB08E1}"/>
              </a:ext>
            </a:extLst>
          </p:cNvPr>
          <p:cNvSpPr txBox="1">
            <a:spLocks/>
          </p:cNvSpPr>
          <p:nvPr/>
        </p:nvSpPr>
        <p:spPr>
          <a:xfrm>
            <a:off x="1178148" y="1382466"/>
            <a:ext cx="9613861" cy="137671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tr-TR" dirty="0"/>
              <a:t>Image processing is a set of processes that enable us to extract meaningful expressions from the image we have. These operations are carried out by means of mathematical operations to be performed on the pixels that make up the image. After the image is obtained, an algorithm is designed according to the desired task and the image passes through these stages and fulfills the desired task.</a:t>
            </a:r>
            <a:endParaRPr lang="tr-TR" altLang="tr-TR" dirty="0"/>
          </a:p>
        </p:txBody>
      </p:sp>
      <p:pic>
        <p:nvPicPr>
          <p:cNvPr id="14" name="Resim 13">
            <a:extLst>
              <a:ext uri="{FF2B5EF4-FFF2-40B4-BE49-F238E27FC236}">
                <a16:creationId xmlns:a16="http://schemas.microsoft.com/office/drawing/2014/main" id="{B9F0BF89-AB16-4530-8AC3-546A92069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902" y="2914041"/>
            <a:ext cx="4730343" cy="1948579"/>
          </a:xfrm>
          <a:prstGeom prst="rect">
            <a:avLst/>
          </a:prstGeom>
        </p:spPr>
      </p:pic>
      <p:pic>
        <p:nvPicPr>
          <p:cNvPr id="4" name="Resim 3">
            <a:extLst>
              <a:ext uri="{FF2B5EF4-FFF2-40B4-BE49-F238E27FC236}">
                <a16:creationId xmlns:a16="http://schemas.microsoft.com/office/drawing/2014/main" id="{E929C6FB-8EA1-4DE5-B8BA-5169DE695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47" y="5397655"/>
            <a:ext cx="668176" cy="668176"/>
          </a:xfrm>
          <a:prstGeom prst="rect">
            <a:avLst/>
          </a:prstGeom>
        </p:spPr>
      </p:pic>
      <p:pic>
        <p:nvPicPr>
          <p:cNvPr id="6" name="Resim 5">
            <a:extLst>
              <a:ext uri="{FF2B5EF4-FFF2-40B4-BE49-F238E27FC236}">
                <a16:creationId xmlns:a16="http://schemas.microsoft.com/office/drawing/2014/main" id="{31DFB389-C2EE-4DD8-B44C-DD445D04B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299" y="1618371"/>
            <a:ext cx="611824" cy="610615"/>
          </a:xfrm>
          <a:prstGeom prst="rect">
            <a:avLst/>
          </a:prstGeom>
        </p:spPr>
      </p:pic>
      <p:sp>
        <p:nvSpPr>
          <p:cNvPr id="9" name="Başlık 1">
            <a:extLst>
              <a:ext uri="{FF2B5EF4-FFF2-40B4-BE49-F238E27FC236}">
                <a16:creationId xmlns:a16="http://schemas.microsoft.com/office/drawing/2014/main" id="{C47EC241-324C-452F-B98D-25CFCB7E784F}"/>
              </a:ext>
            </a:extLst>
          </p:cNvPr>
          <p:cNvSpPr txBox="1">
            <a:spLocks/>
          </p:cNvSpPr>
          <p:nvPr/>
        </p:nvSpPr>
        <p:spPr>
          <a:xfrm>
            <a:off x="6750857" y="634257"/>
            <a:ext cx="5969721" cy="4560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tr-TR" sz="1800" dirty="0"/>
              <a:t>Görüntü İşleme nedir ?</a:t>
            </a:r>
          </a:p>
        </p:txBody>
      </p:sp>
    </p:spTree>
    <p:extLst>
      <p:ext uri="{BB962C8B-B14F-4D97-AF65-F5344CB8AC3E}">
        <p14:creationId xmlns:p14="http://schemas.microsoft.com/office/powerpoint/2010/main" val="51686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7AC0E5-59B3-4B54-97F6-82AF8A6C08A0}"/>
              </a:ext>
            </a:extLst>
          </p:cNvPr>
          <p:cNvSpPr>
            <a:spLocks noGrp="1"/>
          </p:cNvSpPr>
          <p:nvPr>
            <p:ph type="title"/>
          </p:nvPr>
        </p:nvSpPr>
        <p:spPr>
          <a:xfrm>
            <a:off x="452299" y="386978"/>
            <a:ext cx="9875520" cy="756119"/>
          </a:xfrm>
        </p:spPr>
        <p:txBody>
          <a:bodyPr/>
          <a:lstStyle/>
          <a:p>
            <a:r>
              <a:rPr lang="tr-TR" dirty="0" err="1"/>
              <a:t>About</a:t>
            </a:r>
            <a:r>
              <a:rPr lang="tr-TR" dirty="0"/>
              <a:t> Image </a:t>
            </a:r>
            <a:r>
              <a:rPr lang="tr-TR" dirty="0" err="1"/>
              <a:t>Processing</a:t>
            </a:r>
            <a:r>
              <a:rPr lang="tr-TR" dirty="0"/>
              <a:t>. </a:t>
            </a:r>
          </a:p>
        </p:txBody>
      </p:sp>
      <p:sp>
        <p:nvSpPr>
          <p:cNvPr id="10" name="İçerik Yer Tutucusu 2">
            <a:extLst>
              <a:ext uri="{FF2B5EF4-FFF2-40B4-BE49-F238E27FC236}">
                <a16:creationId xmlns:a16="http://schemas.microsoft.com/office/drawing/2014/main" id="{23DEC317-0C9F-4AEF-A6C8-55E69DCC0CDA}"/>
              </a:ext>
            </a:extLst>
          </p:cNvPr>
          <p:cNvSpPr txBox="1">
            <a:spLocks/>
          </p:cNvSpPr>
          <p:nvPr/>
        </p:nvSpPr>
        <p:spPr>
          <a:xfrm>
            <a:off x="1084868" y="2072815"/>
            <a:ext cx="9613861" cy="5922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tr-TR" sz="1600" dirty="0"/>
              <a:t>Görüntü İşleme için kullanılan iki yöntem, Analog ve Dijital Görüntü İşleme yöntemidir. Fotokopiler ve fotoğraflar gibi basılı kopyalar için analog veya görsel görüntü işleme teknikleri kullanılabilir. </a:t>
            </a:r>
            <a:endParaRPr lang="tr-TR" altLang="tr-TR" sz="1600" dirty="0"/>
          </a:p>
        </p:txBody>
      </p:sp>
      <p:sp>
        <p:nvSpPr>
          <p:cNvPr id="12" name="İçerik Yer Tutucusu 2">
            <a:extLst>
              <a:ext uri="{FF2B5EF4-FFF2-40B4-BE49-F238E27FC236}">
                <a16:creationId xmlns:a16="http://schemas.microsoft.com/office/drawing/2014/main" id="{CA903DF3-F6AD-4AC5-9A85-F6B75BEB08E1}"/>
              </a:ext>
            </a:extLst>
          </p:cNvPr>
          <p:cNvSpPr txBox="1">
            <a:spLocks/>
          </p:cNvSpPr>
          <p:nvPr/>
        </p:nvSpPr>
        <p:spPr>
          <a:xfrm>
            <a:off x="1111064" y="1316703"/>
            <a:ext cx="9613861" cy="6041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tr-TR" sz="1600" dirty="0"/>
              <a:t>The two methods used for Image Processing are Analog and Digital Image Processing. Analogue or </a:t>
            </a:r>
            <a:r>
              <a:rPr lang="tr-TR" altLang="tr-TR" sz="1600" dirty="0"/>
              <a:t> </a:t>
            </a:r>
            <a:r>
              <a:rPr lang="en-US" altLang="tr-TR" sz="1600" dirty="0"/>
              <a:t>visual image processing techniques can be used for hard copies such as photocopies and photographs.</a:t>
            </a:r>
          </a:p>
        </p:txBody>
      </p:sp>
      <p:sp>
        <p:nvSpPr>
          <p:cNvPr id="18" name="İçerik Yer Tutucusu 2">
            <a:extLst>
              <a:ext uri="{FF2B5EF4-FFF2-40B4-BE49-F238E27FC236}">
                <a16:creationId xmlns:a16="http://schemas.microsoft.com/office/drawing/2014/main" id="{50BACDE8-725C-4286-BCF5-B9F5D3555407}"/>
              </a:ext>
            </a:extLst>
          </p:cNvPr>
          <p:cNvSpPr txBox="1">
            <a:spLocks/>
          </p:cNvSpPr>
          <p:nvPr/>
        </p:nvSpPr>
        <p:spPr>
          <a:xfrm>
            <a:off x="1129664" y="3586184"/>
            <a:ext cx="9613861" cy="6883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tr-TR" sz="1600" dirty="0"/>
              <a:t>Görüntü işleme sadece teknik bilgi ile sınırlandırılmamalı, mühendislerin hayal gücü ve düşünce yeteneğine de dayanmalıdır. </a:t>
            </a:r>
            <a:endParaRPr lang="tr-TR" altLang="tr-TR" sz="1600" dirty="0"/>
          </a:p>
        </p:txBody>
      </p:sp>
      <p:sp>
        <p:nvSpPr>
          <p:cNvPr id="19" name="İçerik Yer Tutucusu 2">
            <a:extLst>
              <a:ext uri="{FF2B5EF4-FFF2-40B4-BE49-F238E27FC236}">
                <a16:creationId xmlns:a16="http://schemas.microsoft.com/office/drawing/2014/main" id="{914FAB1C-4B37-4B2B-BC10-E5D86822263A}"/>
              </a:ext>
            </a:extLst>
          </p:cNvPr>
          <p:cNvSpPr txBox="1">
            <a:spLocks/>
          </p:cNvSpPr>
          <p:nvPr/>
        </p:nvSpPr>
        <p:spPr>
          <a:xfrm>
            <a:off x="1137737" y="2832992"/>
            <a:ext cx="9613861" cy="6041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tr-TR" sz="1600" dirty="0"/>
              <a:t>Image processing should not be limited to technical knowledge, but should also be based on the imagination and thinking ability of engineers.</a:t>
            </a:r>
          </a:p>
        </p:txBody>
      </p:sp>
      <p:pic>
        <p:nvPicPr>
          <p:cNvPr id="20" name="Resim 19">
            <a:extLst>
              <a:ext uri="{FF2B5EF4-FFF2-40B4-BE49-F238E27FC236}">
                <a16:creationId xmlns:a16="http://schemas.microsoft.com/office/drawing/2014/main" id="{8CA3BF12-02C1-45A3-8535-76EC49BE0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849" y="3662051"/>
            <a:ext cx="429804" cy="429804"/>
          </a:xfrm>
          <a:prstGeom prst="rect">
            <a:avLst/>
          </a:prstGeom>
        </p:spPr>
      </p:pic>
      <p:cxnSp>
        <p:nvCxnSpPr>
          <p:cNvPr id="21" name="Düz Bağlayıcı 20">
            <a:extLst>
              <a:ext uri="{FF2B5EF4-FFF2-40B4-BE49-F238E27FC236}">
                <a16:creationId xmlns:a16="http://schemas.microsoft.com/office/drawing/2014/main" id="{023B0269-03F4-4712-9F54-900453FEFA9A}"/>
              </a:ext>
            </a:extLst>
          </p:cNvPr>
          <p:cNvCxnSpPr>
            <a:cxnSpLocks/>
            <a:stCxn id="22" idx="2"/>
            <a:endCxn id="20" idx="0"/>
          </p:cNvCxnSpPr>
          <p:nvPr/>
        </p:nvCxnSpPr>
        <p:spPr>
          <a:xfrm>
            <a:off x="855751" y="3321922"/>
            <a:ext cx="0" cy="340129"/>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Resim 21">
            <a:extLst>
              <a:ext uri="{FF2B5EF4-FFF2-40B4-BE49-F238E27FC236}">
                <a16:creationId xmlns:a16="http://schemas.microsoft.com/office/drawing/2014/main" id="{3A9977F8-DE9A-485D-A232-53995459BE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73" y="2929144"/>
            <a:ext cx="393556" cy="392778"/>
          </a:xfrm>
          <a:prstGeom prst="rect">
            <a:avLst/>
          </a:prstGeom>
        </p:spPr>
      </p:pic>
      <p:sp>
        <p:nvSpPr>
          <p:cNvPr id="23" name="İçerik Yer Tutucusu 2">
            <a:extLst>
              <a:ext uri="{FF2B5EF4-FFF2-40B4-BE49-F238E27FC236}">
                <a16:creationId xmlns:a16="http://schemas.microsoft.com/office/drawing/2014/main" id="{465B650E-7CAF-4C8C-B891-F29A47D218AC}"/>
              </a:ext>
            </a:extLst>
          </p:cNvPr>
          <p:cNvSpPr txBox="1">
            <a:spLocks/>
          </p:cNvSpPr>
          <p:nvPr/>
        </p:nvSpPr>
        <p:spPr>
          <a:xfrm>
            <a:off x="1170076" y="5394739"/>
            <a:ext cx="9613861" cy="9048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tr-TR" sz="1600" dirty="0"/>
              <a:t>Görsel tekniklerle görüntü işleme alanındaki bir diğer önemli araç ise ham veri yani geçmişte toplanmış ve işlenmemiş görüntüdür. Analistler, tanımlamak istedikleri ürünler ile ilgili geçmiş işlemleri sisteme öğretir. Bir derin öğrenme kolu olarak Görüntü İşleme uygulaması , geçmiş verilerin ışığında çalışır.</a:t>
            </a:r>
            <a:endParaRPr lang="tr-TR" altLang="tr-TR" sz="1600" dirty="0"/>
          </a:p>
        </p:txBody>
      </p:sp>
      <p:sp>
        <p:nvSpPr>
          <p:cNvPr id="24" name="İçerik Yer Tutucusu 2">
            <a:extLst>
              <a:ext uri="{FF2B5EF4-FFF2-40B4-BE49-F238E27FC236}">
                <a16:creationId xmlns:a16="http://schemas.microsoft.com/office/drawing/2014/main" id="{1151432A-005D-425B-B2E7-D17A48DE62FA}"/>
              </a:ext>
            </a:extLst>
          </p:cNvPr>
          <p:cNvSpPr txBox="1">
            <a:spLocks/>
          </p:cNvSpPr>
          <p:nvPr/>
        </p:nvSpPr>
        <p:spPr>
          <a:xfrm>
            <a:off x="1129664" y="4290903"/>
            <a:ext cx="9969954" cy="9048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tr-TR" sz="1600" dirty="0"/>
              <a:t>Another important tool in the field of image processing with visual techniques is the raw data, that is, the image collected and unprocessed in the past. Analysts teach the system about the past transactions related to the products they want to identify. As a deep learning arm, the Image Processing application works in the light of historical data.</a:t>
            </a:r>
          </a:p>
        </p:txBody>
      </p:sp>
      <p:cxnSp>
        <p:nvCxnSpPr>
          <p:cNvPr id="26" name="Düz Bağlayıcı 25">
            <a:extLst>
              <a:ext uri="{FF2B5EF4-FFF2-40B4-BE49-F238E27FC236}">
                <a16:creationId xmlns:a16="http://schemas.microsoft.com/office/drawing/2014/main" id="{185C20F4-F6D6-4ED2-9166-FA35C839C7A3}"/>
              </a:ext>
            </a:extLst>
          </p:cNvPr>
          <p:cNvCxnSpPr>
            <a:cxnSpLocks/>
            <a:stCxn id="27" idx="2"/>
            <a:endCxn id="25" idx="0"/>
          </p:cNvCxnSpPr>
          <p:nvPr/>
        </p:nvCxnSpPr>
        <p:spPr>
          <a:xfrm flipH="1">
            <a:off x="864644" y="4884727"/>
            <a:ext cx="11871" cy="689712"/>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Resim 26">
            <a:extLst>
              <a:ext uri="{FF2B5EF4-FFF2-40B4-BE49-F238E27FC236}">
                <a16:creationId xmlns:a16="http://schemas.microsoft.com/office/drawing/2014/main" id="{966644FA-14C5-4160-B9EB-FED6B17C0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737" y="4491949"/>
            <a:ext cx="393556" cy="392778"/>
          </a:xfrm>
          <a:prstGeom prst="rect">
            <a:avLst/>
          </a:prstGeom>
        </p:spPr>
      </p:pic>
      <p:pic>
        <p:nvPicPr>
          <p:cNvPr id="37" name="Resim 36">
            <a:extLst>
              <a:ext uri="{FF2B5EF4-FFF2-40B4-BE49-F238E27FC236}">
                <a16:creationId xmlns:a16="http://schemas.microsoft.com/office/drawing/2014/main" id="{32FDEAAF-ED64-47E4-94FE-BE108521B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849" y="2155286"/>
            <a:ext cx="429804" cy="429804"/>
          </a:xfrm>
          <a:prstGeom prst="rect">
            <a:avLst/>
          </a:prstGeom>
        </p:spPr>
      </p:pic>
      <p:cxnSp>
        <p:nvCxnSpPr>
          <p:cNvPr id="38" name="Düz Bağlayıcı 37">
            <a:extLst>
              <a:ext uri="{FF2B5EF4-FFF2-40B4-BE49-F238E27FC236}">
                <a16:creationId xmlns:a16="http://schemas.microsoft.com/office/drawing/2014/main" id="{86A744B8-20CD-4ED2-AA29-2F935B4D3370}"/>
              </a:ext>
            </a:extLst>
          </p:cNvPr>
          <p:cNvCxnSpPr>
            <a:cxnSpLocks/>
            <a:stCxn id="39" idx="2"/>
            <a:endCxn id="37" idx="0"/>
          </p:cNvCxnSpPr>
          <p:nvPr/>
        </p:nvCxnSpPr>
        <p:spPr>
          <a:xfrm>
            <a:off x="855751" y="1815157"/>
            <a:ext cx="0" cy="340129"/>
          </a:xfrm>
          <a:prstGeom prst="line">
            <a:avLst/>
          </a:prstGeom>
        </p:spPr>
        <p:style>
          <a:lnRef idx="1">
            <a:schemeClr val="accent1"/>
          </a:lnRef>
          <a:fillRef idx="0">
            <a:schemeClr val="accent1"/>
          </a:fillRef>
          <a:effectRef idx="0">
            <a:schemeClr val="accent1"/>
          </a:effectRef>
          <a:fontRef idx="minor">
            <a:schemeClr val="tx1"/>
          </a:fontRef>
        </p:style>
      </p:cxnSp>
      <p:pic>
        <p:nvPicPr>
          <p:cNvPr id="39" name="Resim 38">
            <a:extLst>
              <a:ext uri="{FF2B5EF4-FFF2-40B4-BE49-F238E27FC236}">
                <a16:creationId xmlns:a16="http://schemas.microsoft.com/office/drawing/2014/main" id="{52CD052E-265B-4514-B599-A8815BBB6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73" y="1422379"/>
            <a:ext cx="393556" cy="392778"/>
          </a:xfrm>
          <a:prstGeom prst="rect">
            <a:avLst/>
          </a:prstGeom>
        </p:spPr>
      </p:pic>
      <p:pic>
        <p:nvPicPr>
          <p:cNvPr id="25" name="Resim 24">
            <a:extLst>
              <a:ext uri="{FF2B5EF4-FFF2-40B4-BE49-F238E27FC236}">
                <a16:creationId xmlns:a16="http://schemas.microsoft.com/office/drawing/2014/main" id="{99B900B7-52C8-4338-9B36-315EF8B34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742" y="5574439"/>
            <a:ext cx="429804" cy="429804"/>
          </a:xfrm>
          <a:prstGeom prst="rect">
            <a:avLst/>
          </a:prstGeom>
        </p:spPr>
      </p:pic>
      <p:sp>
        <p:nvSpPr>
          <p:cNvPr id="44" name="Başlık 1">
            <a:extLst>
              <a:ext uri="{FF2B5EF4-FFF2-40B4-BE49-F238E27FC236}">
                <a16:creationId xmlns:a16="http://schemas.microsoft.com/office/drawing/2014/main" id="{127F6B3D-320A-44EA-9330-79E587A1EB62}"/>
              </a:ext>
            </a:extLst>
          </p:cNvPr>
          <p:cNvSpPr txBox="1">
            <a:spLocks/>
          </p:cNvSpPr>
          <p:nvPr/>
        </p:nvSpPr>
        <p:spPr>
          <a:xfrm>
            <a:off x="6222279" y="654269"/>
            <a:ext cx="5969721" cy="4560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tr-TR" sz="1800" dirty="0"/>
              <a:t>Görüntü İşleme hakkında. </a:t>
            </a:r>
          </a:p>
        </p:txBody>
      </p:sp>
    </p:spTree>
    <p:extLst>
      <p:ext uri="{BB962C8B-B14F-4D97-AF65-F5344CB8AC3E}">
        <p14:creationId xmlns:p14="http://schemas.microsoft.com/office/powerpoint/2010/main" val="174594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7AC0E5-59B3-4B54-97F6-82AF8A6C08A0}"/>
              </a:ext>
            </a:extLst>
          </p:cNvPr>
          <p:cNvSpPr>
            <a:spLocks noGrp="1"/>
          </p:cNvSpPr>
          <p:nvPr>
            <p:ph type="title"/>
          </p:nvPr>
        </p:nvSpPr>
        <p:spPr>
          <a:xfrm>
            <a:off x="452299" y="386978"/>
            <a:ext cx="9875520" cy="756119"/>
          </a:xfrm>
        </p:spPr>
        <p:txBody>
          <a:bodyPr>
            <a:normAutofit/>
          </a:bodyPr>
          <a:lstStyle/>
          <a:p>
            <a:r>
              <a:rPr lang="en-US" sz="3600" dirty="0"/>
              <a:t>What can be do with image processing ?</a:t>
            </a:r>
            <a:endParaRPr lang="tr-TR" sz="3600" dirty="0"/>
          </a:p>
        </p:txBody>
      </p:sp>
      <p:sp>
        <p:nvSpPr>
          <p:cNvPr id="18" name="İçerik Yer Tutucusu 2">
            <a:extLst>
              <a:ext uri="{FF2B5EF4-FFF2-40B4-BE49-F238E27FC236}">
                <a16:creationId xmlns:a16="http://schemas.microsoft.com/office/drawing/2014/main" id="{50BACDE8-725C-4286-BCF5-B9F5D3555407}"/>
              </a:ext>
            </a:extLst>
          </p:cNvPr>
          <p:cNvSpPr txBox="1">
            <a:spLocks/>
          </p:cNvSpPr>
          <p:nvPr/>
        </p:nvSpPr>
        <p:spPr>
          <a:xfrm>
            <a:off x="289215" y="2029102"/>
            <a:ext cx="5637023" cy="3758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457200" indent="-457200" eaLnBrk="0" fontAlgn="base" hangingPunct="0">
              <a:lnSpc>
                <a:spcPct val="100000"/>
              </a:lnSpc>
              <a:spcBef>
                <a:spcPct val="0"/>
              </a:spcBef>
              <a:spcAft>
                <a:spcPct val="0"/>
              </a:spcAft>
              <a:buFont typeface="+mj-lt"/>
              <a:buAutoNum type="arabicPeriod"/>
            </a:pPr>
            <a:r>
              <a:rPr lang="tr-TR" sz="2000" b="0" i="0" dirty="0" err="1">
                <a:solidFill>
                  <a:srgbClr val="202124"/>
                </a:solidFill>
                <a:effectLst/>
                <a:latin typeface="Google Sans"/>
              </a:rPr>
              <a:t>Rectifying</a:t>
            </a:r>
            <a:r>
              <a:rPr lang="en-US" sz="2000" b="0" i="0" dirty="0">
                <a:solidFill>
                  <a:srgbClr val="202124"/>
                </a:solidFill>
                <a:effectLst/>
                <a:latin typeface="Google Sans"/>
              </a:rPr>
              <a:t> the noises on the image and obtaining a clean image.</a:t>
            </a:r>
            <a:endParaRPr lang="tr-TR" sz="2000" b="0" i="0" dirty="0">
              <a:solidFill>
                <a:srgbClr val="202124"/>
              </a:solidFill>
              <a:effectLst/>
              <a:latin typeface="Google Sans"/>
            </a:endParaRPr>
          </a:p>
          <a:p>
            <a:pPr marL="457200" indent="-457200" eaLnBrk="0" fontAlgn="base" hangingPunct="0">
              <a:lnSpc>
                <a:spcPct val="100000"/>
              </a:lnSpc>
              <a:spcBef>
                <a:spcPct val="0"/>
              </a:spcBef>
              <a:spcAft>
                <a:spcPct val="0"/>
              </a:spcAft>
              <a:buFont typeface="+mj-lt"/>
              <a:buAutoNum type="arabicPeriod"/>
            </a:pPr>
            <a:endParaRPr lang="tr-TR" altLang="tr-TR" sz="2000" dirty="0">
              <a:solidFill>
                <a:srgbClr val="202124"/>
              </a:solidFill>
              <a:latin typeface="Google Sans"/>
            </a:endParaRPr>
          </a:p>
          <a:p>
            <a:pPr marL="457200" indent="-457200" eaLnBrk="0" fontAlgn="base" hangingPunct="0">
              <a:lnSpc>
                <a:spcPct val="100000"/>
              </a:lnSpc>
              <a:spcBef>
                <a:spcPct val="0"/>
              </a:spcBef>
              <a:spcAft>
                <a:spcPct val="0"/>
              </a:spcAft>
              <a:buFont typeface="+mj-lt"/>
              <a:buAutoNum type="arabicPeriod"/>
            </a:pPr>
            <a:r>
              <a:rPr lang="en-US" altLang="tr-TR" sz="2000" dirty="0"/>
              <a:t>Detection of objects on the image that are difficult for human perception to see.</a:t>
            </a:r>
            <a:endParaRPr lang="tr-TR" altLang="tr-TR" sz="2000" dirty="0"/>
          </a:p>
          <a:p>
            <a:pPr marL="457200" indent="-457200" eaLnBrk="0" fontAlgn="base" hangingPunct="0">
              <a:lnSpc>
                <a:spcPct val="100000"/>
              </a:lnSpc>
              <a:spcBef>
                <a:spcPct val="0"/>
              </a:spcBef>
              <a:spcAft>
                <a:spcPct val="0"/>
              </a:spcAft>
              <a:buFont typeface="+mj-lt"/>
              <a:buAutoNum type="arabicPeriod"/>
            </a:pPr>
            <a:endParaRPr lang="tr-TR" altLang="tr-TR" sz="2000" dirty="0"/>
          </a:p>
          <a:p>
            <a:pPr marL="457200" indent="-457200" eaLnBrk="0" fontAlgn="base" hangingPunct="0">
              <a:lnSpc>
                <a:spcPct val="100000"/>
              </a:lnSpc>
              <a:spcBef>
                <a:spcPct val="0"/>
              </a:spcBef>
              <a:spcAft>
                <a:spcPct val="0"/>
              </a:spcAft>
              <a:buFont typeface="+mj-lt"/>
              <a:buAutoNum type="arabicPeriod"/>
            </a:pPr>
            <a:r>
              <a:rPr lang="en-US" altLang="tr-TR" sz="2000" dirty="0"/>
              <a:t>Making the image better quality.</a:t>
            </a:r>
            <a:endParaRPr lang="tr-TR" altLang="tr-TR" sz="2000" dirty="0"/>
          </a:p>
          <a:p>
            <a:pPr marL="457200" indent="-457200" eaLnBrk="0" fontAlgn="base" hangingPunct="0">
              <a:lnSpc>
                <a:spcPct val="100000"/>
              </a:lnSpc>
              <a:spcBef>
                <a:spcPct val="0"/>
              </a:spcBef>
              <a:spcAft>
                <a:spcPct val="0"/>
              </a:spcAft>
              <a:buFont typeface="+mj-lt"/>
              <a:buAutoNum type="arabicPeriod"/>
            </a:pPr>
            <a:endParaRPr lang="tr-TR" altLang="tr-TR" sz="2000" dirty="0"/>
          </a:p>
          <a:p>
            <a:pPr marL="457200" indent="-457200" eaLnBrk="0" fontAlgn="base" hangingPunct="0">
              <a:lnSpc>
                <a:spcPct val="100000"/>
              </a:lnSpc>
              <a:spcBef>
                <a:spcPct val="0"/>
              </a:spcBef>
              <a:spcAft>
                <a:spcPct val="0"/>
              </a:spcAft>
              <a:buFont typeface="+mj-lt"/>
              <a:buAutoNum type="arabicPeriod"/>
            </a:pPr>
            <a:r>
              <a:rPr lang="tr-TR" altLang="tr-TR" sz="2000" dirty="0"/>
              <a:t>Object </a:t>
            </a:r>
            <a:r>
              <a:rPr lang="tr-TR" altLang="tr-TR" sz="2000" dirty="0" err="1"/>
              <a:t>tracking</a:t>
            </a:r>
            <a:r>
              <a:rPr lang="tr-TR" altLang="tr-TR" sz="2000" dirty="0"/>
              <a:t>.</a:t>
            </a:r>
          </a:p>
          <a:p>
            <a:pPr marL="457200" indent="-457200" eaLnBrk="0" fontAlgn="base" hangingPunct="0">
              <a:lnSpc>
                <a:spcPct val="100000"/>
              </a:lnSpc>
              <a:spcBef>
                <a:spcPct val="0"/>
              </a:spcBef>
              <a:spcAft>
                <a:spcPct val="0"/>
              </a:spcAft>
              <a:buFont typeface="+mj-lt"/>
              <a:buAutoNum type="arabicPeriod"/>
            </a:pPr>
            <a:endParaRPr lang="tr-TR" altLang="tr-TR" sz="2000" dirty="0"/>
          </a:p>
          <a:p>
            <a:pPr marL="457200" indent="-457200" eaLnBrk="0" fontAlgn="base" hangingPunct="0">
              <a:lnSpc>
                <a:spcPct val="100000"/>
              </a:lnSpc>
              <a:spcBef>
                <a:spcPct val="0"/>
              </a:spcBef>
              <a:spcAft>
                <a:spcPct val="0"/>
              </a:spcAft>
              <a:buFont typeface="+mj-lt"/>
              <a:buAutoNum type="arabicPeriod"/>
            </a:pPr>
            <a:r>
              <a:rPr lang="en-US" altLang="tr-TR" sz="2000" dirty="0"/>
              <a:t>Distinguishing different objects on the image.</a:t>
            </a:r>
          </a:p>
          <a:p>
            <a:pPr marL="457200" indent="-457200" eaLnBrk="0" fontAlgn="base" hangingPunct="0">
              <a:lnSpc>
                <a:spcPct val="100000"/>
              </a:lnSpc>
              <a:spcBef>
                <a:spcPct val="0"/>
              </a:spcBef>
              <a:spcAft>
                <a:spcPct val="0"/>
              </a:spcAft>
              <a:buFont typeface="+mj-lt"/>
              <a:buAutoNum type="arabicPeriod"/>
            </a:pPr>
            <a:endParaRPr lang="tr-TR" altLang="tr-TR" sz="2000" dirty="0"/>
          </a:p>
        </p:txBody>
      </p:sp>
      <p:pic>
        <p:nvPicPr>
          <p:cNvPr id="20" name="Resim 19">
            <a:extLst>
              <a:ext uri="{FF2B5EF4-FFF2-40B4-BE49-F238E27FC236}">
                <a16:creationId xmlns:a16="http://schemas.microsoft.com/office/drawing/2014/main" id="{8CA3BF12-02C1-45A3-8535-76EC49BE0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9352" y="1147423"/>
            <a:ext cx="587786" cy="587786"/>
          </a:xfrm>
          <a:prstGeom prst="rect">
            <a:avLst/>
          </a:prstGeom>
        </p:spPr>
      </p:pic>
      <p:pic>
        <p:nvPicPr>
          <p:cNvPr id="22" name="Resim 21">
            <a:extLst>
              <a:ext uri="{FF2B5EF4-FFF2-40B4-BE49-F238E27FC236}">
                <a16:creationId xmlns:a16="http://schemas.microsoft.com/office/drawing/2014/main" id="{3A9977F8-DE9A-485D-A232-53995459BE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4436" y="1198059"/>
            <a:ext cx="538214" cy="537150"/>
          </a:xfrm>
          <a:prstGeom prst="rect">
            <a:avLst/>
          </a:prstGeom>
        </p:spPr>
      </p:pic>
      <p:sp>
        <p:nvSpPr>
          <p:cNvPr id="32" name="İçerik Yer Tutucusu 2">
            <a:extLst>
              <a:ext uri="{FF2B5EF4-FFF2-40B4-BE49-F238E27FC236}">
                <a16:creationId xmlns:a16="http://schemas.microsoft.com/office/drawing/2014/main" id="{F960A16D-A2C0-46F0-B6F0-7AB8CBBA79FB}"/>
              </a:ext>
            </a:extLst>
          </p:cNvPr>
          <p:cNvSpPr txBox="1">
            <a:spLocks/>
          </p:cNvSpPr>
          <p:nvPr/>
        </p:nvSpPr>
        <p:spPr>
          <a:xfrm>
            <a:off x="6014129" y="2029102"/>
            <a:ext cx="5888656" cy="375824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fontAlgn="base">
              <a:buFont typeface="+mj-lt"/>
              <a:buAutoNum type="arabicPeriod"/>
            </a:pPr>
            <a:r>
              <a:rPr lang="tr-TR" dirty="0"/>
              <a:t>Görüntü üzerinde bulunan gürültülerin arındırılması ve temiz bir görüntü elde edilmesi.</a:t>
            </a:r>
          </a:p>
          <a:p>
            <a:pPr fontAlgn="base">
              <a:buFont typeface="+mj-lt"/>
              <a:buAutoNum type="arabicPeriod"/>
            </a:pPr>
            <a:endParaRPr lang="tr-TR" dirty="0"/>
          </a:p>
          <a:p>
            <a:pPr fontAlgn="base">
              <a:buFont typeface="+mj-lt"/>
              <a:buAutoNum type="arabicPeriod"/>
            </a:pPr>
            <a:r>
              <a:rPr lang="tr-TR" dirty="0"/>
              <a:t>Görüntü üzerinde bulunan ve insan algısının görmekte zorlandığı nesnelerin tespiti.</a:t>
            </a:r>
          </a:p>
          <a:p>
            <a:pPr fontAlgn="base">
              <a:buFont typeface="+mj-lt"/>
              <a:buAutoNum type="arabicPeriod"/>
            </a:pPr>
            <a:endParaRPr lang="tr-TR" dirty="0"/>
          </a:p>
          <a:p>
            <a:pPr fontAlgn="base">
              <a:buFont typeface="+mj-lt"/>
              <a:buAutoNum type="arabicPeriod"/>
            </a:pPr>
            <a:r>
              <a:rPr lang="tr-TR" dirty="0"/>
              <a:t>Görüntünün daha kaliteli bir hale getirilmesi.</a:t>
            </a:r>
          </a:p>
          <a:p>
            <a:pPr fontAlgn="base">
              <a:buFont typeface="+mj-lt"/>
              <a:buAutoNum type="arabicPeriod"/>
            </a:pPr>
            <a:endParaRPr lang="tr-TR" dirty="0"/>
          </a:p>
          <a:p>
            <a:pPr fontAlgn="base">
              <a:buFont typeface="+mj-lt"/>
              <a:buAutoNum type="arabicPeriod"/>
            </a:pPr>
            <a:r>
              <a:rPr lang="tr-TR" dirty="0"/>
              <a:t>Nesne takibi.</a:t>
            </a:r>
          </a:p>
          <a:p>
            <a:pPr fontAlgn="base">
              <a:buFont typeface="+mj-lt"/>
              <a:buAutoNum type="arabicPeriod"/>
            </a:pPr>
            <a:endParaRPr lang="tr-TR" dirty="0"/>
          </a:p>
          <a:p>
            <a:pPr fontAlgn="base">
              <a:buFont typeface="+mj-lt"/>
              <a:buAutoNum type="arabicPeriod"/>
            </a:pPr>
            <a:r>
              <a:rPr lang="tr-TR" dirty="0"/>
              <a:t>Görüntü üzerindeki farklı nesnelerin birbirinden ayırt edilmesi.</a:t>
            </a:r>
          </a:p>
        </p:txBody>
      </p:sp>
      <p:sp>
        <p:nvSpPr>
          <p:cNvPr id="40" name="Başlık 1">
            <a:extLst>
              <a:ext uri="{FF2B5EF4-FFF2-40B4-BE49-F238E27FC236}">
                <a16:creationId xmlns:a16="http://schemas.microsoft.com/office/drawing/2014/main" id="{3B6022CD-8A8A-446E-8428-7B65CF40F41C}"/>
              </a:ext>
            </a:extLst>
          </p:cNvPr>
          <p:cNvSpPr txBox="1">
            <a:spLocks/>
          </p:cNvSpPr>
          <p:nvPr/>
        </p:nvSpPr>
        <p:spPr>
          <a:xfrm>
            <a:off x="8119271" y="625507"/>
            <a:ext cx="5969721" cy="4560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tr-TR" sz="1800" dirty="0"/>
              <a:t>Görüntü İşleme ile neler yapılabilir ? </a:t>
            </a:r>
          </a:p>
        </p:txBody>
      </p:sp>
    </p:spTree>
    <p:extLst>
      <p:ext uri="{BB962C8B-B14F-4D97-AF65-F5344CB8AC3E}">
        <p14:creationId xmlns:p14="http://schemas.microsoft.com/office/powerpoint/2010/main" val="555976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7AC0E5-59B3-4B54-97F6-82AF8A6C08A0}"/>
              </a:ext>
            </a:extLst>
          </p:cNvPr>
          <p:cNvSpPr>
            <a:spLocks noGrp="1"/>
          </p:cNvSpPr>
          <p:nvPr>
            <p:ph type="title"/>
          </p:nvPr>
        </p:nvSpPr>
        <p:spPr>
          <a:xfrm>
            <a:off x="452298" y="340679"/>
            <a:ext cx="8182416" cy="706462"/>
          </a:xfrm>
        </p:spPr>
        <p:txBody>
          <a:bodyPr>
            <a:normAutofit/>
          </a:bodyPr>
          <a:lstStyle/>
          <a:p>
            <a:r>
              <a:rPr lang="en-US" sz="4000" dirty="0"/>
              <a:t>Some Uses of Image Processing</a:t>
            </a:r>
          </a:p>
        </p:txBody>
      </p:sp>
      <p:sp>
        <p:nvSpPr>
          <p:cNvPr id="10" name="İçerik Yer Tutucusu 2">
            <a:extLst>
              <a:ext uri="{FF2B5EF4-FFF2-40B4-BE49-F238E27FC236}">
                <a16:creationId xmlns:a16="http://schemas.microsoft.com/office/drawing/2014/main" id="{23DEC317-0C9F-4AEF-A6C8-55E69DCC0CDA}"/>
              </a:ext>
            </a:extLst>
          </p:cNvPr>
          <p:cNvSpPr txBox="1">
            <a:spLocks/>
          </p:cNvSpPr>
          <p:nvPr/>
        </p:nvSpPr>
        <p:spPr>
          <a:xfrm>
            <a:off x="7279025" y="3987335"/>
            <a:ext cx="4608176" cy="24191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tr-TR" sz="1700" dirty="0"/>
              <a:t>Bu </a:t>
            </a:r>
            <a:r>
              <a:rPr lang="en-US" altLang="tr-TR" sz="1700" dirty="0" err="1"/>
              <a:t>gürültülere</a:t>
            </a:r>
            <a:r>
              <a:rPr lang="en-US" altLang="tr-TR" sz="1700" dirty="0"/>
              <a:t> </a:t>
            </a:r>
            <a:r>
              <a:rPr lang="en-US" altLang="tr-TR" sz="1700" dirty="0" err="1"/>
              <a:t>örnek</a:t>
            </a:r>
            <a:r>
              <a:rPr lang="en-US" altLang="tr-TR" sz="1700" dirty="0"/>
              <a:t> </a:t>
            </a:r>
            <a:r>
              <a:rPr lang="en-US" altLang="tr-TR" sz="1700" dirty="0" err="1"/>
              <a:t>olarak</a:t>
            </a:r>
            <a:r>
              <a:rPr lang="en-US" altLang="tr-TR" sz="1700" dirty="0"/>
              <a:t> gauss </a:t>
            </a:r>
            <a:r>
              <a:rPr lang="en-US" altLang="tr-TR" sz="1700" dirty="0" err="1"/>
              <a:t>gürültüsü</a:t>
            </a:r>
            <a:r>
              <a:rPr lang="en-US" altLang="tr-TR" sz="1700" dirty="0"/>
              <a:t>, shot </a:t>
            </a:r>
            <a:r>
              <a:rPr lang="en-US" altLang="tr-TR" sz="1700" dirty="0" err="1"/>
              <a:t>gürültüsü</a:t>
            </a:r>
            <a:r>
              <a:rPr lang="en-US" altLang="tr-TR" sz="1700" dirty="0"/>
              <a:t> </a:t>
            </a:r>
            <a:r>
              <a:rPr lang="en-US" altLang="tr-TR" sz="1700" dirty="0" err="1"/>
              <a:t>verilebilir</a:t>
            </a:r>
            <a:r>
              <a:rPr lang="en-US" altLang="tr-TR" sz="1700" dirty="0"/>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tr-TR" sz="17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tr-TR" sz="1700" dirty="0" err="1"/>
              <a:t>Görüntü</a:t>
            </a:r>
            <a:r>
              <a:rPr lang="en-US" altLang="tr-TR" sz="1700" dirty="0"/>
              <a:t> </a:t>
            </a:r>
            <a:r>
              <a:rPr lang="en-US" altLang="tr-TR" sz="1700" dirty="0" err="1"/>
              <a:t>işleme</a:t>
            </a:r>
            <a:r>
              <a:rPr lang="en-US" altLang="tr-TR" sz="1700" dirty="0"/>
              <a:t> </a:t>
            </a:r>
            <a:r>
              <a:rPr lang="en-US" altLang="tr-TR" sz="1700" dirty="0" err="1"/>
              <a:t>teknikleri</a:t>
            </a:r>
            <a:r>
              <a:rPr lang="en-US" altLang="tr-TR" sz="1700" dirty="0"/>
              <a:t> </a:t>
            </a:r>
            <a:r>
              <a:rPr lang="en-US" altLang="tr-TR" sz="1700" dirty="0" err="1"/>
              <a:t>içerisinde</a:t>
            </a:r>
            <a:r>
              <a:rPr lang="en-US" altLang="tr-TR" sz="1700" dirty="0"/>
              <a:t> </a:t>
            </a:r>
            <a:r>
              <a:rPr lang="en-US" altLang="tr-TR" sz="1700" dirty="0" err="1"/>
              <a:t>bulunan</a:t>
            </a:r>
            <a:r>
              <a:rPr lang="en-US" altLang="tr-TR" sz="1700" dirty="0"/>
              <a:t> </a:t>
            </a:r>
            <a:r>
              <a:rPr lang="en-US" altLang="tr-TR" sz="1700" dirty="0" err="1"/>
              <a:t>ortalama</a:t>
            </a:r>
            <a:r>
              <a:rPr lang="en-US" altLang="tr-TR" sz="1700" dirty="0"/>
              <a:t> </a:t>
            </a:r>
            <a:r>
              <a:rPr lang="en-US" altLang="tr-TR" sz="1700" dirty="0" err="1"/>
              <a:t>filtre</a:t>
            </a:r>
            <a:r>
              <a:rPr lang="en-US" altLang="tr-TR" sz="1700" dirty="0"/>
              <a:t>, </a:t>
            </a:r>
            <a:r>
              <a:rPr lang="en-US" altLang="tr-TR" sz="1700" dirty="0" err="1"/>
              <a:t>ortanca</a:t>
            </a:r>
            <a:r>
              <a:rPr lang="en-US" altLang="tr-TR" sz="1700" dirty="0"/>
              <a:t> </a:t>
            </a:r>
            <a:r>
              <a:rPr lang="en-US" altLang="tr-TR" sz="1700" dirty="0" err="1"/>
              <a:t>filtre</a:t>
            </a:r>
            <a:r>
              <a:rPr lang="en-US" altLang="tr-TR" sz="1700" dirty="0"/>
              <a:t> </a:t>
            </a:r>
            <a:r>
              <a:rPr lang="en-US" altLang="tr-TR" sz="1700" dirty="0" err="1"/>
              <a:t>gibi</a:t>
            </a:r>
            <a:r>
              <a:rPr lang="en-US" altLang="tr-TR" sz="1700" dirty="0"/>
              <a:t> </a:t>
            </a:r>
            <a:r>
              <a:rPr lang="en-US" altLang="tr-TR" sz="1700" dirty="0" err="1"/>
              <a:t>tekniklerle</a:t>
            </a:r>
            <a:r>
              <a:rPr lang="en-US" altLang="tr-TR" sz="1700" dirty="0"/>
              <a:t> </a:t>
            </a:r>
            <a:r>
              <a:rPr lang="en-US" altLang="tr-TR" sz="1700" dirty="0" err="1"/>
              <a:t>görüntü</a:t>
            </a:r>
            <a:r>
              <a:rPr lang="en-US" altLang="tr-TR" sz="1700" dirty="0"/>
              <a:t> </a:t>
            </a:r>
            <a:r>
              <a:rPr lang="en-US" altLang="tr-TR" sz="1700" dirty="0" err="1"/>
              <a:t>daha</a:t>
            </a:r>
            <a:r>
              <a:rPr lang="en-US" altLang="tr-TR" sz="1700" dirty="0"/>
              <a:t> </a:t>
            </a:r>
            <a:r>
              <a:rPr lang="en-US" altLang="tr-TR" sz="1700" dirty="0" err="1"/>
              <a:t>kaliteli</a:t>
            </a:r>
            <a:r>
              <a:rPr lang="en-US" altLang="tr-TR" sz="1700" dirty="0"/>
              <a:t> </a:t>
            </a:r>
            <a:r>
              <a:rPr lang="en-US" altLang="tr-TR" sz="1700" dirty="0" err="1"/>
              <a:t>ve</a:t>
            </a:r>
            <a:r>
              <a:rPr lang="en-US" altLang="tr-TR" sz="1700" dirty="0"/>
              <a:t> </a:t>
            </a:r>
            <a:r>
              <a:rPr lang="en-US" altLang="tr-TR" sz="1700" dirty="0" err="1"/>
              <a:t>gürültüsüz</a:t>
            </a:r>
            <a:r>
              <a:rPr lang="en-US" altLang="tr-TR" sz="1700" dirty="0"/>
              <a:t> hale </a:t>
            </a:r>
            <a:r>
              <a:rPr lang="en-US" altLang="tr-TR" sz="1700" dirty="0" err="1"/>
              <a:t>getirilebilir</a:t>
            </a:r>
            <a:r>
              <a:rPr lang="en-US" altLang="tr-TR" sz="1700" dirty="0"/>
              <a:t>. Bu </a:t>
            </a:r>
            <a:r>
              <a:rPr lang="en-US" altLang="tr-TR" sz="1700" dirty="0" err="1"/>
              <a:t>sayede</a:t>
            </a:r>
            <a:r>
              <a:rPr lang="en-US" altLang="tr-TR" sz="1700" dirty="0"/>
              <a:t> </a:t>
            </a:r>
            <a:r>
              <a:rPr lang="en-US" altLang="tr-TR" sz="1700" dirty="0" err="1"/>
              <a:t>görüntü</a:t>
            </a:r>
            <a:r>
              <a:rPr lang="en-US" altLang="tr-TR" sz="1700" dirty="0"/>
              <a:t> </a:t>
            </a:r>
            <a:r>
              <a:rPr lang="en-US" altLang="tr-TR" sz="1700" dirty="0" err="1"/>
              <a:t>üzerinde</a:t>
            </a:r>
            <a:r>
              <a:rPr lang="en-US" altLang="tr-TR" sz="1700" dirty="0"/>
              <a:t> </a:t>
            </a:r>
            <a:r>
              <a:rPr lang="en-US" altLang="tr-TR" sz="1700" dirty="0" err="1"/>
              <a:t>daha</a:t>
            </a:r>
            <a:r>
              <a:rPr lang="en-US" altLang="tr-TR" sz="1700" dirty="0"/>
              <a:t> </a:t>
            </a:r>
            <a:r>
              <a:rPr lang="en-US" altLang="tr-TR" sz="1700" dirty="0" err="1"/>
              <a:t>doğru</a:t>
            </a:r>
            <a:r>
              <a:rPr lang="en-US" altLang="tr-TR" sz="1700" dirty="0"/>
              <a:t> </a:t>
            </a:r>
            <a:r>
              <a:rPr lang="en-US" altLang="tr-TR" sz="1700" dirty="0" err="1"/>
              <a:t>sonuçlar</a:t>
            </a:r>
            <a:r>
              <a:rPr lang="en-US" altLang="tr-TR" sz="1700" dirty="0"/>
              <a:t> </a:t>
            </a:r>
            <a:r>
              <a:rPr lang="en-US" altLang="tr-TR" sz="1700" dirty="0" err="1"/>
              <a:t>elde</a:t>
            </a:r>
            <a:r>
              <a:rPr lang="en-US" altLang="tr-TR" sz="1700" dirty="0"/>
              <a:t> </a:t>
            </a:r>
            <a:r>
              <a:rPr lang="en-US" altLang="tr-TR" sz="1700" dirty="0" err="1"/>
              <a:t>edilecektir</a:t>
            </a:r>
            <a:r>
              <a:rPr lang="en-US" altLang="tr-TR" sz="1700" dirty="0"/>
              <a:t>.</a:t>
            </a:r>
          </a:p>
        </p:txBody>
      </p:sp>
      <p:sp>
        <p:nvSpPr>
          <p:cNvPr id="12" name="İçerik Yer Tutucusu 2">
            <a:extLst>
              <a:ext uri="{FF2B5EF4-FFF2-40B4-BE49-F238E27FC236}">
                <a16:creationId xmlns:a16="http://schemas.microsoft.com/office/drawing/2014/main" id="{CA903DF3-F6AD-4AC5-9A85-F6B75BEB08E1}"/>
              </a:ext>
            </a:extLst>
          </p:cNvPr>
          <p:cNvSpPr txBox="1">
            <a:spLocks/>
          </p:cNvSpPr>
          <p:nvPr/>
        </p:nvSpPr>
        <p:spPr>
          <a:xfrm>
            <a:off x="304799" y="2022223"/>
            <a:ext cx="3301997" cy="17369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tr-TR" sz="1700" dirty="0"/>
              <a:t>Image Enhancement: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tr-TR" sz="17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tr-TR" sz="1700" dirty="0"/>
              <a:t>There may be some undesirable structures called noise in the images taken and cause distortions on the image.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tr-TR" sz="1700" dirty="0"/>
          </a:p>
        </p:txBody>
      </p:sp>
      <p:pic>
        <p:nvPicPr>
          <p:cNvPr id="4" name="Resim 3">
            <a:extLst>
              <a:ext uri="{FF2B5EF4-FFF2-40B4-BE49-F238E27FC236}">
                <a16:creationId xmlns:a16="http://schemas.microsoft.com/office/drawing/2014/main" id="{E929C6FB-8EA1-4DE5-B8BA-5169DE695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2684" y="1254074"/>
            <a:ext cx="445010" cy="445010"/>
          </a:xfrm>
          <a:prstGeom prst="rect">
            <a:avLst/>
          </a:prstGeom>
        </p:spPr>
      </p:pic>
      <p:pic>
        <p:nvPicPr>
          <p:cNvPr id="6" name="Resim 5">
            <a:extLst>
              <a:ext uri="{FF2B5EF4-FFF2-40B4-BE49-F238E27FC236}">
                <a16:creationId xmlns:a16="http://schemas.microsoft.com/office/drawing/2014/main" id="{31DFB389-C2EE-4DD8-B44C-DD445D04B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8318" y="1273242"/>
            <a:ext cx="407479" cy="406674"/>
          </a:xfrm>
          <a:prstGeom prst="rect">
            <a:avLst/>
          </a:prstGeom>
        </p:spPr>
      </p:pic>
      <p:sp>
        <p:nvSpPr>
          <p:cNvPr id="9" name="Başlık 1">
            <a:extLst>
              <a:ext uri="{FF2B5EF4-FFF2-40B4-BE49-F238E27FC236}">
                <a16:creationId xmlns:a16="http://schemas.microsoft.com/office/drawing/2014/main" id="{C47EC241-324C-452F-B98D-25CFCB7E784F}"/>
              </a:ext>
            </a:extLst>
          </p:cNvPr>
          <p:cNvSpPr txBox="1">
            <a:spLocks/>
          </p:cNvSpPr>
          <p:nvPr/>
        </p:nvSpPr>
        <p:spPr>
          <a:xfrm>
            <a:off x="7279025" y="593382"/>
            <a:ext cx="2973505" cy="409431"/>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endParaRPr lang="tr-TR" sz="1800" dirty="0"/>
          </a:p>
          <a:p>
            <a:r>
              <a:rPr lang="tr-TR" sz="1800" dirty="0"/>
              <a:t>Görüntü İşlemenin Bazı Kullanım Alanları</a:t>
            </a:r>
          </a:p>
        </p:txBody>
      </p:sp>
      <p:pic>
        <p:nvPicPr>
          <p:cNvPr id="7" name="Resim 6">
            <a:extLst>
              <a:ext uri="{FF2B5EF4-FFF2-40B4-BE49-F238E27FC236}">
                <a16:creationId xmlns:a16="http://schemas.microsoft.com/office/drawing/2014/main" id="{57A54FB5-B2D7-428A-83F2-F2C8A9ADB8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6195" y="1116671"/>
            <a:ext cx="4518947" cy="2738393"/>
          </a:xfrm>
          <a:prstGeom prst="rect">
            <a:avLst/>
          </a:prstGeom>
        </p:spPr>
      </p:pic>
      <p:sp>
        <p:nvSpPr>
          <p:cNvPr id="11" name="Metin kutusu 10">
            <a:extLst>
              <a:ext uri="{FF2B5EF4-FFF2-40B4-BE49-F238E27FC236}">
                <a16:creationId xmlns:a16="http://schemas.microsoft.com/office/drawing/2014/main" id="{BFCFACE3-7361-46FD-9D6B-AE69D4B4AD24}"/>
              </a:ext>
            </a:extLst>
          </p:cNvPr>
          <p:cNvSpPr txBox="1"/>
          <p:nvPr/>
        </p:nvSpPr>
        <p:spPr>
          <a:xfrm>
            <a:off x="304799" y="3993413"/>
            <a:ext cx="4964654" cy="244682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tr-TR" sz="1700" dirty="0"/>
              <a:t>Gaussian noise, shot noise can be given as examples of these noises.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tr-TR" sz="17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tr-TR" sz="1700" dirty="0"/>
              <a:t>With the techniques such as average filter and median filter, which are among the image processing techniques, the image can be made better quality and noiseless. In this way, more accurate results will be obtained on the image.</a:t>
            </a:r>
          </a:p>
          <a:p>
            <a:endParaRPr lang="tr-TR" sz="1700" dirty="0"/>
          </a:p>
        </p:txBody>
      </p:sp>
      <p:sp>
        <p:nvSpPr>
          <p:cNvPr id="15" name="İçerik Yer Tutucusu 2">
            <a:extLst>
              <a:ext uri="{FF2B5EF4-FFF2-40B4-BE49-F238E27FC236}">
                <a16:creationId xmlns:a16="http://schemas.microsoft.com/office/drawing/2014/main" id="{E2C6E222-8AD6-4544-9092-C12D6E1EE0D9}"/>
              </a:ext>
            </a:extLst>
          </p:cNvPr>
          <p:cNvSpPr txBox="1">
            <a:spLocks/>
          </p:cNvSpPr>
          <p:nvPr/>
        </p:nvSpPr>
        <p:spPr>
          <a:xfrm>
            <a:off x="8116263" y="2019859"/>
            <a:ext cx="3770938" cy="18352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tr-TR" sz="1700" dirty="0" err="1"/>
              <a:t>Görüntü</a:t>
            </a:r>
            <a:r>
              <a:rPr lang="en-US" altLang="tr-TR" sz="1700" dirty="0"/>
              <a:t> </a:t>
            </a:r>
            <a:r>
              <a:rPr lang="en-US" altLang="tr-TR" sz="1700" dirty="0" err="1"/>
              <a:t>İyileştirme</a:t>
            </a:r>
            <a:r>
              <a:rPr lang="en-US" altLang="tr-TR" sz="1700" dirty="0"/>
              <a:t>: </a:t>
            </a:r>
            <a:endParaRPr lang="tr-TR" altLang="tr-TR" sz="17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tr-TR" sz="17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tr-TR" sz="1700" dirty="0" err="1"/>
              <a:t>Alınan</a:t>
            </a:r>
            <a:r>
              <a:rPr lang="en-US" altLang="tr-TR" sz="1700" dirty="0"/>
              <a:t> </a:t>
            </a:r>
            <a:r>
              <a:rPr lang="en-US" altLang="tr-TR" sz="1700" dirty="0" err="1"/>
              <a:t>görüntülerde</a:t>
            </a:r>
            <a:r>
              <a:rPr lang="en-US" altLang="tr-TR" sz="1700" dirty="0"/>
              <a:t> </a:t>
            </a:r>
            <a:r>
              <a:rPr lang="en-US" altLang="tr-TR" sz="1700" dirty="0" err="1"/>
              <a:t>gürültü</a:t>
            </a:r>
            <a:r>
              <a:rPr lang="en-US" altLang="tr-TR" sz="1700" dirty="0"/>
              <a:t> </a:t>
            </a:r>
            <a:r>
              <a:rPr lang="en-US" altLang="tr-TR" sz="1700" dirty="0" err="1"/>
              <a:t>olarak</a:t>
            </a:r>
            <a:r>
              <a:rPr lang="en-US" altLang="tr-TR" sz="1700" dirty="0"/>
              <a:t> </a:t>
            </a:r>
            <a:r>
              <a:rPr lang="en-US" altLang="tr-TR" sz="1700" dirty="0" err="1"/>
              <a:t>adlandırılan</a:t>
            </a:r>
            <a:r>
              <a:rPr lang="en-US" altLang="tr-TR" sz="1700" dirty="0"/>
              <a:t> </a:t>
            </a:r>
            <a:r>
              <a:rPr lang="en-US" altLang="tr-TR" sz="1700" dirty="0" err="1"/>
              <a:t>ve</a:t>
            </a:r>
            <a:r>
              <a:rPr lang="en-US" altLang="tr-TR" sz="1700" dirty="0"/>
              <a:t> </a:t>
            </a:r>
            <a:r>
              <a:rPr lang="en-US" altLang="tr-TR" sz="1700" dirty="0" err="1"/>
              <a:t>görüntü</a:t>
            </a:r>
            <a:r>
              <a:rPr lang="en-US" altLang="tr-TR" sz="1700" dirty="0"/>
              <a:t> </a:t>
            </a:r>
            <a:r>
              <a:rPr lang="en-US" altLang="tr-TR" sz="1700" dirty="0" err="1"/>
              <a:t>üzerinde</a:t>
            </a:r>
            <a:r>
              <a:rPr lang="en-US" altLang="tr-TR" sz="1700" dirty="0"/>
              <a:t> </a:t>
            </a:r>
            <a:r>
              <a:rPr lang="en-US" altLang="tr-TR" sz="1700" dirty="0" err="1"/>
              <a:t>bozulmalara</a:t>
            </a:r>
            <a:r>
              <a:rPr lang="en-US" altLang="tr-TR" sz="1700" dirty="0"/>
              <a:t> </a:t>
            </a:r>
            <a:r>
              <a:rPr lang="en-US" altLang="tr-TR" sz="1700" dirty="0" err="1"/>
              <a:t>neden</a:t>
            </a:r>
            <a:r>
              <a:rPr lang="en-US" altLang="tr-TR" sz="1700" dirty="0"/>
              <a:t> </a:t>
            </a:r>
            <a:r>
              <a:rPr lang="en-US" altLang="tr-TR" sz="1700" dirty="0" err="1"/>
              <a:t>olan</a:t>
            </a:r>
            <a:r>
              <a:rPr lang="en-US" altLang="tr-TR" sz="1700" dirty="0"/>
              <a:t> </a:t>
            </a:r>
            <a:r>
              <a:rPr lang="en-US" altLang="tr-TR" sz="1700" dirty="0" err="1"/>
              <a:t>bazı</a:t>
            </a:r>
            <a:r>
              <a:rPr lang="en-US" altLang="tr-TR" sz="1700" dirty="0"/>
              <a:t> </a:t>
            </a:r>
            <a:r>
              <a:rPr lang="en-US" altLang="tr-TR" sz="1700" dirty="0" err="1"/>
              <a:t>istenmeyen</a:t>
            </a:r>
            <a:r>
              <a:rPr lang="en-US" altLang="tr-TR" sz="1700" dirty="0"/>
              <a:t> </a:t>
            </a:r>
            <a:r>
              <a:rPr lang="en-US" altLang="tr-TR" sz="1700" dirty="0" err="1"/>
              <a:t>yapılar</a:t>
            </a:r>
            <a:r>
              <a:rPr lang="en-US" altLang="tr-TR" sz="1700" dirty="0"/>
              <a:t> </a:t>
            </a:r>
            <a:r>
              <a:rPr lang="en-US" altLang="tr-TR" sz="1700" dirty="0" err="1"/>
              <a:t>bulunabilir</a:t>
            </a:r>
            <a:r>
              <a:rPr lang="en-US" altLang="tr-TR" sz="1700" dirty="0"/>
              <a:t>. </a:t>
            </a:r>
          </a:p>
        </p:txBody>
      </p:sp>
      <p:cxnSp>
        <p:nvCxnSpPr>
          <p:cNvPr id="20" name="Düz Bağlayıcı 19">
            <a:extLst>
              <a:ext uri="{FF2B5EF4-FFF2-40B4-BE49-F238E27FC236}">
                <a16:creationId xmlns:a16="http://schemas.microsoft.com/office/drawing/2014/main" id="{54BABE9A-5BFD-4463-B8D9-3326B5A12F0E}"/>
              </a:ext>
            </a:extLst>
          </p:cNvPr>
          <p:cNvCxnSpPr>
            <a:cxnSpLocks/>
            <a:stCxn id="7" idx="2"/>
          </p:cNvCxnSpPr>
          <p:nvPr/>
        </p:nvCxnSpPr>
        <p:spPr>
          <a:xfrm flipH="1">
            <a:off x="5785668" y="3855064"/>
            <a:ext cx="1" cy="30029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847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7AC0E5-59B3-4B54-97F6-82AF8A6C08A0}"/>
              </a:ext>
            </a:extLst>
          </p:cNvPr>
          <p:cNvSpPr>
            <a:spLocks noGrp="1"/>
          </p:cNvSpPr>
          <p:nvPr>
            <p:ph type="title"/>
          </p:nvPr>
        </p:nvSpPr>
        <p:spPr>
          <a:xfrm>
            <a:off x="452298" y="340679"/>
            <a:ext cx="8182416" cy="706462"/>
          </a:xfrm>
        </p:spPr>
        <p:txBody>
          <a:bodyPr>
            <a:normAutofit/>
          </a:bodyPr>
          <a:lstStyle/>
          <a:p>
            <a:r>
              <a:rPr lang="en-US" dirty="0"/>
              <a:t>Some Uses of Image Processing</a:t>
            </a:r>
          </a:p>
        </p:txBody>
      </p:sp>
      <p:sp>
        <p:nvSpPr>
          <p:cNvPr id="10" name="İçerik Yer Tutucusu 2">
            <a:extLst>
              <a:ext uri="{FF2B5EF4-FFF2-40B4-BE49-F238E27FC236}">
                <a16:creationId xmlns:a16="http://schemas.microsoft.com/office/drawing/2014/main" id="{23DEC317-0C9F-4AEF-A6C8-55E69DCC0CDA}"/>
              </a:ext>
            </a:extLst>
          </p:cNvPr>
          <p:cNvSpPr txBox="1">
            <a:spLocks/>
          </p:cNvSpPr>
          <p:nvPr/>
        </p:nvSpPr>
        <p:spPr>
          <a:xfrm>
            <a:off x="6343533" y="3757786"/>
            <a:ext cx="5590562" cy="29258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tr-TR" sz="1700" dirty="0" err="1"/>
              <a:t>Örneğin</a:t>
            </a:r>
            <a:r>
              <a:rPr lang="en-US" altLang="tr-TR" sz="1700" dirty="0"/>
              <a:t> yurt </a:t>
            </a:r>
            <a:r>
              <a:rPr lang="en-US" altLang="tr-TR" sz="1700" dirty="0" err="1"/>
              <a:t>dışında</a:t>
            </a:r>
            <a:r>
              <a:rPr lang="en-US" altLang="tr-TR" sz="1700" dirty="0"/>
              <a:t> </a:t>
            </a:r>
            <a:r>
              <a:rPr lang="en-US" altLang="tr-TR" sz="1700" dirty="0" err="1"/>
              <a:t>bir</a:t>
            </a:r>
            <a:r>
              <a:rPr lang="en-US" altLang="tr-TR" sz="1700" dirty="0"/>
              <a:t> </a:t>
            </a:r>
            <a:r>
              <a:rPr lang="en-US" altLang="tr-TR" sz="1700" dirty="0" err="1"/>
              <a:t>çok</a:t>
            </a:r>
            <a:r>
              <a:rPr lang="en-US" altLang="tr-TR" sz="1700" dirty="0"/>
              <a:t> </a:t>
            </a:r>
            <a:r>
              <a:rPr lang="en-US" altLang="tr-TR" sz="1700" dirty="0" err="1"/>
              <a:t>ülkede</a:t>
            </a:r>
            <a:r>
              <a:rPr lang="en-US" altLang="tr-TR" sz="1700" dirty="0"/>
              <a:t> </a:t>
            </a:r>
            <a:r>
              <a:rPr lang="en-US" altLang="tr-TR" sz="1700" dirty="0" err="1"/>
              <a:t>suçluların</a:t>
            </a:r>
            <a:r>
              <a:rPr lang="en-US" altLang="tr-TR" sz="1700" dirty="0"/>
              <a:t> </a:t>
            </a:r>
            <a:r>
              <a:rPr lang="en-US" altLang="tr-TR" sz="1700" dirty="0" err="1"/>
              <a:t>tespiti</a:t>
            </a:r>
            <a:r>
              <a:rPr lang="en-US" altLang="tr-TR" sz="1700" dirty="0"/>
              <a:t> </a:t>
            </a:r>
            <a:r>
              <a:rPr lang="en-US" altLang="tr-TR" sz="1700" dirty="0" err="1"/>
              <a:t>bu</a:t>
            </a:r>
            <a:r>
              <a:rPr lang="en-US" altLang="tr-TR" sz="1700" dirty="0"/>
              <a:t> </a:t>
            </a:r>
            <a:r>
              <a:rPr lang="en-US" altLang="tr-TR" sz="1700" dirty="0" err="1"/>
              <a:t>yöntem</a:t>
            </a:r>
            <a:r>
              <a:rPr lang="en-US" altLang="tr-TR" sz="1700" dirty="0"/>
              <a:t> </a:t>
            </a:r>
            <a:r>
              <a:rPr lang="en-US" altLang="tr-TR" sz="1700" dirty="0" err="1"/>
              <a:t>ile</a:t>
            </a:r>
            <a:r>
              <a:rPr lang="en-US" altLang="tr-TR" sz="1700" dirty="0"/>
              <a:t> </a:t>
            </a:r>
            <a:r>
              <a:rPr lang="en-US" altLang="tr-TR" sz="1700" dirty="0" err="1"/>
              <a:t>gerçekleştirilmektedir</a:t>
            </a:r>
            <a:r>
              <a:rPr lang="en-US" altLang="tr-TR" sz="1700" dirty="0"/>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tr-TR" sz="1700" dirty="0" err="1"/>
              <a:t>Mevcut</a:t>
            </a:r>
            <a:r>
              <a:rPr lang="en-US" altLang="tr-TR" sz="1700" dirty="0"/>
              <a:t> </a:t>
            </a:r>
            <a:r>
              <a:rPr lang="en-US" altLang="tr-TR" sz="1700" dirty="0" err="1"/>
              <a:t>olan</a:t>
            </a:r>
            <a:r>
              <a:rPr lang="en-US" altLang="tr-TR" sz="1700" dirty="0"/>
              <a:t> </a:t>
            </a:r>
            <a:r>
              <a:rPr lang="en-US" altLang="tr-TR" sz="1700" dirty="0" err="1"/>
              <a:t>kamera</a:t>
            </a:r>
            <a:r>
              <a:rPr lang="en-US" altLang="tr-TR" sz="1700" dirty="0"/>
              <a:t> </a:t>
            </a:r>
            <a:r>
              <a:rPr lang="en-US" altLang="tr-TR" sz="1700" dirty="0" err="1"/>
              <a:t>düzeneklerinden</a:t>
            </a:r>
            <a:r>
              <a:rPr lang="en-US" altLang="tr-TR" sz="1700" dirty="0"/>
              <a:t> </a:t>
            </a:r>
            <a:r>
              <a:rPr lang="en-US" altLang="tr-TR" sz="1700" dirty="0" err="1"/>
              <a:t>alınan</a:t>
            </a:r>
            <a:r>
              <a:rPr lang="en-US" altLang="tr-TR" sz="1700" dirty="0"/>
              <a:t> </a:t>
            </a:r>
            <a:r>
              <a:rPr lang="en-US" altLang="tr-TR" sz="1700" dirty="0" err="1"/>
              <a:t>görüntüler</a:t>
            </a:r>
            <a:r>
              <a:rPr lang="en-US" altLang="tr-TR" sz="1700" dirty="0"/>
              <a:t> </a:t>
            </a:r>
            <a:r>
              <a:rPr lang="en-US" altLang="tr-TR" sz="1700" dirty="0" err="1"/>
              <a:t>üzerinden</a:t>
            </a:r>
            <a:r>
              <a:rPr lang="en-US" altLang="tr-TR" sz="1700" dirty="0"/>
              <a:t> her </a:t>
            </a:r>
            <a:r>
              <a:rPr lang="en-US" altLang="tr-TR" sz="1700" dirty="0" err="1"/>
              <a:t>hangi</a:t>
            </a:r>
            <a:r>
              <a:rPr lang="en-US" altLang="tr-TR" sz="1700" dirty="0"/>
              <a:t> </a:t>
            </a:r>
            <a:r>
              <a:rPr lang="en-US" altLang="tr-TR" sz="1700" dirty="0" err="1"/>
              <a:t>bir</a:t>
            </a:r>
            <a:r>
              <a:rPr lang="en-US" altLang="tr-TR" sz="1700" dirty="0"/>
              <a:t> </a:t>
            </a:r>
            <a:r>
              <a:rPr lang="en-US" altLang="tr-TR" sz="1700" dirty="0" err="1"/>
              <a:t>insanın</a:t>
            </a:r>
            <a:r>
              <a:rPr lang="en-US" altLang="tr-TR" sz="1700" dirty="0"/>
              <a:t> </a:t>
            </a:r>
            <a:r>
              <a:rPr lang="en-US" altLang="tr-TR" sz="1700" dirty="0" err="1"/>
              <a:t>tespiti</a:t>
            </a:r>
            <a:r>
              <a:rPr lang="en-US" altLang="tr-TR" sz="1700" dirty="0"/>
              <a:t> </a:t>
            </a:r>
            <a:r>
              <a:rPr lang="en-US" altLang="tr-TR" sz="1700" dirty="0" err="1"/>
              <a:t>sağlanabilir</a:t>
            </a:r>
            <a:r>
              <a:rPr lang="en-US" altLang="tr-TR" sz="1700" dirty="0"/>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tr-TR" sz="17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tr-TR" sz="1700" dirty="0" err="1"/>
              <a:t>Trafik</a:t>
            </a:r>
            <a:r>
              <a:rPr lang="en-US" altLang="tr-TR" sz="1700" dirty="0"/>
              <a:t> </a:t>
            </a:r>
            <a:r>
              <a:rPr lang="en-US" altLang="tr-TR" sz="1700" dirty="0" err="1"/>
              <a:t>alanında</a:t>
            </a:r>
            <a:r>
              <a:rPr lang="en-US" altLang="tr-TR" sz="1700" dirty="0"/>
              <a:t> da </a:t>
            </a:r>
            <a:r>
              <a:rPr lang="en-US" altLang="tr-TR" sz="1700" dirty="0" err="1"/>
              <a:t>kullanılmaktadır.bulunan</a:t>
            </a:r>
            <a:r>
              <a:rPr lang="en-US" altLang="tr-TR" sz="1700" dirty="0"/>
              <a:t> </a:t>
            </a:r>
            <a:r>
              <a:rPr lang="en-US" altLang="tr-TR" sz="1700" dirty="0" err="1"/>
              <a:t>araçları</a:t>
            </a:r>
            <a:r>
              <a:rPr lang="en-US" altLang="tr-TR" sz="1700" dirty="0"/>
              <a:t> </a:t>
            </a:r>
            <a:r>
              <a:rPr lang="en-US" altLang="tr-TR" sz="1700" dirty="0" err="1"/>
              <a:t>sayabilir</a:t>
            </a:r>
            <a:r>
              <a:rPr lang="en-US" altLang="tr-TR" sz="1700" dirty="0"/>
              <a:t> </a:t>
            </a:r>
            <a:r>
              <a:rPr lang="en-US" altLang="tr-TR" sz="1700" dirty="0" err="1"/>
              <a:t>ve</a:t>
            </a:r>
            <a:r>
              <a:rPr lang="en-US" altLang="tr-TR" sz="1700" dirty="0"/>
              <a:t> </a:t>
            </a:r>
            <a:r>
              <a:rPr lang="en-US" altLang="tr-TR" sz="1700" dirty="0" err="1"/>
              <a:t>araçların</a:t>
            </a:r>
            <a:r>
              <a:rPr lang="en-US" altLang="tr-TR" sz="1700" dirty="0"/>
              <a:t> </a:t>
            </a:r>
            <a:r>
              <a:rPr lang="en-US" altLang="tr-TR" sz="1700" dirty="0" err="1"/>
              <a:t>hızı</a:t>
            </a:r>
            <a:r>
              <a:rPr lang="en-US" altLang="tr-TR" sz="1700" dirty="0"/>
              <a:t> </a:t>
            </a:r>
            <a:r>
              <a:rPr lang="en-US" altLang="tr-TR" sz="1700" dirty="0" err="1"/>
              <a:t>ölçülebilir</a:t>
            </a:r>
            <a:r>
              <a:rPr lang="en-US" altLang="tr-TR" sz="1700" dirty="0"/>
              <a:t>. Bu </a:t>
            </a:r>
            <a:r>
              <a:rPr lang="en-US" altLang="tr-TR" sz="1700" dirty="0" err="1"/>
              <a:t>sayede</a:t>
            </a:r>
            <a:r>
              <a:rPr lang="en-US" altLang="tr-TR" sz="1700" dirty="0"/>
              <a:t> </a:t>
            </a:r>
            <a:r>
              <a:rPr lang="en-US" altLang="tr-TR" sz="1700" dirty="0" err="1"/>
              <a:t>trafik</a:t>
            </a:r>
            <a:r>
              <a:rPr lang="en-US" altLang="tr-TR" sz="1700" dirty="0"/>
              <a:t> </a:t>
            </a:r>
            <a:r>
              <a:rPr lang="en-US" altLang="tr-TR" sz="1700" dirty="0" err="1"/>
              <a:t>yoğunluğu</a:t>
            </a:r>
            <a:r>
              <a:rPr lang="en-US" altLang="tr-TR" sz="1700" dirty="0"/>
              <a:t> </a:t>
            </a:r>
            <a:r>
              <a:rPr lang="en-US" altLang="tr-TR" sz="1700" dirty="0" err="1"/>
              <a:t>olma</a:t>
            </a:r>
            <a:r>
              <a:rPr lang="en-US" altLang="tr-TR" sz="1700" dirty="0"/>
              <a:t> </a:t>
            </a:r>
            <a:r>
              <a:rPr lang="en-US" altLang="tr-TR" sz="1700" dirty="0" err="1"/>
              <a:t>veya</a:t>
            </a:r>
            <a:r>
              <a:rPr lang="en-US" altLang="tr-TR" sz="1700" dirty="0"/>
              <a:t> </a:t>
            </a:r>
            <a:r>
              <a:rPr lang="en-US" altLang="tr-TR" sz="1700" dirty="0" err="1"/>
              <a:t>aşırı</a:t>
            </a:r>
            <a:r>
              <a:rPr lang="en-US" altLang="tr-TR" sz="1700" dirty="0"/>
              <a:t> </a:t>
            </a:r>
            <a:r>
              <a:rPr lang="en-US" altLang="tr-TR" sz="1700" dirty="0" err="1"/>
              <a:t>hız</a:t>
            </a:r>
            <a:r>
              <a:rPr lang="en-US" altLang="tr-TR" sz="1700" dirty="0"/>
              <a:t> </a:t>
            </a:r>
            <a:r>
              <a:rPr lang="en-US" altLang="tr-TR" sz="1700" dirty="0" err="1"/>
              <a:t>yapma</a:t>
            </a:r>
            <a:r>
              <a:rPr lang="en-US" altLang="tr-TR" sz="1700" dirty="0"/>
              <a:t> </a:t>
            </a:r>
            <a:r>
              <a:rPr lang="en-US" altLang="tr-TR" sz="1700" dirty="0" err="1"/>
              <a:t>gibi</a:t>
            </a:r>
            <a:r>
              <a:rPr lang="en-US" altLang="tr-TR" sz="1700" dirty="0"/>
              <a:t> </a:t>
            </a:r>
            <a:r>
              <a:rPr lang="en-US" altLang="tr-TR" sz="1700" dirty="0" err="1"/>
              <a:t>durumların</a:t>
            </a:r>
            <a:r>
              <a:rPr lang="en-US" altLang="tr-TR" sz="1700" dirty="0"/>
              <a:t> </a:t>
            </a:r>
            <a:r>
              <a:rPr lang="en-US" altLang="tr-TR" sz="1700" dirty="0" err="1"/>
              <a:t>kontrolü</a:t>
            </a:r>
            <a:endParaRPr lang="en-US" altLang="tr-TR" sz="17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tr-TR" sz="1700" dirty="0" err="1"/>
              <a:t>gerçekleştirilip</a:t>
            </a:r>
            <a:r>
              <a:rPr lang="en-US" altLang="tr-TR" sz="1700" dirty="0"/>
              <a:t> </a:t>
            </a:r>
            <a:r>
              <a:rPr lang="en-US" altLang="tr-TR" sz="1700" dirty="0" err="1"/>
              <a:t>merkeze</a:t>
            </a:r>
            <a:r>
              <a:rPr lang="en-US" altLang="tr-TR" sz="1700" dirty="0"/>
              <a:t> </a:t>
            </a:r>
            <a:r>
              <a:rPr lang="en-US" altLang="tr-TR" sz="1700" dirty="0" err="1"/>
              <a:t>gerekli</a:t>
            </a:r>
            <a:r>
              <a:rPr lang="en-US" altLang="tr-TR" sz="1700" dirty="0"/>
              <a:t> </a:t>
            </a:r>
            <a:r>
              <a:rPr lang="en-US" altLang="tr-TR" sz="1700" dirty="0" err="1"/>
              <a:t>bildirimler</a:t>
            </a:r>
            <a:r>
              <a:rPr lang="en-US" altLang="tr-TR" sz="1700" dirty="0"/>
              <a:t> </a:t>
            </a:r>
            <a:r>
              <a:rPr lang="en-US" altLang="tr-TR" sz="1700" dirty="0" err="1"/>
              <a:t>yapılabilir</a:t>
            </a:r>
            <a:r>
              <a:rPr lang="en-US" altLang="tr-TR" sz="1700" dirty="0"/>
              <a:t>.</a:t>
            </a:r>
          </a:p>
        </p:txBody>
      </p:sp>
      <p:sp>
        <p:nvSpPr>
          <p:cNvPr id="12" name="İçerik Yer Tutucusu 2">
            <a:extLst>
              <a:ext uri="{FF2B5EF4-FFF2-40B4-BE49-F238E27FC236}">
                <a16:creationId xmlns:a16="http://schemas.microsoft.com/office/drawing/2014/main" id="{CA903DF3-F6AD-4AC5-9A85-F6B75BEB08E1}"/>
              </a:ext>
            </a:extLst>
          </p:cNvPr>
          <p:cNvSpPr txBox="1">
            <a:spLocks/>
          </p:cNvSpPr>
          <p:nvPr/>
        </p:nvSpPr>
        <p:spPr>
          <a:xfrm>
            <a:off x="269652" y="1678487"/>
            <a:ext cx="3257319" cy="174880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tr-TR" sz="1700" dirty="0"/>
              <a:t>Object Recognition: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tr-TR" sz="17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tr-TR" sz="1700" dirty="0"/>
              <a:t>Using the necessary methods and algorithms according to the object to be detected, any object can be detected and tracked on the image.</a:t>
            </a:r>
          </a:p>
        </p:txBody>
      </p:sp>
      <p:pic>
        <p:nvPicPr>
          <p:cNvPr id="4" name="Resim 3">
            <a:extLst>
              <a:ext uri="{FF2B5EF4-FFF2-40B4-BE49-F238E27FC236}">
                <a16:creationId xmlns:a16="http://schemas.microsoft.com/office/drawing/2014/main" id="{E929C6FB-8EA1-4DE5-B8BA-5169DE695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5669" y="1165396"/>
            <a:ext cx="445010" cy="445010"/>
          </a:xfrm>
          <a:prstGeom prst="rect">
            <a:avLst/>
          </a:prstGeom>
        </p:spPr>
      </p:pic>
      <p:pic>
        <p:nvPicPr>
          <p:cNvPr id="6" name="Resim 5">
            <a:extLst>
              <a:ext uri="{FF2B5EF4-FFF2-40B4-BE49-F238E27FC236}">
                <a16:creationId xmlns:a16="http://schemas.microsoft.com/office/drawing/2014/main" id="{31DFB389-C2EE-4DD8-B44C-DD445D04B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2169" y="1159477"/>
            <a:ext cx="407479" cy="406674"/>
          </a:xfrm>
          <a:prstGeom prst="rect">
            <a:avLst/>
          </a:prstGeom>
        </p:spPr>
      </p:pic>
      <p:sp>
        <p:nvSpPr>
          <p:cNvPr id="9" name="Başlık 1">
            <a:extLst>
              <a:ext uri="{FF2B5EF4-FFF2-40B4-BE49-F238E27FC236}">
                <a16:creationId xmlns:a16="http://schemas.microsoft.com/office/drawing/2014/main" id="{C47EC241-324C-452F-B98D-25CFCB7E784F}"/>
              </a:ext>
            </a:extLst>
          </p:cNvPr>
          <p:cNvSpPr txBox="1">
            <a:spLocks/>
          </p:cNvSpPr>
          <p:nvPr/>
        </p:nvSpPr>
        <p:spPr>
          <a:xfrm>
            <a:off x="7941422" y="637710"/>
            <a:ext cx="2973505" cy="409431"/>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endParaRPr lang="tr-TR" sz="1800" dirty="0"/>
          </a:p>
          <a:p>
            <a:r>
              <a:rPr lang="tr-TR" sz="1800" dirty="0"/>
              <a:t>Görüntü İşlemenin Bazı Kullanım Alanları</a:t>
            </a:r>
          </a:p>
        </p:txBody>
      </p:sp>
      <p:sp>
        <p:nvSpPr>
          <p:cNvPr id="11" name="Metin kutusu 10">
            <a:extLst>
              <a:ext uri="{FF2B5EF4-FFF2-40B4-BE49-F238E27FC236}">
                <a16:creationId xmlns:a16="http://schemas.microsoft.com/office/drawing/2014/main" id="{BFCFACE3-7361-46FD-9D6B-AE69D4B4AD24}"/>
              </a:ext>
            </a:extLst>
          </p:cNvPr>
          <p:cNvSpPr txBox="1"/>
          <p:nvPr/>
        </p:nvSpPr>
        <p:spPr>
          <a:xfrm>
            <a:off x="269652" y="3802615"/>
            <a:ext cx="5582852" cy="244682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tr-TR" sz="1700" dirty="0"/>
              <a:t>For example, in many countries abroad, the detection of criminals is carried out with this method.</a:t>
            </a:r>
          </a:p>
          <a:p>
            <a:pPr marL="0" marR="0" lvl="0" indent="0" algn="l" defTabSz="914400" rtl="0" eaLnBrk="0" fontAlgn="base" latinLnBrk="0" hangingPunct="0">
              <a:lnSpc>
                <a:spcPct val="100000"/>
              </a:lnSpc>
              <a:spcBef>
                <a:spcPct val="0"/>
              </a:spcBef>
              <a:spcAft>
                <a:spcPct val="0"/>
              </a:spcAft>
              <a:buClrTx/>
              <a:buSzTx/>
              <a:buFontTx/>
              <a:buNone/>
              <a:tabLst/>
            </a:pPr>
            <a:r>
              <a:rPr lang="en-US" altLang="tr-TR" sz="1700" dirty="0"/>
              <a:t>Any person can be detected through the images taken from the existing camera setups.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tr-TR" sz="17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tr-TR" sz="1700" dirty="0"/>
              <a:t>It is also used in the traffic area. It can count the vehicles found and the speed of the vehicles can be measured. In this way, the control of traffic density or excessive speed</a:t>
            </a:r>
          </a:p>
          <a:p>
            <a:pPr marL="0" marR="0" lvl="0" indent="0" algn="l" defTabSz="914400" rtl="0" eaLnBrk="0" fontAlgn="base" latinLnBrk="0" hangingPunct="0">
              <a:lnSpc>
                <a:spcPct val="100000"/>
              </a:lnSpc>
              <a:spcBef>
                <a:spcPct val="0"/>
              </a:spcBef>
              <a:spcAft>
                <a:spcPct val="0"/>
              </a:spcAft>
              <a:buClrTx/>
              <a:buSzTx/>
              <a:buFontTx/>
              <a:buNone/>
              <a:tabLst/>
            </a:pPr>
            <a:r>
              <a:rPr lang="en-US" altLang="tr-TR" sz="1700" dirty="0"/>
              <a:t>and necessary notifications can be made to the center.</a:t>
            </a:r>
            <a:endParaRPr lang="tr-TR" sz="1700" dirty="0"/>
          </a:p>
        </p:txBody>
      </p:sp>
      <p:sp>
        <p:nvSpPr>
          <p:cNvPr id="15" name="İçerik Yer Tutucusu 2">
            <a:extLst>
              <a:ext uri="{FF2B5EF4-FFF2-40B4-BE49-F238E27FC236}">
                <a16:creationId xmlns:a16="http://schemas.microsoft.com/office/drawing/2014/main" id="{E2C6E222-8AD6-4544-9092-C12D6E1EE0D9}"/>
              </a:ext>
            </a:extLst>
          </p:cNvPr>
          <p:cNvSpPr txBox="1">
            <a:spLocks/>
          </p:cNvSpPr>
          <p:nvPr/>
        </p:nvSpPr>
        <p:spPr>
          <a:xfrm>
            <a:off x="7711006" y="1695184"/>
            <a:ext cx="4134840" cy="16922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tr-TR" sz="1700" dirty="0" err="1"/>
              <a:t>Cisim</a:t>
            </a:r>
            <a:r>
              <a:rPr lang="en-US" altLang="tr-TR" sz="1700" dirty="0"/>
              <a:t> </a:t>
            </a:r>
            <a:r>
              <a:rPr lang="en-US" altLang="tr-TR" sz="1700" dirty="0" err="1"/>
              <a:t>Tanıma</a:t>
            </a:r>
            <a:r>
              <a:rPr lang="en-US" altLang="tr-TR" sz="1700" dirty="0"/>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tr-TR" sz="17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tr-TR" sz="1700" dirty="0" err="1"/>
              <a:t>Tespit</a:t>
            </a:r>
            <a:r>
              <a:rPr lang="en-US" altLang="tr-TR" sz="1700" dirty="0"/>
              <a:t> </a:t>
            </a:r>
            <a:r>
              <a:rPr lang="en-US" altLang="tr-TR" sz="1700" dirty="0" err="1"/>
              <a:t>edilecek</a:t>
            </a:r>
            <a:r>
              <a:rPr lang="en-US" altLang="tr-TR" sz="1700" dirty="0"/>
              <a:t> </a:t>
            </a:r>
            <a:r>
              <a:rPr lang="en-US" altLang="tr-TR" sz="1700" dirty="0" err="1"/>
              <a:t>cisme</a:t>
            </a:r>
            <a:r>
              <a:rPr lang="en-US" altLang="tr-TR" sz="1700" dirty="0"/>
              <a:t> </a:t>
            </a:r>
            <a:r>
              <a:rPr lang="en-US" altLang="tr-TR" sz="1700" dirty="0" err="1"/>
              <a:t>göre</a:t>
            </a:r>
            <a:r>
              <a:rPr lang="en-US" altLang="tr-TR" sz="1700" dirty="0"/>
              <a:t> </a:t>
            </a:r>
            <a:r>
              <a:rPr lang="en-US" altLang="tr-TR" sz="1700" dirty="0" err="1"/>
              <a:t>gerekli</a:t>
            </a:r>
            <a:r>
              <a:rPr lang="en-US" altLang="tr-TR" sz="1700" dirty="0"/>
              <a:t> </a:t>
            </a:r>
            <a:r>
              <a:rPr lang="en-US" altLang="tr-TR" sz="1700" dirty="0" err="1"/>
              <a:t>yöntemler</a:t>
            </a:r>
            <a:r>
              <a:rPr lang="en-US" altLang="tr-TR" sz="1700" dirty="0"/>
              <a:t> </a:t>
            </a:r>
            <a:r>
              <a:rPr lang="en-US" altLang="tr-TR" sz="1700" dirty="0" err="1"/>
              <a:t>ve</a:t>
            </a:r>
            <a:r>
              <a:rPr lang="en-US" altLang="tr-TR" sz="1700" dirty="0"/>
              <a:t> </a:t>
            </a:r>
            <a:r>
              <a:rPr lang="en-US" altLang="tr-TR" sz="1700" dirty="0" err="1"/>
              <a:t>algoritmalar</a:t>
            </a:r>
            <a:r>
              <a:rPr lang="en-US" altLang="tr-TR" sz="1700" dirty="0"/>
              <a:t> </a:t>
            </a:r>
            <a:r>
              <a:rPr lang="en-US" altLang="tr-TR" sz="1700" dirty="0" err="1"/>
              <a:t>kullanılarak</a:t>
            </a:r>
            <a:r>
              <a:rPr lang="en-US" altLang="tr-TR" sz="1700" dirty="0"/>
              <a:t> </a:t>
            </a:r>
            <a:r>
              <a:rPr lang="en-US" altLang="tr-TR" sz="1700" dirty="0" err="1"/>
              <a:t>görüntü</a:t>
            </a:r>
            <a:r>
              <a:rPr lang="en-US" altLang="tr-TR" sz="1700" dirty="0"/>
              <a:t> </a:t>
            </a:r>
            <a:r>
              <a:rPr lang="en-US" altLang="tr-TR" sz="1700" dirty="0" err="1"/>
              <a:t>üzerinden</a:t>
            </a:r>
            <a:r>
              <a:rPr lang="en-US" altLang="tr-TR" sz="1700" dirty="0"/>
              <a:t> </a:t>
            </a:r>
            <a:r>
              <a:rPr lang="en-US" altLang="tr-TR" sz="1700" dirty="0" err="1"/>
              <a:t>herhangi</a:t>
            </a:r>
            <a:r>
              <a:rPr lang="en-US" altLang="tr-TR" sz="1700" dirty="0"/>
              <a:t> </a:t>
            </a:r>
            <a:r>
              <a:rPr lang="en-US" altLang="tr-TR" sz="1700" dirty="0" err="1"/>
              <a:t>bir</a:t>
            </a:r>
            <a:r>
              <a:rPr lang="en-US" altLang="tr-TR" sz="1700" dirty="0"/>
              <a:t> </a:t>
            </a:r>
            <a:r>
              <a:rPr lang="en-US" altLang="tr-TR" sz="1700" dirty="0" err="1"/>
              <a:t>cismin</a:t>
            </a:r>
            <a:r>
              <a:rPr lang="en-US" altLang="tr-TR" sz="1700" dirty="0"/>
              <a:t> </a:t>
            </a:r>
            <a:r>
              <a:rPr lang="en-US" altLang="tr-TR" sz="1700" dirty="0" err="1"/>
              <a:t>tespiti</a:t>
            </a:r>
            <a:r>
              <a:rPr lang="en-US" altLang="tr-TR" sz="1700" dirty="0"/>
              <a:t> </a:t>
            </a:r>
            <a:r>
              <a:rPr lang="en-US" altLang="tr-TR" sz="1700" dirty="0" err="1"/>
              <a:t>ve</a:t>
            </a:r>
            <a:r>
              <a:rPr lang="en-US" altLang="tr-TR" sz="1700" dirty="0"/>
              <a:t> </a:t>
            </a:r>
            <a:r>
              <a:rPr lang="en-US" altLang="tr-TR" sz="1700" dirty="0" err="1"/>
              <a:t>takibi</a:t>
            </a:r>
            <a:r>
              <a:rPr lang="en-US" altLang="tr-TR" sz="1700" dirty="0"/>
              <a:t> </a:t>
            </a:r>
            <a:r>
              <a:rPr lang="en-US" altLang="tr-TR" sz="1700" dirty="0" err="1"/>
              <a:t>gerçekleştirilebilir</a:t>
            </a:r>
            <a:r>
              <a:rPr lang="en-US" altLang="tr-TR" sz="1700" dirty="0"/>
              <a:t>.</a:t>
            </a:r>
          </a:p>
        </p:txBody>
      </p:sp>
      <p:cxnSp>
        <p:nvCxnSpPr>
          <p:cNvPr id="20" name="Düz Bağlayıcı 19">
            <a:extLst>
              <a:ext uri="{FF2B5EF4-FFF2-40B4-BE49-F238E27FC236}">
                <a16:creationId xmlns:a16="http://schemas.microsoft.com/office/drawing/2014/main" id="{54BABE9A-5BFD-4463-B8D9-3326B5A12F0E}"/>
              </a:ext>
            </a:extLst>
          </p:cNvPr>
          <p:cNvCxnSpPr>
            <a:cxnSpLocks/>
          </p:cNvCxnSpPr>
          <p:nvPr/>
        </p:nvCxnSpPr>
        <p:spPr>
          <a:xfrm>
            <a:off x="5852504" y="3541498"/>
            <a:ext cx="0" cy="3196328"/>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Resim 13">
            <a:extLst>
              <a:ext uri="{FF2B5EF4-FFF2-40B4-BE49-F238E27FC236}">
                <a16:creationId xmlns:a16="http://schemas.microsoft.com/office/drawing/2014/main" id="{88F22156-A448-4803-96CA-11C13BB195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6870" y="1061452"/>
            <a:ext cx="4044136" cy="2523637"/>
          </a:xfrm>
          <a:prstGeom prst="rect">
            <a:avLst/>
          </a:prstGeom>
        </p:spPr>
      </p:pic>
    </p:spTree>
    <p:extLst>
      <p:ext uri="{BB962C8B-B14F-4D97-AF65-F5344CB8AC3E}">
        <p14:creationId xmlns:p14="http://schemas.microsoft.com/office/powerpoint/2010/main" val="2892338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7AC0E5-59B3-4B54-97F6-82AF8A6C08A0}"/>
              </a:ext>
            </a:extLst>
          </p:cNvPr>
          <p:cNvSpPr>
            <a:spLocks noGrp="1"/>
          </p:cNvSpPr>
          <p:nvPr>
            <p:ph type="title"/>
          </p:nvPr>
        </p:nvSpPr>
        <p:spPr>
          <a:xfrm>
            <a:off x="452298" y="340679"/>
            <a:ext cx="8182416" cy="706462"/>
          </a:xfrm>
        </p:spPr>
        <p:txBody>
          <a:bodyPr>
            <a:normAutofit/>
          </a:bodyPr>
          <a:lstStyle/>
          <a:p>
            <a:r>
              <a:rPr lang="en-US" dirty="0"/>
              <a:t>Some Uses of Image Processing</a:t>
            </a:r>
          </a:p>
        </p:txBody>
      </p:sp>
      <p:sp>
        <p:nvSpPr>
          <p:cNvPr id="12" name="İçerik Yer Tutucusu 2">
            <a:extLst>
              <a:ext uri="{FF2B5EF4-FFF2-40B4-BE49-F238E27FC236}">
                <a16:creationId xmlns:a16="http://schemas.microsoft.com/office/drawing/2014/main" id="{CA903DF3-F6AD-4AC5-9A85-F6B75BEB08E1}"/>
              </a:ext>
            </a:extLst>
          </p:cNvPr>
          <p:cNvSpPr txBox="1">
            <a:spLocks/>
          </p:cNvSpPr>
          <p:nvPr/>
        </p:nvSpPr>
        <p:spPr>
          <a:xfrm>
            <a:off x="250492" y="1299070"/>
            <a:ext cx="5565251" cy="20497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tr-TR" sz="1600" dirty="0"/>
              <a:t>Health sector:</a:t>
            </a:r>
            <a:endParaRPr lang="tr-TR" altLang="tr-TR" sz="16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tr-TR" sz="16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tr-TR" sz="1600" dirty="0"/>
              <a:t>Many diseases can be diagnosed with image processing techniques.</a:t>
            </a:r>
            <a:endParaRPr lang="tr-TR" altLang="tr-TR" sz="16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tr-TR" sz="16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tr-TR" sz="1600" dirty="0"/>
              <a:t>Pre-natal formation and follow-up of the fetus, examination of medical images, clarification of suspicious tissues and providing the opportunity for experts to make a correct diagnosis.</a:t>
            </a:r>
          </a:p>
        </p:txBody>
      </p:sp>
      <p:pic>
        <p:nvPicPr>
          <p:cNvPr id="4" name="Resim 3">
            <a:extLst>
              <a:ext uri="{FF2B5EF4-FFF2-40B4-BE49-F238E27FC236}">
                <a16:creationId xmlns:a16="http://schemas.microsoft.com/office/drawing/2014/main" id="{E929C6FB-8EA1-4DE5-B8BA-5169DE695E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3969" y="1159477"/>
            <a:ext cx="445010" cy="445010"/>
          </a:xfrm>
          <a:prstGeom prst="rect">
            <a:avLst/>
          </a:prstGeom>
        </p:spPr>
      </p:pic>
      <p:pic>
        <p:nvPicPr>
          <p:cNvPr id="6" name="Resim 5">
            <a:extLst>
              <a:ext uri="{FF2B5EF4-FFF2-40B4-BE49-F238E27FC236}">
                <a16:creationId xmlns:a16="http://schemas.microsoft.com/office/drawing/2014/main" id="{31DFB389-C2EE-4DD8-B44C-DD445D04B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4694" y="1150691"/>
            <a:ext cx="407479" cy="406674"/>
          </a:xfrm>
          <a:prstGeom prst="rect">
            <a:avLst/>
          </a:prstGeom>
        </p:spPr>
      </p:pic>
      <p:sp>
        <p:nvSpPr>
          <p:cNvPr id="9" name="Başlık 1">
            <a:extLst>
              <a:ext uri="{FF2B5EF4-FFF2-40B4-BE49-F238E27FC236}">
                <a16:creationId xmlns:a16="http://schemas.microsoft.com/office/drawing/2014/main" id="{C47EC241-324C-452F-B98D-25CFCB7E784F}"/>
              </a:ext>
            </a:extLst>
          </p:cNvPr>
          <p:cNvSpPr txBox="1">
            <a:spLocks/>
          </p:cNvSpPr>
          <p:nvPr/>
        </p:nvSpPr>
        <p:spPr>
          <a:xfrm>
            <a:off x="7941422" y="637710"/>
            <a:ext cx="2973505" cy="409431"/>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endParaRPr lang="tr-TR" sz="1800" dirty="0"/>
          </a:p>
          <a:p>
            <a:r>
              <a:rPr lang="tr-TR" sz="1800" dirty="0"/>
              <a:t>Görüntü İşlemenin Bazı Kullanım Alanları</a:t>
            </a:r>
          </a:p>
        </p:txBody>
      </p:sp>
      <p:sp>
        <p:nvSpPr>
          <p:cNvPr id="15" name="İçerik Yer Tutucusu 2">
            <a:extLst>
              <a:ext uri="{FF2B5EF4-FFF2-40B4-BE49-F238E27FC236}">
                <a16:creationId xmlns:a16="http://schemas.microsoft.com/office/drawing/2014/main" id="{E2C6E222-8AD6-4544-9092-C12D6E1EE0D9}"/>
              </a:ext>
            </a:extLst>
          </p:cNvPr>
          <p:cNvSpPr txBox="1">
            <a:spLocks/>
          </p:cNvSpPr>
          <p:nvPr/>
        </p:nvSpPr>
        <p:spPr>
          <a:xfrm>
            <a:off x="5910694" y="1342707"/>
            <a:ext cx="5935861" cy="22874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tr-TR" sz="1600" dirty="0" err="1"/>
              <a:t>Sağlık</a:t>
            </a:r>
            <a:r>
              <a:rPr lang="en-US" altLang="tr-TR" sz="1600" dirty="0"/>
              <a:t> </a:t>
            </a:r>
            <a:r>
              <a:rPr lang="en-US" altLang="tr-TR" sz="1600" dirty="0" err="1"/>
              <a:t>Sektörü</a:t>
            </a:r>
            <a:r>
              <a:rPr lang="en-US" altLang="tr-TR" sz="1600" dirty="0"/>
              <a:t>: </a:t>
            </a:r>
            <a:endParaRPr lang="tr-TR" altLang="tr-TR" sz="16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tr-TR" sz="16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tr-TR" sz="1600" dirty="0" err="1"/>
              <a:t>Görüntü</a:t>
            </a:r>
            <a:r>
              <a:rPr lang="en-US" altLang="tr-TR" sz="1600" dirty="0"/>
              <a:t> </a:t>
            </a:r>
            <a:r>
              <a:rPr lang="en-US" altLang="tr-TR" sz="1600" dirty="0" err="1"/>
              <a:t>işleme</a:t>
            </a:r>
            <a:r>
              <a:rPr lang="en-US" altLang="tr-TR" sz="1600" dirty="0"/>
              <a:t> </a:t>
            </a:r>
            <a:r>
              <a:rPr lang="en-US" altLang="tr-TR" sz="1600" dirty="0" err="1"/>
              <a:t>teknikleri</a:t>
            </a:r>
            <a:r>
              <a:rPr lang="en-US" altLang="tr-TR" sz="1600" dirty="0"/>
              <a:t> </a:t>
            </a:r>
            <a:r>
              <a:rPr lang="en-US" altLang="tr-TR" sz="1600" dirty="0" err="1"/>
              <a:t>ile</a:t>
            </a:r>
            <a:r>
              <a:rPr lang="en-US" altLang="tr-TR" sz="1600" dirty="0"/>
              <a:t> </a:t>
            </a:r>
            <a:r>
              <a:rPr lang="en-US" altLang="tr-TR" sz="1600" dirty="0" err="1"/>
              <a:t>birçok</a:t>
            </a:r>
            <a:r>
              <a:rPr lang="en-US" altLang="tr-TR" sz="1600" dirty="0"/>
              <a:t> </a:t>
            </a:r>
            <a:r>
              <a:rPr lang="en-US" altLang="tr-TR" sz="1600" dirty="0" err="1"/>
              <a:t>hastalığın</a:t>
            </a:r>
            <a:r>
              <a:rPr lang="en-US" altLang="tr-TR" sz="1600" dirty="0"/>
              <a:t> </a:t>
            </a:r>
            <a:r>
              <a:rPr lang="en-US" altLang="tr-TR" sz="1600" dirty="0" err="1"/>
              <a:t>teşhisi</a:t>
            </a:r>
            <a:r>
              <a:rPr lang="en-US" altLang="tr-TR" sz="1600" dirty="0"/>
              <a:t> </a:t>
            </a:r>
            <a:r>
              <a:rPr lang="en-US" altLang="tr-TR" sz="1600" dirty="0" err="1"/>
              <a:t>gerçekleştirilebilmektedir</a:t>
            </a:r>
            <a:r>
              <a:rPr lang="en-US" altLang="tr-TR" sz="1600" dirty="0"/>
              <a:t>. </a:t>
            </a:r>
            <a:endParaRPr lang="tr-TR" altLang="tr-TR" sz="1600" dirty="0"/>
          </a:p>
          <a:p>
            <a:pPr marL="0" marR="0" lvl="0" indent="0" algn="l" defTabSz="914400" rtl="0" eaLnBrk="0" fontAlgn="base" latinLnBrk="0" hangingPunct="0">
              <a:lnSpc>
                <a:spcPct val="100000"/>
              </a:lnSpc>
              <a:spcBef>
                <a:spcPct val="0"/>
              </a:spcBef>
              <a:spcAft>
                <a:spcPct val="0"/>
              </a:spcAft>
              <a:buClrTx/>
              <a:buSzTx/>
              <a:buFontTx/>
              <a:buNone/>
              <a:tabLst/>
            </a:pPr>
            <a:endParaRPr lang="tr-TR" altLang="tr-TR" sz="16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tr-TR" sz="1600" dirty="0" err="1"/>
              <a:t>Doğum</a:t>
            </a:r>
            <a:r>
              <a:rPr lang="en-US" altLang="tr-TR" sz="1600" dirty="0"/>
              <a:t> </a:t>
            </a:r>
            <a:r>
              <a:rPr lang="en-US" altLang="tr-TR" sz="1600" dirty="0" err="1"/>
              <a:t>öncesi</a:t>
            </a:r>
            <a:r>
              <a:rPr lang="en-US" altLang="tr-TR" sz="1600" dirty="0"/>
              <a:t> </a:t>
            </a:r>
            <a:r>
              <a:rPr lang="en-US" altLang="tr-TR" sz="1600" dirty="0" err="1"/>
              <a:t>fetüsün</a:t>
            </a:r>
            <a:r>
              <a:rPr lang="en-US" altLang="tr-TR" sz="1600" dirty="0"/>
              <a:t> </a:t>
            </a:r>
            <a:r>
              <a:rPr lang="en-US" altLang="tr-TR" sz="1600" dirty="0" err="1"/>
              <a:t>oluşumu</a:t>
            </a:r>
            <a:r>
              <a:rPr lang="en-US" altLang="tr-TR" sz="1600" dirty="0"/>
              <a:t> </a:t>
            </a:r>
            <a:r>
              <a:rPr lang="en-US" altLang="tr-TR" sz="1600" dirty="0" err="1"/>
              <a:t>ve</a:t>
            </a:r>
            <a:r>
              <a:rPr lang="en-US" altLang="tr-TR" sz="1600" dirty="0"/>
              <a:t> </a:t>
            </a:r>
            <a:r>
              <a:rPr lang="en-US" altLang="tr-TR" sz="1600" dirty="0" err="1"/>
              <a:t>takibi</a:t>
            </a:r>
            <a:r>
              <a:rPr lang="en-US" altLang="tr-TR" sz="1600" dirty="0"/>
              <a:t>, </a:t>
            </a:r>
            <a:r>
              <a:rPr lang="en-US" altLang="tr-TR" sz="1600" dirty="0" err="1"/>
              <a:t>tıbbi</a:t>
            </a:r>
            <a:r>
              <a:rPr lang="en-US" altLang="tr-TR" sz="1600" dirty="0"/>
              <a:t> </a:t>
            </a:r>
            <a:r>
              <a:rPr lang="en-US" altLang="tr-TR" sz="1600" dirty="0" err="1"/>
              <a:t>görüntülerin</a:t>
            </a:r>
            <a:r>
              <a:rPr lang="en-US" altLang="tr-TR" sz="1600" dirty="0"/>
              <a:t> </a:t>
            </a:r>
            <a:r>
              <a:rPr lang="en-US" altLang="tr-TR" sz="1600" dirty="0" err="1"/>
              <a:t>incelenmesi</a:t>
            </a:r>
            <a:r>
              <a:rPr lang="en-US" altLang="tr-TR" sz="1600" dirty="0"/>
              <a:t> ,</a:t>
            </a:r>
            <a:r>
              <a:rPr lang="en-US" altLang="tr-TR" sz="1600" dirty="0" err="1"/>
              <a:t>şüpheli</a:t>
            </a:r>
            <a:r>
              <a:rPr lang="en-US" altLang="tr-TR" sz="1600" dirty="0"/>
              <a:t> </a:t>
            </a:r>
            <a:r>
              <a:rPr lang="en-US" altLang="tr-TR" sz="1600" dirty="0" err="1"/>
              <a:t>dokuların</a:t>
            </a:r>
            <a:r>
              <a:rPr lang="en-US" altLang="tr-TR" sz="1600" dirty="0"/>
              <a:t> </a:t>
            </a:r>
            <a:r>
              <a:rPr lang="en-US" altLang="tr-TR" sz="1600" dirty="0" err="1"/>
              <a:t>belirgin</a:t>
            </a:r>
            <a:r>
              <a:rPr lang="en-US" altLang="tr-TR" sz="1600" dirty="0"/>
              <a:t> hale </a:t>
            </a:r>
            <a:r>
              <a:rPr lang="en-US" altLang="tr-TR" sz="1600" dirty="0" err="1"/>
              <a:t>getirilip</a:t>
            </a:r>
            <a:r>
              <a:rPr lang="en-US" altLang="tr-TR" sz="1600" dirty="0"/>
              <a:t> </a:t>
            </a:r>
            <a:r>
              <a:rPr lang="en-US" altLang="tr-TR" sz="1600" dirty="0" err="1"/>
              <a:t>uzmanlara</a:t>
            </a:r>
            <a:r>
              <a:rPr lang="en-US" altLang="tr-TR" sz="1600" dirty="0"/>
              <a:t> </a:t>
            </a:r>
            <a:r>
              <a:rPr lang="en-US" altLang="tr-TR" sz="1600" dirty="0" err="1"/>
              <a:t>doğru</a:t>
            </a:r>
            <a:r>
              <a:rPr lang="en-US" altLang="tr-TR" sz="1600" dirty="0"/>
              <a:t> </a:t>
            </a:r>
            <a:r>
              <a:rPr lang="en-US" altLang="tr-TR" sz="1600" dirty="0" err="1"/>
              <a:t>tanı</a:t>
            </a:r>
            <a:r>
              <a:rPr lang="en-US" altLang="tr-TR" sz="1600" dirty="0"/>
              <a:t> </a:t>
            </a:r>
            <a:r>
              <a:rPr lang="en-US" altLang="tr-TR" sz="1600" dirty="0" err="1"/>
              <a:t>koyabilme</a:t>
            </a:r>
            <a:r>
              <a:rPr lang="en-US" altLang="tr-TR" sz="1600" dirty="0"/>
              <a:t> </a:t>
            </a:r>
            <a:r>
              <a:rPr lang="en-US" altLang="tr-TR" sz="1600" dirty="0" err="1"/>
              <a:t>fırsatı</a:t>
            </a:r>
            <a:r>
              <a:rPr lang="en-US" altLang="tr-TR" sz="1600" dirty="0"/>
              <a:t> </a:t>
            </a:r>
            <a:r>
              <a:rPr lang="en-US" altLang="tr-TR" sz="1600" dirty="0" err="1"/>
              <a:t>sağlaması</a:t>
            </a:r>
            <a:r>
              <a:rPr lang="en-US" altLang="tr-TR" sz="1600" dirty="0"/>
              <a:t>.</a:t>
            </a:r>
          </a:p>
        </p:txBody>
      </p:sp>
      <p:pic>
        <p:nvPicPr>
          <p:cNvPr id="5" name="Resim 4">
            <a:extLst>
              <a:ext uri="{FF2B5EF4-FFF2-40B4-BE49-F238E27FC236}">
                <a16:creationId xmlns:a16="http://schemas.microsoft.com/office/drawing/2014/main" id="{114D001E-A0DC-4F37-869C-823B29E137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9538" y="3383630"/>
            <a:ext cx="4882879" cy="3220370"/>
          </a:xfrm>
          <a:prstGeom prst="rect">
            <a:avLst/>
          </a:prstGeom>
        </p:spPr>
      </p:pic>
      <p:cxnSp>
        <p:nvCxnSpPr>
          <p:cNvPr id="8" name="Düz Bağlayıcı 7">
            <a:extLst>
              <a:ext uri="{FF2B5EF4-FFF2-40B4-BE49-F238E27FC236}">
                <a16:creationId xmlns:a16="http://schemas.microsoft.com/office/drawing/2014/main" id="{9D4B8365-70D9-44E7-9B63-5103809726F7}"/>
              </a:ext>
            </a:extLst>
          </p:cNvPr>
          <p:cNvCxnSpPr>
            <a:cxnSpLocks/>
          </p:cNvCxnSpPr>
          <p:nvPr/>
        </p:nvCxnSpPr>
        <p:spPr>
          <a:xfrm flipV="1">
            <a:off x="5725448" y="967032"/>
            <a:ext cx="0" cy="2381747"/>
          </a:xfrm>
          <a:prstGeom prst="line">
            <a:avLst/>
          </a:prstGeom>
        </p:spPr>
        <p:style>
          <a:lnRef idx="1">
            <a:schemeClr val="accent1"/>
          </a:lnRef>
          <a:fillRef idx="0">
            <a:schemeClr val="accent1"/>
          </a:fillRef>
          <a:effectRef idx="0">
            <a:schemeClr val="accent1"/>
          </a:effectRef>
          <a:fontRef idx="minor">
            <a:schemeClr val="tx1"/>
          </a:fontRef>
        </p:style>
      </p:cxnSp>
      <p:sp>
        <p:nvSpPr>
          <p:cNvPr id="24" name="Metin kutusu 23">
            <a:extLst>
              <a:ext uri="{FF2B5EF4-FFF2-40B4-BE49-F238E27FC236}">
                <a16:creationId xmlns:a16="http://schemas.microsoft.com/office/drawing/2014/main" id="{EFC8B0FB-103C-46FF-85B8-0C644FABD18C}"/>
              </a:ext>
            </a:extLst>
          </p:cNvPr>
          <p:cNvSpPr txBox="1"/>
          <p:nvPr/>
        </p:nvSpPr>
        <p:spPr>
          <a:xfrm>
            <a:off x="250492" y="3597897"/>
            <a:ext cx="3226389" cy="2062103"/>
          </a:xfrm>
          <a:prstGeom prst="rect">
            <a:avLst/>
          </a:prstGeom>
          <a:noFill/>
        </p:spPr>
        <p:txBody>
          <a:bodyPr wrap="square" rtlCol="0">
            <a:spAutoFit/>
          </a:bodyPr>
          <a:lstStyle/>
          <a:p>
            <a:r>
              <a:rPr lang="en-US" sz="1600" dirty="0"/>
              <a:t>In addition to these, image processing techniques are used in such fields in medical science in processes such as brain imaging, early diagnosis of breast cancer, analysis of bone shape and structure, diagnosis of cancer and tumor detection.</a:t>
            </a:r>
            <a:endParaRPr lang="tr-TR" sz="1600" dirty="0"/>
          </a:p>
        </p:txBody>
      </p:sp>
      <p:sp>
        <p:nvSpPr>
          <p:cNvPr id="25" name="Metin kutusu 24">
            <a:extLst>
              <a:ext uri="{FF2B5EF4-FFF2-40B4-BE49-F238E27FC236}">
                <a16:creationId xmlns:a16="http://schemas.microsoft.com/office/drawing/2014/main" id="{ECF7B150-AB8A-4409-A22B-ADA2A442653A}"/>
              </a:ext>
            </a:extLst>
          </p:cNvPr>
          <p:cNvSpPr txBox="1"/>
          <p:nvPr/>
        </p:nvSpPr>
        <p:spPr>
          <a:xfrm>
            <a:off x="8131914" y="3597897"/>
            <a:ext cx="3652342" cy="1815882"/>
          </a:xfrm>
          <a:prstGeom prst="rect">
            <a:avLst/>
          </a:prstGeom>
          <a:noFill/>
        </p:spPr>
        <p:txBody>
          <a:bodyPr wrap="square" rtlCol="0">
            <a:spAutoFit/>
          </a:bodyPr>
          <a:lstStyle/>
          <a:p>
            <a:r>
              <a:rPr lang="tr-TR" sz="1600" dirty="0"/>
              <a:t>Bunların yanı sıra beyin görüntüleme, meme kanserinin erken teşhisi , kemik şeklinin ve yapısının analizi, kanser tanısı koyma ve tümörü fark etme gibi işlemlerde tıp biliminde bu tür alanlarda görüntü işleme teknikleri kullanılmaktadır.</a:t>
            </a:r>
          </a:p>
        </p:txBody>
      </p:sp>
    </p:spTree>
    <p:extLst>
      <p:ext uri="{BB962C8B-B14F-4D97-AF65-F5344CB8AC3E}">
        <p14:creationId xmlns:p14="http://schemas.microsoft.com/office/powerpoint/2010/main" val="4121705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D1E37A-F8AD-4418-9CD1-FA82AED2E6F9}"/>
              </a:ext>
            </a:extLst>
          </p:cNvPr>
          <p:cNvSpPr>
            <a:spLocks noGrp="1"/>
          </p:cNvSpPr>
          <p:nvPr>
            <p:ph type="ctrTitle"/>
          </p:nvPr>
        </p:nvSpPr>
        <p:spPr/>
        <p:txBody>
          <a:bodyPr>
            <a:normAutofit/>
          </a:bodyPr>
          <a:lstStyle/>
          <a:p>
            <a:r>
              <a:rPr lang="en-US" sz="6000" dirty="0"/>
              <a:t>Thank you for listening</a:t>
            </a:r>
            <a:r>
              <a:rPr lang="tr-TR" sz="6000" dirty="0"/>
              <a:t>,</a:t>
            </a:r>
            <a:r>
              <a:rPr lang="en-US" sz="6000" dirty="0"/>
              <a:t> goodbye</a:t>
            </a:r>
            <a:r>
              <a:rPr lang="tr-TR" sz="6000" dirty="0"/>
              <a:t>’s</a:t>
            </a:r>
          </a:p>
        </p:txBody>
      </p:sp>
      <p:sp>
        <p:nvSpPr>
          <p:cNvPr id="4" name="Başlık 1">
            <a:extLst>
              <a:ext uri="{FF2B5EF4-FFF2-40B4-BE49-F238E27FC236}">
                <a16:creationId xmlns:a16="http://schemas.microsoft.com/office/drawing/2014/main" id="{A8D3494A-CA66-427B-A889-F4DCF40F966D}"/>
              </a:ext>
            </a:extLst>
          </p:cNvPr>
          <p:cNvSpPr txBox="1">
            <a:spLocks/>
          </p:cNvSpPr>
          <p:nvPr/>
        </p:nvSpPr>
        <p:spPr>
          <a:xfrm>
            <a:off x="3086944" y="3808456"/>
            <a:ext cx="6209456" cy="614322"/>
          </a:xfrm>
          <a:prstGeom prst="rect">
            <a:avLst/>
          </a:prstGeom>
        </p:spPr>
        <p:txBody>
          <a:bodyPr vert="horz" lIns="91440" tIns="45720" rIns="91440" bIns="45720" rtlCol="0" anchor="b">
            <a:normAutofit/>
          </a:bodyPr>
          <a:lstStyle>
            <a:lvl1pPr algn="ctr" defTabSz="914400" rtl="0" eaLnBrk="1" latinLnBrk="0" hangingPunct="1">
              <a:lnSpc>
                <a:spcPct val="85000"/>
              </a:lnSpc>
              <a:spcBef>
                <a:spcPct val="0"/>
              </a:spcBef>
              <a:buNone/>
              <a:defRPr sz="7200" b="1" kern="1200" cap="all" baseline="0">
                <a:solidFill>
                  <a:srgbClr val="FFFFFF"/>
                </a:solidFill>
                <a:latin typeface="+mj-lt"/>
                <a:ea typeface="+mj-ea"/>
                <a:cs typeface="+mj-cs"/>
              </a:defRPr>
            </a:lvl1pPr>
          </a:lstStyle>
          <a:p>
            <a:r>
              <a:rPr lang="tr-TR" sz="1800" dirty="0"/>
              <a:t>Dinlediğiniz için teşekkürler, </a:t>
            </a:r>
            <a:r>
              <a:rPr lang="tr-TR" sz="1800" dirty="0" err="1"/>
              <a:t>hoşçakalın</a:t>
            </a:r>
            <a:r>
              <a:rPr lang="tr-TR" sz="1800" dirty="0"/>
              <a:t>.</a:t>
            </a:r>
          </a:p>
        </p:txBody>
      </p:sp>
    </p:spTree>
    <p:extLst>
      <p:ext uri="{BB962C8B-B14F-4D97-AF65-F5344CB8AC3E}">
        <p14:creationId xmlns:p14="http://schemas.microsoft.com/office/powerpoint/2010/main" val="208126868"/>
      </p:ext>
    </p:extLst>
  </p:cSld>
  <p:clrMapOvr>
    <a:masterClrMapping/>
  </p:clrMapOvr>
</p:sld>
</file>

<file path=ppt/theme/theme1.xml><?xml version="1.0" encoding="utf-8"?>
<a:theme xmlns:a="http://schemas.openxmlformats.org/drawingml/2006/main" name="Temel">
  <a:themeElements>
    <a:clrScheme name="Temel">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Tem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mel">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Temel</Template>
  <TotalTime>539</TotalTime>
  <Words>979</Words>
  <Application>Microsoft Office PowerPoint</Application>
  <PresentationFormat>Geniş ekran</PresentationFormat>
  <Paragraphs>86</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Corbel</vt:lpstr>
      <vt:lpstr>Google Sans</vt:lpstr>
      <vt:lpstr>Temel</vt:lpstr>
      <vt:lpstr>ıMAGE PROCESSıNG</vt:lpstr>
      <vt:lpstr>What is Image Processing ?</vt:lpstr>
      <vt:lpstr>About Image Processing. </vt:lpstr>
      <vt:lpstr>What can be do with image processing ?</vt:lpstr>
      <vt:lpstr>Some Uses of Image Processing</vt:lpstr>
      <vt:lpstr>Some Uses of Image Processing</vt:lpstr>
      <vt:lpstr>Some Uses of Image Processing</vt:lpstr>
      <vt:lpstr>Thank you for listening, goodbye’s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dc:title>
  <dc:creator>osman karadeniz</dc:creator>
  <cp:lastModifiedBy>osman karadeniz</cp:lastModifiedBy>
  <cp:revision>36</cp:revision>
  <dcterms:created xsi:type="dcterms:W3CDTF">2021-03-30T14:12:18Z</dcterms:created>
  <dcterms:modified xsi:type="dcterms:W3CDTF">2021-03-31T20:12:34Z</dcterms:modified>
</cp:coreProperties>
</file>