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
  </p:notesMasterIdLst>
  <p:handoutMasterIdLst>
    <p:handoutMasterId r:id="rId9"/>
  </p:handoutMasterIdLst>
  <p:sldIdLst>
    <p:sldId id="257" r:id="rId2"/>
    <p:sldId id="260" r:id="rId3"/>
    <p:sldId id="261" r:id="rId4"/>
    <p:sldId id="262" r:id="rId5"/>
    <p:sldId id="263" r:id="rId6"/>
    <p:sldId id="264" r:id="rId7"/>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911" autoAdjust="0"/>
  </p:normalViewPr>
  <p:slideViewPr>
    <p:cSldViewPr snapToGrid="0">
      <p:cViewPr varScale="1">
        <p:scale>
          <a:sx n="116" d="100"/>
          <a:sy n="116" d="100"/>
        </p:scale>
        <p:origin x="336" y="10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31.03.2021</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31.03.2021</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r>
              <a:rPr lang="tr-TR" b="1" dirty="0"/>
              <a:t>Örnek hedefler</a:t>
            </a:r>
          </a:p>
          <a:p>
            <a:pPr marL="0" indent="0" rtl="0">
              <a:buFont typeface="Arial" panose="020B0604020202020204" pitchFamily="34" charset="0"/>
              <a:buNone/>
            </a:pPr>
            <a:r>
              <a:rPr lang="tr-TR" dirty="0"/>
              <a:t>Bu dersin ardından şunları yapabileceksiniz:</a:t>
            </a:r>
          </a:p>
          <a:p>
            <a:pPr marL="171450" indent="-171450" rtl="0">
              <a:buFont typeface="Arial" panose="020B0604020202020204" pitchFamily="34" charset="0"/>
              <a:buChar char="•"/>
            </a:pPr>
            <a:r>
              <a:rPr lang="tr-TR" dirty="0"/>
              <a:t>Dosyaları ekip Web sunucusuna kaydetme.</a:t>
            </a:r>
          </a:p>
          <a:p>
            <a:pPr marL="171450" indent="-171450" rtl="0">
              <a:buFont typeface="Arial" panose="020B0604020202020204" pitchFamily="34" charset="0"/>
              <a:buChar char="•"/>
            </a:pPr>
            <a:r>
              <a:rPr lang="tr-TR" dirty="0"/>
              <a:t>Dosyaları Web sunucusu üzerinde farklı konumlara taşıma.</a:t>
            </a:r>
          </a:p>
          <a:p>
            <a:pPr marL="171450" indent="-171450" rtl="0">
              <a:buFont typeface="Arial" panose="020B0604020202020204" pitchFamily="34" charset="0"/>
              <a:buChar char="•"/>
            </a:pPr>
            <a:r>
              <a:rPr lang="tr-TR" dirty="0"/>
              <a:t>Dosyaları ekip Web sunucusunda paylaşma.</a:t>
            </a:r>
          </a:p>
          <a:p>
            <a:pPr rtl="0"/>
            <a:endParaRPr lang="tr-TR" dirty="0"/>
          </a:p>
          <a:p>
            <a:pPr rtl="0"/>
            <a:endParaRPr lang="tr-TR" dirty="0"/>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3069441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3</a:t>
            </a:fld>
            <a:endParaRPr lang="tr-TR" dirty="0"/>
          </a:p>
        </p:txBody>
      </p:sp>
    </p:spTree>
    <p:extLst>
      <p:ext uri="{BB962C8B-B14F-4D97-AF65-F5344CB8AC3E}">
        <p14:creationId xmlns:p14="http://schemas.microsoft.com/office/powerpoint/2010/main" val="139047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4</a:t>
            </a:fld>
            <a:endParaRPr lang="tr-TR" dirty="0"/>
          </a:p>
        </p:txBody>
      </p:sp>
    </p:spTree>
    <p:extLst>
      <p:ext uri="{BB962C8B-B14F-4D97-AF65-F5344CB8AC3E}">
        <p14:creationId xmlns:p14="http://schemas.microsoft.com/office/powerpoint/2010/main" val="498783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5800B302-F4DC-4547-9C74-CF794137D166}" type="slidenum">
              <a:rPr lang="tr-TR" smtClean="0"/>
              <a:t>5</a:t>
            </a:fld>
            <a:endParaRPr lang="tr-TR" dirty="0"/>
          </a:p>
        </p:txBody>
      </p:sp>
    </p:spTree>
    <p:extLst>
      <p:ext uri="{BB962C8B-B14F-4D97-AF65-F5344CB8AC3E}">
        <p14:creationId xmlns:p14="http://schemas.microsoft.com/office/powerpoint/2010/main" val="908655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pPr rtl="0"/>
            <a:fld id="{32674CE4-FBD8-4481-AEFB-CA53E599A745}" type="slidenum">
              <a:rPr lang="tr-TR" smtClean="0"/>
              <a:t>6</a:t>
            </a:fld>
            <a:endParaRPr lang="tr-TR" dirty="0"/>
          </a:p>
        </p:txBody>
      </p:sp>
    </p:spTree>
    <p:extLst>
      <p:ext uri="{BB962C8B-B14F-4D97-AF65-F5344CB8AC3E}">
        <p14:creationId xmlns:p14="http://schemas.microsoft.com/office/powerpoint/2010/main" val="58173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tıklatın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31.03.2021</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31.03.2021</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31.03.2021</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31.03.2021</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düzenlemek için tıklatın</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31.03.2021</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31.03.2021</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düzenlemek için tıklatın</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düzenlemek için tıklatın</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31.03.2021</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31.03.2021</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31.03.2021</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düzenlemek için tıklatın</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düzenlemek için tıklatın</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31.03.2021</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düzenlemek için tıklatın</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31.03.2021</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31.03.2021</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fontScale="90000"/>
          </a:bodyPr>
          <a:lstStyle/>
          <a:p>
            <a:r>
              <a:rPr lang="tr-TR" b="1" dirty="0" smtClean="0"/>
              <a:t>BIG DATA </a:t>
            </a:r>
            <a:br>
              <a:rPr lang="tr-TR" b="1" dirty="0" smtClean="0"/>
            </a:br>
            <a:r>
              <a:rPr lang="tr-TR" b="1" dirty="0" err="1" smtClean="0"/>
              <a:t>DATA</a:t>
            </a:r>
            <a:r>
              <a:rPr lang="tr-TR" b="1" dirty="0" smtClean="0"/>
              <a:t> COMPONENTS</a:t>
            </a:r>
            <a:br>
              <a:rPr lang="tr-TR" b="1" dirty="0" smtClean="0"/>
            </a:br>
            <a:endParaRPr lang="tr-TR" dirty="0"/>
          </a:p>
        </p:txBody>
      </p:sp>
      <p:sp>
        <p:nvSpPr>
          <p:cNvPr id="3" name="Alt Başlık 2"/>
          <p:cNvSpPr>
            <a:spLocks noGrp="1"/>
          </p:cNvSpPr>
          <p:nvPr>
            <p:ph type="subTitle" idx="1"/>
          </p:nvPr>
        </p:nvSpPr>
        <p:spPr/>
        <p:txBody>
          <a:bodyPr rtlCol="0"/>
          <a:lstStyle/>
          <a:p>
            <a:pPr rtl="0"/>
            <a:endParaRPr lang="tr-TR" dirty="0" smtClean="0"/>
          </a:p>
          <a:p>
            <a:pPr rtl="0"/>
            <a:r>
              <a:rPr lang="tr-TR" dirty="0" smtClean="0"/>
              <a:t>195542001</a:t>
            </a:r>
          </a:p>
          <a:p>
            <a:pPr rtl="0"/>
            <a:endParaRPr lang="tr-TR" dirty="0" smtClean="0"/>
          </a:p>
          <a:p>
            <a:r>
              <a:rPr lang="tr-TR" dirty="0" smtClean="0"/>
              <a:t>DENİZ </a:t>
            </a:r>
            <a:r>
              <a:rPr lang="tr-TR" dirty="0" smtClean="0"/>
              <a:t>KALENDER</a:t>
            </a:r>
          </a:p>
          <a:p>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b="1" dirty="0" smtClean="0">
                <a:solidFill>
                  <a:schemeClr val="tx1"/>
                </a:solidFill>
              </a:rPr>
              <a:t>Data Components</a:t>
            </a:r>
            <a:endParaRPr lang="tr-TR" b="1" dirty="0">
              <a:solidFill>
                <a:schemeClr val="tx1"/>
              </a:solidFill>
            </a:endParaRPr>
          </a:p>
        </p:txBody>
      </p:sp>
      <p:sp>
        <p:nvSpPr>
          <p:cNvPr id="3" name="İçerik Yer Tutucusu 2"/>
          <p:cNvSpPr>
            <a:spLocks noGrp="1"/>
          </p:cNvSpPr>
          <p:nvPr>
            <p:ph idx="1"/>
          </p:nvPr>
        </p:nvSpPr>
        <p:spPr/>
        <p:txBody>
          <a:bodyPr rtlCol="0"/>
          <a:lstStyle/>
          <a:p>
            <a:r>
              <a:rPr lang="en-US" dirty="0"/>
              <a:t>There are 5 components in the formation of Big </a:t>
            </a:r>
            <a:r>
              <a:rPr lang="en-US" dirty="0" smtClean="0"/>
              <a:t>Data. </a:t>
            </a:r>
            <a:r>
              <a:rPr lang="en-US" dirty="0"/>
              <a:t>These components </a:t>
            </a:r>
            <a:r>
              <a:rPr lang="en-US" dirty="0" smtClean="0"/>
              <a:t>are respectively</a:t>
            </a:r>
            <a:r>
              <a:rPr lang="tr-TR" dirty="0" smtClean="0"/>
              <a:t>;</a:t>
            </a:r>
            <a:r>
              <a:rPr lang="en-US" dirty="0" smtClean="0"/>
              <a:t> </a:t>
            </a:r>
            <a:r>
              <a:rPr lang="en-US" dirty="0"/>
              <a:t>variety, velocity, volume, verification, and value</a:t>
            </a:r>
            <a:r>
              <a:rPr lang="en-US" dirty="0" smtClean="0"/>
              <a:t>.</a:t>
            </a:r>
            <a:endParaRPr lang="tr-TR" dirty="0" smtClean="0"/>
          </a:p>
          <a:p>
            <a:r>
              <a:rPr lang="tr-TR" dirty="0">
                <a:solidFill>
                  <a:schemeClr val="tx1">
                    <a:lumMod val="85000"/>
                    <a:lumOff val="15000"/>
                  </a:schemeClr>
                </a:solidFill>
              </a:rPr>
              <a:t>Büyük veri </a:t>
            </a:r>
            <a:r>
              <a:rPr lang="tr-TR" dirty="0" err="1">
                <a:solidFill>
                  <a:schemeClr val="tx1">
                    <a:lumMod val="85000"/>
                    <a:lumOff val="15000"/>
                  </a:schemeClr>
                </a:solidFill>
              </a:rPr>
              <a:t>nin</a:t>
            </a:r>
            <a:r>
              <a:rPr lang="tr-TR" dirty="0">
                <a:solidFill>
                  <a:schemeClr val="tx1">
                    <a:lumMod val="85000"/>
                    <a:lumOff val="15000"/>
                  </a:schemeClr>
                </a:solidFill>
              </a:rPr>
              <a:t> oluşumunda 5 bileşen vardır. Bu bileşenler sırasıyla; </a:t>
            </a:r>
            <a:r>
              <a:rPr lang="tr-TR" dirty="0" err="1">
                <a:solidFill>
                  <a:schemeClr val="tx1">
                    <a:lumMod val="85000"/>
                    <a:lumOff val="15000"/>
                  </a:schemeClr>
                </a:solidFill>
              </a:rPr>
              <a:t>variety</a:t>
            </a:r>
            <a:r>
              <a:rPr lang="tr-TR" dirty="0">
                <a:solidFill>
                  <a:schemeClr val="tx1">
                    <a:lumMod val="85000"/>
                    <a:lumOff val="15000"/>
                  </a:schemeClr>
                </a:solidFill>
              </a:rPr>
              <a:t>, </a:t>
            </a:r>
            <a:r>
              <a:rPr lang="tr-TR" dirty="0" err="1">
                <a:solidFill>
                  <a:schemeClr val="tx1">
                    <a:lumMod val="85000"/>
                    <a:lumOff val="15000"/>
                  </a:schemeClr>
                </a:solidFill>
              </a:rPr>
              <a:t>velocity</a:t>
            </a:r>
            <a:r>
              <a:rPr lang="tr-TR" dirty="0">
                <a:solidFill>
                  <a:schemeClr val="tx1">
                    <a:lumMod val="85000"/>
                    <a:lumOff val="15000"/>
                  </a:schemeClr>
                </a:solidFill>
              </a:rPr>
              <a:t>, </a:t>
            </a:r>
            <a:r>
              <a:rPr lang="tr-TR" dirty="0" err="1">
                <a:solidFill>
                  <a:schemeClr val="tx1">
                    <a:lumMod val="85000"/>
                    <a:lumOff val="15000"/>
                  </a:schemeClr>
                </a:solidFill>
              </a:rPr>
              <a:t>volume</a:t>
            </a:r>
            <a:r>
              <a:rPr lang="tr-TR" dirty="0">
                <a:solidFill>
                  <a:schemeClr val="tx1">
                    <a:lumMod val="85000"/>
                    <a:lumOff val="15000"/>
                  </a:schemeClr>
                </a:solidFill>
              </a:rPr>
              <a:t>, </a:t>
            </a:r>
            <a:r>
              <a:rPr lang="tr-TR" dirty="0" err="1">
                <a:solidFill>
                  <a:schemeClr val="tx1">
                    <a:lumMod val="85000"/>
                    <a:lumOff val="15000"/>
                  </a:schemeClr>
                </a:solidFill>
              </a:rPr>
              <a:t>verification</a:t>
            </a:r>
            <a:r>
              <a:rPr lang="tr-TR" dirty="0">
                <a:solidFill>
                  <a:schemeClr val="tx1">
                    <a:lumMod val="85000"/>
                    <a:lumOff val="15000"/>
                  </a:schemeClr>
                </a:solidFill>
              </a:rPr>
              <a:t> ve </a:t>
            </a:r>
            <a:r>
              <a:rPr lang="tr-TR" dirty="0" err="1" smtClean="0">
                <a:solidFill>
                  <a:schemeClr val="tx1">
                    <a:lumMod val="85000"/>
                    <a:lumOff val="15000"/>
                  </a:schemeClr>
                </a:solidFill>
              </a:rPr>
              <a:t>value'dir</a:t>
            </a:r>
            <a:r>
              <a:rPr lang="tr-TR" dirty="0">
                <a:solidFill>
                  <a:schemeClr val="tx1">
                    <a:lumMod val="85000"/>
                    <a:lumOff val="15000"/>
                  </a:schemeClr>
                </a:solidFill>
              </a:rPr>
              <a:t>.</a:t>
            </a:r>
            <a:endParaRPr lang="tr-TR" dirty="0" smtClean="0">
              <a:solidFill>
                <a:schemeClr val="tx1">
                  <a:lumMod val="85000"/>
                  <a:lumOff val="15000"/>
                </a:schemeClr>
              </a:solidFill>
            </a:endParaRPr>
          </a:p>
          <a:p>
            <a:pPr rtl="0"/>
            <a:endParaRPr lang="tr-TR" dirty="0" smtClean="0"/>
          </a:p>
          <a:p>
            <a:pPr rtl="0"/>
            <a:endParaRPr lang="tr-TR" dirty="0"/>
          </a:p>
          <a:p>
            <a:pPr marL="109728" indent="0" rtl="0">
              <a:buNone/>
            </a:pPr>
            <a:endParaRPr lang="tr-TR" dirty="0"/>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029" y="4020066"/>
            <a:ext cx="2790991" cy="2706130"/>
          </a:xfrm>
          <a:prstGeom prst="rect">
            <a:avLst/>
          </a:prstGeom>
        </p:spPr>
      </p:pic>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aşlık 8"/>
          <p:cNvSpPr>
            <a:spLocks noGrp="1"/>
          </p:cNvSpPr>
          <p:nvPr>
            <p:ph type="title"/>
          </p:nvPr>
        </p:nvSpPr>
        <p:spPr/>
        <p:txBody>
          <a:bodyPr rtlCol="0"/>
          <a:lstStyle/>
          <a:p>
            <a:r>
              <a:rPr lang="tr-TR" b="1" dirty="0" err="1">
                <a:solidFill>
                  <a:schemeClr val="tx1"/>
                </a:solidFill>
              </a:rPr>
              <a:t>Variety</a:t>
            </a:r>
            <a:r>
              <a:rPr lang="tr-TR" b="1" dirty="0">
                <a:solidFill>
                  <a:schemeClr val="tx1"/>
                </a:solidFill>
              </a:rPr>
              <a:t> </a:t>
            </a:r>
            <a:r>
              <a:rPr lang="tr-TR" b="1" dirty="0" err="1" smtClean="0">
                <a:solidFill>
                  <a:schemeClr val="tx1"/>
                </a:solidFill>
              </a:rPr>
              <a:t>and</a:t>
            </a:r>
            <a:r>
              <a:rPr lang="tr-TR" b="1" dirty="0" smtClean="0">
                <a:solidFill>
                  <a:schemeClr val="tx1"/>
                </a:solidFill>
              </a:rPr>
              <a:t> </a:t>
            </a:r>
            <a:r>
              <a:rPr lang="tr-TR" b="1" dirty="0" err="1">
                <a:solidFill>
                  <a:schemeClr val="tx1"/>
                </a:solidFill>
              </a:rPr>
              <a:t>Velocity</a:t>
            </a:r>
            <a:r>
              <a:rPr lang="tr-TR" b="1" dirty="0"/>
              <a:t> </a:t>
            </a:r>
            <a:endParaRPr lang="tr-TR" dirty="0"/>
          </a:p>
        </p:txBody>
      </p:sp>
      <p:sp>
        <p:nvSpPr>
          <p:cNvPr id="6" name="Metin Yer Tutucusu 5"/>
          <p:cNvSpPr>
            <a:spLocks noGrp="1"/>
          </p:cNvSpPr>
          <p:nvPr>
            <p:ph sz="half" idx="1"/>
          </p:nvPr>
        </p:nvSpPr>
        <p:spPr>
          <a:xfrm>
            <a:off x="609599" y="2249425"/>
            <a:ext cx="10742141" cy="4341875"/>
          </a:xfrm>
        </p:spPr>
        <p:txBody>
          <a:bodyPr rtlCol="0">
            <a:normAutofit fontScale="92500" lnSpcReduction="10000"/>
          </a:bodyPr>
          <a:lstStyle/>
          <a:p>
            <a:r>
              <a:rPr lang="en-US" b="1" dirty="0">
                <a:solidFill>
                  <a:srgbClr val="002060"/>
                </a:solidFill>
              </a:rPr>
              <a:t>Variety</a:t>
            </a:r>
            <a:r>
              <a:rPr lang="en-US" dirty="0">
                <a:solidFill>
                  <a:srgbClr val="002060"/>
                </a:solidFill>
              </a:rPr>
              <a:t>: </a:t>
            </a:r>
            <a:r>
              <a:rPr lang="tr-TR" dirty="0" smtClean="0">
                <a:solidFill>
                  <a:srgbClr val="002060"/>
                </a:solidFill>
              </a:rPr>
              <a:t>S</a:t>
            </a:r>
            <a:r>
              <a:rPr lang="en-US" dirty="0" err="1" smtClean="0">
                <a:solidFill>
                  <a:srgbClr val="002060"/>
                </a:solidFill>
              </a:rPr>
              <a:t>ince</a:t>
            </a:r>
            <a:r>
              <a:rPr lang="en-US" dirty="0" smtClean="0">
                <a:solidFill>
                  <a:srgbClr val="002060"/>
                </a:solidFill>
              </a:rPr>
              <a:t> </a:t>
            </a:r>
            <a:r>
              <a:rPr lang="en-US" dirty="0">
                <a:solidFill>
                  <a:srgbClr val="002060"/>
                </a:solidFill>
              </a:rPr>
              <a:t>the data produced is not structured in general and consists of data formats obtained from many different environments, they must be integrated and converted to each other. </a:t>
            </a:r>
            <a:endParaRPr lang="tr-TR" dirty="0" smtClean="0">
              <a:solidFill>
                <a:srgbClr val="002060"/>
              </a:solidFill>
            </a:endParaRPr>
          </a:p>
          <a:p>
            <a:pPr marL="109728" indent="0">
              <a:buNone/>
            </a:pPr>
            <a:endParaRPr lang="tr-TR" dirty="0" smtClean="0"/>
          </a:p>
          <a:p>
            <a:r>
              <a:rPr lang="en-US" b="1" dirty="0" smtClean="0">
                <a:solidFill>
                  <a:schemeClr val="tx1">
                    <a:lumMod val="85000"/>
                    <a:lumOff val="15000"/>
                  </a:schemeClr>
                </a:solidFill>
              </a:rPr>
              <a:t>Variety</a:t>
            </a:r>
            <a:r>
              <a:rPr lang="tr-TR" b="1" dirty="0" smtClean="0">
                <a:solidFill>
                  <a:schemeClr val="tx1">
                    <a:lumMod val="85000"/>
                    <a:lumOff val="15000"/>
                  </a:schemeClr>
                </a:solidFill>
              </a:rPr>
              <a:t>(Çeşitlilik)</a:t>
            </a:r>
            <a:r>
              <a:rPr lang="en-US" dirty="0" smtClean="0">
                <a:solidFill>
                  <a:schemeClr val="tx1">
                    <a:lumMod val="85000"/>
                    <a:lumOff val="15000"/>
                  </a:schemeClr>
                </a:solidFill>
              </a:rPr>
              <a:t>: </a:t>
            </a:r>
            <a:r>
              <a:rPr lang="tr-TR" dirty="0" smtClean="0">
                <a:solidFill>
                  <a:schemeClr val="tx1">
                    <a:lumMod val="85000"/>
                    <a:lumOff val="15000"/>
                  </a:schemeClr>
                </a:solidFill>
              </a:rPr>
              <a:t>Üretilen </a:t>
            </a:r>
            <a:r>
              <a:rPr lang="tr-TR" dirty="0">
                <a:solidFill>
                  <a:schemeClr val="tx1">
                    <a:lumMod val="85000"/>
                    <a:lumOff val="15000"/>
                  </a:schemeClr>
                </a:solidFill>
              </a:rPr>
              <a:t>veriler genel olarak yapısal olmadığı ve bir çok farklı ortamdan elde edilen veri formatlarından oluştukları için bütünleşik ve birbirlerine dönüştürülebiliyor olmaları gerekmektedir</a:t>
            </a:r>
            <a:r>
              <a:rPr lang="tr-TR" dirty="0" smtClean="0">
                <a:solidFill>
                  <a:schemeClr val="tx1">
                    <a:lumMod val="85000"/>
                    <a:lumOff val="15000"/>
                  </a:schemeClr>
                </a:solidFill>
              </a:rPr>
              <a:t>.</a:t>
            </a:r>
          </a:p>
          <a:p>
            <a:endParaRPr lang="tr-TR" dirty="0">
              <a:solidFill>
                <a:schemeClr val="tx1">
                  <a:lumMod val="85000"/>
                  <a:lumOff val="15000"/>
                </a:schemeClr>
              </a:solidFill>
            </a:endParaRPr>
          </a:p>
          <a:p>
            <a:r>
              <a:rPr lang="en-US" b="1" dirty="0" smtClean="0">
                <a:solidFill>
                  <a:srgbClr val="002060"/>
                </a:solidFill>
              </a:rPr>
              <a:t>Velocity</a:t>
            </a:r>
            <a:r>
              <a:rPr lang="en-US" dirty="0" smtClean="0">
                <a:solidFill>
                  <a:srgbClr val="002060"/>
                </a:solidFill>
              </a:rPr>
              <a:t>: </a:t>
            </a:r>
            <a:r>
              <a:rPr lang="en-US" dirty="0">
                <a:solidFill>
                  <a:srgbClr val="002060"/>
                </a:solidFill>
              </a:rPr>
              <a:t>Big data production adds speed to its speed every day, and this data reaches incredible dimensions per second. Fast-growing data leads to an increase in the number and variety of processes that need this data at the same speed, and we should be able to remove this density both software and hardware</a:t>
            </a:r>
            <a:r>
              <a:rPr lang="en-US" dirty="0" smtClean="0">
                <a:solidFill>
                  <a:srgbClr val="002060"/>
                </a:solidFill>
              </a:rPr>
              <a:t>.</a:t>
            </a:r>
            <a:endParaRPr lang="tr-TR" dirty="0" smtClean="0">
              <a:solidFill>
                <a:srgbClr val="002060"/>
              </a:solidFill>
            </a:endParaRPr>
          </a:p>
          <a:p>
            <a:pPr marL="109728" indent="0">
              <a:buNone/>
            </a:pPr>
            <a:endParaRPr lang="tr-TR" dirty="0" smtClean="0">
              <a:solidFill>
                <a:srgbClr val="002060"/>
              </a:solidFill>
            </a:endParaRPr>
          </a:p>
          <a:p>
            <a:r>
              <a:rPr lang="en-US" b="1" dirty="0">
                <a:solidFill>
                  <a:schemeClr val="tx1">
                    <a:lumMod val="85000"/>
                    <a:lumOff val="15000"/>
                  </a:schemeClr>
                </a:solidFill>
              </a:rPr>
              <a:t>Velocity </a:t>
            </a:r>
            <a:r>
              <a:rPr lang="tr-TR" b="1" dirty="0" smtClean="0">
                <a:solidFill>
                  <a:schemeClr val="tx1">
                    <a:lumMod val="85000"/>
                    <a:lumOff val="15000"/>
                  </a:schemeClr>
                </a:solidFill>
              </a:rPr>
              <a:t>(Çeşitlilik): </a:t>
            </a:r>
            <a:r>
              <a:rPr lang="tr-TR" dirty="0" err="1" smtClean="0">
                <a:solidFill>
                  <a:schemeClr val="tx1">
                    <a:lumMod val="85000"/>
                    <a:lumOff val="15000"/>
                  </a:schemeClr>
                </a:solidFill>
              </a:rPr>
              <a:t>Big</a:t>
            </a:r>
            <a:r>
              <a:rPr lang="tr-TR" dirty="0" smtClean="0">
                <a:solidFill>
                  <a:schemeClr val="tx1">
                    <a:lumMod val="85000"/>
                    <a:lumOff val="15000"/>
                  </a:schemeClr>
                </a:solidFill>
              </a:rPr>
              <a:t> </a:t>
            </a:r>
            <a:r>
              <a:rPr lang="tr-TR" dirty="0">
                <a:solidFill>
                  <a:schemeClr val="tx1">
                    <a:lumMod val="85000"/>
                    <a:lumOff val="15000"/>
                  </a:schemeClr>
                </a:solidFill>
              </a:rPr>
              <a:t>data üretimi her geçen gün hızına hız katmakta ve bu veriler saniyede inanılmaz boyutlara ulaşmaktadır. Hızlı büyüyen veri, o veriye muhtaç olan işlem sayısının ve çeşitliliğinin de aynı hızda artması sonucunu ortaya çıkartmaktadır ve hem </a:t>
            </a:r>
            <a:r>
              <a:rPr lang="tr-TR" dirty="0" err="1">
                <a:solidFill>
                  <a:schemeClr val="tx1">
                    <a:lumMod val="85000"/>
                    <a:lumOff val="15000"/>
                  </a:schemeClr>
                </a:solidFill>
              </a:rPr>
              <a:t>yazılımsal</a:t>
            </a:r>
            <a:r>
              <a:rPr lang="tr-TR" dirty="0">
                <a:solidFill>
                  <a:schemeClr val="tx1">
                    <a:lumMod val="85000"/>
                    <a:lumOff val="15000"/>
                  </a:schemeClr>
                </a:solidFill>
              </a:rPr>
              <a:t> </a:t>
            </a:r>
            <a:r>
              <a:rPr lang="tr-TR" dirty="0" smtClean="0">
                <a:solidFill>
                  <a:schemeClr val="tx1">
                    <a:lumMod val="85000"/>
                    <a:lumOff val="15000"/>
                  </a:schemeClr>
                </a:solidFill>
              </a:rPr>
              <a:t>hem de </a:t>
            </a:r>
            <a:r>
              <a:rPr lang="tr-TR" dirty="0">
                <a:solidFill>
                  <a:schemeClr val="tx1">
                    <a:lumMod val="85000"/>
                    <a:lumOff val="15000"/>
                  </a:schemeClr>
                </a:solidFill>
              </a:rPr>
              <a:t>donanımsal olarak bu yoğunluğu kaldırabilmeliyiz.</a:t>
            </a:r>
            <a:endParaRPr lang="tr-TR" dirty="0" smtClean="0">
              <a:solidFill>
                <a:schemeClr val="tx1">
                  <a:lumMod val="85000"/>
                  <a:lumOff val="15000"/>
                </a:schemeClr>
              </a:solidFill>
            </a:endParaRPr>
          </a:p>
        </p:txBody>
      </p:sp>
    </p:spTree>
    <p:extLst>
      <p:ext uri="{BB962C8B-B14F-4D97-AF65-F5344CB8AC3E}">
        <p14:creationId xmlns:p14="http://schemas.microsoft.com/office/powerpoint/2010/main" val="4237039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smtClean="0">
                <a:solidFill>
                  <a:schemeClr val="tx1"/>
                </a:solidFill>
              </a:rPr>
              <a:t>Volume </a:t>
            </a:r>
            <a:endParaRPr lang="tr-TR" dirty="0">
              <a:solidFill>
                <a:schemeClr val="tx1"/>
              </a:solidFill>
            </a:endParaRPr>
          </a:p>
        </p:txBody>
      </p:sp>
      <p:sp>
        <p:nvSpPr>
          <p:cNvPr id="3" name="İçerik Yer Tutucusu 2"/>
          <p:cNvSpPr>
            <a:spLocks noGrp="1"/>
          </p:cNvSpPr>
          <p:nvPr>
            <p:ph idx="1"/>
          </p:nvPr>
        </p:nvSpPr>
        <p:spPr/>
        <p:txBody>
          <a:bodyPr rtlCol="0"/>
          <a:lstStyle/>
          <a:p>
            <a:r>
              <a:rPr lang="tr-TR" b="1" dirty="0">
                <a:solidFill>
                  <a:srgbClr val="002060"/>
                </a:solidFill>
              </a:rPr>
              <a:t>Volume </a:t>
            </a:r>
            <a:r>
              <a:rPr lang="tr-TR" b="1" dirty="0" smtClean="0">
                <a:solidFill>
                  <a:srgbClr val="002060"/>
                </a:solidFill>
              </a:rPr>
              <a:t>: </a:t>
            </a:r>
            <a:r>
              <a:rPr lang="en-US" dirty="0" smtClean="0">
                <a:solidFill>
                  <a:srgbClr val="002060"/>
                </a:solidFill>
              </a:rPr>
              <a:t>Our </a:t>
            </a:r>
            <a:r>
              <a:rPr lang="en-US" dirty="0">
                <a:solidFill>
                  <a:srgbClr val="002060"/>
                </a:solidFill>
              </a:rPr>
              <a:t>data, which we call big data, may be growing at speed every day, so we need to think well about how to deal with these stacks of data in the future, putting our future increase </a:t>
            </a:r>
            <a:r>
              <a:rPr lang="en-US" dirty="0" smtClean="0">
                <a:solidFill>
                  <a:srgbClr val="002060"/>
                </a:solidFill>
              </a:rPr>
              <a:t>at </a:t>
            </a:r>
            <a:r>
              <a:rPr lang="en-US" dirty="0">
                <a:solidFill>
                  <a:srgbClr val="002060"/>
                </a:solidFill>
              </a:rPr>
              <a:t>the forefront, and make our plans in this direction.</a:t>
            </a:r>
            <a:r>
              <a:rPr lang="en-US" dirty="0"/>
              <a:t> </a:t>
            </a:r>
            <a:endParaRPr lang="tr-TR" dirty="0" smtClean="0"/>
          </a:p>
          <a:p>
            <a:r>
              <a:rPr lang="tr-TR" b="1" dirty="0">
                <a:solidFill>
                  <a:schemeClr val="tx1">
                    <a:lumMod val="85000"/>
                    <a:lumOff val="15000"/>
                  </a:schemeClr>
                </a:solidFill>
              </a:rPr>
              <a:t>Volume (Veri Büyüklüğü): </a:t>
            </a:r>
            <a:r>
              <a:rPr lang="tr-TR" dirty="0">
                <a:solidFill>
                  <a:schemeClr val="tx1">
                    <a:lumMod val="85000"/>
                    <a:lumOff val="15000"/>
                  </a:schemeClr>
                </a:solidFill>
              </a:rPr>
              <a:t>Büyük veri olarak isimlendirdiğimiz verilerimiz her geçen gün hızına hız katarak artıyor olabilir, haliyle gelecekteki durumlarımızı da ön plana koyarak ileride bu veri yığınları ile nasıl başa çıkacağımızı iyi düşünmemiz ve planlarımızı bu doğrultuda yapmamız gerekmektedir.</a:t>
            </a:r>
          </a:p>
        </p:txBody>
      </p:sp>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a:solidFill>
                  <a:schemeClr val="tx1"/>
                </a:solidFill>
              </a:rPr>
              <a:t>Verification</a:t>
            </a:r>
            <a:endParaRPr lang="tr-TR" dirty="0">
              <a:solidFill>
                <a:schemeClr val="tx1"/>
              </a:solidFill>
            </a:endParaRPr>
          </a:p>
        </p:txBody>
      </p:sp>
      <p:sp>
        <p:nvSpPr>
          <p:cNvPr id="3" name="İçerik Yer Tutucusu 2"/>
          <p:cNvSpPr>
            <a:spLocks noGrp="1"/>
          </p:cNvSpPr>
          <p:nvPr>
            <p:ph idx="1"/>
          </p:nvPr>
        </p:nvSpPr>
        <p:spPr/>
        <p:txBody>
          <a:bodyPr rtlCol="0"/>
          <a:lstStyle/>
          <a:p>
            <a:r>
              <a:rPr lang="en-US" b="1" dirty="0" smtClean="0">
                <a:solidFill>
                  <a:srgbClr val="002060"/>
                </a:solidFill>
              </a:rPr>
              <a:t>Verification</a:t>
            </a:r>
            <a:r>
              <a:rPr lang="tr-TR" b="1" dirty="0" smtClean="0">
                <a:solidFill>
                  <a:srgbClr val="002060"/>
                </a:solidFill>
              </a:rPr>
              <a:t>: </a:t>
            </a:r>
            <a:r>
              <a:rPr lang="tr-TR" dirty="0" smtClean="0">
                <a:solidFill>
                  <a:srgbClr val="002060"/>
                </a:solidFill>
              </a:rPr>
              <a:t>Verification</a:t>
            </a:r>
            <a:r>
              <a:rPr lang="en-US" dirty="0" smtClean="0">
                <a:solidFill>
                  <a:srgbClr val="002060"/>
                </a:solidFill>
              </a:rPr>
              <a:t> </a:t>
            </a:r>
            <a:r>
              <a:rPr lang="en-US" dirty="0">
                <a:solidFill>
                  <a:srgbClr val="002060"/>
                </a:solidFill>
              </a:rPr>
              <a:t>can also be seen as another data component when we need to check whether incoming data is secure during the flow of data that is growing so fast. This data may be visible to the correct people or needs to remain hidden</a:t>
            </a:r>
            <a:r>
              <a:rPr lang="en-US" dirty="0" smtClean="0">
                <a:solidFill>
                  <a:srgbClr val="002060"/>
                </a:solidFill>
              </a:rPr>
              <a:t>.</a:t>
            </a:r>
            <a:endParaRPr lang="tr-TR" dirty="0" smtClean="0">
              <a:solidFill>
                <a:srgbClr val="002060"/>
              </a:solidFill>
            </a:endParaRPr>
          </a:p>
          <a:p>
            <a:r>
              <a:rPr lang="tr-TR" b="1" dirty="0">
                <a:solidFill>
                  <a:schemeClr val="tx1">
                    <a:lumMod val="85000"/>
                    <a:lumOff val="15000"/>
                  </a:schemeClr>
                </a:solidFill>
              </a:rPr>
              <a:t>Verification (Doğrulama): </a:t>
            </a:r>
            <a:r>
              <a:rPr lang="tr-TR" dirty="0">
                <a:solidFill>
                  <a:schemeClr val="tx1">
                    <a:lumMod val="85000"/>
                    <a:lumOff val="15000"/>
                  </a:schemeClr>
                </a:solidFill>
              </a:rPr>
              <a:t>Bu kadar hızlı büyüyen verilerin akışı sırasında gelen verilerin güvenli olup olmadığını kontrol etmemiz gerektiği durumlarda da bir diğer veri bileşeni olarak Verification görülebilir. Bu veri doğru kişiler tarafından görülebilir veya saklı kalması gerekiyor olabilir.</a:t>
            </a:r>
          </a:p>
        </p:txBody>
      </p:sp>
    </p:spTree>
    <p:extLst>
      <p:ext uri="{BB962C8B-B14F-4D97-AF65-F5344CB8AC3E}">
        <p14:creationId xmlns:p14="http://schemas.microsoft.com/office/powerpoint/2010/main" val="3046085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r>
              <a:rPr lang="tr-TR" b="1" dirty="0">
                <a:solidFill>
                  <a:schemeClr val="tx1"/>
                </a:solidFill>
              </a:rPr>
              <a:t>Value</a:t>
            </a:r>
          </a:p>
        </p:txBody>
      </p:sp>
      <p:sp>
        <p:nvSpPr>
          <p:cNvPr id="4" name="Metin Yer Tutucusu 3"/>
          <p:cNvSpPr>
            <a:spLocks noGrp="1"/>
          </p:cNvSpPr>
          <p:nvPr>
            <p:ph sz="half" idx="1"/>
          </p:nvPr>
        </p:nvSpPr>
        <p:spPr>
          <a:xfrm>
            <a:off x="609600" y="2249425"/>
            <a:ext cx="9465276" cy="4341875"/>
          </a:xfrm>
        </p:spPr>
        <p:txBody>
          <a:bodyPr rtlCol="0"/>
          <a:lstStyle/>
          <a:p>
            <a:r>
              <a:rPr lang="tr-TR" b="1" dirty="0" smtClean="0">
                <a:solidFill>
                  <a:srgbClr val="002060"/>
                </a:solidFill>
              </a:rPr>
              <a:t>Value: </a:t>
            </a:r>
            <a:r>
              <a:rPr lang="tr-TR" dirty="0" smtClean="0">
                <a:solidFill>
                  <a:srgbClr val="002060"/>
                </a:solidFill>
              </a:rPr>
              <a:t>O</a:t>
            </a:r>
            <a:r>
              <a:rPr lang="en-US" dirty="0" smtClean="0">
                <a:solidFill>
                  <a:srgbClr val="002060"/>
                </a:solidFill>
              </a:rPr>
              <a:t>ne of </a:t>
            </a:r>
            <a:r>
              <a:rPr lang="en-US" dirty="0">
                <a:solidFill>
                  <a:srgbClr val="002060"/>
                </a:solidFill>
              </a:rPr>
              <a:t>the most important layers is the “</a:t>
            </a:r>
            <a:r>
              <a:rPr lang="en-US" dirty="0" smtClean="0">
                <a:solidFill>
                  <a:srgbClr val="002060"/>
                </a:solidFill>
              </a:rPr>
              <a:t>value</a:t>
            </a:r>
            <a:r>
              <a:rPr lang="en-US" dirty="0">
                <a:solidFill>
                  <a:srgbClr val="002060"/>
                </a:solidFill>
              </a:rPr>
              <a:t>” layer, the data obtained in the production and processing layers of big data after our data is filtered from the above </a:t>
            </a:r>
            <a:r>
              <a:rPr lang="en-US" dirty="0" smtClean="0">
                <a:solidFill>
                  <a:srgbClr val="002060"/>
                </a:solidFill>
              </a:rPr>
              <a:t>data</a:t>
            </a:r>
            <a:r>
              <a:rPr lang="tr-TR" dirty="0" smtClean="0">
                <a:solidFill>
                  <a:srgbClr val="002060"/>
                </a:solidFill>
              </a:rPr>
              <a:t> </a:t>
            </a:r>
            <a:r>
              <a:rPr lang="en-US" dirty="0" smtClean="0">
                <a:solidFill>
                  <a:srgbClr val="002060"/>
                </a:solidFill>
              </a:rPr>
              <a:t>components</a:t>
            </a:r>
            <a:r>
              <a:rPr lang="tr-TR" dirty="0" smtClean="0">
                <a:solidFill>
                  <a:srgbClr val="002060"/>
                </a:solidFill>
              </a:rPr>
              <a:t>.</a:t>
            </a:r>
            <a:endParaRPr lang="tr-TR" dirty="0">
              <a:solidFill>
                <a:srgbClr val="002060"/>
              </a:solidFill>
            </a:endParaRPr>
          </a:p>
          <a:p>
            <a:pPr marL="109728" indent="0">
              <a:buNone/>
            </a:pPr>
            <a:endParaRPr lang="tr-TR" dirty="0" smtClean="0">
              <a:solidFill>
                <a:srgbClr val="002060"/>
              </a:solidFill>
            </a:endParaRPr>
          </a:p>
          <a:p>
            <a:r>
              <a:rPr lang="tr-TR" b="1" dirty="0" smtClean="0">
                <a:solidFill>
                  <a:schemeClr val="tx1">
                    <a:lumMod val="85000"/>
                    <a:lumOff val="15000"/>
                  </a:schemeClr>
                </a:solidFill>
              </a:rPr>
              <a:t>Value </a:t>
            </a:r>
            <a:r>
              <a:rPr lang="tr-TR" b="1" dirty="0">
                <a:solidFill>
                  <a:schemeClr val="tx1">
                    <a:lumMod val="85000"/>
                    <a:lumOff val="15000"/>
                  </a:schemeClr>
                </a:solidFill>
              </a:rPr>
              <a:t>(Değer): </a:t>
            </a:r>
            <a:r>
              <a:rPr lang="tr-TR" dirty="0" smtClean="0">
                <a:solidFill>
                  <a:schemeClr val="tx1">
                    <a:lumMod val="85000"/>
                    <a:lumOff val="15000"/>
                  </a:schemeClr>
                </a:solidFill>
              </a:rPr>
              <a:t>En </a:t>
            </a:r>
            <a:r>
              <a:rPr lang="tr-TR" dirty="0">
                <a:solidFill>
                  <a:schemeClr val="tx1">
                    <a:lumMod val="85000"/>
                    <a:lumOff val="15000"/>
                  </a:schemeClr>
                </a:solidFill>
              </a:rPr>
              <a:t>önemli katmanlardan bir tanesi de “Değer” katmanıdır, verilerimizin yukarıdaki veri bileşenlerinden filtrelendikten sonra büyük verinin üretimi ve işlenmesi </a:t>
            </a:r>
            <a:r>
              <a:rPr lang="tr-TR" dirty="0" smtClean="0">
                <a:solidFill>
                  <a:schemeClr val="tx1">
                    <a:lumMod val="85000"/>
                    <a:lumOff val="15000"/>
                  </a:schemeClr>
                </a:solidFill>
              </a:rPr>
              <a:t>katmanlarından </a:t>
            </a:r>
            <a:r>
              <a:rPr lang="tr-TR" dirty="0">
                <a:solidFill>
                  <a:schemeClr val="tx1">
                    <a:lumMod val="85000"/>
                    <a:lumOff val="15000"/>
                  </a:schemeClr>
                </a:solidFill>
              </a:rPr>
              <a:t>elde edilen verilerdir.</a:t>
            </a:r>
          </a:p>
        </p:txBody>
      </p:sp>
    </p:spTree>
    <p:extLst>
      <p:ext uri="{BB962C8B-B14F-4D97-AF65-F5344CB8AC3E}">
        <p14:creationId xmlns:p14="http://schemas.microsoft.com/office/powerpoint/2010/main" val="41199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282</TotalTime>
  <Words>519</Words>
  <Application>Microsoft Office PowerPoint</Application>
  <PresentationFormat>Geniş ekran</PresentationFormat>
  <Paragraphs>38</Paragraphs>
  <Slides>6</Slides>
  <Notes>6</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Calibri</vt:lpstr>
      <vt:lpstr>Georgia</vt:lpstr>
      <vt:lpstr>Wingdings 2</vt:lpstr>
      <vt:lpstr>Eğitim sunusu</vt:lpstr>
      <vt:lpstr>BIG DATA  DATA COMPONENTS </vt:lpstr>
      <vt:lpstr>Data Components</vt:lpstr>
      <vt:lpstr>Variety and Velocity </vt:lpstr>
      <vt:lpstr>Volume </vt:lpstr>
      <vt:lpstr>Verification</vt:lpstr>
      <vt:lpstr>Value</vt:lpstr>
    </vt:vector>
  </TitlesOfParts>
  <Company>Multiuser License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DATA COMPONENTS</dc:title>
  <dc:creator>Denzk</dc:creator>
  <cp:lastModifiedBy>Denzk</cp:lastModifiedBy>
  <cp:revision>15</cp:revision>
  <dcterms:created xsi:type="dcterms:W3CDTF">2021-03-29T08:22:07Z</dcterms:created>
  <dcterms:modified xsi:type="dcterms:W3CDTF">2021-03-30T22:55:26Z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