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63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96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855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195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201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048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410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7540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5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70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97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12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56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22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80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91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4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DF6C1-AD06-461D-92FC-8AC33A08F3B1}" type="datetimeFigureOut">
              <a:rPr lang="tr-TR" smtClean="0"/>
              <a:t>30.03.2021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2E330-07C1-41E5-9683-FE15CC0B7A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285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74483" y="3297222"/>
            <a:ext cx="9448800" cy="685800"/>
          </a:xfrm>
        </p:spPr>
        <p:txBody>
          <a:bodyPr/>
          <a:lstStyle/>
          <a:p>
            <a:pPr algn="ctr"/>
            <a:r>
              <a:rPr lang="tr-TR" dirty="0" smtClean="0"/>
              <a:t>Ayşe Nur Erdoğan</a:t>
            </a:r>
            <a:endParaRPr lang="tr-TR" dirty="0"/>
          </a:p>
        </p:txBody>
      </p:sp>
      <p:sp>
        <p:nvSpPr>
          <p:cNvPr id="5" name="Unvan 4"/>
          <p:cNvSpPr>
            <a:spLocks noGrp="1"/>
          </p:cNvSpPr>
          <p:nvPr>
            <p:ph type="ctrTitle"/>
          </p:nvPr>
        </p:nvSpPr>
        <p:spPr>
          <a:xfrm>
            <a:off x="674483" y="1139979"/>
            <a:ext cx="9448800" cy="1825096"/>
          </a:xfrm>
        </p:spPr>
        <p:txBody>
          <a:bodyPr/>
          <a:lstStyle/>
          <a:p>
            <a:pPr algn="ctr"/>
            <a:r>
              <a:rPr lang="tr-TR" dirty="0" err="1" smtClean="0">
                <a:solidFill>
                  <a:srgbClr val="F2002E"/>
                </a:solidFill>
              </a:rPr>
              <a:t>Computer</a:t>
            </a:r>
            <a:r>
              <a:rPr lang="tr-TR" dirty="0" smtClean="0">
                <a:solidFill>
                  <a:srgbClr val="F2002E"/>
                </a:solidFill>
              </a:rPr>
              <a:t> </a:t>
            </a:r>
            <a:r>
              <a:rPr lang="tr-TR" dirty="0" err="1" smtClean="0">
                <a:solidFill>
                  <a:srgbClr val="F2002E"/>
                </a:solidFill>
              </a:rPr>
              <a:t>forensıc</a:t>
            </a:r>
            <a:r>
              <a:rPr lang="tr-TR" dirty="0" smtClean="0">
                <a:solidFill>
                  <a:srgbClr val="F2002E"/>
                </a:solidFill>
              </a:rPr>
              <a:t> </a:t>
            </a:r>
            <a:r>
              <a:rPr lang="tr-TR" dirty="0" err="1" smtClean="0">
                <a:solidFill>
                  <a:srgbClr val="F2002E"/>
                </a:solidFill>
              </a:rPr>
              <a:t>crımes</a:t>
            </a:r>
            <a:endParaRPr lang="tr-TR" dirty="0">
              <a:solidFill>
                <a:srgbClr val="F2002E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392" y="2535600"/>
            <a:ext cx="3367600" cy="2017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00404" y="764373"/>
            <a:ext cx="9405796" cy="1293028"/>
          </a:xfrm>
        </p:spPr>
        <p:txBody>
          <a:bodyPr/>
          <a:lstStyle/>
          <a:p>
            <a:pPr algn="ctr"/>
            <a:r>
              <a:rPr lang="tr-TR" dirty="0" err="1">
                <a:solidFill>
                  <a:schemeClr val="accent6"/>
                </a:solidFill>
              </a:rPr>
              <a:t>What</a:t>
            </a:r>
            <a:r>
              <a:rPr lang="tr-TR" dirty="0">
                <a:solidFill>
                  <a:schemeClr val="accent6"/>
                </a:solidFill>
              </a:rPr>
              <a:t> </a:t>
            </a:r>
            <a:r>
              <a:rPr lang="tr-TR" dirty="0" smtClean="0">
                <a:solidFill>
                  <a:schemeClr val="accent6"/>
                </a:solidFill>
              </a:rPr>
              <a:t>ıs </a:t>
            </a:r>
            <a:r>
              <a:rPr lang="tr-TR" dirty="0" err="1">
                <a:solidFill>
                  <a:schemeClr val="accent6"/>
                </a:solidFill>
              </a:rPr>
              <a:t>cyber</a:t>
            </a:r>
            <a:r>
              <a:rPr lang="tr-TR" dirty="0">
                <a:solidFill>
                  <a:schemeClr val="accent6"/>
                </a:solidFill>
              </a:rPr>
              <a:t> </a:t>
            </a:r>
            <a:r>
              <a:rPr lang="tr-TR" dirty="0" err="1" smtClean="0">
                <a:solidFill>
                  <a:schemeClr val="accent6"/>
                </a:solidFill>
              </a:rPr>
              <a:t>Crıme</a:t>
            </a:r>
            <a:r>
              <a:rPr lang="tr-TR" dirty="0" smtClean="0">
                <a:solidFill>
                  <a:schemeClr val="accent6"/>
                </a:solidFill>
              </a:rPr>
              <a:t>?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  </a:t>
            </a:r>
            <a:r>
              <a:rPr lang="en-US" dirty="0" smtClean="0">
                <a:solidFill>
                  <a:schemeClr val="accent1"/>
                </a:solidFill>
              </a:rPr>
              <a:t>Cyber </a:t>
            </a:r>
            <a:r>
              <a:rPr lang="en-US" dirty="0">
                <a:solidFill>
                  <a:schemeClr val="accent1"/>
                </a:solidFill>
              </a:rPr>
              <a:t>​​Crime</a:t>
            </a:r>
            <a:r>
              <a:rPr lang="en-US" dirty="0"/>
              <a:t>: “</a:t>
            </a:r>
            <a:r>
              <a:rPr lang="en-US" dirty="0">
                <a:solidFill>
                  <a:schemeClr val="accent2"/>
                </a:solidFill>
              </a:rPr>
              <a:t>Any kind of unlawful</a:t>
            </a:r>
            <a:r>
              <a:rPr lang="en-US" dirty="0"/>
              <a:t>, </a:t>
            </a:r>
            <a:r>
              <a:rPr lang="en-US" dirty="0">
                <a:solidFill>
                  <a:schemeClr val="accent4"/>
                </a:solidFill>
              </a:rPr>
              <a:t>immoral or unauthorized </a:t>
            </a:r>
            <a:r>
              <a:rPr lang="en-US" dirty="0" err="1">
                <a:solidFill>
                  <a:schemeClr val="accent4"/>
                </a:solidFill>
              </a:rPr>
              <a:t>behaviour</a:t>
            </a:r>
            <a:r>
              <a:rPr lang="en-US" dirty="0">
                <a:solidFill>
                  <a:schemeClr val="accent4"/>
                </a:solidFill>
              </a:rPr>
              <a:t>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system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that automatically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processes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information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or transfers data</a:t>
            </a:r>
            <a:r>
              <a:rPr lang="en-US" dirty="0" smtClean="0"/>
              <a:t>”.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altLang="tr-TR" dirty="0" smtClean="0"/>
              <a:t>  </a:t>
            </a:r>
            <a:r>
              <a:rPr lang="tr-TR" altLang="tr-TR" sz="2400" dirty="0" smtClean="0">
                <a:solidFill>
                  <a:schemeClr val="accent1"/>
                </a:solidFill>
              </a:rPr>
              <a:t>Siber </a:t>
            </a:r>
            <a:r>
              <a:rPr lang="tr-TR" altLang="tr-TR" sz="2400" dirty="0">
                <a:solidFill>
                  <a:schemeClr val="accent1"/>
                </a:solidFill>
              </a:rPr>
              <a:t>Suç</a:t>
            </a:r>
            <a:r>
              <a:rPr lang="tr-TR" altLang="tr-TR" sz="2400" dirty="0"/>
              <a:t>: "</a:t>
            </a:r>
            <a:r>
              <a:rPr lang="tr-TR" altLang="tr-TR" sz="2400" dirty="0">
                <a:solidFill>
                  <a:schemeClr val="accent3">
                    <a:lumMod val="50000"/>
                  </a:schemeClr>
                </a:solidFill>
              </a:rPr>
              <a:t>Bilgileri</a:t>
            </a:r>
            <a:r>
              <a:rPr lang="tr-TR" altLang="tr-TR" sz="2400" dirty="0"/>
              <a:t> </a:t>
            </a:r>
            <a:r>
              <a:rPr lang="tr-TR" altLang="tr-TR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otomatik olarak </a:t>
            </a:r>
            <a:r>
              <a:rPr lang="tr-TR" altLang="tr-T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işleyen</a:t>
            </a:r>
            <a:r>
              <a:rPr lang="tr-TR" altLang="tr-TR" sz="2400" dirty="0"/>
              <a:t> </a:t>
            </a:r>
            <a:r>
              <a:rPr lang="tr-TR" altLang="tr-TR" sz="2400" dirty="0">
                <a:solidFill>
                  <a:schemeClr val="accent5"/>
                </a:solidFill>
              </a:rPr>
              <a:t>veya veri aktaran</a:t>
            </a:r>
            <a:r>
              <a:rPr lang="tr-TR" altLang="tr-TR" sz="2400" dirty="0"/>
              <a:t> </a:t>
            </a:r>
            <a:r>
              <a:rPr lang="tr-TR" altLang="tr-TR" sz="2400" dirty="0">
                <a:solidFill>
                  <a:schemeClr val="accent6">
                    <a:lumMod val="75000"/>
                  </a:schemeClr>
                </a:solidFill>
              </a:rPr>
              <a:t>bir sistemde </a:t>
            </a:r>
            <a:r>
              <a:rPr lang="tr-TR" altLang="tr-TR" sz="2400" dirty="0">
                <a:solidFill>
                  <a:schemeClr val="accent2"/>
                </a:solidFill>
              </a:rPr>
              <a:t>her türlü yasadışı</a:t>
            </a:r>
            <a:r>
              <a:rPr lang="tr-TR" altLang="tr-TR" sz="2400" dirty="0"/>
              <a:t>, </a:t>
            </a:r>
            <a:r>
              <a:rPr lang="tr-TR" altLang="tr-TR" sz="2400" dirty="0">
                <a:solidFill>
                  <a:schemeClr val="accent4"/>
                </a:solidFill>
              </a:rPr>
              <a:t>ahlaksız veya yetkisiz </a:t>
            </a:r>
            <a:r>
              <a:rPr lang="tr-TR" altLang="tr-TR" sz="2400" dirty="0" smtClean="0">
                <a:solidFill>
                  <a:schemeClr val="accent4"/>
                </a:solidFill>
              </a:rPr>
              <a:t>davranış</a:t>
            </a:r>
            <a:r>
              <a:rPr lang="tr-TR" altLang="tr-TR" sz="2400" dirty="0" smtClean="0"/>
              <a:t>".</a:t>
            </a:r>
            <a:r>
              <a:rPr lang="tr-TR" altLang="tr-TR" sz="900" dirty="0" smtClean="0"/>
              <a:t> </a:t>
            </a:r>
            <a:endParaRPr lang="tr-TR" altLang="tr-TR" sz="2000" dirty="0"/>
          </a:p>
          <a:p>
            <a:endParaRPr lang="tr-T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5800" y="428655"/>
            <a:ext cx="11246666" cy="129302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4"/>
                </a:solidFill>
              </a:rPr>
              <a:t>The European Economic </a:t>
            </a:r>
            <a:r>
              <a:rPr lang="en-US" sz="2000" dirty="0" smtClean="0">
                <a:solidFill>
                  <a:schemeClr val="accent4"/>
                </a:solidFill>
              </a:rPr>
              <a:t>Community </a:t>
            </a:r>
            <a:r>
              <a:rPr lang="en-US" sz="2000" dirty="0">
                <a:solidFill>
                  <a:schemeClr val="accent4"/>
                </a:solidFill>
              </a:rPr>
              <a:t>has divided the cyber crimes into 5.</a:t>
            </a:r>
            <a:endParaRPr lang="tr-TR" sz="2000" dirty="0">
              <a:solidFill>
                <a:schemeClr val="accent4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832422"/>
            <a:ext cx="10820400" cy="4523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altLang="tr-TR" sz="2000" dirty="0" smtClean="0"/>
              <a:t>                          (Avrupa </a:t>
            </a:r>
            <a:r>
              <a:rPr lang="tr-TR" altLang="tr-TR" sz="2000" dirty="0"/>
              <a:t>Ekonomik Topluluğu, siber suçları 5'e ayırdı</a:t>
            </a:r>
            <a:r>
              <a:rPr lang="tr-TR" altLang="tr-TR" sz="2000" dirty="0" smtClean="0"/>
              <a:t>.) </a:t>
            </a:r>
            <a:endParaRPr lang="tr-TR" altLang="tr-TR" sz="2000" dirty="0"/>
          </a:p>
          <a:p>
            <a:endParaRPr lang="tr-TR" dirty="0" smtClean="0"/>
          </a:p>
          <a:p>
            <a:endParaRPr lang="tr-TR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Deliberately </a:t>
            </a:r>
            <a:r>
              <a:rPr lang="en-US" dirty="0" err="1" smtClean="0">
                <a:solidFill>
                  <a:schemeClr val="accent2"/>
                </a:solidFill>
              </a:rPr>
              <a:t>entering,</a:t>
            </a:r>
            <a:r>
              <a:rPr lang="en-US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deleting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 destroying </a:t>
            </a:r>
            <a:r>
              <a:rPr lang="en-US" dirty="0">
                <a:solidFill>
                  <a:schemeClr val="accent1"/>
                </a:solidFill>
              </a:rPr>
              <a:t>computer data in </a:t>
            </a:r>
            <a:r>
              <a:rPr lang="en-US" dirty="0">
                <a:solidFill>
                  <a:schemeClr val="accent5"/>
                </a:solidFill>
              </a:rPr>
              <a:t>order to reach and transfer illegally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the resource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or any value available on the computer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tr-TR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tr-T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altLang="tr-TR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tr-TR" altLang="tr-TR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altLang="tr-TR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  Kaynağa </a:t>
            </a:r>
            <a:r>
              <a:rPr lang="tr-TR" altLang="tr-TR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veya </a:t>
            </a:r>
            <a:r>
              <a:rPr lang="tr-TR" altLang="tr-TR" dirty="0">
                <a:solidFill>
                  <a:schemeClr val="accent3">
                    <a:lumMod val="50000"/>
                  </a:schemeClr>
                </a:solidFill>
                <a:cs typeface="Arial" panose="020B0604020202020204" pitchFamily="34" charset="0"/>
              </a:rPr>
              <a:t>bilgisayardaki herhangi bir değere </a:t>
            </a:r>
            <a:r>
              <a:rPr lang="tr-TR" altLang="tr-TR" dirty="0">
                <a:solidFill>
                  <a:schemeClr val="accent5"/>
                </a:solidFill>
                <a:cs typeface="Arial" panose="020B0604020202020204" pitchFamily="34" charset="0"/>
              </a:rPr>
              <a:t>yasa dışı olarak erişmek ve aktarmak için </a:t>
            </a:r>
            <a:r>
              <a:rPr lang="tr-TR" altLang="tr-TR" dirty="0">
                <a:solidFill>
                  <a:schemeClr val="accent1"/>
                </a:solidFill>
                <a:cs typeface="Arial" panose="020B0604020202020204" pitchFamily="34" charset="0"/>
              </a:rPr>
              <a:t>bilgisayar verilerini </a:t>
            </a:r>
            <a:r>
              <a:rPr lang="tr-TR" altLang="tr-TR" dirty="0">
                <a:solidFill>
                  <a:schemeClr val="accent2"/>
                </a:solidFill>
                <a:cs typeface="Arial" panose="020B0604020202020204" pitchFamily="34" charset="0"/>
              </a:rPr>
              <a:t>kasıtlı olarak girmek</a:t>
            </a:r>
            <a:r>
              <a:rPr lang="tr-TR" altLang="tr-TR" dirty="0">
                <a:cs typeface="Arial" panose="020B0604020202020204" pitchFamily="34" charset="0"/>
              </a:rPr>
              <a:t>, </a:t>
            </a:r>
            <a:r>
              <a:rPr lang="tr-TR" altLang="tr-TR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silmek </a:t>
            </a:r>
            <a:r>
              <a:rPr lang="tr-TR" altLang="tr-TR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veya yok etmek</a:t>
            </a:r>
            <a:r>
              <a:rPr lang="tr-TR" altLang="tr-TR" dirty="0" smtClean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.</a:t>
            </a:r>
            <a:endParaRPr lang="tr-TR" altLang="tr-TR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tr-TR" altLang="tr-TR" sz="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6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Deliberately entering, </a:t>
            </a:r>
            <a:r>
              <a:rPr lang="en-US" dirty="0">
                <a:solidFill>
                  <a:schemeClr val="accent6"/>
                </a:solidFill>
              </a:rPr>
              <a:t>corrupt, </a:t>
            </a:r>
            <a:r>
              <a:rPr lang="en-US" dirty="0">
                <a:solidFill>
                  <a:schemeClr val="accent3"/>
                </a:solidFill>
              </a:rPr>
              <a:t>deleting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or destroying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computer data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 programs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 commit fraud.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   </a:t>
            </a:r>
            <a:endParaRPr lang="tr-TR" dirty="0" smtClean="0"/>
          </a:p>
          <a:p>
            <a:pPr marL="0" indent="0">
              <a:buNone/>
            </a:pPr>
            <a:endParaRPr lang="tr-T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Dolandırıcılık 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yapmak için </a:t>
            </a:r>
            <a:r>
              <a:rPr lang="tr-TR" dirty="0">
                <a:solidFill>
                  <a:schemeClr val="accent4">
                    <a:lumMod val="50000"/>
                  </a:schemeClr>
                </a:solidFill>
              </a:rPr>
              <a:t>bilgisayar verilerini 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veya programlarını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</a:rPr>
              <a:t>kasıtlı olarak girmek</a:t>
            </a:r>
            <a:r>
              <a:rPr lang="tr-TR" dirty="0"/>
              <a:t>, </a:t>
            </a:r>
            <a:r>
              <a:rPr lang="tr-TR" dirty="0">
                <a:solidFill>
                  <a:schemeClr val="accent6"/>
                </a:solidFill>
              </a:rPr>
              <a:t>bozmak, </a:t>
            </a:r>
            <a:r>
              <a:rPr lang="tr-TR" dirty="0">
                <a:solidFill>
                  <a:schemeClr val="accent3"/>
                </a:solidFill>
              </a:rPr>
              <a:t>silmek</a:t>
            </a:r>
            <a:r>
              <a:rPr lang="tr-TR" dirty="0"/>
              <a:t> </a:t>
            </a:r>
            <a:r>
              <a:rPr lang="tr-TR" dirty="0">
                <a:solidFill>
                  <a:schemeClr val="accent4"/>
                </a:solidFill>
              </a:rPr>
              <a:t>veya yok etmek.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91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457608"/>
            <a:ext cx="10820400" cy="5151422"/>
          </a:xfrm>
        </p:spPr>
        <p:txBody>
          <a:bodyPr/>
          <a:lstStyle/>
          <a:p>
            <a:endParaRPr lang="tr-TR" dirty="0" smtClean="0">
              <a:solidFill>
                <a:schemeClr val="accent1"/>
              </a:solidFill>
            </a:endParaRPr>
          </a:p>
          <a:p>
            <a:endParaRPr lang="tr-TR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Deliberately </a:t>
            </a:r>
            <a:r>
              <a:rPr lang="en-US" dirty="0">
                <a:solidFill>
                  <a:schemeClr val="accent1"/>
                </a:solidFill>
              </a:rPr>
              <a:t>entering, </a:t>
            </a:r>
            <a:r>
              <a:rPr lang="en-US" dirty="0">
                <a:solidFill>
                  <a:schemeClr val="accent6"/>
                </a:solidFill>
              </a:rPr>
              <a:t>corrupt, </a:t>
            </a:r>
            <a:r>
              <a:rPr lang="en-US" dirty="0" smtClean="0">
                <a:solidFill>
                  <a:schemeClr val="accent2"/>
                </a:solidFill>
              </a:rPr>
              <a:t>deleting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or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destroying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computer data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or programs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in order to prevent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operation of computer systems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tr-TR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/>
              <a:t>  </a:t>
            </a:r>
          </a:p>
          <a:p>
            <a:pPr marL="0" indent="0">
              <a:buNone/>
            </a:pPr>
            <a:r>
              <a:rPr lang="tr-TR" dirty="0" smtClean="0"/>
              <a:t>  </a:t>
            </a:r>
          </a:p>
          <a:p>
            <a:pPr marL="0" indent="0">
              <a:buNone/>
            </a:pPr>
            <a:endParaRPr lang="tr-TR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   Bilgisayar </a:t>
            </a:r>
            <a:r>
              <a:rPr lang="tr-TR" dirty="0">
                <a:solidFill>
                  <a:schemeClr val="accent6">
                    <a:lumMod val="50000"/>
                  </a:schemeClr>
                </a:solidFill>
              </a:rPr>
              <a:t>sistemlerinin çalışmasını </a:t>
            </a:r>
            <a:r>
              <a:rPr lang="tr-TR" dirty="0">
                <a:solidFill>
                  <a:srgbClr val="7030A0"/>
                </a:solidFill>
              </a:rPr>
              <a:t>önlemek için </a:t>
            </a:r>
            <a:r>
              <a:rPr lang="tr-T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bilgisayar verilerini </a:t>
            </a:r>
            <a:r>
              <a:rPr lang="tr-T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veya </a:t>
            </a:r>
            <a:r>
              <a:rPr lang="tr-TR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programlarına </a:t>
            </a:r>
            <a:r>
              <a:rPr lang="tr-TR" dirty="0" smtClean="0">
                <a:solidFill>
                  <a:schemeClr val="accent1"/>
                </a:solidFill>
              </a:rPr>
              <a:t>kasıtlı </a:t>
            </a:r>
            <a:r>
              <a:rPr lang="tr-TR" dirty="0">
                <a:solidFill>
                  <a:schemeClr val="accent1"/>
                </a:solidFill>
              </a:rPr>
              <a:t>olarak girmek,</a:t>
            </a:r>
            <a:r>
              <a:rPr lang="tr-TR" dirty="0"/>
              <a:t> </a:t>
            </a:r>
            <a:r>
              <a:rPr lang="tr-TR" dirty="0">
                <a:solidFill>
                  <a:schemeClr val="accent6"/>
                </a:solidFill>
              </a:rPr>
              <a:t>bozmak, </a:t>
            </a:r>
            <a:r>
              <a:rPr lang="tr-TR" dirty="0">
                <a:solidFill>
                  <a:schemeClr val="accent2"/>
                </a:solidFill>
              </a:rPr>
              <a:t>silmek </a:t>
            </a:r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veya yok etmek.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5583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Damaging the rights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of the legal owner </a:t>
            </a:r>
            <a:r>
              <a:rPr lang="en-US" dirty="0">
                <a:solidFill>
                  <a:schemeClr val="accent3"/>
                </a:solidFill>
              </a:rPr>
              <a:t>of a computer program </a:t>
            </a:r>
            <a:r>
              <a:rPr lang="en-US" dirty="0">
                <a:solidFill>
                  <a:schemeClr val="accent2"/>
                </a:solidFill>
              </a:rPr>
              <a:t>for commercial exploitation.</a:t>
            </a:r>
          </a:p>
          <a:p>
            <a:pPr marL="0" indent="0">
              <a:buNone/>
            </a:pPr>
            <a:r>
              <a:rPr lang="tr-TR" dirty="0"/>
              <a:t>   </a:t>
            </a:r>
          </a:p>
          <a:p>
            <a:pPr marL="0" indent="0">
              <a:buNone/>
            </a:pPr>
            <a:r>
              <a:rPr lang="tr-TR" dirty="0"/>
              <a:t>  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r>
              <a:rPr lang="tr-TR" dirty="0">
                <a:solidFill>
                  <a:schemeClr val="accent2"/>
                </a:solidFill>
              </a:rPr>
              <a:t>Ticari kullanım için</a:t>
            </a:r>
            <a:r>
              <a:rPr lang="tr-TR" dirty="0"/>
              <a:t> </a:t>
            </a:r>
            <a:r>
              <a:rPr lang="tr-TR" dirty="0">
                <a:solidFill>
                  <a:schemeClr val="accent3"/>
                </a:solidFill>
              </a:rPr>
              <a:t>bir bilgisayar programının</a:t>
            </a:r>
            <a:r>
              <a:rPr lang="tr-TR" dirty="0"/>
              <a:t> </a:t>
            </a:r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yasal sahibinin</a:t>
            </a:r>
            <a:r>
              <a:rPr lang="tr-TR" dirty="0"/>
              <a:t> </a:t>
            </a:r>
            <a:r>
              <a:rPr lang="tr-TR" dirty="0">
                <a:solidFill>
                  <a:srgbClr val="7030A0"/>
                </a:solidFill>
              </a:rPr>
              <a:t>haklarına zarar vermek.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45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It is to intervene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by entering the system </a:t>
            </a:r>
            <a:r>
              <a:rPr lang="en-US" dirty="0">
                <a:solidFill>
                  <a:schemeClr val="accent1"/>
                </a:solidFill>
              </a:rPr>
              <a:t>deliberately </a:t>
            </a:r>
            <a:r>
              <a:rPr lang="en-US" dirty="0">
                <a:solidFill>
                  <a:srgbClr val="7030A0"/>
                </a:solidFill>
              </a:rPr>
              <a:t>without the permission </a:t>
            </a:r>
            <a:r>
              <a:rPr lang="en-US" dirty="0">
                <a:solidFill>
                  <a:schemeClr val="accent2"/>
                </a:solidFill>
              </a:rPr>
              <a:t>of the computer system officer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by overcoming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safety precautions set.</a:t>
            </a:r>
          </a:p>
          <a:p>
            <a:pPr marL="0" indent="0">
              <a:buNone/>
            </a:pPr>
            <a:r>
              <a:rPr lang="tr-T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  </a:t>
            </a:r>
            <a:r>
              <a:rPr lang="tr-TR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Belirlenen 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güvenlik önlemlerini </a:t>
            </a:r>
            <a:r>
              <a:rPr lang="tr-TR" dirty="0">
                <a:solidFill>
                  <a:srgbClr val="00B0F0"/>
                </a:solidFill>
              </a:rPr>
              <a:t>aşarak</a:t>
            </a:r>
            <a:r>
              <a:rPr lang="tr-TR" dirty="0"/>
              <a:t>, </a:t>
            </a:r>
            <a:r>
              <a:rPr lang="tr-TR" dirty="0">
                <a:solidFill>
                  <a:schemeClr val="accent2"/>
                </a:solidFill>
              </a:rPr>
              <a:t>bilgisayar sistem sorumlusunun</a:t>
            </a:r>
            <a:r>
              <a:rPr lang="tr-TR" dirty="0"/>
              <a:t> </a:t>
            </a:r>
            <a:r>
              <a:rPr lang="tr-TR" dirty="0">
                <a:solidFill>
                  <a:srgbClr val="7030A0"/>
                </a:solidFill>
              </a:rPr>
              <a:t>izni olmaksızın kasıtlı olarak </a:t>
            </a:r>
            <a:r>
              <a:rPr lang="tr-TR" dirty="0">
                <a:solidFill>
                  <a:schemeClr val="accent3"/>
                </a:solidFill>
              </a:rPr>
              <a:t>sisteme girilerek </a:t>
            </a:r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müdahale edilmesidir.</a:t>
            </a:r>
          </a:p>
        </p:txBody>
      </p:sp>
    </p:spTree>
    <p:extLst>
      <p:ext uri="{BB962C8B-B14F-4D97-AF65-F5344CB8AC3E}">
        <p14:creationId xmlns:p14="http://schemas.microsoft.com/office/powerpoint/2010/main" val="7830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321806"/>
            <a:ext cx="10820400" cy="489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altLang="tr-TR" sz="3600" dirty="0" smtClean="0"/>
              <a:t>REFERENCES</a:t>
            </a:r>
          </a:p>
          <a:p>
            <a:pPr marL="0" indent="0" algn="ctr">
              <a:buNone/>
            </a:pPr>
            <a:endParaRPr lang="tr-TR" sz="2800" dirty="0"/>
          </a:p>
          <a:p>
            <a:pPr marL="0" indent="0" algn="ctr">
              <a:buNone/>
            </a:pPr>
            <a:endParaRPr lang="tr-TR" sz="2800" dirty="0" smtClean="0"/>
          </a:p>
          <a:p>
            <a:pPr marL="0" indent="0">
              <a:buNone/>
            </a:pPr>
            <a:r>
              <a:rPr lang="tr-TR" sz="1800" dirty="0">
                <a:solidFill>
                  <a:schemeClr val="accent1"/>
                </a:solidFill>
              </a:rPr>
              <a:t>https://www.systemconf.com/2020/08/20/what-is-forensic-informatics-what-are-forensic-information-methods/</a:t>
            </a:r>
          </a:p>
        </p:txBody>
      </p:sp>
    </p:spTree>
    <p:extLst>
      <p:ext uri="{BB962C8B-B14F-4D97-AF65-F5344CB8AC3E}">
        <p14:creationId xmlns:p14="http://schemas.microsoft.com/office/powerpoint/2010/main" val="21460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181</TotalTime>
  <Words>296</Words>
  <Application>Microsoft Office PowerPoint</Application>
  <PresentationFormat>Geniş ekran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Uçak İzi</vt:lpstr>
      <vt:lpstr>Computer forensıc crımes</vt:lpstr>
      <vt:lpstr>What ıs cyber Crıme?</vt:lpstr>
      <vt:lpstr>The European Economic Community has divided the cyber crimes into 5.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forensic crimes</dc:title>
  <dc:creator>Ayşenur Erdoğan</dc:creator>
  <cp:lastModifiedBy>Ayşenur Erdoğan</cp:lastModifiedBy>
  <cp:revision>14</cp:revision>
  <dcterms:created xsi:type="dcterms:W3CDTF">2021-03-30T11:52:43Z</dcterms:created>
  <dcterms:modified xsi:type="dcterms:W3CDTF">2021-03-30T19:38:23Z</dcterms:modified>
</cp:coreProperties>
</file>