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03"/>
    <p:restoredTop sz="94646"/>
  </p:normalViewPr>
  <p:slideViewPr>
    <p:cSldViewPr snapToGrid="0" snapToObjects="1">
      <p:cViewPr varScale="1">
        <p:scale>
          <a:sx n="116" d="100"/>
          <a:sy n="116" d="100"/>
        </p:scale>
        <p:origin x="85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
İkinci düzey
Üçüncü düzey
Dördüncü düzey
Beşinci düzey</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tr-TR"/>
              <a:t>Asıl metin stillerini düzenle
İkinci düzey
Üçüncü düzey
Dördüncü düzey
Beşinci düzey</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
İkinci düzey
Üçüncü düzey
Dördüncü düzey
Beşinci düzey</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
İkinci düzey
Üçüncü düzey
Dördüncü düzey
Beşinci düzey</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
İkinci düzey
Üçüncü düzey
Dördüncü düzey
Beşinci düzey</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
İkinci düzey
Üçüncü düzey
Dördüncü düzey
Beşinci düzey</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3/24/2021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
İkinci düzey
Üçüncü düzey
Dördüncü düzey
Beşinci düzey</a:t>
            </a:r>
            <a:endParaRPr lang="en-US" dirty="0"/>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
İkinci düzey
Üçüncü düzey
Dördüncü düzey
Beşinci düzey</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
İkinci düzey
Üçüncü düzey
Dördüncü düzey
Beşinci düzey</a:t>
            </a:r>
            <a:endParaRPr lang="en-US" dirty="0"/>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
İkinci düzey
Üçüncü düzey
Dördüncü düzey
Beşinci düzey</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3/24/2021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a:t>Asıl başlık stilini düzenlemek için tıklayın</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3/24/2021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tr-TR"/>
              <a:t>Asıl başlık stilini düzenlemek için tıklayın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
İkinci düzey
Üçüncü düzey
Dördüncü düzey
Beşinci düzey</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
İkinci düzey
Üçüncü düzey
Dördüncü düzey
Beşinci düzey</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3/24/2021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
İkinci düzey
Üçüncü düzey
Dördüncü düzey
Beşinci düzey</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3/24/2021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tr-TR"/>
              <a:t>Asıl metin stillerini düzenle
İkinci düzey
Üçüncü düzey
Dördüncü düzey
Beşinci düzey</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3/24/2021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9C6625CA-7FC1-5A43-AA14-EBB97EAB43D1}"/>
              </a:ext>
            </a:extLst>
          </p:cNvPr>
          <p:cNvSpPr>
            <a:spLocks noGrp="1"/>
          </p:cNvSpPr>
          <p:nvPr>
            <p:ph type="ctrTitle"/>
          </p:nvPr>
        </p:nvSpPr>
        <p:spPr/>
        <p:txBody>
          <a:bodyPr/>
          <a:lstStyle/>
          <a:p>
            <a:r>
              <a:rPr lang="tr-TR" dirty="0"/>
              <a:t>Yazılım Ekonomisi</a:t>
            </a:r>
          </a:p>
        </p:txBody>
      </p:sp>
      <p:sp>
        <p:nvSpPr>
          <p:cNvPr id="3" name="Alt Başlık 2">
            <a:extLst>
              <a:ext uri="{FF2B5EF4-FFF2-40B4-BE49-F238E27FC236}">
                <a16:creationId xmlns:a16="http://schemas.microsoft.com/office/drawing/2014/main" xmlns="" id="{49A2BFD2-2EA8-A34E-BD9D-07A1A565AE4E}"/>
              </a:ext>
            </a:extLst>
          </p:cNvPr>
          <p:cNvSpPr>
            <a:spLocks noGrp="1"/>
          </p:cNvSpPr>
          <p:nvPr>
            <p:ph type="subTitle" idx="1"/>
          </p:nvPr>
        </p:nvSpPr>
        <p:spPr/>
        <p:txBody>
          <a:bodyPr/>
          <a:lstStyle/>
          <a:p>
            <a:r>
              <a:rPr lang="tr-TR" dirty="0"/>
              <a:t>Dr. Yunus Santur</a:t>
            </a:r>
          </a:p>
        </p:txBody>
      </p:sp>
      <p:sp>
        <p:nvSpPr>
          <p:cNvPr id="4" name="Metin kutusu 3">
            <a:extLst>
              <a:ext uri="{FF2B5EF4-FFF2-40B4-BE49-F238E27FC236}">
                <a16:creationId xmlns:a16="http://schemas.microsoft.com/office/drawing/2014/main" xmlns="" id="{2131BC3A-996B-9E4C-9AB1-503205CE4E4B}"/>
              </a:ext>
            </a:extLst>
          </p:cNvPr>
          <p:cNvSpPr txBox="1"/>
          <p:nvPr/>
        </p:nvSpPr>
        <p:spPr>
          <a:xfrm>
            <a:off x="10018643" y="2792896"/>
            <a:ext cx="184731" cy="369332"/>
          </a:xfrm>
          <a:prstGeom prst="rect">
            <a:avLst/>
          </a:prstGeom>
          <a:noFill/>
        </p:spPr>
        <p:txBody>
          <a:bodyPr wrap="none" rtlCol="0">
            <a:spAutoFit/>
          </a:bodyPr>
          <a:lstStyle/>
          <a:p>
            <a:endParaRPr lang="tr-TR" dirty="0"/>
          </a:p>
        </p:txBody>
      </p:sp>
    </p:spTree>
    <p:extLst>
      <p:ext uri="{BB962C8B-B14F-4D97-AF65-F5344CB8AC3E}">
        <p14:creationId xmlns:p14="http://schemas.microsoft.com/office/powerpoint/2010/main" val="518032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Ekonomik Karar</a:t>
            </a:r>
            <a:endParaRPr lang="tr-TR" dirty="0"/>
          </a:p>
        </p:txBody>
      </p:sp>
      <p:sp>
        <p:nvSpPr>
          <p:cNvPr id="3" name="İçerik Yer Tutucusu 2"/>
          <p:cNvSpPr>
            <a:spLocks noGrp="1"/>
          </p:cNvSpPr>
          <p:nvPr>
            <p:ph idx="1"/>
          </p:nvPr>
        </p:nvSpPr>
        <p:spPr/>
        <p:txBody>
          <a:bodyPr/>
          <a:lstStyle/>
          <a:p>
            <a:pPr algn="just"/>
            <a:r>
              <a:rPr lang="tr-TR" dirty="0"/>
              <a:t>Etkinlik işi doğru yapmak, etkenlik ise doğru işi yapmaktır. </a:t>
            </a:r>
          </a:p>
          <a:p>
            <a:pPr algn="just"/>
            <a:r>
              <a:rPr lang="tr-TR" dirty="0" smtClean="0"/>
              <a:t>Karar </a:t>
            </a:r>
            <a:r>
              <a:rPr lang="tr-TR" dirty="0"/>
              <a:t>almada doğru iş ya da problem belirlenir ve tanımlanırsa işletme hedeflerine kolayca ulaşılabilir. </a:t>
            </a:r>
          </a:p>
          <a:p>
            <a:pPr algn="just"/>
            <a:r>
              <a:rPr lang="tr-TR" dirty="0" smtClean="0"/>
              <a:t>Karar</a:t>
            </a:r>
            <a:r>
              <a:rPr lang="tr-TR" dirty="0"/>
              <a:t>, sonunda şüphelerin, tartışmaların son bulduğu, seçilen yolun uygulamaya başlandığı bir mantıksal sürecin nihai ürünüdür. </a:t>
            </a:r>
          </a:p>
          <a:p>
            <a:pPr algn="just"/>
            <a:r>
              <a:rPr lang="tr-TR" dirty="0" smtClean="0"/>
              <a:t>Karar </a:t>
            </a:r>
            <a:r>
              <a:rPr lang="tr-TR" dirty="0"/>
              <a:t>verme ise, alternatifler arasından seçim yapmaktır. </a:t>
            </a:r>
          </a:p>
          <a:p>
            <a:pPr algn="just"/>
            <a:r>
              <a:rPr lang="tr-TR" dirty="0" smtClean="0"/>
              <a:t>Karar </a:t>
            </a:r>
            <a:r>
              <a:rPr lang="tr-TR" dirty="0"/>
              <a:t>verme süreci, ilgili problem konusundaki neden-sonuç ilişkisine bağlı olarak sonuçlanır. Bu bakımdan karar, karar alıcıların ve işletme yönetiminin karakterini yansıtır. </a:t>
            </a:r>
          </a:p>
        </p:txBody>
      </p:sp>
    </p:spTree>
    <p:extLst>
      <p:ext uri="{BB962C8B-B14F-4D97-AF65-F5344CB8AC3E}">
        <p14:creationId xmlns:p14="http://schemas.microsoft.com/office/powerpoint/2010/main" val="3751582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Ekonomik Karar</a:t>
            </a:r>
            <a:endParaRPr lang="tr-TR" dirty="0"/>
          </a:p>
        </p:txBody>
      </p:sp>
      <p:sp>
        <p:nvSpPr>
          <p:cNvPr id="3" name="İçerik Yer Tutucusu 2"/>
          <p:cNvSpPr>
            <a:spLocks noGrp="1"/>
          </p:cNvSpPr>
          <p:nvPr>
            <p:ph idx="1"/>
          </p:nvPr>
        </p:nvSpPr>
        <p:spPr/>
        <p:txBody>
          <a:bodyPr/>
          <a:lstStyle/>
          <a:p>
            <a:pPr algn="just"/>
            <a:r>
              <a:rPr lang="tr-TR" dirty="0" smtClean="0"/>
              <a:t>Mühendislik </a:t>
            </a:r>
            <a:r>
              <a:rPr lang="tr-TR" dirty="0"/>
              <a:t>ekonomisinin amacı mühendislik problemlerinin çözümünde, mühendislik hizmetlerinin gerçekleştirilmesinde planlı ve gerçekçi bir tutum izlemek, bu çalışmalara dayanarak akılcı kararlar üretmek ve uygulamaktır. </a:t>
            </a:r>
            <a:endParaRPr lang="tr-TR" dirty="0" smtClean="0"/>
          </a:p>
          <a:p>
            <a:pPr algn="just"/>
            <a:endParaRPr lang="tr-TR" dirty="0"/>
          </a:p>
          <a:p>
            <a:pPr algn="just"/>
            <a:r>
              <a:rPr lang="tr-TR" dirty="0" smtClean="0"/>
              <a:t>Planlı </a:t>
            </a:r>
            <a:r>
              <a:rPr lang="tr-TR" dirty="0"/>
              <a:t>yaklaşım önce mühendislik hizmetlerine duyulan gereksinimleri ve bunları karşılamaya yarayacak potansiyel olanakları belirleme işi ile başlar. </a:t>
            </a:r>
          </a:p>
          <a:p>
            <a:pPr algn="just"/>
            <a:r>
              <a:rPr lang="tr-TR" dirty="0" smtClean="0"/>
              <a:t>Daha </a:t>
            </a:r>
            <a:r>
              <a:rPr lang="tr-TR" dirty="0"/>
              <a:t>sonra da, belirlenen hedeflerin eldeki olanaklarla gerçekleştirilmesinde düşünülebilecek olası çözüm seçeneklerinin belirlenmesi gerekmektedir.</a:t>
            </a:r>
          </a:p>
        </p:txBody>
      </p:sp>
    </p:spTree>
    <p:extLst>
      <p:ext uri="{BB962C8B-B14F-4D97-AF65-F5344CB8AC3E}">
        <p14:creationId xmlns:p14="http://schemas.microsoft.com/office/powerpoint/2010/main" val="3329915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Ekonomik Karar- Planlama</a:t>
            </a:r>
            <a:endParaRPr lang="tr-TR" dirty="0"/>
          </a:p>
        </p:txBody>
      </p:sp>
      <p:sp>
        <p:nvSpPr>
          <p:cNvPr id="3" name="İçerik Yer Tutucusu 2"/>
          <p:cNvSpPr>
            <a:spLocks noGrp="1"/>
          </p:cNvSpPr>
          <p:nvPr>
            <p:ph idx="1"/>
          </p:nvPr>
        </p:nvSpPr>
        <p:spPr/>
        <p:txBody>
          <a:bodyPr/>
          <a:lstStyle/>
          <a:p>
            <a:pPr algn="just"/>
            <a:r>
              <a:rPr lang="tr-TR" dirty="0"/>
              <a:t>Planlama, bir karar alma işlemidir. İşletme kararlarının birçoğunun alınması oldukça güçlükler gösterir. </a:t>
            </a:r>
          </a:p>
          <a:p>
            <a:pPr algn="just"/>
            <a:r>
              <a:rPr lang="tr-TR" dirty="0" smtClean="0"/>
              <a:t>Bu </a:t>
            </a:r>
            <a:r>
              <a:rPr lang="tr-TR" dirty="0"/>
              <a:t>nedenle, çoğu işletme kararı, bazı hesaplamaların yapılmasını ve bazı modellerin kurulmasını zorunlu kılar. </a:t>
            </a:r>
          </a:p>
          <a:p>
            <a:pPr algn="just"/>
            <a:r>
              <a:rPr lang="tr-TR" dirty="0" smtClean="0"/>
              <a:t>Karar </a:t>
            </a:r>
            <a:r>
              <a:rPr lang="tr-TR" dirty="0"/>
              <a:t>almayı kolaylaştırmak için kullanılan birçok karar modelleri vardır; özel, şematik, fiziksel, sayısal modeller. </a:t>
            </a:r>
          </a:p>
        </p:txBody>
      </p:sp>
    </p:spTree>
    <p:extLst>
      <p:ext uri="{BB962C8B-B14F-4D97-AF65-F5344CB8AC3E}">
        <p14:creationId xmlns:p14="http://schemas.microsoft.com/office/powerpoint/2010/main" val="4162859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Karar Modelleri</a:t>
            </a:r>
            <a:endParaRPr lang="tr-TR" dirty="0"/>
          </a:p>
        </p:txBody>
      </p:sp>
      <p:sp>
        <p:nvSpPr>
          <p:cNvPr id="3" name="İçerik Yer Tutucusu 2"/>
          <p:cNvSpPr>
            <a:spLocks noGrp="1"/>
          </p:cNvSpPr>
          <p:nvPr>
            <p:ph idx="1"/>
          </p:nvPr>
        </p:nvSpPr>
        <p:spPr/>
        <p:txBody>
          <a:bodyPr numCol="2">
            <a:normAutofit/>
          </a:bodyPr>
          <a:lstStyle/>
          <a:p>
            <a:r>
              <a:rPr lang="tr-TR" dirty="0"/>
              <a:t>Tahmin modelleri </a:t>
            </a:r>
          </a:p>
          <a:p>
            <a:r>
              <a:rPr lang="tr-TR" dirty="0" smtClean="0"/>
              <a:t>En </a:t>
            </a:r>
            <a:r>
              <a:rPr lang="tr-TR" dirty="0"/>
              <a:t>küçük kareler yöntemi </a:t>
            </a:r>
          </a:p>
          <a:p>
            <a:r>
              <a:rPr lang="tr-TR" dirty="0" smtClean="0"/>
              <a:t>Karar </a:t>
            </a:r>
            <a:r>
              <a:rPr lang="tr-TR" dirty="0"/>
              <a:t>ağacı modeli </a:t>
            </a:r>
          </a:p>
          <a:p>
            <a:r>
              <a:rPr lang="tr-TR" dirty="0" smtClean="0"/>
              <a:t>Oyun </a:t>
            </a:r>
            <a:r>
              <a:rPr lang="tr-TR" dirty="0"/>
              <a:t>teorisi </a:t>
            </a:r>
          </a:p>
          <a:p>
            <a:r>
              <a:rPr lang="tr-TR" dirty="0" smtClean="0"/>
              <a:t>Doğrusal </a:t>
            </a:r>
            <a:r>
              <a:rPr lang="tr-TR" dirty="0"/>
              <a:t>programlama </a:t>
            </a:r>
          </a:p>
          <a:p>
            <a:r>
              <a:rPr lang="tr-TR" dirty="0" smtClean="0"/>
              <a:t>Tam </a:t>
            </a:r>
            <a:r>
              <a:rPr lang="tr-TR" dirty="0"/>
              <a:t>sayılı programlama </a:t>
            </a:r>
          </a:p>
          <a:p>
            <a:r>
              <a:rPr lang="tr-TR" dirty="0" smtClean="0"/>
              <a:t>Taşıma </a:t>
            </a:r>
            <a:r>
              <a:rPr lang="tr-TR" dirty="0"/>
              <a:t>modelleri </a:t>
            </a:r>
          </a:p>
          <a:p>
            <a:r>
              <a:rPr lang="tr-TR" dirty="0" smtClean="0"/>
              <a:t>Tahsis </a:t>
            </a:r>
            <a:r>
              <a:rPr lang="tr-TR" dirty="0"/>
              <a:t>modeli </a:t>
            </a:r>
          </a:p>
          <a:p>
            <a:r>
              <a:rPr lang="tr-TR" dirty="0" smtClean="0"/>
              <a:t>Dinamik </a:t>
            </a:r>
            <a:r>
              <a:rPr lang="tr-TR" dirty="0"/>
              <a:t>programlama </a:t>
            </a:r>
            <a:endParaRPr lang="tr-TR" dirty="0" smtClean="0"/>
          </a:p>
          <a:p>
            <a:r>
              <a:rPr lang="tr-TR" dirty="0" smtClean="0"/>
              <a:t>Doğrusal </a:t>
            </a:r>
            <a:r>
              <a:rPr lang="tr-TR" dirty="0"/>
              <a:t>olmayan </a:t>
            </a:r>
            <a:r>
              <a:rPr lang="tr-TR" dirty="0" smtClean="0"/>
              <a:t>programlama</a:t>
            </a:r>
          </a:p>
          <a:p>
            <a:endParaRPr lang="tr-TR" dirty="0"/>
          </a:p>
          <a:p>
            <a:endParaRPr lang="tr-TR" dirty="0" smtClean="0"/>
          </a:p>
          <a:p>
            <a:r>
              <a:rPr lang="tr-TR" dirty="0" smtClean="0"/>
              <a:t>Stok </a:t>
            </a:r>
            <a:r>
              <a:rPr lang="tr-TR" dirty="0"/>
              <a:t>kontrol yöntemleri </a:t>
            </a:r>
            <a:endParaRPr lang="tr-TR" dirty="0" smtClean="0"/>
          </a:p>
          <a:p>
            <a:r>
              <a:rPr lang="tr-TR" dirty="0" smtClean="0"/>
              <a:t>Kuyruk </a:t>
            </a:r>
            <a:r>
              <a:rPr lang="tr-TR" dirty="0"/>
              <a:t>modelleri </a:t>
            </a:r>
          </a:p>
          <a:p>
            <a:r>
              <a:rPr lang="tr-TR" dirty="0" smtClean="0"/>
              <a:t>Simülasyon </a:t>
            </a:r>
            <a:r>
              <a:rPr lang="tr-TR" dirty="0"/>
              <a:t>modelleri </a:t>
            </a:r>
          </a:p>
          <a:p>
            <a:r>
              <a:rPr lang="tr-TR" dirty="0" smtClean="0"/>
              <a:t>Proje </a:t>
            </a:r>
            <a:r>
              <a:rPr lang="tr-TR" dirty="0"/>
              <a:t>programlama modelleri - CPM-PERT </a:t>
            </a:r>
          </a:p>
          <a:p>
            <a:r>
              <a:rPr lang="tr-TR" dirty="0" smtClean="0"/>
              <a:t>Proje </a:t>
            </a:r>
            <a:r>
              <a:rPr lang="tr-TR" dirty="0"/>
              <a:t>değerlendirme modelleri - Mali analiz </a:t>
            </a:r>
          </a:p>
          <a:p>
            <a:r>
              <a:rPr lang="tr-TR" dirty="0" err="1" smtClean="0"/>
              <a:t>Başabaş</a:t>
            </a:r>
            <a:r>
              <a:rPr lang="tr-TR" dirty="0" smtClean="0"/>
              <a:t> </a:t>
            </a:r>
            <a:r>
              <a:rPr lang="tr-TR" dirty="0"/>
              <a:t>analizi modeli – Duyarlılık analizleri </a:t>
            </a:r>
          </a:p>
          <a:p>
            <a:r>
              <a:rPr lang="tr-TR" dirty="0" smtClean="0"/>
              <a:t>Diğer </a:t>
            </a:r>
            <a:r>
              <a:rPr lang="tr-TR" dirty="0"/>
              <a:t>sayısal modeller</a:t>
            </a:r>
          </a:p>
        </p:txBody>
      </p:sp>
    </p:spTree>
    <p:extLst>
      <p:ext uri="{BB962C8B-B14F-4D97-AF65-F5344CB8AC3E}">
        <p14:creationId xmlns:p14="http://schemas.microsoft.com/office/powerpoint/2010/main" val="1820384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Hedefler</a:t>
            </a:r>
            <a:endParaRPr lang="tr-TR" dirty="0"/>
          </a:p>
        </p:txBody>
      </p:sp>
      <p:sp>
        <p:nvSpPr>
          <p:cNvPr id="3" name="İçerik Yer Tutucusu 2"/>
          <p:cNvSpPr>
            <a:spLocks noGrp="1"/>
          </p:cNvSpPr>
          <p:nvPr>
            <p:ph idx="1"/>
          </p:nvPr>
        </p:nvSpPr>
        <p:spPr/>
        <p:txBody>
          <a:bodyPr/>
          <a:lstStyle/>
          <a:p>
            <a:pPr algn="just"/>
            <a:r>
              <a:rPr lang="tr-TR" dirty="0"/>
              <a:t>Bir işletmenin hedefleri aşağıdaki unsurları içerebilir: kar, karlılık, üretim miktarı, üretkenlik, satış miktarı, satış geliri, maliyetler, yatırımlar. </a:t>
            </a:r>
          </a:p>
          <a:p>
            <a:pPr algn="just"/>
            <a:r>
              <a:rPr lang="tr-TR" dirty="0" smtClean="0"/>
              <a:t>Hedeflerin </a:t>
            </a:r>
            <a:r>
              <a:rPr lang="tr-TR" dirty="0"/>
              <a:t>gerçekleştirilmesinde kullanılacak olası kaynaklar işgücü, malzeme, makine ve metot/bilgidir (temel üretim faktörleri). </a:t>
            </a:r>
          </a:p>
          <a:p>
            <a:pPr algn="just"/>
            <a:r>
              <a:rPr lang="tr-TR" dirty="0" smtClean="0"/>
              <a:t>Karar </a:t>
            </a:r>
            <a:r>
              <a:rPr lang="tr-TR" dirty="0"/>
              <a:t>verme iki aşamalı bir süreçtir: birinci aşama karar vermeye giden yolun belirlenmesi, ikinci aşama ise kararın uygulandığı ve sonuçların izlendiği yoldur. </a:t>
            </a:r>
          </a:p>
          <a:p>
            <a:pPr algn="just"/>
            <a:r>
              <a:rPr lang="tr-TR" dirty="0" smtClean="0"/>
              <a:t>Karar </a:t>
            </a:r>
            <a:r>
              <a:rPr lang="tr-TR" dirty="0"/>
              <a:t>verme süreci kararın verilmesi ile sona ermez; bu kararın hangi düzeyde sağlıklı olduğu, sonuçlarının ve amaçlara uygunluk düzeyinin değerlendirilmesi, hata söz konusu ise bu hatanın neden kaynaklandığının belirlenerek yeni bir karar verme sürecinin başlaması şeklinde süreç devam edebilir.</a:t>
            </a:r>
          </a:p>
        </p:txBody>
      </p:sp>
    </p:spTree>
    <p:extLst>
      <p:ext uri="{BB962C8B-B14F-4D97-AF65-F5344CB8AC3E}">
        <p14:creationId xmlns:p14="http://schemas.microsoft.com/office/powerpoint/2010/main" val="425399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Karar Aşaması</a:t>
            </a:r>
            <a:endParaRPr lang="tr-TR" dirty="0"/>
          </a:p>
        </p:txBody>
      </p:sp>
      <p:sp>
        <p:nvSpPr>
          <p:cNvPr id="3" name="İçerik Yer Tutucusu 2"/>
          <p:cNvSpPr>
            <a:spLocks noGrp="1"/>
          </p:cNvSpPr>
          <p:nvPr>
            <p:ph idx="1"/>
          </p:nvPr>
        </p:nvSpPr>
        <p:spPr/>
        <p:txBody>
          <a:bodyPr/>
          <a:lstStyle/>
          <a:p>
            <a:pPr algn="just"/>
            <a:r>
              <a:rPr lang="tr-TR" dirty="0"/>
              <a:t>Karar aşamasında bilimsel yöntem uygulanır ve bu aşağıdaki aşamalardan oluşur: </a:t>
            </a:r>
          </a:p>
          <a:p>
            <a:pPr algn="just"/>
            <a:r>
              <a:rPr lang="tr-TR" dirty="0" smtClean="0"/>
              <a:t>Problemin </a:t>
            </a:r>
            <a:r>
              <a:rPr lang="tr-TR" dirty="0"/>
              <a:t>tanımlanması </a:t>
            </a:r>
          </a:p>
          <a:p>
            <a:pPr algn="just"/>
            <a:r>
              <a:rPr lang="tr-TR" dirty="0" smtClean="0"/>
              <a:t>Tüm </a:t>
            </a:r>
            <a:r>
              <a:rPr lang="tr-TR" dirty="0"/>
              <a:t>olası seçeneklerin ve sonuçların listelenmesi </a:t>
            </a:r>
          </a:p>
          <a:p>
            <a:pPr algn="just"/>
            <a:r>
              <a:rPr lang="tr-TR" dirty="0" smtClean="0"/>
              <a:t>Her </a:t>
            </a:r>
            <a:r>
              <a:rPr lang="tr-TR" dirty="0"/>
              <a:t>seçeneğin her olay için elde edeceği sonuçları gösteren kayıp-kazanç tablosunun oluşturulması </a:t>
            </a:r>
          </a:p>
          <a:p>
            <a:pPr algn="just"/>
            <a:r>
              <a:rPr lang="tr-TR" dirty="0" smtClean="0"/>
              <a:t>Bir </a:t>
            </a:r>
            <a:r>
              <a:rPr lang="tr-TR" dirty="0"/>
              <a:t>karar modelinin seçilmesi </a:t>
            </a:r>
          </a:p>
          <a:p>
            <a:pPr algn="just"/>
            <a:r>
              <a:rPr lang="tr-TR" dirty="0" smtClean="0"/>
              <a:t>Seçilen </a:t>
            </a:r>
            <a:r>
              <a:rPr lang="tr-TR" dirty="0"/>
              <a:t>modelin uygulanması </a:t>
            </a:r>
          </a:p>
          <a:p>
            <a:pPr algn="just"/>
            <a:r>
              <a:rPr lang="tr-TR" dirty="0" smtClean="0"/>
              <a:t>Uygulanan </a:t>
            </a:r>
            <a:r>
              <a:rPr lang="tr-TR" dirty="0"/>
              <a:t>model sonucunda uygun seçeneğin seçilerek karar verilmesi.</a:t>
            </a:r>
          </a:p>
        </p:txBody>
      </p:sp>
    </p:spTree>
    <p:extLst>
      <p:ext uri="{BB962C8B-B14F-4D97-AF65-F5344CB8AC3E}">
        <p14:creationId xmlns:p14="http://schemas.microsoft.com/office/powerpoint/2010/main" val="1294499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Karar Aşamasını Belirleyen Faktörler</a:t>
            </a:r>
            <a:endParaRPr lang="tr-TR" dirty="0"/>
          </a:p>
        </p:txBody>
      </p:sp>
      <p:sp>
        <p:nvSpPr>
          <p:cNvPr id="3" name="İçerik Yer Tutucusu 2"/>
          <p:cNvSpPr>
            <a:spLocks noGrp="1"/>
          </p:cNvSpPr>
          <p:nvPr>
            <p:ph idx="1"/>
          </p:nvPr>
        </p:nvSpPr>
        <p:spPr/>
        <p:txBody>
          <a:bodyPr/>
          <a:lstStyle/>
          <a:p>
            <a:pPr algn="just"/>
            <a:r>
              <a:rPr lang="tr-TR" dirty="0"/>
              <a:t>Karar aşamasında birçok faktör etkili olmakla birlikte bunlardan en önemlileri para, zaman ve risktir. Para ve zaman faktörü birlikte değerlendirilerek risklerin azaltılması ve işletme amaçlarının gerçekleştirilmesi mümkün olabilir. </a:t>
            </a:r>
          </a:p>
          <a:p>
            <a:pPr algn="just"/>
            <a:r>
              <a:rPr lang="tr-TR" dirty="0" smtClean="0"/>
              <a:t>Karar </a:t>
            </a:r>
            <a:r>
              <a:rPr lang="tr-TR" dirty="0"/>
              <a:t>ortamı karar almayı, yöntemleri ve uygulama sürecini etkileyen önemli bir parametre olup, bununla ilgili üç olası durum </a:t>
            </a:r>
            <a:r>
              <a:rPr lang="tr-TR" dirty="0" err="1"/>
              <a:t>sözkonusudur</a:t>
            </a:r>
            <a:r>
              <a:rPr lang="tr-TR" dirty="0"/>
              <a:t>: </a:t>
            </a:r>
            <a:endParaRPr lang="tr-TR" dirty="0" smtClean="0"/>
          </a:p>
          <a:p>
            <a:pPr algn="just"/>
            <a:r>
              <a:rPr lang="tr-TR" b="1" dirty="0" smtClean="0"/>
              <a:t>Belirlilik</a:t>
            </a:r>
            <a:r>
              <a:rPr lang="tr-TR" b="1" dirty="0"/>
              <a:t>: </a:t>
            </a:r>
            <a:r>
              <a:rPr lang="tr-TR" dirty="0"/>
              <a:t>Karar ortamı ile ilgili parametreler bilinen değerlere sahiptir </a:t>
            </a:r>
            <a:endParaRPr lang="tr-TR" dirty="0" smtClean="0"/>
          </a:p>
          <a:p>
            <a:pPr algn="just"/>
            <a:r>
              <a:rPr lang="tr-TR" b="1" dirty="0" smtClean="0"/>
              <a:t>Risk</a:t>
            </a:r>
            <a:r>
              <a:rPr lang="tr-TR" b="1" dirty="0"/>
              <a:t>: </a:t>
            </a:r>
            <a:r>
              <a:rPr lang="tr-TR" dirty="0"/>
              <a:t>Parametrelerin alabilecekleri olasılık değerleri biliniyor </a:t>
            </a:r>
            <a:endParaRPr lang="tr-TR" dirty="0" smtClean="0"/>
          </a:p>
          <a:p>
            <a:pPr algn="just"/>
            <a:r>
              <a:rPr lang="tr-TR" b="1" dirty="0" smtClean="0"/>
              <a:t>Belirsizlik</a:t>
            </a:r>
            <a:r>
              <a:rPr lang="tr-TR" b="1" dirty="0"/>
              <a:t>: </a:t>
            </a:r>
            <a:r>
              <a:rPr lang="tr-TR" dirty="0"/>
              <a:t>Karar ortamında gelecekteki olayların olasılıklarını belirlenmesi imkansızdır. </a:t>
            </a:r>
          </a:p>
        </p:txBody>
      </p:sp>
    </p:spTree>
    <p:extLst>
      <p:ext uri="{BB962C8B-B14F-4D97-AF65-F5344CB8AC3E}">
        <p14:creationId xmlns:p14="http://schemas.microsoft.com/office/powerpoint/2010/main" val="473385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Risk ve Belirsizlikler</a:t>
            </a:r>
            <a:endParaRPr lang="tr-TR" dirty="0"/>
          </a:p>
        </p:txBody>
      </p:sp>
      <p:sp>
        <p:nvSpPr>
          <p:cNvPr id="3" name="İçerik Yer Tutucusu 2"/>
          <p:cNvSpPr>
            <a:spLocks noGrp="1"/>
          </p:cNvSpPr>
          <p:nvPr>
            <p:ph idx="1"/>
          </p:nvPr>
        </p:nvSpPr>
        <p:spPr/>
        <p:txBody>
          <a:bodyPr/>
          <a:lstStyle/>
          <a:p>
            <a:pPr algn="just"/>
            <a:r>
              <a:rPr lang="tr-TR" dirty="0" smtClean="0"/>
              <a:t>Gelecekteki </a:t>
            </a:r>
            <a:r>
              <a:rPr lang="tr-TR" dirty="0"/>
              <a:t>belirsizlikler ve bu belirsizliklerin yarattığı risk faktörü ekonomik karar oluşturma sürecinin odak noktasını oluşturur. </a:t>
            </a:r>
            <a:endParaRPr lang="tr-TR" dirty="0" smtClean="0"/>
          </a:p>
          <a:p>
            <a:pPr algn="just"/>
            <a:r>
              <a:rPr lang="tr-TR" dirty="0" smtClean="0"/>
              <a:t>Belirsizlik </a:t>
            </a:r>
            <a:r>
              <a:rPr lang="tr-TR" dirty="0"/>
              <a:t>altında karar için aşağıdaki ilkeler geçerlidir: </a:t>
            </a:r>
            <a:endParaRPr lang="tr-TR" dirty="0" smtClean="0"/>
          </a:p>
          <a:p>
            <a:pPr algn="just"/>
            <a:r>
              <a:rPr lang="tr-TR" b="1" dirty="0" smtClean="0"/>
              <a:t>Maksimizasyon </a:t>
            </a:r>
            <a:r>
              <a:rPr lang="tr-TR" b="1" dirty="0"/>
              <a:t>ilkesi: </a:t>
            </a:r>
            <a:r>
              <a:rPr lang="tr-TR" dirty="0"/>
              <a:t>Eldeki ekonomik olanaklarla mümkün olan en yüksek ekonomik sonuca ulaşmaktır. </a:t>
            </a:r>
            <a:endParaRPr lang="tr-TR" dirty="0" smtClean="0"/>
          </a:p>
          <a:p>
            <a:pPr algn="just"/>
            <a:r>
              <a:rPr lang="tr-TR" b="1" dirty="0" err="1" smtClean="0"/>
              <a:t>Minimizasyon</a:t>
            </a:r>
            <a:r>
              <a:rPr lang="tr-TR" b="1" dirty="0" smtClean="0"/>
              <a:t> </a:t>
            </a:r>
            <a:r>
              <a:rPr lang="tr-TR" b="1" dirty="0"/>
              <a:t>ilkesi: </a:t>
            </a:r>
            <a:r>
              <a:rPr lang="tr-TR" dirty="0"/>
              <a:t>Belirlenmiş bir hedefe en az kaynak kullanımıyla ulaşmayı ifade eder. </a:t>
            </a:r>
            <a:endParaRPr lang="tr-TR" dirty="0" smtClean="0"/>
          </a:p>
          <a:p>
            <a:pPr algn="just"/>
            <a:r>
              <a:rPr lang="tr-TR" b="1" dirty="0" smtClean="0"/>
              <a:t>Optimizasyon </a:t>
            </a:r>
            <a:r>
              <a:rPr lang="tr-TR" b="1" dirty="0"/>
              <a:t>ilkesi: </a:t>
            </a:r>
            <a:r>
              <a:rPr lang="tr-TR" dirty="0"/>
              <a:t>Sınırlı kaynaklar ve koşullar altında mümkün olan en iyi ve en ekonomik sonucu gerçekleştirmektir.</a:t>
            </a:r>
          </a:p>
        </p:txBody>
      </p:sp>
    </p:spTree>
    <p:extLst>
      <p:ext uri="{BB962C8B-B14F-4D97-AF65-F5344CB8AC3E}">
        <p14:creationId xmlns:p14="http://schemas.microsoft.com/office/powerpoint/2010/main" val="523805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Risk Altında Karar</a:t>
            </a:r>
            <a:endParaRPr lang="tr-TR" dirty="0"/>
          </a:p>
        </p:txBody>
      </p:sp>
      <p:sp>
        <p:nvSpPr>
          <p:cNvPr id="3" name="İçerik Yer Tutucusu 2"/>
          <p:cNvSpPr>
            <a:spLocks noGrp="1"/>
          </p:cNvSpPr>
          <p:nvPr>
            <p:ph idx="1"/>
          </p:nvPr>
        </p:nvSpPr>
        <p:spPr/>
        <p:txBody>
          <a:bodyPr/>
          <a:lstStyle/>
          <a:p>
            <a:pPr algn="just"/>
            <a:r>
              <a:rPr lang="tr-TR" dirty="0"/>
              <a:t>Risk altında karar verme durumu ise, kararın olası bütün sonuçlarının karar verici tarafından bilinmesini ve her bir sonucun ortaya çıkma olasılıklarına karar alıcının sahip olmasını gerektirmektedir. </a:t>
            </a:r>
          </a:p>
          <a:p>
            <a:pPr algn="just"/>
            <a:r>
              <a:rPr lang="tr-TR" dirty="0" smtClean="0"/>
              <a:t>Risk </a:t>
            </a:r>
            <a:r>
              <a:rPr lang="tr-TR" dirty="0"/>
              <a:t>ortamında alternatiflerin ne gibi sonuçlar doğuracağı önceden bilinememektedir. </a:t>
            </a:r>
          </a:p>
          <a:p>
            <a:pPr algn="just"/>
            <a:r>
              <a:rPr lang="tr-TR" dirty="0" smtClean="0"/>
              <a:t>Karar </a:t>
            </a:r>
            <a:r>
              <a:rPr lang="tr-TR" dirty="0"/>
              <a:t>verme durumu </a:t>
            </a:r>
            <a:r>
              <a:rPr lang="tr-TR" dirty="0" err="1"/>
              <a:t>olasılıksal</a:t>
            </a:r>
            <a:r>
              <a:rPr lang="tr-TR" dirty="0"/>
              <a:t> bir karar durumudur. </a:t>
            </a:r>
          </a:p>
          <a:p>
            <a:pPr algn="just"/>
            <a:r>
              <a:rPr lang="tr-TR" dirty="0" smtClean="0"/>
              <a:t>Karar </a:t>
            </a:r>
            <a:r>
              <a:rPr lang="tr-TR" dirty="0"/>
              <a:t>verici, dış koşulların belirli bir ihtimalle meydana geldiğini kabul ederek, beklenen değerleri hesaplayıp en iyi alternatifi seçmektedir.</a:t>
            </a:r>
          </a:p>
        </p:txBody>
      </p:sp>
    </p:spTree>
    <p:extLst>
      <p:ext uri="{BB962C8B-B14F-4D97-AF65-F5344CB8AC3E}">
        <p14:creationId xmlns:p14="http://schemas.microsoft.com/office/powerpoint/2010/main" val="4035643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Risk Altında Karar Kriterleri</a:t>
            </a:r>
            <a:endParaRPr lang="tr-TR" dirty="0"/>
          </a:p>
        </p:txBody>
      </p:sp>
      <p:sp>
        <p:nvSpPr>
          <p:cNvPr id="3" name="İçerik Yer Tutucusu 2"/>
          <p:cNvSpPr>
            <a:spLocks noGrp="1"/>
          </p:cNvSpPr>
          <p:nvPr>
            <p:ph idx="1"/>
          </p:nvPr>
        </p:nvSpPr>
        <p:spPr/>
        <p:txBody>
          <a:bodyPr/>
          <a:lstStyle/>
          <a:p>
            <a:r>
              <a:rPr lang="tr-TR" dirty="0"/>
              <a:t>Risk altında karar vermede kullanılan dört temel teknik vardır: </a:t>
            </a:r>
          </a:p>
          <a:p>
            <a:pPr lvl="1"/>
            <a:r>
              <a:rPr lang="tr-TR" dirty="0" smtClean="0"/>
              <a:t>beklenen </a:t>
            </a:r>
            <a:r>
              <a:rPr lang="tr-TR" dirty="0"/>
              <a:t>değer karar kriteri </a:t>
            </a:r>
            <a:endParaRPr lang="tr-TR" dirty="0" smtClean="0"/>
          </a:p>
          <a:p>
            <a:pPr lvl="1"/>
            <a:r>
              <a:rPr lang="tr-TR" dirty="0" smtClean="0"/>
              <a:t>maksimum </a:t>
            </a:r>
            <a:r>
              <a:rPr lang="tr-TR" dirty="0"/>
              <a:t>olasılık kriteri </a:t>
            </a:r>
          </a:p>
          <a:p>
            <a:pPr lvl="1"/>
            <a:r>
              <a:rPr lang="tr-TR" dirty="0" smtClean="0"/>
              <a:t>beklenen </a:t>
            </a:r>
            <a:r>
              <a:rPr lang="tr-TR" dirty="0"/>
              <a:t>fırsat kaybı (pişmanlık) karar kriteri </a:t>
            </a:r>
            <a:endParaRPr lang="tr-TR" dirty="0" smtClean="0"/>
          </a:p>
          <a:p>
            <a:pPr lvl="1"/>
            <a:r>
              <a:rPr lang="tr-TR" dirty="0" smtClean="0"/>
              <a:t>karar </a:t>
            </a:r>
            <a:r>
              <a:rPr lang="tr-TR" dirty="0"/>
              <a:t>ağacı</a:t>
            </a:r>
          </a:p>
        </p:txBody>
      </p:sp>
    </p:spTree>
    <p:extLst>
      <p:ext uri="{BB962C8B-B14F-4D97-AF65-F5344CB8AC3E}">
        <p14:creationId xmlns:p14="http://schemas.microsoft.com/office/powerpoint/2010/main" val="2134252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Yatırım ve Karar Süreçleri</a:t>
            </a:r>
            <a:endParaRPr lang="tr-TR" dirty="0"/>
          </a:p>
        </p:txBody>
      </p:sp>
      <p:sp>
        <p:nvSpPr>
          <p:cNvPr id="3" name="İçerik Yer Tutucusu 2"/>
          <p:cNvSpPr>
            <a:spLocks noGrp="1"/>
          </p:cNvSpPr>
          <p:nvPr>
            <p:ph idx="1"/>
          </p:nvPr>
        </p:nvSpPr>
        <p:spPr/>
        <p:txBody>
          <a:bodyPr/>
          <a:lstStyle/>
          <a:p>
            <a:pPr algn="just"/>
            <a:r>
              <a:rPr lang="tr-TR" dirty="0"/>
              <a:t>Yatırım, milli ekonomi açısından üretim mallarına (tesis, teçhizat ve stoklara) belli bir dönem süresince yapılan net ilavelerdir. </a:t>
            </a:r>
            <a:endParaRPr lang="tr-TR" dirty="0" smtClean="0"/>
          </a:p>
          <a:p>
            <a:pPr algn="just"/>
            <a:r>
              <a:rPr lang="tr-TR" dirty="0" smtClean="0"/>
              <a:t>Ekonominin </a:t>
            </a:r>
            <a:r>
              <a:rPr lang="tr-TR" dirty="0"/>
              <a:t>üretim gücünü arttırmaya yönelik yatırımlara reel yatırımlar, ekonominin üretim gücünü arttırmayan yatırımlara ise reel olmayan yatırımlar (mali yatırımlar: hisse senedi, tahvil, bono, vb.) denir. </a:t>
            </a:r>
          </a:p>
          <a:p>
            <a:pPr algn="just"/>
            <a:r>
              <a:rPr lang="tr-TR" dirty="0" smtClean="0"/>
              <a:t>Yatırım </a:t>
            </a:r>
            <a:r>
              <a:rPr lang="tr-TR" dirty="0"/>
              <a:t>projesinin önemli unsurları; yatırım tutarı, ömrü, hurda değeri ve verimidir. </a:t>
            </a:r>
          </a:p>
          <a:p>
            <a:pPr algn="just"/>
            <a:r>
              <a:rPr lang="tr-TR" dirty="0" smtClean="0"/>
              <a:t>Yatırım </a:t>
            </a:r>
            <a:r>
              <a:rPr lang="tr-TR" dirty="0"/>
              <a:t>tutarı; proje ile ilgili </a:t>
            </a:r>
            <a:r>
              <a:rPr lang="tr-TR" dirty="0" err="1"/>
              <a:t>satınalma</a:t>
            </a:r>
            <a:r>
              <a:rPr lang="tr-TR" dirty="0"/>
              <a:t> veya üretim bedelleri, taşıma, montaj giderleri, vergiler, binalar, depolar, arazi için ödenecek bedellerdir.</a:t>
            </a:r>
          </a:p>
        </p:txBody>
      </p:sp>
    </p:spTree>
    <p:extLst>
      <p:ext uri="{BB962C8B-B14F-4D97-AF65-F5344CB8AC3E}">
        <p14:creationId xmlns:p14="http://schemas.microsoft.com/office/powerpoint/2010/main" val="123423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Belirsizlikler</a:t>
            </a:r>
            <a:endParaRPr lang="tr-TR" dirty="0"/>
          </a:p>
        </p:txBody>
      </p:sp>
      <p:sp>
        <p:nvSpPr>
          <p:cNvPr id="3" name="İçerik Yer Tutucusu 2"/>
          <p:cNvSpPr>
            <a:spLocks noGrp="1"/>
          </p:cNvSpPr>
          <p:nvPr>
            <p:ph idx="1"/>
          </p:nvPr>
        </p:nvSpPr>
        <p:spPr/>
        <p:txBody>
          <a:bodyPr/>
          <a:lstStyle/>
          <a:p>
            <a:r>
              <a:rPr lang="tr-TR" dirty="0"/>
              <a:t>Muhtemel belirsizlikleri kaynakları aşağıdaki nedenlere dayanabilir: </a:t>
            </a:r>
          </a:p>
          <a:p>
            <a:pPr lvl="1"/>
            <a:r>
              <a:rPr lang="tr-TR" dirty="0" smtClean="0"/>
              <a:t>Amaç </a:t>
            </a:r>
            <a:r>
              <a:rPr lang="tr-TR" dirty="0"/>
              <a:t>belirleme </a:t>
            </a:r>
          </a:p>
          <a:p>
            <a:pPr lvl="1"/>
            <a:r>
              <a:rPr lang="tr-TR" dirty="0" smtClean="0"/>
              <a:t>Kısıt </a:t>
            </a:r>
            <a:r>
              <a:rPr lang="tr-TR" dirty="0"/>
              <a:t>koşullarının gelecekte değişmesi </a:t>
            </a:r>
          </a:p>
          <a:p>
            <a:pPr lvl="1"/>
            <a:r>
              <a:rPr lang="tr-TR" dirty="0" smtClean="0"/>
              <a:t>Şansa </a:t>
            </a:r>
            <a:r>
              <a:rPr lang="tr-TR" dirty="0"/>
              <a:t>bağlı ve rasgele olayların ortaya çıkması </a:t>
            </a:r>
          </a:p>
          <a:p>
            <a:pPr lvl="1"/>
            <a:r>
              <a:rPr lang="tr-TR" dirty="0" smtClean="0"/>
              <a:t>Projeden </a:t>
            </a:r>
            <a:r>
              <a:rPr lang="tr-TR" dirty="0"/>
              <a:t>etkilenebilecek grupların/bireylerin beklenmeyen, önceden hesaplanamayan tepkileri </a:t>
            </a:r>
          </a:p>
          <a:p>
            <a:pPr lvl="1"/>
            <a:r>
              <a:rPr lang="tr-TR" dirty="0" smtClean="0"/>
              <a:t>Beklenmedik </a:t>
            </a:r>
            <a:r>
              <a:rPr lang="tr-TR" dirty="0"/>
              <a:t>teknolojik gelişmelerin ortaya çıkması </a:t>
            </a:r>
          </a:p>
        </p:txBody>
      </p:sp>
    </p:spTree>
    <p:extLst>
      <p:ext uri="{BB962C8B-B14F-4D97-AF65-F5344CB8AC3E}">
        <p14:creationId xmlns:p14="http://schemas.microsoft.com/office/powerpoint/2010/main" val="2231443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Ekonomik Belirsizlik İlkeleri</a:t>
            </a:r>
            <a:endParaRPr lang="tr-TR" dirty="0"/>
          </a:p>
        </p:txBody>
      </p:sp>
      <p:sp>
        <p:nvSpPr>
          <p:cNvPr id="3" name="İçerik Yer Tutucusu 2"/>
          <p:cNvSpPr>
            <a:spLocks noGrp="1"/>
          </p:cNvSpPr>
          <p:nvPr>
            <p:ph idx="1"/>
          </p:nvPr>
        </p:nvSpPr>
        <p:spPr/>
        <p:txBody>
          <a:bodyPr/>
          <a:lstStyle/>
          <a:p>
            <a:r>
              <a:rPr lang="tr-TR" dirty="0"/>
              <a:t>Buna göre ekonomik belirsizlikler 3 grupta toplanabilir: </a:t>
            </a:r>
          </a:p>
          <a:p>
            <a:pPr lvl="1"/>
            <a:r>
              <a:rPr lang="tr-TR" dirty="0" smtClean="0"/>
              <a:t>Karar </a:t>
            </a:r>
            <a:r>
              <a:rPr lang="tr-TR" dirty="0"/>
              <a:t>modeline ilişkin belirsizlikler </a:t>
            </a:r>
          </a:p>
          <a:p>
            <a:pPr lvl="1"/>
            <a:r>
              <a:rPr lang="tr-TR" dirty="0" smtClean="0"/>
              <a:t>Parametre </a:t>
            </a:r>
            <a:r>
              <a:rPr lang="tr-TR" dirty="0"/>
              <a:t>ölçümünde ve tahminlerindeki belirsizlikler </a:t>
            </a:r>
          </a:p>
          <a:p>
            <a:pPr lvl="1"/>
            <a:r>
              <a:rPr lang="tr-TR" dirty="0" smtClean="0"/>
              <a:t>Doğal</a:t>
            </a:r>
            <a:r>
              <a:rPr lang="tr-TR" dirty="0"/>
              <a:t>, ekonomik ve sosyal olaylardaki belirsizlikler </a:t>
            </a:r>
            <a:endParaRPr lang="tr-TR" dirty="0" smtClean="0"/>
          </a:p>
          <a:p>
            <a:endParaRPr lang="tr-TR" dirty="0"/>
          </a:p>
          <a:p>
            <a:r>
              <a:rPr lang="tr-TR" dirty="0" smtClean="0"/>
              <a:t>Belirsizlikleri </a:t>
            </a:r>
            <a:r>
              <a:rPr lang="tr-TR" dirty="0"/>
              <a:t>ve dolayısıyla risk faktörünü tamamen ortadan kaldırmak mümkün değildir.</a:t>
            </a:r>
          </a:p>
        </p:txBody>
      </p:sp>
    </p:spTree>
    <p:extLst>
      <p:ext uri="{BB962C8B-B14F-4D97-AF65-F5344CB8AC3E}">
        <p14:creationId xmlns:p14="http://schemas.microsoft.com/office/powerpoint/2010/main" val="2860194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Karar Ekonomisi</a:t>
            </a:r>
            <a:endParaRPr lang="tr-TR" dirty="0"/>
          </a:p>
        </p:txBody>
      </p:sp>
      <p:sp>
        <p:nvSpPr>
          <p:cNvPr id="3" name="İçerik Yer Tutucusu 2"/>
          <p:cNvSpPr>
            <a:spLocks noGrp="1"/>
          </p:cNvSpPr>
          <p:nvPr>
            <p:ph idx="1"/>
          </p:nvPr>
        </p:nvSpPr>
        <p:spPr/>
        <p:txBody>
          <a:bodyPr>
            <a:normAutofit/>
          </a:bodyPr>
          <a:lstStyle/>
          <a:p>
            <a:r>
              <a:rPr lang="tr-TR" dirty="0" smtClean="0"/>
              <a:t>Karar </a:t>
            </a:r>
            <a:r>
              <a:rPr lang="tr-TR" dirty="0"/>
              <a:t>ekonomisinin gerçekleştirilmesinde aşağıdaki disiplinlerden yararlanılır: </a:t>
            </a:r>
            <a:endParaRPr lang="tr-TR" dirty="0" smtClean="0"/>
          </a:p>
          <a:p>
            <a:pPr lvl="1"/>
            <a:r>
              <a:rPr lang="tr-TR" dirty="0" smtClean="0"/>
              <a:t>Makro </a:t>
            </a:r>
            <a:r>
              <a:rPr lang="tr-TR" dirty="0"/>
              <a:t>ve mikro ekonomi </a:t>
            </a:r>
            <a:endParaRPr lang="tr-TR" dirty="0" smtClean="0"/>
          </a:p>
          <a:p>
            <a:pPr lvl="1"/>
            <a:r>
              <a:rPr lang="tr-TR" dirty="0" smtClean="0"/>
              <a:t>Mühendislik </a:t>
            </a:r>
          </a:p>
          <a:p>
            <a:pPr lvl="1"/>
            <a:r>
              <a:rPr lang="tr-TR" dirty="0" smtClean="0"/>
              <a:t>İşletme </a:t>
            </a:r>
            <a:r>
              <a:rPr lang="tr-TR" dirty="0"/>
              <a:t>ve muhasebe </a:t>
            </a:r>
            <a:endParaRPr lang="tr-TR" dirty="0" smtClean="0"/>
          </a:p>
          <a:p>
            <a:pPr lvl="1"/>
            <a:r>
              <a:rPr lang="tr-TR" dirty="0" smtClean="0"/>
              <a:t>Matematik </a:t>
            </a:r>
            <a:r>
              <a:rPr lang="tr-TR" dirty="0"/>
              <a:t>ve istatistik </a:t>
            </a:r>
            <a:endParaRPr lang="tr-TR" dirty="0" smtClean="0"/>
          </a:p>
          <a:p>
            <a:endParaRPr lang="tr-TR" dirty="0"/>
          </a:p>
          <a:p>
            <a:r>
              <a:rPr lang="tr-TR" dirty="0" smtClean="0"/>
              <a:t>Bir </a:t>
            </a:r>
            <a:r>
              <a:rPr lang="tr-TR" dirty="0"/>
              <a:t>mühendislik probleminin çözümünde alınacak ekonomik kararlar: </a:t>
            </a:r>
            <a:endParaRPr lang="tr-TR" dirty="0" smtClean="0"/>
          </a:p>
          <a:p>
            <a:pPr lvl="1"/>
            <a:r>
              <a:rPr lang="tr-TR" dirty="0" smtClean="0"/>
              <a:t>Makina-teçhizat </a:t>
            </a:r>
            <a:r>
              <a:rPr lang="tr-TR" dirty="0"/>
              <a:t>ve süreç seçimi kararları </a:t>
            </a:r>
            <a:endParaRPr lang="tr-TR" dirty="0" smtClean="0"/>
          </a:p>
          <a:p>
            <a:pPr lvl="1"/>
            <a:r>
              <a:rPr lang="tr-TR" dirty="0" smtClean="0"/>
              <a:t>Makina-teçhizat </a:t>
            </a:r>
            <a:r>
              <a:rPr lang="tr-TR" dirty="0"/>
              <a:t>yenileme kararları </a:t>
            </a:r>
            <a:endParaRPr lang="tr-TR" dirty="0" smtClean="0"/>
          </a:p>
          <a:p>
            <a:pPr lvl="1"/>
            <a:r>
              <a:rPr lang="tr-TR" dirty="0" smtClean="0"/>
              <a:t>Yeni </a:t>
            </a:r>
            <a:r>
              <a:rPr lang="tr-TR" dirty="0"/>
              <a:t>ürün geliştirme ve kapasite artırımı kararları </a:t>
            </a:r>
            <a:endParaRPr lang="tr-TR" dirty="0" smtClean="0"/>
          </a:p>
          <a:p>
            <a:pPr lvl="1"/>
            <a:r>
              <a:rPr lang="tr-TR" dirty="0" smtClean="0"/>
              <a:t>Maliyet </a:t>
            </a:r>
            <a:r>
              <a:rPr lang="tr-TR" dirty="0"/>
              <a:t>düşürme kararları </a:t>
            </a:r>
            <a:endParaRPr lang="tr-TR" dirty="0" smtClean="0"/>
          </a:p>
          <a:p>
            <a:pPr lvl="1"/>
            <a:r>
              <a:rPr lang="tr-TR" dirty="0" smtClean="0"/>
              <a:t>Kalite </a:t>
            </a:r>
            <a:r>
              <a:rPr lang="tr-TR" dirty="0"/>
              <a:t>iyileştirme kararları </a:t>
            </a:r>
            <a:r>
              <a:rPr lang="tr-TR" dirty="0" smtClean="0"/>
              <a:t>Servis </a:t>
            </a:r>
            <a:r>
              <a:rPr lang="tr-TR" dirty="0"/>
              <a:t>geliştirme kararları</a:t>
            </a:r>
          </a:p>
        </p:txBody>
      </p:sp>
    </p:spTree>
    <p:extLst>
      <p:ext uri="{BB962C8B-B14F-4D97-AF65-F5344CB8AC3E}">
        <p14:creationId xmlns:p14="http://schemas.microsoft.com/office/powerpoint/2010/main" val="3381590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Alınabilecek Kararlar</a:t>
            </a:r>
            <a:endParaRPr lang="tr-TR" dirty="0"/>
          </a:p>
        </p:txBody>
      </p:sp>
      <p:sp>
        <p:nvSpPr>
          <p:cNvPr id="3" name="İçerik Yer Tutucusu 2"/>
          <p:cNvSpPr>
            <a:spLocks noGrp="1"/>
          </p:cNvSpPr>
          <p:nvPr>
            <p:ph idx="1"/>
          </p:nvPr>
        </p:nvSpPr>
        <p:spPr/>
        <p:txBody>
          <a:bodyPr/>
          <a:lstStyle/>
          <a:p>
            <a:r>
              <a:rPr lang="tr-TR" dirty="0" smtClean="0"/>
              <a:t>Makine-teçhizat ve süreç seçimi kararları</a:t>
            </a:r>
          </a:p>
          <a:p>
            <a:r>
              <a:rPr lang="tr-TR" dirty="0" smtClean="0"/>
              <a:t>Yeni ürün geliştirme</a:t>
            </a:r>
          </a:p>
          <a:p>
            <a:r>
              <a:rPr lang="tr-TR" dirty="0" smtClean="0"/>
              <a:t>Kapasite </a:t>
            </a:r>
            <a:r>
              <a:rPr lang="tr-TR" dirty="0" err="1" smtClean="0"/>
              <a:t>arttırımı</a:t>
            </a:r>
            <a:endParaRPr lang="tr-TR" dirty="0" smtClean="0"/>
          </a:p>
          <a:p>
            <a:r>
              <a:rPr lang="tr-TR" dirty="0" smtClean="0"/>
              <a:t>Maliyet düşürme</a:t>
            </a:r>
          </a:p>
          <a:p>
            <a:r>
              <a:rPr lang="tr-TR" dirty="0" smtClean="0"/>
              <a:t>Kalite iyileştirme</a:t>
            </a:r>
          </a:p>
          <a:p>
            <a:r>
              <a:rPr lang="tr-TR" dirty="0" smtClean="0"/>
              <a:t>Servis geliştirme</a:t>
            </a:r>
          </a:p>
          <a:p>
            <a:endParaRPr lang="tr-TR" dirty="0" smtClean="0"/>
          </a:p>
          <a:p>
            <a:endParaRPr lang="tr-TR" dirty="0"/>
          </a:p>
        </p:txBody>
      </p:sp>
    </p:spTree>
    <p:extLst>
      <p:ext uri="{BB962C8B-B14F-4D97-AF65-F5344CB8AC3E}">
        <p14:creationId xmlns:p14="http://schemas.microsoft.com/office/powerpoint/2010/main" val="3874167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Maliyet-Kâr İlişkisi</a:t>
            </a:r>
            <a:endParaRPr lang="tr-TR" dirty="0"/>
          </a:p>
        </p:txBody>
      </p:sp>
      <p:sp>
        <p:nvSpPr>
          <p:cNvPr id="3" name="İçerik Yer Tutucusu 2"/>
          <p:cNvSpPr>
            <a:spLocks noGrp="1"/>
          </p:cNvSpPr>
          <p:nvPr>
            <p:ph idx="1"/>
          </p:nvPr>
        </p:nvSpPr>
        <p:spPr/>
        <p:txBody>
          <a:bodyPr/>
          <a:lstStyle/>
          <a:p>
            <a:pPr algn="just"/>
            <a:r>
              <a:rPr lang="tr-TR" dirty="0" smtClean="0"/>
              <a:t>İşletmelerin </a:t>
            </a:r>
            <a:r>
              <a:rPr lang="tr-TR" dirty="0"/>
              <a:t>temel amacı işletme karının </a:t>
            </a:r>
            <a:r>
              <a:rPr lang="tr-TR" dirty="0" err="1"/>
              <a:t>enbüyüklenmesidir</a:t>
            </a:r>
            <a:r>
              <a:rPr lang="tr-TR" dirty="0"/>
              <a:t>. İşletmenin varlığı bu amacını gerçekleştirme düzeyine bağlıdır. İki tür maliyet vardır; </a:t>
            </a:r>
            <a:endParaRPr lang="tr-TR" dirty="0" smtClean="0"/>
          </a:p>
          <a:p>
            <a:pPr algn="just"/>
            <a:r>
              <a:rPr lang="tr-TR" dirty="0" smtClean="0"/>
              <a:t>a</a:t>
            </a:r>
            <a:r>
              <a:rPr lang="tr-TR" dirty="0"/>
              <a:t>) Sabit Maliyetler: İşletmede üretime bağlı olmaksızın meydana gelen ve değişmeyen giderlere sabit maliyetler denir; amortismanlar, tükenme payları, zamana bağlı işçilikler, genel üretim giderlerinin bir bölümü, yönetim ve pazarlama giderlerinin sabit bölümü, finans giderleri, emlak vergileri, sigorta giderleri, kiralar, genel giderler. </a:t>
            </a:r>
            <a:endParaRPr lang="tr-TR" dirty="0" smtClean="0"/>
          </a:p>
          <a:p>
            <a:pPr algn="just"/>
            <a:r>
              <a:rPr lang="tr-TR" dirty="0" smtClean="0"/>
              <a:t>b</a:t>
            </a:r>
            <a:r>
              <a:rPr lang="tr-TR" dirty="0"/>
              <a:t>) Değişken Giderler: Üretim miktarı ile artan veya azalan, üretim olmadığı zaman oluşmayan giderlerdir; birim başına direkt işçilik, hammadde, enerji, yönetim ve pazarlama giderlerinin değişken kısımları. </a:t>
            </a:r>
          </a:p>
        </p:txBody>
      </p:sp>
    </p:spTree>
    <p:extLst>
      <p:ext uri="{BB962C8B-B14F-4D97-AF65-F5344CB8AC3E}">
        <p14:creationId xmlns:p14="http://schemas.microsoft.com/office/powerpoint/2010/main" val="574610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Gelecek dersler</a:t>
            </a:r>
            <a:endParaRPr lang="tr-TR" dirty="0"/>
          </a:p>
        </p:txBody>
      </p:sp>
      <p:sp>
        <p:nvSpPr>
          <p:cNvPr id="3" name="İçerik Yer Tutucusu 2"/>
          <p:cNvSpPr>
            <a:spLocks noGrp="1"/>
          </p:cNvSpPr>
          <p:nvPr>
            <p:ph idx="1"/>
          </p:nvPr>
        </p:nvSpPr>
        <p:spPr/>
        <p:txBody>
          <a:bodyPr/>
          <a:lstStyle/>
          <a:p>
            <a:pPr algn="just"/>
            <a:r>
              <a:rPr lang="tr-TR" dirty="0" smtClean="0"/>
              <a:t>13.slaytta yer alan yöntemlerle pratik örnekler anlatım ve çözüm şeklinde gerçekleştirilecektir  (en küçük kareler, doğrusal regresyon gibi)</a:t>
            </a:r>
          </a:p>
          <a:p>
            <a:pPr algn="just"/>
            <a:endParaRPr lang="tr-TR" dirty="0"/>
          </a:p>
          <a:p>
            <a:pPr algn="just"/>
            <a:r>
              <a:rPr lang="tr-TR" dirty="0" smtClean="0"/>
              <a:t>Yararlanılan kaynaklar: Karadeniz teknik üniversitesi, </a:t>
            </a:r>
            <a:r>
              <a:rPr lang="tr-TR" smtClean="0"/>
              <a:t>mühendislik ekonomisi ders notları</a:t>
            </a:r>
            <a:endParaRPr lang="tr-TR" dirty="0"/>
          </a:p>
        </p:txBody>
      </p:sp>
    </p:spTree>
    <p:extLst>
      <p:ext uri="{BB962C8B-B14F-4D97-AF65-F5344CB8AC3E}">
        <p14:creationId xmlns:p14="http://schemas.microsoft.com/office/powerpoint/2010/main" val="1785673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Yatırım Ömrü</a:t>
            </a:r>
            <a:endParaRPr lang="tr-TR" dirty="0"/>
          </a:p>
        </p:txBody>
      </p:sp>
      <p:sp>
        <p:nvSpPr>
          <p:cNvPr id="3" name="İçerik Yer Tutucusu 2"/>
          <p:cNvSpPr>
            <a:spLocks noGrp="1"/>
          </p:cNvSpPr>
          <p:nvPr>
            <p:ph idx="1"/>
          </p:nvPr>
        </p:nvSpPr>
        <p:spPr/>
        <p:txBody>
          <a:bodyPr/>
          <a:lstStyle/>
          <a:p>
            <a:pPr algn="just"/>
            <a:r>
              <a:rPr lang="tr-TR" b="1" dirty="0"/>
              <a:t>Fiziki ömür: </a:t>
            </a:r>
            <a:r>
              <a:rPr lang="tr-TR" dirty="0"/>
              <a:t>Yatırımın fiilen üretimde kullanıldığı süre </a:t>
            </a:r>
            <a:endParaRPr lang="tr-TR" dirty="0" smtClean="0"/>
          </a:p>
          <a:p>
            <a:pPr algn="just"/>
            <a:r>
              <a:rPr lang="tr-TR" b="1" dirty="0" smtClean="0"/>
              <a:t>Ekonomik </a:t>
            </a:r>
            <a:r>
              <a:rPr lang="tr-TR" b="1" dirty="0"/>
              <a:t>ömür: </a:t>
            </a:r>
            <a:r>
              <a:rPr lang="tr-TR" dirty="0"/>
              <a:t>Yatırımın faydalı olmak üzere üretimde kullanılabileceği süre </a:t>
            </a:r>
          </a:p>
          <a:p>
            <a:pPr algn="just"/>
            <a:r>
              <a:rPr lang="tr-TR" dirty="0" smtClean="0"/>
              <a:t>Yatırımın </a:t>
            </a:r>
            <a:r>
              <a:rPr lang="tr-TR" dirty="0"/>
              <a:t>hurda değeri, yatırımın servisten çekildikten sonra alabileceği en son değeridir. </a:t>
            </a:r>
          </a:p>
          <a:p>
            <a:pPr algn="just"/>
            <a:r>
              <a:rPr lang="tr-TR" dirty="0" smtClean="0"/>
              <a:t>Yatırımın </a:t>
            </a:r>
            <a:r>
              <a:rPr lang="tr-TR" dirty="0"/>
              <a:t>verimi, yatırımdan beklenen minimum verimi ifade eder. Bu oran 1’den küçükse yatırım ret edilir. </a:t>
            </a:r>
          </a:p>
          <a:p>
            <a:pPr algn="just"/>
            <a:r>
              <a:rPr lang="tr-TR" dirty="0" smtClean="0"/>
              <a:t>Üretici </a:t>
            </a:r>
            <a:r>
              <a:rPr lang="tr-TR" dirty="0"/>
              <a:t>ve tüketicilerin pazarda buluşmasının teknik yönleri mühendislik ekonomisinin konularını oluşturur. Yatırımcı, pazarda talep edilebilir mal üretmelidir</a:t>
            </a:r>
          </a:p>
        </p:txBody>
      </p:sp>
    </p:spTree>
    <p:extLst>
      <p:ext uri="{BB962C8B-B14F-4D97-AF65-F5344CB8AC3E}">
        <p14:creationId xmlns:p14="http://schemas.microsoft.com/office/powerpoint/2010/main" val="2766056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Riske göre yatırım</a:t>
            </a:r>
            <a:endParaRPr lang="tr-TR" dirty="0"/>
          </a:p>
        </p:txBody>
      </p:sp>
      <p:sp>
        <p:nvSpPr>
          <p:cNvPr id="3" name="İçerik Yer Tutucusu 2"/>
          <p:cNvSpPr>
            <a:spLocks noGrp="1"/>
          </p:cNvSpPr>
          <p:nvPr>
            <p:ph idx="1"/>
          </p:nvPr>
        </p:nvSpPr>
        <p:spPr/>
        <p:txBody>
          <a:bodyPr/>
          <a:lstStyle/>
          <a:p>
            <a:pPr algn="just"/>
            <a:r>
              <a:rPr lang="tr-TR" dirty="0" smtClean="0"/>
              <a:t>1) </a:t>
            </a:r>
            <a:r>
              <a:rPr lang="tr-TR" dirty="0"/>
              <a:t>Risk almayan yatırımcılar </a:t>
            </a:r>
            <a:endParaRPr lang="tr-TR" dirty="0" smtClean="0"/>
          </a:p>
          <a:p>
            <a:pPr algn="just"/>
            <a:endParaRPr lang="tr-TR" dirty="0"/>
          </a:p>
          <a:p>
            <a:pPr algn="just"/>
            <a:r>
              <a:rPr lang="tr-TR" dirty="0" smtClean="0"/>
              <a:t>2</a:t>
            </a:r>
            <a:r>
              <a:rPr lang="tr-TR" dirty="0"/>
              <a:t>) Risk alan yatırımcılar Risk almayan yatırımcılar: Tasarrufçular; risksiz yatırım için hazine bonosu veya tahvil alırlar, vadeli mevduatta düşük faiz gelirlerini yeterli bulurlar.</a:t>
            </a:r>
          </a:p>
        </p:txBody>
      </p:sp>
    </p:spTree>
    <p:extLst>
      <p:ext uri="{BB962C8B-B14F-4D97-AF65-F5344CB8AC3E}">
        <p14:creationId xmlns:p14="http://schemas.microsoft.com/office/powerpoint/2010/main" val="2142612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Risk Alan Yatırımcılar</a:t>
            </a:r>
            <a:endParaRPr lang="tr-TR" dirty="0"/>
          </a:p>
        </p:txBody>
      </p:sp>
      <p:sp>
        <p:nvSpPr>
          <p:cNvPr id="3" name="İçerik Yer Tutucusu 2"/>
          <p:cNvSpPr>
            <a:spLocks noGrp="1"/>
          </p:cNvSpPr>
          <p:nvPr>
            <p:ph idx="1"/>
          </p:nvPr>
        </p:nvSpPr>
        <p:spPr/>
        <p:txBody>
          <a:bodyPr/>
          <a:lstStyle/>
          <a:p>
            <a:pPr algn="just"/>
            <a:r>
              <a:rPr lang="tr-TR" b="1" dirty="0"/>
              <a:t>Endüstriyel yatırımcılar: </a:t>
            </a:r>
            <a:r>
              <a:rPr lang="tr-TR" dirty="0"/>
              <a:t>Birikimlerini sanayi/fabrika yatırımlarında değerlendirmek isteyen müteşebbislerdir. </a:t>
            </a:r>
          </a:p>
          <a:p>
            <a:pPr algn="just"/>
            <a:r>
              <a:rPr lang="tr-TR" b="1" dirty="0" smtClean="0"/>
              <a:t>Menkul </a:t>
            </a:r>
            <a:r>
              <a:rPr lang="tr-TR" b="1" dirty="0"/>
              <a:t>kıymet yatırımcıları: </a:t>
            </a:r>
            <a:r>
              <a:rPr lang="tr-TR" dirty="0"/>
              <a:t>Bir projeyi gerçekleştirme yerine mevcut tesislerin çıkardığı, tahvil ve hisse senetlerini alırlar. </a:t>
            </a:r>
            <a:endParaRPr lang="tr-TR" dirty="0" smtClean="0"/>
          </a:p>
          <a:p>
            <a:pPr algn="just"/>
            <a:r>
              <a:rPr lang="tr-TR" dirty="0" smtClean="0"/>
              <a:t> </a:t>
            </a:r>
            <a:r>
              <a:rPr lang="tr-TR" b="1" dirty="0"/>
              <a:t>Spekülatörler: </a:t>
            </a:r>
            <a:r>
              <a:rPr lang="tr-TR" dirty="0"/>
              <a:t>Spekülasyon gelecek kar beklentileri için pozisyon almadır. Mal ve hisse senetleri üzerinde etkilidirler. </a:t>
            </a:r>
          </a:p>
          <a:p>
            <a:pPr algn="just"/>
            <a:r>
              <a:rPr lang="tr-TR" b="1" dirty="0" err="1" smtClean="0"/>
              <a:t>Arbitrajcılar</a:t>
            </a:r>
            <a:r>
              <a:rPr lang="tr-TR" b="1" dirty="0"/>
              <a:t>: </a:t>
            </a:r>
            <a:r>
              <a:rPr lang="tr-TR" dirty="0"/>
              <a:t>Bir varlığı ucuz olan piyasadan alıp, pahalı olduğu piyasada satarlar. </a:t>
            </a:r>
          </a:p>
          <a:p>
            <a:pPr algn="just"/>
            <a:r>
              <a:rPr lang="tr-TR" b="1" dirty="0" smtClean="0"/>
              <a:t>Risk </a:t>
            </a:r>
            <a:r>
              <a:rPr lang="tr-TR" b="1" dirty="0"/>
              <a:t>sermayedarları: </a:t>
            </a:r>
            <a:r>
              <a:rPr lang="tr-TR" dirty="0"/>
              <a:t>Genelde ileri teknoloji yatırımlarının başlangıcında hisse ve imtiyaz alırlar, risk büyük olduğu için beklenen kar oranı yüksektir, hisseler yükseldiğinde satarlar. Türkiye’de henüz yoktur.</a:t>
            </a:r>
          </a:p>
        </p:txBody>
      </p:sp>
    </p:spTree>
    <p:extLst>
      <p:ext uri="{BB962C8B-B14F-4D97-AF65-F5344CB8AC3E}">
        <p14:creationId xmlns:p14="http://schemas.microsoft.com/office/powerpoint/2010/main" val="244382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Mühendis ve Mühendislik</a:t>
            </a:r>
            <a:endParaRPr lang="tr-TR" dirty="0"/>
          </a:p>
        </p:txBody>
      </p:sp>
      <p:sp>
        <p:nvSpPr>
          <p:cNvPr id="3" name="İçerik Yer Tutucusu 2"/>
          <p:cNvSpPr>
            <a:spLocks noGrp="1"/>
          </p:cNvSpPr>
          <p:nvPr>
            <p:ph idx="1"/>
          </p:nvPr>
        </p:nvSpPr>
        <p:spPr/>
        <p:txBody>
          <a:bodyPr/>
          <a:lstStyle/>
          <a:p>
            <a:pPr algn="just"/>
            <a:r>
              <a:rPr lang="tr-TR" dirty="0"/>
              <a:t>Mühendis, bilim insanlarının ürettiği teorik bilgiyi tekniker ve teknisyenlerin uygulayabileceği pratik bilgiye dönüştüren kişidir. </a:t>
            </a:r>
            <a:endParaRPr lang="tr-TR" dirty="0" smtClean="0"/>
          </a:p>
          <a:p>
            <a:pPr algn="just"/>
            <a:r>
              <a:rPr lang="tr-TR" dirty="0" smtClean="0"/>
              <a:t>Mühendis</a:t>
            </a:r>
            <a:r>
              <a:rPr lang="tr-TR" dirty="0"/>
              <a:t>, bilimin bulgularını değerlendirip onu toplum yararına sunan veya bazı değişiklerle günlük hayatta kullanılabilir şekle sokan kişidir. </a:t>
            </a:r>
          </a:p>
          <a:p>
            <a:pPr algn="just"/>
            <a:r>
              <a:rPr lang="tr-TR" dirty="0" smtClean="0"/>
              <a:t>Mühendislik</a:t>
            </a:r>
            <a:r>
              <a:rPr lang="tr-TR" dirty="0"/>
              <a:t>, bilim ve matematiksel prensipleri, tecrübe, karar ve ortak fikirleri kullanarak insana faydalı ürünler ortaya koyma sanatıdır. </a:t>
            </a:r>
          </a:p>
          <a:p>
            <a:pPr algn="just"/>
            <a:r>
              <a:rPr lang="tr-TR" dirty="0" smtClean="0"/>
              <a:t>Mühendislikte </a:t>
            </a:r>
            <a:r>
              <a:rPr lang="tr-TR" dirty="0"/>
              <a:t>çeşitli seçenekler mevcuttur; araştırma, tasarım, analiz etme, geliştirme, test etme ve pazarlama gibi. </a:t>
            </a:r>
          </a:p>
        </p:txBody>
      </p:sp>
    </p:spTree>
    <p:extLst>
      <p:ext uri="{BB962C8B-B14F-4D97-AF65-F5344CB8AC3E}">
        <p14:creationId xmlns:p14="http://schemas.microsoft.com/office/powerpoint/2010/main" val="3699357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Mühendislik görevleri</a:t>
            </a:r>
            <a:endParaRPr lang="tr-TR" dirty="0"/>
          </a:p>
        </p:txBody>
      </p:sp>
      <p:sp>
        <p:nvSpPr>
          <p:cNvPr id="3" name="İçerik Yer Tutucusu 2"/>
          <p:cNvSpPr>
            <a:spLocks noGrp="1"/>
          </p:cNvSpPr>
          <p:nvPr>
            <p:ph idx="1"/>
          </p:nvPr>
        </p:nvSpPr>
        <p:spPr/>
        <p:txBody>
          <a:bodyPr/>
          <a:lstStyle/>
          <a:p>
            <a:r>
              <a:rPr lang="tr-TR" dirty="0"/>
              <a:t>Mühendislik görev ve sorumlulukları aşağıdaki şekilde sınıflandırılabilir: </a:t>
            </a:r>
          </a:p>
          <a:p>
            <a:pPr lvl="1"/>
            <a:r>
              <a:rPr lang="tr-TR" dirty="0" smtClean="0"/>
              <a:t>Teknik </a:t>
            </a:r>
            <a:r>
              <a:rPr lang="tr-TR" dirty="0"/>
              <a:t>görevler </a:t>
            </a:r>
          </a:p>
          <a:p>
            <a:pPr lvl="1"/>
            <a:r>
              <a:rPr lang="tr-TR" dirty="0" smtClean="0"/>
              <a:t>Ekonomik </a:t>
            </a:r>
            <a:r>
              <a:rPr lang="tr-TR" dirty="0"/>
              <a:t>görevler </a:t>
            </a:r>
          </a:p>
          <a:p>
            <a:pPr lvl="1"/>
            <a:r>
              <a:rPr lang="tr-TR" dirty="0" smtClean="0"/>
              <a:t>Mali </a:t>
            </a:r>
            <a:r>
              <a:rPr lang="tr-TR" dirty="0"/>
              <a:t>görevler </a:t>
            </a:r>
          </a:p>
          <a:p>
            <a:pPr lvl="1"/>
            <a:r>
              <a:rPr lang="tr-TR" dirty="0" smtClean="0"/>
              <a:t>Hukuki görevler</a:t>
            </a:r>
          </a:p>
          <a:p>
            <a:pPr lvl="1"/>
            <a:r>
              <a:rPr lang="tr-TR" dirty="0" smtClean="0"/>
              <a:t> </a:t>
            </a:r>
            <a:r>
              <a:rPr lang="tr-TR" dirty="0"/>
              <a:t>İdari görevler </a:t>
            </a:r>
          </a:p>
          <a:p>
            <a:pPr lvl="1"/>
            <a:r>
              <a:rPr lang="tr-TR" dirty="0" smtClean="0"/>
              <a:t>Sosyal </a:t>
            </a:r>
            <a:r>
              <a:rPr lang="tr-TR" dirty="0"/>
              <a:t>görevler</a:t>
            </a:r>
          </a:p>
        </p:txBody>
      </p:sp>
    </p:spTree>
    <p:extLst>
      <p:ext uri="{BB962C8B-B14F-4D97-AF65-F5344CB8AC3E}">
        <p14:creationId xmlns:p14="http://schemas.microsoft.com/office/powerpoint/2010/main" val="448597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Mühendislik Ekonomisi</a:t>
            </a:r>
            <a:endParaRPr lang="tr-TR" dirty="0"/>
          </a:p>
        </p:txBody>
      </p:sp>
      <p:sp>
        <p:nvSpPr>
          <p:cNvPr id="3" name="İçerik Yer Tutucusu 2"/>
          <p:cNvSpPr>
            <a:spLocks noGrp="1"/>
          </p:cNvSpPr>
          <p:nvPr>
            <p:ph idx="1"/>
          </p:nvPr>
        </p:nvSpPr>
        <p:spPr/>
        <p:txBody>
          <a:bodyPr/>
          <a:lstStyle/>
          <a:p>
            <a:pPr algn="just"/>
            <a:r>
              <a:rPr lang="tr-TR" dirty="0"/>
              <a:t>Herhangi bir teknik problemin, teknik yönden ideal bir çözüme kavuşturulması yanında, bu çözümün işletmeye yükleyeceği maliyetlerle gelecekte yaratacağı ekonomik getirilerin karşılaştırmalı olarak analiz edilip değerlendirilmesi gerekir. </a:t>
            </a:r>
          </a:p>
          <a:p>
            <a:pPr algn="just"/>
            <a:r>
              <a:rPr lang="tr-TR" dirty="0" smtClean="0"/>
              <a:t>Mühendislik </a:t>
            </a:r>
            <a:r>
              <a:rPr lang="tr-TR" dirty="0"/>
              <a:t>ekonomisi, teknik projelerin masraflarının ve gelirlerinin sistemli bir şekilde değerlendirilmesidir. </a:t>
            </a:r>
          </a:p>
          <a:p>
            <a:pPr algn="just"/>
            <a:r>
              <a:rPr lang="tr-TR" dirty="0" smtClean="0"/>
              <a:t>Mühendislik </a:t>
            </a:r>
            <a:r>
              <a:rPr lang="tr-TR" dirty="0"/>
              <a:t>çalışmalarında alternatifler, genellikle satın alma maliyeti ya da ilk yatırım maliyeti, çalışma ve teknolojik ömür, yıllık bakım ve işletme maliyetleri, hurda değeri, yatırımın geri kazanım süresi ve faiz oranı gibi analiz parametreleri arasındaki farklılıklardan oluşurlar.</a:t>
            </a:r>
          </a:p>
        </p:txBody>
      </p:sp>
    </p:spTree>
    <p:extLst>
      <p:ext uri="{BB962C8B-B14F-4D97-AF65-F5344CB8AC3E}">
        <p14:creationId xmlns:p14="http://schemas.microsoft.com/office/powerpoint/2010/main" val="163956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Mühendislik Ekonomisi</a:t>
            </a:r>
            <a:endParaRPr lang="tr-TR" dirty="0"/>
          </a:p>
        </p:txBody>
      </p:sp>
      <p:sp>
        <p:nvSpPr>
          <p:cNvPr id="3" name="İçerik Yer Tutucusu 2"/>
          <p:cNvSpPr>
            <a:spLocks noGrp="1"/>
          </p:cNvSpPr>
          <p:nvPr>
            <p:ph idx="1"/>
          </p:nvPr>
        </p:nvSpPr>
        <p:spPr/>
        <p:txBody>
          <a:bodyPr/>
          <a:lstStyle/>
          <a:p>
            <a:pPr algn="just"/>
            <a:r>
              <a:rPr lang="tr-TR" dirty="0"/>
              <a:t>Mühendislik ekonomisi, alternatif yatırımlar için ihtiyaç duyulan bilgileri toplayan ve analiz ederek alternatifler arasından uygun olanı seçmeye çalışan ekonomi bilimidir. </a:t>
            </a:r>
          </a:p>
          <a:p>
            <a:pPr algn="just"/>
            <a:r>
              <a:rPr lang="tr-TR" dirty="0" smtClean="0"/>
              <a:t>Mühendis</a:t>
            </a:r>
            <a:r>
              <a:rPr lang="tr-TR" dirty="0"/>
              <a:t>, ilgilendiği sahayla ilgili olarak araştırmak, tanımlamak, alternatifleri ortaya koymak ve uygun olanını seçmek üzere proje tasarlar. </a:t>
            </a:r>
          </a:p>
          <a:p>
            <a:pPr algn="just"/>
            <a:r>
              <a:rPr lang="tr-TR" dirty="0" smtClean="0"/>
              <a:t>Projenin </a:t>
            </a:r>
            <a:r>
              <a:rPr lang="tr-TR" dirty="0"/>
              <a:t>teknik yönü ve mali yönü ayrı ayrı belirtilmelidir. Hazırlanan projeler geleceğe yöneliktir ve her proje bir mal ve hizmet üretimini amaçlar. </a:t>
            </a:r>
          </a:p>
          <a:p>
            <a:pPr algn="just"/>
            <a:r>
              <a:rPr lang="tr-TR" dirty="0" smtClean="0"/>
              <a:t>Projeler </a:t>
            </a:r>
            <a:r>
              <a:rPr lang="tr-TR" dirty="0"/>
              <a:t>bir anlamda yatırım demektir.</a:t>
            </a:r>
          </a:p>
        </p:txBody>
      </p:sp>
    </p:spTree>
    <p:extLst>
      <p:ext uri="{BB962C8B-B14F-4D97-AF65-F5344CB8AC3E}">
        <p14:creationId xmlns:p14="http://schemas.microsoft.com/office/powerpoint/2010/main" val="3373412054"/>
      </p:ext>
    </p:extLst>
  </p:cSld>
  <p:clrMapOvr>
    <a:masterClrMapping/>
  </p:clrMapOvr>
</p:sld>
</file>

<file path=ppt/theme/theme1.xml><?xml version="1.0" encoding="utf-8"?>
<a:theme xmlns:a="http://schemas.openxmlformats.org/drawingml/2006/main" name="Çerçev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Çerçeve</Template>
  <TotalTime>427</TotalTime>
  <Words>1524</Words>
  <Application>Microsoft Office PowerPoint</Application>
  <PresentationFormat>Geniş ekran</PresentationFormat>
  <Paragraphs>158</Paragraphs>
  <Slides>25</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25</vt:i4>
      </vt:variant>
    </vt:vector>
  </HeadingPairs>
  <TitlesOfParts>
    <vt:vector size="28" baseType="lpstr">
      <vt:lpstr>Corbel</vt:lpstr>
      <vt:lpstr>Wingdings 2</vt:lpstr>
      <vt:lpstr>Çerçeve</vt:lpstr>
      <vt:lpstr>Yazılım Ekonomisi</vt:lpstr>
      <vt:lpstr>Yatırım ve Karar Süreçleri</vt:lpstr>
      <vt:lpstr>Yatırım Ömrü</vt:lpstr>
      <vt:lpstr>Riske göre yatırım</vt:lpstr>
      <vt:lpstr>Risk Alan Yatırımcılar</vt:lpstr>
      <vt:lpstr>Mühendis ve Mühendislik</vt:lpstr>
      <vt:lpstr>Mühendislik görevleri</vt:lpstr>
      <vt:lpstr>Mühendislik Ekonomisi</vt:lpstr>
      <vt:lpstr>Mühendislik Ekonomisi</vt:lpstr>
      <vt:lpstr>Ekonomik Karar</vt:lpstr>
      <vt:lpstr>Ekonomik Karar</vt:lpstr>
      <vt:lpstr>Ekonomik Karar- Planlama</vt:lpstr>
      <vt:lpstr>Karar Modelleri</vt:lpstr>
      <vt:lpstr>Hedefler</vt:lpstr>
      <vt:lpstr>Karar Aşaması</vt:lpstr>
      <vt:lpstr>Karar Aşamasını Belirleyen Faktörler</vt:lpstr>
      <vt:lpstr>Risk ve Belirsizlikler</vt:lpstr>
      <vt:lpstr>Risk Altında Karar</vt:lpstr>
      <vt:lpstr>Risk Altında Karar Kriterleri</vt:lpstr>
      <vt:lpstr>Belirsizlikler</vt:lpstr>
      <vt:lpstr>Ekonomik Belirsizlik İlkeleri</vt:lpstr>
      <vt:lpstr>Karar Ekonomisi</vt:lpstr>
      <vt:lpstr>Alınabilecek Kararlar</vt:lpstr>
      <vt:lpstr>Maliyet-Kâr İlişkisi</vt:lpstr>
      <vt:lpstr>Gelecek dersler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Yazılım Ekonomisi</dc:title>
  <dc:creator>Microsoft Office Kullanıcısı</dc:creator>
  <cp:lastModifiedBy>ysantur@gmail.com</cp:lastModifiedBy>
  <cp:revision>79</cp:revision>
  <dcterms:created xsi:type="dcterms:W3CDTF">2021-02-20T18:03:03Z</dcterms:created>
  <dcterms:modified xsi:type="dcterms:W3CDTF">2021-03-24T10:23:47Z</dcterms:modified>
</cp:coreProperties>
</file>