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498CFB2-0932-44A3-ADA1-1FB9213C9B85}">
  <a:tblStyle styleName="Table_0" styleId="{B498CFB2-0932-44A3-ADA1-1FB9213C9B85}"/>
  <a:tblStyle styleName="Table_1" styleId="{EC569534-A170-4A61-8B85-569B008F459B}"/>
  <a:tblStyle styleName="Table_2" styleId="{DB22E717-4FED-489C-A7B7-5F5B48F5356E}"/>
  <a:tblStyle styleName="Table_3" styleId="{C7115CCE-8247-4FC0-9893-CC684724D9E9}"/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4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y="1998475" x="694950"/>
            <a:ext cy="1074549" cx="85075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Zaman Planı 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3268475" x="694950"/>
            <a:ext cy="1159224" cx="17060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Ders 12</a:t>
            </a:r>
          </a:p>
        </p:txBody>
      </p:sp>
      <p:sp>
        <p:nvSpPr>
          <p:cNvPr id="21" name="Shape 21"/>
          <p:cNvSpPr/>
          <p:nvPr/>
        </p:nvSpPr>
        <p:spPr>
          <a:xfrm>
            <a:off y="3206725" x="0"/>
            <a:ext cy="21150" cx="101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y="3471325" x="6604000"/>
            <a:ext cy="3725325" cx="2476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305150" x="440950"/>
            <a:ext cy="854868" cx="80842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Zaman Planı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2591150" x="694950"/>
            <a:ext cy="4545875" cx="8253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48355" marL="38100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Zaman planlamasında ana unsurlar,</a:t>
            </a:r>
          </a:p>
          <a:p>
            <a:pPr algn="l" lvl="1" marR="0" indent="-50800" marL="76200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None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İşinize başlama tarihi</a:t>
            </a:r>
          </a:p>
          <a:p>
            <a:pPr algn="l" lvl="1" marR="0" indent="-50800" marL="76200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None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Hammadde ve diğer girdilerin size ulaşma tarihi</a:t>
            </a:r>
          </a:p>
          <a:p>
            <a:pPr algn="l" lvl="1" marR="0" indent="-50800" marL="76200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None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Yaptığınız sözleşmelerin son tarihleri </a:t>
            </a:r>
          </a:p>
          <a:p>
            <a:pPr algn="l" lvl="1" marR="0" indent="-50800" marL="762000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358"/>
              <a:buFont typeface="Arial"/>
              <a:buNone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-MakinE ve ilişkili malzemelerin teslim tarihleri..vs. </a:t>
            </a:r>
          </a:p>
        </p:txBody>
      </p:sp>
      <p:sp>
        <p:nvSpPr>
          <p:cNvPr id="29" name="Shape 29"/>
          <p:cNvSpPr txBox="1"/>
          <p:nvPr/>
        </p:nvSpPr>
        <p:spPr>
          <a:xfrm>
            <a:off y="1524000" x="202825"/>
            <a:ext cy="922850" cx="98304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666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“Planlamayı başaramayanlar başarısızlığı planlamıştır.”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20475" x="610300"/>
            <a:ext cy="871699" cx="79148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YILLIK PLAN</a:t>
            </a:r>
          </a:p>
        </p:txBody>
      </p:sp>
      <p:sp>
        <p:nvSpPr>
          <p:cNvPr id="35" name="Shape 35"/>
          <p:cNvSpPr/>
          <p:nvPr/>
        </p:nvSpPr>
        <p:spPr>
          <a:xfrm>
            <a:off y="1259400" x="497400"/>
            <a:ext cy="5503325" cx="9302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6" name="Shape 36"/>
          <p:cNvSpPr txBox="1"/>
          <p:nvPr/>
        </p:nvSpPr>
        <p:spPr>
          <a:xfrm>
            <a:off y="1321150" x="1003650"/>
            <a:ext cy="263150" cx="876157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YILLIK PLAN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1610425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1610425" x="1003650"/>
            <a:ext cy="263150" cx="119097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Yapılacak İşler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y="1610425" x="2323025"/>
            <a:ext cy="263150" cx="432499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Ocak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y="1610425" x="2883950"/>
            <a:ext cy="263150" cx="483649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Şubat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1610425" x="3496025"/>
            <a:ext cy="263150" cx="3866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1610425" x="4011075"/>
            <a:ext cy="263150" cx="47307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Nisan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y="1610425" x="4612550"/>
            <a:ext cy="263150" cx="481874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Mayıs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1610425" x="5222875"/>
            <a:ext cy="263150" cx="601824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Haziran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y="1610425" x="5953125"/>
            <a:ext cy="263150" cx="667099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Temmuz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y="1610425" x="6748625"/>
            <a:ext cy="263150" cx="660024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Ağustos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y="1610425" x="7537075"/>
            <a:ext cy="263150" cx="423674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Eylül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y="1610425" x="8089175"/>
            <a:ext cy="263150" cx="425449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Ekim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610425" x="8643050"/>
            <a:ext cy="263150" cx="51187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Kasım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y="1610425" x="9283325"/>
            <a:ext cy="263150" cx="481874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ct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Aralık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y="1899700" x="610300"/>
            <a:ext cy="264925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y="219075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y="2480025" x="610300"/>
            <a:ext cy="245525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y="275165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y="3040925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y="3330200" x="610300"/>
            <a:ext cy="264925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362125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3910525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419980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489075" x="610300"/>
            <a:ext cy="264925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4780125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506940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5358675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564795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y="5937225" x="610300"/>
            <a:ext cy="264925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6228275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y="6517550" x="610300"/>
            <a:ext cy="263150" cx="264925"/>
          </a:xfrm>
          <a:prstGeom prst="rect">
            <a:avLst/>
          </a:prstGeom>
        </p:spPr>
        <p:txBody>
          <a:bodyPr bIns="38100" rIns="38100" lIns="38100" tIns="38100" anchor="b" anchorCtr="0">
            <a:noAutofit/>
          </a:bodyPr>
          <a:lstStyle/>
          <a:p>
            <a:pPr algn="r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20475" x="610300"/>
            <a:ext cy="871699" cx="88462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AYLIK PLAN (Hafta)</a:t>
            </a:r>
          </a:p>
        </p:txBody>
      </p:sp>
      <p:graphicFrame>
        <p:nvGraphicFramePr>
          <p:cNvPr id="73" name="Shape 73"/>
          <p:cNvGraphicFramePr/>
          <p:nvPr/>
        </p:nvGraphicFramePr>
        <p:xfrm>
          <a:off y="1862650" x="508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{B498CFB2-0932-44A3-ADA1-1FB9213C9B85}</a:tableStyleId>
              </a:tblPr>
              <a:tblGrid>
                <a:gridCol w="317475"/>
                <a:gridCol w="2222500"/>
                <a:gridCol w="1269975"/>
                <a:gridCol w="1185325"/>
                <a:gridCol w="1248825"/>
                <a:gridCol w="1375825"/>
                <a:gridCol w="1269975"/>
              </a:tblGrid>
              <a:tr h="4409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222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Yapılacak İşler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222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1.Hafta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222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2.Hafta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222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3.Hafta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222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4.Hafta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2222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5.Hafta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20475" x="610300"/>
            <a:ext cy="871699" cx="88462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AYLIK PLAN (Gün)</a:t>
            </a:r>
          </a:p>
        </p:txBody>
      </p:sp>
      <p:graphicFrame>
        <p:nvGraphicFramePr>
          <p:cNvPr id="79" name="Shape 79"/>
          <p:cNvGraphicFramePr/>
          <p:nvPr/>
        </p:nvGraphicFramePr>
        <p:xfrm>
          <a:off y="1269975" x="508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{EC569534-A170-4A61-8B85-569B008F459B}</a:tableStyleId>
              </a:tblPr>
              <a:tblGrid>
                <a:gridCol w="467425"/>
                <a:gridCol w="887225"/>
                <a:gridCol w="231050"/>
                <a:gridCol w="231050"/>
                <a:gridCol w="232825"/>
                <a:gridCol w="231050"/>
                <a:gridCol w="231050"/>
                <a:gridCol w="231050"/>
                <a:gridCol w="257525"/>
                <a:gridCol w="338650"/>
                <a:gridCol w="338650"/>
                <a:gridCol w="338650"/>
                <a:gridCol w="338650"/>
                <a:gridCol w="423325"/>
                <a:gridCol w="338650"/>
                <a:gridCol w="423325"/>
                <a:gridCol w="423325"/>
                <a:gridCol w="423325"/>
                <a:gridCol w="423325"/>
                <a:gridCol w="338650"/>
                <a:gridCol w="423325"/>
                <a:gridCol w="338650"/>
                <a:gridCol w="423325"/>
                <a:gridCol w="338650"/>
                <a:gridCol w="338650"/>
              </a:tblGrid>
              <a:tr h="440950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Yapılacak işler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888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20475" x="610300"/>
            <a:ext cy="871699" cx="88462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HAFTALIK PLAN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y="1862650" x="508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{DB22E717-4FED-489C-A7B7-5F5B48F5356E}</a:tableStyleId>
              </a:tblPr>
              <a:tblGrid>
                <a:gridCol w="253975"/>
                <a:gridCol w="1778000"/>
                <a:gridCol w="1015975"/>
                <a:gridCol w="846650"/>
                <a:gridCol w="1100650"/>
                <a:gridCol w="1100650"/>
                <a:gridCol w="1015975"/>
                <a:gridCol w="1015975"/>
                <a:gridCol w="1015975"/>
              </a:tblGrid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Yapılacak İşler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P.tesi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Salı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Ç.şmba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P.şmbe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Cuma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C.tesi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3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777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Pazar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5675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4074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20475" x="610300"/>
            <a:ext cy="871699" cx="88462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GÜNLÜK PLAN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y="1269975" x="508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{C7115CCE-8247-4FC0-9893-CC684724D9E9}</a:tableStyleId>
              </a:tblPr>
              <a:tblGrid>
                <a:gridCol w="539750"/>
                <a:gridCol w="1023050"/>
                <a:gridCol w="382750"/>
                <a:gridCol w="382750"/>
                <a:gridCol w="382750"/>
                <a:gridCol w="382750"/>
                <a:gridCol w="380975"/>
                <a:gridCol w="382750"/>
                <a:gridCol w="382750"/>
                <a:gridCol w="391575"/>
                <a:gridCol w="389800"/>
                <a:gridCol w="391575"/>
                <a:gridCol w="389800"/>
                <a:gridCol w="488575"/>
                <a:gridCol w="391575"/>
                <a:gridCol w="486825"/>
                <a:gridCol w="488575"/>
                <a:gridCol w="488575"/>
                <a:gridCol w="488575"/>
              </a:tblGrid>
              <a:tr h="440950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Yapılacak işler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  <a:tr h="366875">
                <a:tc>
                  <a:txBody>
                    <a:bodyPr>
                      <a:noAutofit/>
                    </a:bodyPr>
                    <a:lstStyle/>
                    <a:p>
                      <a:pPr algn="l" marR="0" indent="0" mar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11" lang="en-US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28575" marB="28575" marT="28575" marL="2857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/>
        </p:nvSpPr>
        <p:spPr>
          <a:xfrm>
            <a:off y="1333500" x="486825"/>
            <a:ext cy="5926650" cx="92498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7" name="Shape 97"/>
          <p:cNvSpPr txBox="1"/>
          <p:nvPr/>
        </p:nvSpPr>
        <p:spPr>
          <a:xfrm>
            <a:off y="1342300" x="495650"/>
            <a:ext cy="439549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Haftalık Amaçlar/Faaliyetler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y="1342300" x="3847025"/>
            <a:ext cy="439549" cx="596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Öncelikli İşler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1705675" x="495650"/>
            <a:ext cy="347824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Kişisel Gelişim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y="1705675" x="4510250"/>
            <a:ext cy="347824" cx="76762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Pazartesi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y="1705675" x="5201700"/>
            <a:ext cy="347824" cx="70237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Salı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1705675" x="5827875"/>
            <a:ext cy="347824" cx="8540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Çarşamba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y="1705675" x="6605750"/>
            <a:ext cy="347824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Perşembe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y="1705675" x="7385400"/>
            <a:ext cy="347824" cx="857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Cuma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y="1705675" x="8166800"/>
            <a:ext cy="347824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Cumartesi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1705675" x="8946425"/>
            <a:ext cy="347824" cx="866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1977300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1977300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y="2358300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2358300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y="2739300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y="2739300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y="3120300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y="3120300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y="3501300" x="495650"/>
            <a:ext cy="384874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lvl="0" marR="0" indent="-50800" marL="381000">
              <a:lnSpc>
                <a:spcPct val="19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İşyerinde Yapılacak İşler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y="3501300" x="3847025"/>
            <a:ext cy="384874" cx="596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Randevular - Sözler - Yapılacak İşler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y="3810000" x="4510250"/>
            <a:ext cy="457200" cx="6141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Pazartesi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y="3810000" x="5048250"/>
            <a:ext cy="457200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Salı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y="3810000" x="5827875"/>
            <a:ext cy="457200" cx="8540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Çarşamba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3810000" x="6605750"/>
            <a:ext cy="457200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Perşembe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y="3810000" x="7385400"/>
            <a:ext cy="457200" cx="857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Cuma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y="3810000" x="8166800"/>
            <a:ext cy="457200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Cumartesi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y="3810000" x="8946425"/>
            <a:ext cy="457200" cx="866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4191000" x="495650"/>
            <a:ext cy="45895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y="4191000" x="3847025"/>
            <a:ext cy="45895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y="4573750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y="4573750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y="4954750" x="495650"/>
            <a:ext cy="4713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y="4954750" x="3847025"/>
            <a:ext cy="4713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y="5349875" x="495650"/>
            <a:ext cy="45895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 ile ilgili Ailevi İşler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y="5349875" x="4510250"/>
            <a:ext cy="458950" cx="6141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Pazartesi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y="5349875" x="5048250"/>
            <a:ext cy="458950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Salı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y="5349875" x="5827875"/>
            <a:ext cy="458950" cx="8540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Çarşamba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y="5349875" x="6605750"/>
            <a:ext cy="458950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Perşembe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y="5349875" x="7385400"/>
            <a:ext cy="458950" cx="8576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Cuma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y="5349875" x="8166800"/>
            <a:ext cy="458950" cx="8558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Cumartesi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5349875" x="8946425"/>
            <a:ext cy="458950" cx="86640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203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y="5732625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y="5732625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y="6113625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y="6113625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y="6494625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y="6494625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y="6875625" x="495650"/>
            <a:ext cy="457200" cx="3427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y="6875625" x="3847025"/>
            <a:ext cy="457200" cx="739399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ctr" marR="0" indent="0" mar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y="220475" x="610300"/>
            <a:ext cy="871699" cx="88462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ctr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KİŞİSEL GELİŞİM PLANI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