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12" y="-6"/>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118623196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Shape 2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 name="Shape 2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Shape 10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 name="Shape 10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Çekingen Davranış: </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Kollar göğüste kavuşturulmuş, vücut kapalı ve geriye çekilmiştir. Göz teması yok, uzağa veya yakına bakan kaçamak bakışlar vardır. Eller kıpır kıpır hareketli veya sıkıca kavranmıştır. Yavaşça mırıldanarak konuşulur.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 name="Shape 11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
Saldırgan Davranış:</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Vücut sert ve inatçı bir pozisyonda öne doğru saldırır gibi uzanmıştır. Çoğunlukla eller kalçada yer almıştır. Çene yukarıda, kızgın veya onaylamayan bir yüz ifadesi vardır. Göz teması soğuk ve sert olup, kısık gözlerle saldırgan bakışlarla karşıdaki süzülür. Eller sıksık yumruk halinde sıkılı olup, işaret parmağı ders verir gibi işaret eder pozisyondadır. Ses tonu sert, çoğunlukla yüksek veya alaycı veya iğneleyicidir.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İddialı Davranış:</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Rahat ve dik bir duruşla belli bir miktar ilgi gösterilir. İlgilenilen şahısla yüz yüze olmakla yakın bir davranış sergilenir. Kollar serbestçe iki yanda veya kucakta birleşecek şekilde rahatça bükülmüştür. Rahat bir göz temasıyla karşıdakinin yüzüne gözler parlamaksızın dik bakılır. Uzağa bakıldığında kısa sürede tekrar göz teması yakalanır. Eller sabittir, nadiren hareket ettirilir. Uygun yükseklikte sakin bir ses tonu karşıdakinin gerginlik yaşamadan işitmesi için yeterlidir. Yüz rahat bir ifade ve belli belirsiz bir gülümsemeye sahiptir.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7" name="Shape 12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Slaytta görülen alanlar genel olarak geçerlidir. Ancak bazı ülkelerde bu mesafelerde farklılıklar olabilir.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Kendimizi en çok korumamız gereken şey eleştiridir. Kişilerin zarar vermek amacı ile olmamakla birlikte, size yaptığınızın yanlış veya uygun olmadığını söyledikleri eleştiriler yapıcı olmayan eleştirilerdir. Sizi savunma durumuna geçirir veya özgüveninizi tahrip edebilir. Eleştiriler kişinin kendi görüşleridir. Bir kişi için uygun olmayan, eleştirilecek davranış bir diğeri için öyle olmayabilir. Eleştiriler bizi aynı zamanda diri ve canlı tutar, yanlışlarımızı dış gözle görmemizi ve düzeltmemizi de sağlar. Ancak bir eleştiriyi göz önüne alıp kendimizi düzeltmemiz için sevdiğimiz birisinden gelmesi yeterli değildir. Hatta eleştiri sahibini sevmenin bu konuyla hiç ilgisi yoktur. Ancak o kişinin doğru değerlendirme yapacak bilgi ve deneyime sahip olduğuna, aynı zamanda bizim daha iyi olmamız için eleştirdiğine güvenmeliyiz.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En zor olanı kendinizi kötü hissetmenizi sağlamak, sizi küçük düşürmeye çalışmak ve kendi suçlarını size yıkmaya çalışmak ve kendilerini iyi hissetmek için eleştiri yapan kişilerle uğraşmaktır. Bu insanlar eleştiride yapıcı olmayı bilmeyenlerdir. Böyle durumlarda birkaç negatif yolla reaksiyon veririz: kırılırız, kendimizi kötü hissederiz, bazen ağlarız.Ya da bazen kızarız, tartışırız, karşı eleştiriye geçeriz. Birincisini yaparsak “fazla duygusal” ikincisini yaparsak “saldırgan, agresif” damgasını yeriz.</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Bu tuzaktan nasıl kurtuluruz? Birinci yolu kendinize hakim olarak ağlamamak ya da öfkenize hakim olmaktır. İkincisi ise, eleştirildiğiniz zaman, belki de eleştirilerden öğreneceğiz bir şeyler vardır. Veya eleştiren kişi size ortada bir sorunun olduğunu anlatmaya çalışıyordur. Şimdi eleştiriyle baş etmeyi 3 basamakta nasıl becerirsiniz onu anlatalım.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Bu adımları katılımcılar daha sonra kendileri uygulayabilirler.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Basamak 1 </a:t>
            </a:r>
            <a:r>
              <a:rPr lang="en-US" sz="1466" u="sng">
                <a:solidFill>
                  <a:srgbClr val="000000"/>
                </a:solidFill>
                <a:latin typeface="Arial"/>
                <a:ea typeface="Arial"/>
                <a:cs typeface="Arial"/>
                <a:sym typeface="Arial"/>
              </a:rPr>
              <a:t>ELEŞTİREN İLE MUTABIK KALMA</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Genellikle eleştiriler bir gerçekten çok bazı fikir ve görüşleri içerir. Bu karşı tarafın konuyu nasıl gördüğünün bir ifadesidir. Sadece “EVET” diyerek karşılık verin…</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a) “Neden böyle düşündüğünüzü anlayabiliyorum. Konuya neden bu açıdan baktığınızı anlayabiliyorum” Ya da kendinizi karşıdakinin yerine koyun ve nasıl davranacağınızı düşünün.</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b) “Bu konudaki duygularını anlıyorum. Aynı şey bana da olsaydı ben de aynı şeyleri hissederdim.”</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Kendinizi geliştirmek için biraz geniş olmaya ne dersiniz? Hiç kimse mükemmel değildir. Hiç kimse her şeyi bilemez. Sizin tamamen haklı olduğunuz ne malum?</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c) “Evet, meseleyi çözmek için </a:t>
            </a:r>
            <a:r>
              <a:rPr lang="en-US" sz="1466" u="sng">
                <a:solidFill>
                  <a:srgbClr val="000000"/>
                </a:solidFill>
                <a:latin typeface="Arial"/>
                <a:ea typeface="Arial"/>
                <a:cs typeface="Arial"/>
                <a:sym typeface="Arial"/>
              </a:rPr>
              <a:t>değişik</a:t>
            </a:r>
            <a:r>
              <a:rPr lang="en-US" sz="1466">
                <a:solidFill>
                  <a:srgbClr val="000000"/>
                </a:solidFill>
                <a:latin typeface="Arial"/>
                <a:ea typeface="Arial"/>
                <a:cs typeface="Arial"/>
                <a:sym typeface="Arial"/>
              </a:rPr>
              <a:t> bir açıdan konuya bakabilirim” ya da “Bunun başka bir yolu olmalı”</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d) “ BU KONUDA HAKLI OLABİLİRSİN” Daha sonra şöyle dersiniz:</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 “HAKLISIN”, “YANLIŞ BİR DAVRANIŞTI”, “ÇOK TA İYİ BİR FİKİR DEĞİLDİ GALİBA?”</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Basamak 2 </a:t>
            </a:r>
            <a:r>
              <a:rPr lang="en-US" sz="1466" u="sng">
                <a:solidFill>
                  <a:srgbClr val="000000"/>
                </a:solidFill>
                <a:latin typeface="Arial"/>
                <a:ea typeface="Arial"/>
                <a:cs typeface="Arial"/>
                <a:sym typeface="Arial"/>
              </a:rPr>
              <a:t>NEGATİF TUTUM</a:t>
            </a:r>
          </a:p>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ÖRNEK: ELEŞTİREN (E)</a:t>
            </a:r>
            <a:r>
              <a:rPr lang="en-US" sz="1466">
                <a:solidFill>
                  <a:srgbClr val="000000"/>
                </a:solidFill>
                <a:latin typeface="Arial"/>
                <a:ea typeface="Arial"/>
                <a:cs typeface="Arial"/>
                <a:sym typeface="Arial"/>
              </a:rPr>
              <a:t>: “Bu berbat bir rapor”.</a:t>
            </a:r>
            <a:r>
              <a:rPr lang="en-US" sz="1466" u="sng">
                <a:solidFill>
                  <a:srgbClr val="000000"/>
                </a:solidFill>
                <a:latin typeface="Arial"/>
                <a:ea typeface="Arial"/>
                <a:cs typeface="Arial"/>
                <a:sym typeface="Arial"/>
              </a:rPr>
              <a:t>İDDİALI (İ)</a:t>
            </a:r>
            <a:r>
              <a:rPr lang="en-US" sz="1466">
                <a:solidFill>
                  <a:srgbClr val="000000"/>
                </a:solidFill>
                <a:latin typeface="Arial"/>
                <a:ea typeface="Arial"/>
                <a:cs typeface="Arial"/>
                <a:sym typeface="Arial"/>
              </a:rPr>
              <a:t>: “Bu raporu beğenmediğinizi mi söylüyorsunuz?”</a:t>
            </a:r>
          </a:p>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E</a:t>
            </a:r>
            <a:r>
              <a:rPr lang="en-US" sz="1466">
                <a:solidFill>
                  <a:srgbClr val="000000"/>
                </a:solidFill>
                <a:latin typeface="Arial"/>
                <a:ea typeface="Arial"/>
                <a:cs typeface="Arial"/>
                <a:sym typeface="Arial"/>
              </a:rPr>
              <a:t>: “İstersen tekrar söyleyeyim. Bu berbat bir rapor”. İ: “Anladığımdan emin değilim. Rapor hakkında beğenmediğiniz yön nedir?”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 “Karmakarışık bir rapor. Mesela bir çok daktilo hatası var.” İ: “Daktilo hatalarıyla ilgili bir örnek verin.”</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 “Sayfa marjları eşit değil, sayfa numaraları yok, ve 7 tane imla hatası buldum.” İ: “Anlıyorum. Marjlar eşit değil ve sayfa numaraları vermeği unutmuşum. İmla hatası olan kelimeleri bana gösterebilir misiniz?”</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 “Şurada, şurada, ve burada.” İ: “Demek 7 kelime bunlar. Sayfa marjları eşit değil, sayfa numaraları yok ve 7 kelime hatası. Raporda başka beğenmediğiniz şey var mı?”</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 “Hayır yok, hepsi bu.” “Bu berbat bir rapor” demek ile varılan bu nokta arasında hayli fark var!</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Basamak 3 </a:t>
            </a:r>
            <a:r>
              <a:rPr lang="en-US" sz="1466" u="sng">
                <a:solidFill>
                  <a:srgbClr val="000000"/>
                </a:solidFill>
                <a:latin typeface="Arial"/>
                <a:ea typeface="Arial"/>
                <a:cs typeface="Arial"/>
                <a:sym typeface="Arial"/>
              </a:rPr>
              <a:t>BİR ÇÖZÜM ÖNERİN VE OK ALIN, ya da, BİR ÇÖZÜM İSTEYİN</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“Benden ne yapmamı istiyorsunuz?”, “Doğru yapmam için nasıl davranmam gerekiyor?”, “Ben bu konuda şöyle yapacağım. Katılıyor musun? Tamam mı?”</a:t>
            </a:r>
          </a:p>
          <a:p>
            <a:endParaRPr lang="en-US" sz="1466">
              <a:solidFill>
                <a:srgbClr val="000000"/>
              </a:solidFill>
              <a:latin typeface="Arial"/>
              <a:ea typeface="Arial"/>
              <a:cs typeface="Arial"/>
              <a:sym typeface="Arial"/>
            </a:endParaRPr>
          </a:p>
          <a:p>
            <a:endParaRPr lang="en-US" sz="1466">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 name="Shape 2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İddialı olmayı öğretirken eğitmenin görevlerinden birisi davranışı modellemektir. Rol olarak göstermekle kalmayıp, iddialılık becerilerini tatbik edip, örneklemelidir.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İddialılığın üzerinde durulan konu kazan-kazan davranışı kazandırmayı temsil eder. Öyle ki ‘İstediğimi senin onurunu kırmadan çoğu zaman elde ederim. Başaramazsam onurumdan vazgeçmem gerekmez, aşağılandığımı düşünmemeliyim ve hatalarımı ödemem gerekmez. Azımsanacak bir insan değilim. İddialı davranış iki şeyi ön planda tutar: işin üstesinden gelmek, başarmak ilişkileri sürdürebilmek.</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Gelecek için planlar yaptık, başarmak istediğimiz şeyler için hedeflerimizi belirledik, şimdi dikkatimizi planları uygulamak ve amaçlarımıza ulaşmak için gerekli becerilere yoğunlaştırmalıyız. Kadınların işlerinde başarılı olmaları için en çok ihtiyaç duydukları şey yeterli kişisel ilişkiler becerisidir. Burada üzerinde durduğumuz iş yeteneklerini değil, insanlarla iyi ilişkiler kurma, etkin danışmanlık ve yöneticilik rolü gibi insan ilişkileri becerilerini geliştirmektir. İnsanlar arasındaki etkileşime (ilişkiye) kişisel ilişkiler diyoruz. Bu bizim ilgilendiğimiz şahıslara olan davranışlarımızı belirler. Söz konusu insanlar olduğunda en iyi başlangıç noktası sergilediğimiz davranış biçimini incelemektir.</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Bir ucunda çekingen davranış, diğer ucunda saldırgan davranışın simgelendiği bir çizgi çiziniz. İddialı davranış bunun orta noktasında olmalıdır. Çizgi süreklilik arz ettiğinden her iki davranışın karışımını simgeler. Her üç davranışla ilgili duygu, düşünce ve hareketler hakkında konuşarak canlandırınız.</a:t>
            </a:r>
          </a:p>
          <a:p>
            <a:pPr marL="0" marR="0" indent="0" algn="l">
              <a:lnSpc>
                <a:spcPct val="112500"/>
              </a:lnSpc>
              <a:spcBef>
                <a:spcPts val="0"/>
              </a:spcBef>
              <a:spcAft>
                <a:spcPts val="333"/>
              </a:spcAft>
              <a:buNone/>
            </a:pPr>
            <a:r>
              <a:rPr lang="en-US" sz="1466" u="sng">
                <a:solidFill>
                  <a:srgbClr val="000000"/>
                </a:solidFill>
                <a:latin typeface="Arial"/>
                <a:ea typeface="Arial"/>
                <a:cs typeface="Arial"/>
                <a:sym typeface="Arial"/>
              </a:rPr>
              <a:t>Çekingen ve Saldırgan:</a:t>
            </a:r>
            <a:r>
              <a:rPr lang="en-US" sz="1466">
                <a:solidFill>
                  <a:srgbClr val="000000"/>
                </a:solidFill>
                <a:latin typeface="Arial"/>
                <a:ea typeface="Arial"/>
                <a:cs typeface="Arial"/>
                <a:sym typeface="Arial"/>
              </a:rPr>
              <a:t> Çekingen davranış diğer insanlara kıyasla ikinci derecede önem taşıma temel inanışına dayanır. Bu ikinci sınıf olma tutumu ile şu davranışları sergileriz: kabullenmek, vazgeçmek, çekinmek, utangaç olmak, özgüvenin olmaması gibi. Diğer taraftan saldırgan davranış üstün olma tutumunu sergiler. Üstün olma tavrını sergiler. En iyi ben bilirim. En iyi ben yaparım. Diğerlerinden daha iyiyim. Bu şahıslar baskındır, diğerlerini yönlendirir ve kontrol eder. Bazen hükmeden ve dik kafalı davranışı sergilerler. En iyi kendilerinin bildiğini düşünür. Özgüvenleri kendilerini beğenmişlik noktasındadır. Sonuçta hepimiz bu iki davranışı gösteririz, fakat bazılarımız birisini diğerinden daha fazla gösterir. Gördüğünüz gibi bu iki davranış biçimi çoğu zaman üretici değildir. Kendinize güvenen, işbirlikçi/destekçi birisi olabilmek için daha farklı bir yaklaşımı benimsemek daha faydalı olacaktır: Hissetmek kadar düşünmenin de ön planda olduğu, kararlı ve işbirlikçi davranış biçimi. Gördüğünüz gibi bu davranış çizginin her iki ucundaki davranışların bir karışımıdır ve ikisinden de iyidir. Bu davranış türüne iddialı davranış diyoruz. İddialı davranışı saldırgan davranış ile karıştırmamalıyız. Temel fark onurdur (haysiyettir). İddialı davranış her istediğimi alır ve onurumu korurum fakat senin onurunu da kırmam’ prensibine sahiptir. İsrarlı, küçük düşüren, onur kıran davranış biçimi saldırgan davranıştır. Hatırlanması gereken bir başka nokta her zaman kendi yolunuzda gidemeyeceğiniz diğer insanların da ihtiyaçlarını ve isteklerini düşünmeniz gerektiğidir. İddialı davranış ‘kabullensem bile onurumu korurum’ fikrini savunur. Bu işbirlikçi bir tutumdur, ne zaman ısrarlı olup, ne zaman alttan alacağınıza karar vermelisiniz.</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Shape 4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3" name="Shape 4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6" name="Shape 8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Eğitmen bu bölümü anlatırken beden dilini kullanmalıdır. </a:t>
            </a:r>
          </a:p>
          <a:p>
            <a:endParaRPr lang="en-US"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p:spPr>
        <p:txBody>
          <a:bodyPr lIns="91425" tIns="91425" rIns="91425" bIns="91425" anchor="t" anchorCtr="0"/>
          <a:lstStyle>
            <a:lvl1pPr algn="ctr">
              <a:buSzPct val="100000"/>
              <a:defRPr sz="4800"/>
            </a:lvl1pPr>
            <a:lvl2pPr algn="ctr">
              <a:buSzPct val="100000"/>
              <a:defRPr sz="4800"/>
            </a:lvl2pPr>
            <a:lvl3pPr algn="ctr">
              <a:buSzPct val="100000"/>
              <a:defRPr sz="4800"/>
            </a:lvl3pPr>
            <a:lvl4pPr algn="ctr">
              <a:buSzPct val="100000"/>
              <a:defRPr sz="4800"/>
            </a:lvl4pPr>
            <a:lvl5pPr algn="ctr">
              <a:buSzPct val="100000"/>
              <a:defRPr sz="4800"/>
            </a:lvl5pPr>
            <a:lvl6pPr algn="ctr">
              <a:buSzPct val="100000"/>
              <a:defRPr sz="4800"/>
            </a:lvl6pPr>
            <a:lvl7pPr algn="ctr">
              <a:buSzPct val="100000"/>
              <a:defRPr sz="4800"/>
            </a:lvl7pPr>
            <a:lvl8pPr algn="ctr">
              <a:buSzPct val="100000"/>
              <a:defRPr sz="4800"/>
            </a:lvl8pPr>
            <a:lvl9pPr algn="ctr">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gif"/><Relationship Id="rId4" Type="http://schemas.openxmlformats.org/officeDocument/2006/relationships/hyperlink" Target="http://www.google.com.tr/url?sa=i&amp;source=images&amp;cd=&amp;cad=rja&amp;docid=SwFr0WOav3P9OM&amp;tbnid=DBM_UNtpX6u2gM:&amp;ved=0CAgQjRwwADgi&amp;url=http%3A%2F%2Fbedenindili.com%2Fsozsuz-iletisim-ilk-izlenim-ve-guven%2F&amp;ei=4VghUayXD8r64QSH5IGAAw&amp;psig=AFQjCNH4hDQUC0LfC7_x0AIbQRKa61S_Ow&amp;ust=136122633728698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p:nvPr/>
        </p:nvSpPr>
        <p:spPr>
          <a:xfrm>
            <a:off x="328075" y="2783400"/>
            <a:ext cx="9239250" cy="1206474"/>
          </a:xfrm>
          <a:prstGeom prst="rect">
            <a:avLst/>
          </a:prstGeom>
          <a:blipFill>
            <a:blip r:embed="rId4"/>
            <a:stretch>
              <a:fillRect/>
            </a:stretch>
          </a:blipFill>
        </p:spPr>
      </p:sp>
      <p:sp>
        <p:nvSpPr>
          <p:cNvPr id="20" name="Shape 20"/>
          <p:cNvSpPr txBox="1">
            <a:spLocks noGrp="1"/>
          </p:cNvSpPr>
          <p:nvPr>
            <p:ph type="ctrTitle"/>
          </p:nvPr>
        </p:nvSpPr>
        <p:spPr>
          <a:xfrm>
            <a:off x="340425" y="2795750"/>
            <a:ext cx="9294274" cy="1258000"/>
          </a:xfrm>
          <a:prstGeom prst="rect">
            <a:avLst/>
          </a:prstGeom>
        </p:spPr>
        <p:txBody>
          <a:bodyPr lIns="38100" tIns="38100" rIns="38100" bIns="38100" anchor="b" anchorCtr="0">
            <a:noAutofit/>
          </a:bodyPr>
          <a:lstStyle/>
          <a:p>
            <a:pPr marL="0" marR="0" indent="0" algn="l">
              <a:lnSpc>
                <a:spcPct val="120000"/>
              </a:lnSpc>
              <a:spcBef>
                <a:spcPts val="0"/>
              </a:spcBef>
              <a:spcAft>
                <a:spcPts val="0"/>
              </a:spcAft>
              <a:buNone/>
            </a:pPr>
            <a:r>
              <a:rPr lang="en-US" sz="4444" b="1">
                <a:solidFill>
                  <a:srgbClr val="000000"/>
                </a:solidFill>
                <a:latin typeface="Arial"/>
                <a:ea typeface="Arial"/>
                <a:cs typeface="Arial"/>
                <a:sym typeface="Arial"/>
              </a:rPr>
              <a:t>Etkili İletişim Becerileri</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7"/>
        <p:cNvGrpSpPr/>
        <p:nvPr/>
      </p:nvGrpSpPr>
      <p:grpSpPr>
        <a:xfrm>
          <a:off x="0" y="0"/>
          <a:ext cx="0" cy="0"/>
          <a:chOff x="0" y="0"/>
          <a:chExt cx="0" cy="0"/>
        </a:xfrm>
      </p:grpSpPr>
      <p:sp>
        <p:nvSpPr>
          <p:cNvPr id="88" name="Shape 88"/>
          <p:cNvSpPr txBox="1"/>
          <p:nvPr/>
        </p:nvSpPr>
        <p:spPr>
          <a:xfrm>
            <a:off x="525625" y="1405800"/>
            <a:ext cx="4104899" cy="4951574"/>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DB053D"/>
              </a:buClr>
              <a:buSzPct val="164609"/>
              <a:buFont typeface="Arial"/>
              <a:buChar char="•"/>
            </a:pPr>
            <a:r>
              <a:rPr lang="en-US" sz="3555">
                <a:solidFill>
                  <a:srgbClr val="DB053D"/>
                </a:solidFill>
                <a:latin typeface="Arial"/>
                <a:ea typeface="Arial"/>
                <a:cs typeface="Arial"/>
                <a:sym typeface="Arial"/>
              </a:rPr>
              <a:t>
Boyumuzla </a:t>
            </a:r>
          </a:p>
          <a:p>
            <a:pPr marL="0" marR="0" indent="0" algn="l">
              <a:lnSpc>
                <a:spcPct val="119921"/>
              </a:lnSpc>
              <a:spcBef>
                <a:spcPts val="0"/>
              </a:spcBef>
              <a:spcAft>
                <a:spcPts val="0"/>
              </a:spcAft>
              <a:buNone/>
            </a:pPr>
            <a:r>
              <a:rPr lang="en-US" sz="3555">
                <a:solidFill>
                  <a:srgbClr val="DB053D"/>
                </a:solidFill>
                <a:latin typeface="Arial"/>
                <a:ea typeface="Arial"/>
                <a:cs typeface="Arial"/>
                <a:sym typeface="Arial"/>
              </a:rPr>
              <a:t>-Yüzümüzle</a:t>
            </a:r>
          </a:p>
          <a:p>
            <a:pPr marL="0" marR="0" indent="0" algn="l">
              <a:lnSpc>
                <a:spcPct val="119921"/>
              </a:lnSpc>
              <a:spcBef>
                <a:spcPts val="0"/>
              </a:spcBef>
              <a:spcAft>
                <a:spcPts val="0"/>
              </a:spcAft>
              <a:buNone/>
            </a:pPr>
            <a:r>
              <a:rPr lang="en-US" sz="3555">
                <a:solidFill>
                  <a:srgbClr val="DB053D"/>
                </a:solidFill>
                <a:latin typeface="Arial"/>
                <a:ea typeface="Arial"/>
                <a:cs typeface="Arial"/>
                <a:sym typeface="Arial"/>
              </a:rPr>
              <a:t>- Sesimizle </a:t>
            </a:r>
          </a:p>
          <a:p>
            <a:pPr marL="0" marR="0" indent="0" algn="l">
              <a:lnSpc>
                <a:spcPct val="119921"/>
              </a:lnSpc>
              <a:spcBef>
                <a:spcPts val="0"/>
              </a:spcBef>
              <a:spcAft>
                <a:spcPts val="0"/>
              </a:spcAft>
              <a:buNone/>
            </a:pPr>
            <a:r>
              <a:rPr lang="en-US" sz="3555">
                <a:solidFill>
                  <a:srgbClr val="DB053D"/>
                </a:solidFill>
                <a:latin typeface="Arial"/>
                <a:ea typeface="Arial"/>
                <a:cs typeface="Arial"/>
                <a:sym typeface="Arial"/>
              </a:rPr>
              <a:t>- Bedenimizle </a:t>
            </a:r>
          </a:p>
          <a:p>
            <a:endParaRPr lang="en-US" sz="3555">
              <a:solidFill>
                <a:srgbClr val="DB053D"/>
              </a:solidFill>
              <a:latin typeface="Arial"/>
              <a:ea typeface="Arial"/>
              <a:cs typeface="Arial"/>
              <a:sym typeface="Arial"/>
            </a:endParaRPr>
          </a:p>
          <a:p>
            <a:pPr marL="0" marR="0" indent="0" algn="l">
              <a:lnSpc>
                <a:spcPct val="119921"/>
              </a:lnSpc>
              <a:spcBef>
                <a:spcPts val="0"/>
              </a:spcBef>
              <a:spcAft>
                <a:spcPts val="0"/>
              </a:spcAft>
              <a:buNone/>
            </a:pPr>
            <a:r>
              <a:rPr lang="en-US" sz="3555" b="1">
                <a:solidFill>
                  <a:srgbClr val="000000"/>
                </a:solidFill>
                <a:latin typeface="Arial"/>
                <a:ea typeface="Arial"/>
                <a:cs typeface="Arial"/>
                <a:sym typeface="Arial"/>
              </a:rPr>
              <a:t>sürekli mesaj </a:t>
            </a:r>
          </a:p>
          <a:p>
            <a:pPr marL="0" marR="0" indent="0" algn="l">
              <a:lnSpc>
                <a:spcPct val="119921"/>
              </a:lnSpc>
              <a:spcBef>
                <a:spcPts val="0"/>
              </a:spcBef>
              <a:spcAft>
                <a:spcPts val="0"/>
              </a:spcAft>
              <a:buNone/>
            </a:pPr>
            <a:r>
              <a:rPr lang="en-US" sz="3555" b="1">
                <a:solidFill>
                  <a:srgbClr val="000000"/>
                </a:solidFill>
                <a:latin typeface="Arial"/>
                <a:ea typeface="Arial"/>
                <a:cs typeface="Arial"/>
                <a:sym typeface="Arial"/>
              </a:rPr>
              <a:t>veriyoruz</a:t>
            </a:r>
          </a:p>
        </p:txBody>
      </p:sp>
      <p:sp>
        <p:nvSpPr>
          <p:cNvPr id="89" name="Shape 89"/>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 </a:t>
            </a:r>
          </a:p>
        </p:txBody>
      </p:sp>
      <p:sp>
        <p:nvSpPr>
          <p:cNvPr id="90" name="Shape 90"/>
          <p:cNvSpPr/>
          <p:nvPr/>
        </p:nvSpPr>
        <p:spPr>
          <a:xfrm>
            <a:off x="5249325" y="1439325"/>
            <a:ext cx="3926400" cy="5503325"/>
          </a:xfrm>
          <a:prstGeom prst="rect">
            <a:avLst/>
          </a:prstGeom>
          <a:blipFill>
            <a:blip r:embed="rId4"/>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4"/>
        <p:cNvGrpSpPr/>
        <p:nvPr/>
      </p:nvGrpSpPr>
      <p:grpSpPr>
        <a:xfrm>
          <a:off x="0" y="0"/>
          <a:ext cx="0" cy="0"/>
          <a:chOff x="0" y="0"/>
          <a:chExt cx="0" cy="0"/>
        </a:xfrm>
      </p:grpSpPr>
      <p:sp>
        <p:nvSpPr>
          <p:cNvPr id="95" name="Shape 95"/>
          <p:cNvSpPr txBox="1"/>
          <p:nvPr/>
        </p:nvSpPr>
        <p:spPr>
          <a:xfrm>
            <a:off x="525625" y="1236475"/>
            <a:ext cx="8930899" cy="5875849"/>
          </a:xfrm>
          <a:prstGeom prst="rect">
            <a:avLst/>
          </a:prstGeom>
        </p:spPr>
        <p:txBody>
          <a:bodyPr lIns="38100" tIns="38100" rIns="38100" bIns="38100" anchor="t" anchorCtr="0">
            <a:noAutofit/>
          </a:bodyPr>
          <a:lstStyle/>
          <a:p>
            <a:pPr marL="0" marR="0" indent="0" algn="ctr">
              <a:lnSpc>
                <a:spcPct val="120138"/>
              </a:lnSpc>
              <a:spcBef>
                <a:spcPts val="0"/>
              </a:spcBef>
              <a:spcAft>
                <a:spcPts val="0"/>
              </a:spcAft>
              <a:buNone/>
            </a:pPr>
            <a:r>
              <a:rPr lang="en-US" sz="4000" b="1">
                <a:solidFill>
                  <a:srgbClr val="FF0066"/>
                </a:solidFill>
                <a:latin typeface="Arial"/>
                <a:ea typeface="Arial"/>
                <a:cs typeface="Arial"/>
                <a:sym typeface="Arial"/>
              </a:rPr>
              <a:t>SÖZ VE DAVRANIŞLARIMIZDA</a:t>
            </a:r>
          </a:p>
          <a:p>
            <a:pPr marL="0" marR="0" indent="0" algn="ctr">
              <a:lnSpc>
                <a:spcPct val="120138"/>
              </a:lnSpc>
              <a:spcBef>
                <a:spcPts val="0"/>
              </a:spcBef>
              <a:spcAft>
                <a:spcPts val="0"/>
              </a:spcAft>
              <a:buNone/>
            </a:pPr>
            <a:r>
              <a:rPr lang="en-US" sz="4000" b="1">
                <a:solidFill>
                  <a:srgbClr val="FF0066"/>
                </a:solidFill>
                <a:latin typeface="Arial"/>
                <a:ea typeface="Arial"/>
                <a:cs typeface="Arial"/>
                <a:sym typeface="Arial"/>
              </a:rPr>
              <a:t>MESAJLAR SAKLIDIR</a:t>
            </a:r>
          </a:p>
          <a:p>
            <a:endParaRPr lang="en-US" sz="4000" b="1">
              <a:solidFill>
                <a:srgbClr val="FF0066"/>
              </a:solidFill>
              <a:latin typeface="Arial"/>
              <a:ea typeface="Arial"/>
              <a:cs typeface="Arial"/>
              <a:sym typeface="Arial"/>
            </a:endParaRPr>
          </a:p>
          <a:p>
            <a:pPr marL="0" marR="0" indent="0" algn="l">
              <a:lnSpc>
                <a:spcPct val="120138"/>
              </a:lnSpc>
              <a:spcBef>
                <a:spcPts val="0"/>
              </a:spcBef>
              <a:spcAft>
                <a:spcPts val="0"/>
              </a:spcAft>
              <a:buNone/>
            </a:pPr>
            <a:r>
              <a:rPr lang="en-US" sz="4000" b="1">
                <a:solidFill>
                  <a:srgbClr val="FF0066"/>
                </a:solidFill>
                <a:latin typeface="Arial"/>
                <a:ea typeface="Arial"/>
                <a:cs typeface="Arial"/>
                <a:sym typeface="Arial"/>
              </a:rPr>
              <a:t>1</a:t>
            </a:r>
            <a:r>
              <a:rPr lang="en-US" sz="4000" b="1">
                <a:solidFill>
                  <a:srgbClr val="000000"/>
                </a:solidFill>
                <a:latin typeface="Arial"/>
                <a:ea typeface="Arial"/>
                <a:cs typeface="Arial"/>
                <a:sym typeface="Arial"/>
              </a:rPr>
              <a:t>- KABUL</a:t>
            </a:r>
          </a:p>
          <a:p>
            <a:endParaRPr lang="en-US" sz="4000" b="1">
              <a:solidFill>
                <a:srgbClr val="000000"/>
              </a:solidFill>
              <a:latin typeface="Arial"/>
              <a:ea typeface="Arial"/>
              <a:cs typeface="Arial"/>
              <a:sym typeface="Arial"/>
            </a:endParaRPr>
          </a:p>
          <a:p>
            <a:pPr marL="0" marR="0" indent="0" algn="l">
              <a:lnSpc>
                <a:spcPct val="120138"/>
              </a:lnSpc>
              <a:spcBef>
                <a:spcPts val="0"/>
              </a:spcBef>
              <a:spcAft>
                <a:spcPts val="0"/>
              </a:spcAft>
              <a:buNone/>
            </a:pPr>
            <a:r>
              <a:rPr lang="en-US" sz="4000" b="1">
                <a:solidFill>
                  <a:srgbClr val="FF0066"/>
                </a:solidFill>
                <a:latin typeface="Arial"/>
                <a:ea typeface="Arial"/>
                <a:cs typeface="Arial"/>
                <a:sym typeface="Arial"/>
              </a:rPr>
              <a:t>2</a:t>
            </a:r>
            <a:r>
              <a:rPr lang="en-US" sz="4000" b="1">
                <a:solidFill>
                  <a:srgbClr val="000000"/>
                </a:solidFill>
                <a:latin typeface="Arial"/>
                <a:ea typeface="Arial"/>
                <a:cs typeface="Arial"/>
                <a:sym typeface="Arial"/>
              </a:rPr>
              <a:t>- REDDETME</a:t>
            </a:r>
          </a:p>
          <a:p>
            <a:endParaRPr lang="en-US" sz="4000" b="1">
              <a:solidFill>
                <a:srgbClr val="000000"/>
              </a:solidFill>
              <a:latin typeface="Arial"/>
              <a:ea typeface="Arial"/>
              <a:cs typeface="Arial"/>
              <a:sym typeface="Arial"/>
            </a:endParaRPr>
          </a:p>
          <a:p>
            <a:pPr marL="0" marR="0" indent="0" algn="l">
              <a:lnSpc>
                <a:spcPct val="120138"/>
              </a:lnSpc>
              <a:spcBef>
                <a:spcPts val="0"/>
              </a:spcBef>
              <a:spcAft>
                <a:spcPts val="0"/>
              </a:spcAft>
              <a:buNone/>
            </a:pPr>
            <a:r>
              <a:rPr lang="en-US" sz="4000" b="1">
                <a:solidFill>
                  <a:srgbClr val="FF0066"/>
                </a:solidFill>
                <a:latin typeface="Arial"/>
                <a:ea typeface="Arial"/>
                <a:cs typeface="Arial"/>
                <a:sym typeface="Arial"/>
              </a:rPr>
              <a:t>3</a:t>
            </a:r>
            <a:r>
              <a:rPr lang="en-US" sz="4000" b="1">
                <a:solidFill>
                  <a:srgbClr val="000000"/>
                </a:solidFill>
                <a:latin typeface="Arial"/>
                <a:ea typeface="Arial"/>
                <a:cs typeface="Arial"/>
                <a:sym typeface="Arial"/>
              </a:rPr>
              <a:t>- UMURSAMAMA</a:t>
            </a:r>
          </a:p>
          <a:p>
            <a:endParaRPr lang="en-US" sz="4000" b="1">
              <a:solidFill>
                <a:srgbClr val="000000"/>
              </a:solidFill>
              <a:latin typeface="Arial"/>
              <a:ea typeface="Arial"/>
              <a:cs typeface="Arial"/>
              <a:sym typeface="Arial"/>
            </a:endParaRPr>
          </a:p>
        </p:txBody>
      </p:sp>
      <p:sp>
        <p:nvSpPr>
          <p:cNvPr id="96" name="Shape 96"/>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 </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0"/>
        <p:cNvGrpSpPr/>
        <p:nvPr/>
      </p:nvGrpSpPr>
      <p:grpSpPr>
        <a:xfrm>
          <a:off x="0" y="0"/>
          <a:ext cx="0" cy="0"/>
          <a:chOff x="0" y="0"/>
          <a:chExt cx="0" cy="0"/>
        </a:xfrm>
      </p:grpSpPr>
      <p:sp>
        <p:nvSpPr>
          <p:cNvPr id="101" name="Shape 101"/>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a:t>
            </a:r>
          </a:p>
        </p:txBody>
      </p:sp>
      <p:sp>
        <p:nvSpPr>
          <p:cNvPr id="102" name="Shape 102"/>
          <p:cNvSpPr txBox="1"/>
          <p:nvPr/>
        </p:nvSpPr>
        <p:spPr>
          <a:xfrm>
            <a:off x="356300" y="1236475"/>
            <a:ext cx="5798249" cy="5826475"/>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u="sng">
                <a:solidFill>
                  <a:srgbClr val="000000"/>
                </a:solidFill>
                <a:latin typeface="Arial"/>
                <a:ea typeface="Arial"/>
                <a:cs typeface="Arial"/>
                <a:sym typeface="Arial"/>
              </a:rPr>
              <a:t>ÇEKİNGEN</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Hem pasif hem de dolaylı davranır.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Başkalarının istek ve duygularını</a:t>
            </a:r>
          </a:p>
          <a:p>
            <a:pPr marL="0" marR="0" indent="0" algn="l">
              <a:lnSpc>
                <a:spcPct val="119791"/>
              </a:lnSpc>
              <a:spcBef>
                <a:spcPts val="0"/>
              </a:spcBef>
              <a:spcAft>
                <a:spcPts val="0"/>
              </a:spcAft>
              <a:buNone/>
            </a:pPr>
            <a:r>
              <a:rPr lang="en-US" sz="2666">
                <a:solidFill>
                  <a:srgbClr val="000000"/>
                </a:solidFill>
                <a:latin typeface="Arial"/>
                <a:ea typeface="Arial"/>
                <a:cs typeface="Arial"/>
                <a:sym typeface="Arial"/>
              </a:rPr>
              <a:t>ön plana alır.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Vücudu yığılmış gibi durur.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Yüz hatları uzamış gibi ve </a:t>
            </a:r>
          </a:p>
          <a:p>
            <a:pPr marL="0" marR="0" indent="0" algn="l">
              <a:lnSpc>
                <a:spcPct val="119791"/>
              </a:lnSpc>
              <a:spcBef>
                <a:spcPts val="0"/>
              </a:spcBef>
              <a:spcAft>
                <a:spcPts val="0"/>
              </a:spcAft>
              <a:buNone/>
            </a:pPr>
            <a:r>
              <a:rPr lang="en-US" sz="2666">
                <a:solidFill>
                  <a:srgbClr val="000000"/>
                </a:solidFill>
                <a:latin typeface="Arial"/>
                <a:ea typeface="Arial"/>
                <a:cs typeface="Arial"/>
                <a:sym typeface="Arial"/>
              </a:rPr>
              <a:t>çene sarkıktır.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Bacaklar rasgele bırakılmıştır.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Eller devamlı hareketlidir.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Omuzlar çekmiş gibidir.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Ses tonunda huzursuzluk vardır.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Sinirli bir gülüş sergiler.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Soru sorar gibi konuşular.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Alt dudağını ısırır.</a:t>
            </a:r>
          </a:p>
        </p:txBody>
      </p:sp>
      <p:sp>
        <p:nvSpPr>
          <p:cNvPr id="103" name="Shape 103"/>
          <p:cNvSpPr/>
          <p:nvPr/>
        </p:nvSpPr>
        <p:spPr>
          <a:xfrm>
            <a:off x="5842000" y="1778000"/>
            <a:ext cx="3376074" cy="5334000"/>
          </a:xfrm>
          <a:prstGeom prst="rect">
            <a:avLst/>
          </a:prstGeom>
          <a:blipFill>
            <a:blip r:embed="rId4"/>
            <a:stretch>
              <a:fillRect/>
            </a:stretch>
          </a:blipFill>
        </p:spPr>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7"/>
        <p:cNvGrpSpPr/>
        <p:nvPr/>
      </p:nvGrpSpPr>
      <p:grpSpPr>
        <a:xfrm>
          <a:off x="0" y="0"/>
          <a:ext cx="0" cy="0"/>
          <a:chOff x="0" y="0"/>
          <a:chExt cx="0" cy="0"/>
        </a:xfrm>
      </p:grpSpPr>
      <p:sp>
        <p:nvSpPr>
          <p:cNvPr id="108" name="Shape 108"/>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a:t>
            </a:r>
          </a:p>
        </p:txBody>
      </p:sp>
      <p:sp>
        <p:nvSpPr>
          <p:cNvPr id="109" name="Shape 109"/>
          <p:cNvSpPr txBox="1"/>
          <p:nvPr/>
        </p:nvSpPr>
        <p:spPr>
          <a:xfrm>
            <a:off x="440950" y="1236475"/>
            <a:ext cx="5122674" cy="639442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u="sng">
                <a:solidFill>
                  <a:srgbClr val="000000"/>
                </a:solidFill>
                <a:latin typeface="Arial"/>
                <a:ea typeface="Arial"/>
                <a:cs typeface="Arial"/>
                <a:sym typeface="Arial"/>
              </a:rPr>
              <a:t>SALDIRGAN</a:t>
            </a:r>
          </a:p>
          <a:p>
            <a:endParaRPr lang="en-US" sz="3111" b="1" u="sng">
              <a:solidFill>
                <a:srgbClr val="000000"/>
              </a:solidFill>
              <a:latin typeface="Arial"/>
              <a:ea typeface="Arial"/>
              <a:cs typeface="Arial"/>
              <a:sym typeface="Arial"/>
            </a:endParaRP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Beden duruşu dik ve gergindir.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Omuzlar arkaya çekik ve </a:t>
            </a:r>
          </a:p>
          <a:p>
            <a:pPr marL="0" marR="0" indent="0" algn="l">
              <a:lnSpc>
                <a:spcPct val="119791"/>
              </a:lnSpc>
              <a:spcBef>
                <a:spcPts val="0"/>
              </a:spcBef>
              <a:spcAft>
                <a:spcPts val="0"/>
              </a:spcAft>
              <a:buNone/>
            </a:pPr>
            <a:r>
              <a:rPr lang="en-US" sz="2666">
                <a:solidFill>
                  <a:srgbClr val="000000"/>
                </a:solidFill>
                <a:latin typeface="Arial"/>
                <a:ea typeface="Arial"/>
                <a:cs typeface="Arial"/>
                <a:sym typeface="Arial"/>
              </a:rPr>
              <a:t>hareketlidir.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Dudaklar gergindir.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Oturuş,gergin,öne doğru eşik ve </a:t>
            </a:r>
          </a:p>
          <a:p>
            <a:pPr marL="0" marR="0" indent="0" algn="l">
              <a:lnSpc>
                <a:spcPct val="119791"/>
              </a:lnSpc>
              <a:spcBef>
                <a:spcPts val="0"/>
              </a:spcBef>
              <a:spcAft>
                <a:spcPts val="0"/>
              </a:spcAft>
              <a:buNone/>
            </a:pPr>
            <a:r>
              <a:rPr lang="en-US" sz="2666">
                <a:solidFill>
                  <a:srgbClr val="000000"/>
                </a:solidFill>
                <a:latin typeface="Arial"/>
                <a:ea typeface="Arial"/>
                <a:cs typeface="Arial"/>
                <a:sym typeface="Arial"/>
              </a:rPr>
              <a:t>hareketlidir.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Başla tasdik etme keskin ve hızlı </a:t>
            </a:r>
          </a:p>
          <a:p>
            <a:pPr marL="0" marR="0" indent="0" algn="l">
              <a:lnSpc>
                <a:spcPct val="119791"/>
              </a:lnSpc>
              <a:spcBef>
                <a:spcPts val="0"/>
              </a:spcBef>
              <a:spcAft>
                <a:spcPts val="0"/>
              </a:spcAft>
              <a:buNone/>
            </a:pPr>
            <a:r>
              <a:rPr lang="en-US" sz="2666">
                <a:solidFill>
                  <a:srgbClr val="000000"/>
                </a:solidFill>
                <a:latin typeface="Arial"/>
                <a:ea typeface="Arial"/>
                <a:cs typeface="Arial"/>
                <a:sym typeface="Arial"/>
              </a:rPr>
              <a:t>olur.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Kaşlar çatıktır.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Bakışlar öfkeyi ifade eder.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Yüz aşırı kızarır.</a:t>
            </a:r>
          </a:p>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Ses tonu emir verir gibidir. </a:t>
            </a:r>
          </a:p>
          <a:p>
            <a:endParaRPr lang="en-US" sz="2666">
              <a:solidFill>
                <a:srgbClr val="000000"/>
              </a:solidFill>
              <a:latin typeface="Arial"/>
              <a:ea typeface="Arial"/>
              <a:cs typeface="Arial"/>
              <a:sym typeface="Arial"/>
            </a:endParaRPr>
          </a:p>
        </p:txBody>
      </p:sp>
      <p:sp>
        <p:nvSpPr>
          <p:cNvPr id="110" name="Shape 110"/>
          <p:cNvSpPr/>
          <p:nvPr/>
        </p:nvSpPr>
        <p:spPr>
          <a:xfrm>
            <a:off x="5926650" y="2201325"/>
            <a:ext cx="3979325" cy="3661824"/>
          </a:xfrm>
          <a:prstGeom prst="rect">
            <a:avLst/>
          </a:prstGeom>
          <a:blipFill>
            <a:blip r:embed="rId4"/>
            <a:stretch>
              <a:fillRect/>
            </a:stretch>
          </a:blipFill>
        </p:spPr>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14"/>
        <p:cNvGrpSpPr/>
        <p:nvPr/>
      </p:nvGrpSpPr>
      <p:grpSpPr>
        <a:xfrm>
          <a:off x="0" y="0"/>
          <a:ext cx="0" cy="0"/>
          <a:chOff x="0" y="0"/>
          <a:chExt cx="0" cy="0"/>
        </a:xfrm>
      </p:grpSpPr>
      <p:sp>
        <p:nvSpPr>
          <p:cNvPr id="115" name="Shape 115"/>
          <p:cNvSpPr txBox="1">
            <a:spLocks noGrp="1"/>
          </p:cNvSpPr>
          <p:nvPr>
            <p:ph type="subTitle" idx="1"/>
          </p:nvPr>
        </p:nvSpPr>
        <p:spPr>
          <a:xfrm>
            <a:off x="255464" y="1236475"/>
            <a:ext cx="5036250" cy="5985224"/>
          </a:xfrm>
          <a:prstGeom prst="rect">
            <a:avLst/>
          </a:prstGeom>
        </p:spPr>
        <p:txBody>
          <a:bodyPr lIns="38100" tIns="38100" rIns="38100" bIns="38100" anchor="t" anchorCtr="0">
            <a:noAutofit/>
          </a:bodyPr>
          <a:lstStyle/>
          <a:p>
            <a:pPr marL="0" marR="0" indent="0" algn="ctr">
              <a:lnSpc>
                <a:spcPct val="100000"/>
              </a:lnSpc>
              <a:spcBef>
                <a:spcPts val="0"/>
              </a:spcBef>
              <a:spcAft>
                <a:spcPts val="0"/>
              </a:spcAft>
              <a:buNone/>
            </a:pPr>
            <a:r>
              <a:rPr lang="en-US" sz="2222" b="1" u="sng" dirty="0">
                <a:solidFill>
                  <a:srgbClr val="000000"/>
                </a:solidFill>
                <a:latin typeface="Arial"/>
                <a:ea typeface="Arial"/>
                <a:cs typeface="Arial"/>
                <a:sym typeface="Arial"/>
              </a:rPr>
              <a:t>KENDİNE GÜVENEN</a:t>
            </a:r>
          </a:p>
          <a:p>
            <a:endParaRPr lang="en-US" sz="2222" b="1" u="sng" dirty="0">
              <a:solidFill>
                <a:srgbClr val="000000"/>
              </a:solidFill>
              <a:latin typeface="Arial"/>
              <a:ea typeface="Arial"/>
              <a:cs typeface="Arial"/>
              <a:sym typeface="Arial"/>
            </a:endParaRP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Bedeni</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diktir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fakat</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rahat</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bir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duruş</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sergiler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Omuzlar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diktir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fakat</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az</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hareketlidir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Oturuşta</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bacaklar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bitişiktir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a:solidFill>
                  <a:srgbClr val="000000"/>
                </a:solidFill>
                <a:latin typeface="Arial"/>
                <a:ea typeface="Arial"/>
                <a:cs typeface="Arial"/>
                <a:sym typeface="Arial"/>
              </a:rPr>
              <a:t>Eller </a:t>
            </a:r>
            <a:r>
              <a:rPr lang="en-US" sz="2222" dirty="0" err="1">
                <a:solidFill>
                  <a:srgbClr val="000000"/>
                </a:solidFill>
                <a:latin typeface="Arial"/>
                <a:ea typeface="Arial"/>
                <a:cs typeface="Arial"/>
                <a:sym typeface="Arial"/>
              </a:rPr>
              <a:t>açık</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ve</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az</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hareketlidir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Başla</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tasdik</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gerektiğinde</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yapar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Düşünceli</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bir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duruşu</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vardır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Bakışları</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karşısındakini</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önemser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niteliktedir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Ses</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akıcıdır,rahattır,alçalmalar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ve</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yükselmeler</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yoktur</a:t>
            </a:r>
            <a:r>
              <a:rPr lang="en-US" sz="2222" dirty="0">
                <a:solidFill>
                  <a:srgbClr val="000000"/>
                </a:solidFill>
                <a:latin typeface="Arial"/>
                <a:ea typeface="Arial"/>
                <a:cs typeface="Arial"/>
                <a:sym typeface="Arial"/>
              </a:rPr>
              <a:t>.</a:t>
            </a:r>
          </a:p>
          <a:p>
            <a:pPr marL="381000" marR="0" lvl="0" indent="-191911" algn="l">
              <a:lnSpc>
                <a:spcPct val="100000"/>
              </a:lnSpc>
              <a:spcBef>
                <a:spcPts val="396"/>
              </a:spcBef>
              <a:spcAft>
                <a:spcPts val="0"/>
              </a:spcAft>
              <a:buClr>
                <a:srgbClr val="000000"/>
              </a:buClr>
              <a:buSzPct val="101010"/>
              <a:buFont typeface="Arial"/>
              <a:buAutoNum type="arabicPeriod"/>
            </a:pPr>
            <a:r>
              <a:rPr lang="en-US" sz="2222" dirty="0" err="1">
                <a:solidFill>
                  <a:srgbClr val="000000"/>
                </a:solidFill>
                <a:latin typeface="Arial"/>
                <a:ea typeface="Arial"/>
                <a:cs typeface="Arial"/>
                <a:sym typeface="Arial"/>
              </a:rPr>
              <a:t>Komik</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olaylarda</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yerinde</a:t>
            </a:r>
            <a:r>
              <a:rPr lang="en-US" sz="2222" dirty="0">
                <a:solidFill>
                  <a:srgbClr val="000000"/>
                </a:solidFill>
                <a:latin typeface="Arial"/>
                <a:ea typeface="Arial"/>
                <a:cs typeface="Arial"/>
                <a:sym typeface="Arial"/>
              </a:rPr>
              <a:t> </a:t>
            </a:r>
            <a:r>
              <a:rPr lang="en-US" sz="2222" dirty="0" err="1">
                <a:solidFill>
                  <a:srgbClr val="000000"/>
                </a:solidFill>
                <a:latin typeface="Arial"/>
                <a:ea typeface="Arial"/>
                <a:cs typeface="Arial"/>
                <a:sym typeface="Arial"/>
              </a:rPr>
              <a:t>güler</a:t>
            </a:r>
            <a:r>
              <a:rPr lang="en-US" sz="2222" b="1" dirty="0">
                <a:solidFill>
                  <a:srgbClr val="000000"/>
                </a:solidFill>
                <a:latin typeface="Arial"/>
                <a:ea typeface="Arial"/>
                <a:cs typeface="Arial"/>
                <a:sym typeface="Arial"/>
              </a:rPr>
              <a:t>.</a:t>
            </a:r>
          </a:p>
          <a:p>
            <a:endParaRPr lang="en-US" sz="2222" b="1" dirty="0">
              <a:solidFill>
                <a:srgbClr val="000000"/>
              </a:solidFill>
              <a:latin typeface="Arial"/>
              <a:ea typeface="Arial"/>
              <a:cs typeface="Arial"/>
              <a:sym typeface="Arial"/>
            </a:endParaRPr>
          </a:p>
        </p:txBody>
      </p:sp>
      <p:sp>
        <p:nvSpPr>
          <p:cNvPr id="116" name="Shape 116"/>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a:t>
            </a:r>
          </a:p>
        </p:txBody>
      </p:sp>
      <p:pic>
        <p:nvPicPr>
          <p:cNvPr id="1026" name="Picture 2" descr="http://bedenindili.com/wp-content/uploads/2012/09/ilk_izlenim_ve_guven-300x280.gif">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298" y="1937792"/>
            <a:ext cx="5014262" cy="46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1"/>
        <p:cNvGrpSpPr/>
        <p:nvPr/>
      </p:nvGrpSpPr>
      <p:grpSpPr>
        <a:xfrm>
          <a:off x="0" y="0"/>
          <a:ext cx="0" cy="0"/>
          <a:chOff x="0" y="0"/>
          <a:chExt cx="0" cy="0"/>
        </a:xfrm>
      </p:grpSpPr>
      <p:sp>
        <p:nvSpPr>
          <p:cNvPr id="122" name="Shape 122"/>
          <p:cNvSpPr txBox="1">
            <a:spLocks noGrp="1"/>
          </p:cNvSpPr>
          <p:nvPr>
            <p:ph type="subTitle" idx="1"/>
          </p:nvPr>
        </p:nvSpPr>
        <p:spPr>
          <a:xfrm>
            <a:off x="102300" y="1744475"/>
            <a:ext cx="4782249" cy="4207225"/>
          </a:xfrm>
          <a:prstGeom prst="rect">
            <a:avLst/>
          </a:prstGeom>
        </p:spPr>
        <p:txBody>
          <a:bodyPr lIns="38100" tIns="38100" rIns="38100" bIns="38100" anchor="t" anchorCtr="0">
            <a:noAutofit/>
          </a:bodyPr>
          <a:lstStyle/>
          <a:p>
            <a:pPr marL="0" marR="0" indent="0" algn="l">
              <a:lnSpc>
                <a:spcPct val="120192"/>
              </a:lnSpc>
              <a:spcBef>
                <a:spcPts val="0"/>
              </a:spcBef>
              <a:spcAft>
                <a:spcPts val="0"/>
              </a:spcAft>
              <a:buNone/>
            </a:pPr>
            <a:r>
              <a:rPr lang="en-US" sz="2888" b="1">
                <a:solidFill>
                  <a:srgbClr val="000000"/>
                </a:solidFill>
                <a:latin typeface="Arial"/>
                <a:ea typeface="Arial"/>
                <a:cs typeface="Arial"/>
                <a:sym typeface="Arial"/>
              </a:rPr>
              <a:t>Mahrem Alan 15-45</a:t>
            </a:r>
            <a:br>
              <a:rPr lang="en-US" sz="2888" b="1">
                <a:solidFill>
                  <a:srgbClr val="000000"/>
                </a:solidFill>
                <a:latin typeface="Arial"/>
                <a:ea typeface="Arial"/>
                <a:cs typeface="Arial"/>
                <a:sym typeface="Arial"/>
              </a:rPr>
            </a:br>
            <a:r>
              <a:rPr lang="en-US" sz="2888" b="1">
                <a:solidFill>
                  <a:srgbClr val="000000"/>
                </a:solidFill>
                <a:latin typeface="Arial"/>
                <a:ea typeface="Arial"/>
                <a:cs typeface="Arial"/>
                <a:sym typeface="Arial"/>
              </a:rPr>
              <a:t>Kişisel Alan 45- 120</a:t>
            </a:r>
            <a:br>
              <a:rPr lang="en-US" sz="2888" b="1">
                <a:solidFill>
                  <a:srgbClr val="000000"/>
                </a:solidFill>
                <a:latin typeface="Arial"/>
                <a:ea typeface="Arial"/>
                <a:cs typeface="Arial"/>
                <a:sym typeface="Arial"/>
              </a:rPr>
            </a:br>
            <a:r>
              <a:rPr lang="en-US" sz="2888" b="1">
                <a:solidFill>
                  <a:srgbClr val="000000"/>
                </a:solidFill>
                <a:latin typeface="Arial"/>
                <a:ea typeface="Arial"/>
                <a:cs typeface="Arial"/>
                <a:sym typeface="Arial"/>
              </a:rPr>
              <a:t>Sosyal Alan 120-360</a:t>
            </a:r>
            <a:br>
              <a:rPr lang="en-US" sz="2888" b="1">
                <a:solidFill>
                  <a:srgbClr val="000000"/>
                </a:solidFill>
                <a:latin typeface="Arial"/>
                <a:ea typeface="Arial"/>
                <a:cs typeface="Arial"/>
                <a:sym typeface="Arial"/>
              </a:rPr>
            </a:br>
            <a:r>
              <a:rPr lang="en-US" sz="2888" b="1">
                <a:solidFill>
                  <a:srgbClr val="000000"/>
                </a:solidFill>
                <a:latin typeface="Arial"/>
                <a:ea typeface="Arial"/>
                <a:cs typeface="Arial"/>
                <a:sym typeface="Arial"/>
              </a:rPr>
              <a:t>Ortak Alan 360 üzeri</a:t>
            </a:r>
          </a:p>
          <a:p>
            <a:endParaRPr lang="en-US" sz="2888" b="1">
              <a:solidFill>
                <a:srgbClr val="000000"/>
              </a:solidFill>
              <a:latin typeface="Arial"/>
              <a:ea typeface="Arial"/>
              <a:cs typeface="Arial"/>
              <a:sym typeface="Arial"/>
            </a:endParaRPr>
          </a:p>
        </p:txBody>
      </p:sp>
      <p:sp>
        <p:nvSpPr>
          <p:cNvPr id="123" name="Shape 123"/>
          <p:cNvSpPr txBox="1"/>
          <p:nvPr/>
        </p:nvSpPr>
        <p:spPr>
          <a:xfrm>
            <a:off x="440950" y="389800"/>
            <a:ext cx="7110574"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Beden Dili </a:t>
            </a:r>
          </a:p>
        </p:txBody>
      </p:sp>
      <p:sp>
        <p:nvSpPr>
          <p:cNvPr id="124" name="Shape 124"/>
          <p:cNvSpPr/>
          <p:nvPr/>
        </p:nvSpPr>
        <p:spPr>
          <a:xfrm>
            <a:off x="3979325" y="1015975"/>
            <a:ext cx="5894899" cy="5725574"/>
          </a:xfrm>
          <a:prstGeom prst="rect">
            <a:avLst/>
          </a:prstGeom>
          <a:blipFill>
            <a:blip r:embed="rId4"/>
            <a:stretch>
              <a:fillRect/>
            </a:stretch>
          </a:blipFill>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8"/>
        <p:cNvGrpSpPr/>
        <p:nvPr/>
      </p:nvGrpSpPr>
      <p:grpSpPr>
        <a:xfrm>
          <a:off x="0" y="0"/>
          <a:ext cx="0" cy="0"/>
          <a:chOff x="0" y="0"/>
          <a:chExt cx="0" cy="0"/>
        </a:xfrm>
      </p:grpSpPr>
      <p:sp>
        <p:nvSpPr>
          <p:cNvPr id="129" name="Shape 129"/>
          <p:cNvSpPr txBox="1">
            <a:spLocks noGrp="1"/>
          </p:cNvSpPr>
          <p:nvPr>
            <p:ph type="ctrTitle"/>
          </p:nvPr>
        </p:nvSpPr>
        <p:spPr>
          <a:xfrm>
            <a:off x="525625" y="305150"/>
            <a:ext cx="8761575" cy="989874"/>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Eleştirilerle Başa Çıkabilmek </a:t>
            </a:r>
          </a:p>
        </p:txBody>
      </p:sp>
      <p:sp>
        <p:nvSpPr>
          <p:cNvPr id="130" name="Shape 130"/>
          <p:cNvSpPr txBox="1"/>
          <p:nvPr/>
        </p:nvSpPr>
        <p:spPr>
          <a:xfrm>
            <a:off x="779625" y="1575150"/>
            <a:ext cx="5122674" cy="5307874"/>
          </a:xfrm>
          <a:prstGeom prst="rect">
            <a:avLst/>
          </a:prstGeom>
        </p:spPr>
        <p:txBody>
          <a:bodyPr lIns="38100" tIns="38100" rIns="38100" bIns="38100" anchor="t" anchorCtr="0">
            <a:noAutofit/>
          </a:bodyPr>
          <a:lstStyle/>
          <a:p>
            <a:pPr marL="0" marR="0" indent="0" algn="ctr">
              <a:lnSpc>
                <a:spcPct val="119921"/>
              </a:lnSpc>
              <a:spcBef>
                <a:spcPts val="0"/>
              </a:spcBef>
              <a:spcAft>
                <a:spcPts val="0"/>
              </a:spcAft>
              <a:buNone/>
            </a:pPr>
            <a:r>
              <a:rPr lang="en-US" sz="3555">
                <a:solidFill>
                  <a:srgbClr val="000000"/>
                </a:solidFill>
                <a:latin typeface="Arial"/>
                <a:ea typeface="Arial"/>
                <a:cs typeface="Arial"/>
                <a:sym typeface="Arial"/>
              </a:rPr>
              <a:t>YAPICI ELEŞTİRİ</a:t>
            </a:r>
          </a:p>
          <a:p>
            <a:pPr marL="0" marR="0" indent="0" algn="ctr">
              <a:lnSpc>
                <a:spcPct val="119921"/>
              </a:lnSpc>
              <a:spcBef>
                <a:spcPts val="0"/>
              </a:spcBef>
              <a:spcAft>
                <a:spcPts val="0"/>
              </a:spcAft>
              <a:buNone/>
            </a:pPr>
            <a:r>
              <a:rPr lang="en-US" sz="3555">
                <a:solidFill>
                  <a:srgbClr val="000000"/>
                </a:solidFill>
                <a:latin typeface="Arial"/>
                <a:ea typeface="Arial"/>
                <a:cs typeface="Arial"/>
                <a:sym typeface="Arial"/>
              </a:rPr>
              <a:t>İnsanı Diri ve Canlı Tutar</a:t>
            </a:r>
          </a:p>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Teşekkür Ederim.</a:t>
            </a:r>
          </a:p>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Kendime farklı bir gözle bakmamı sağladınız…</a:t>
            </a:r>
          </a:p>
          <a:p>
            <a:endParaRPr lang="en-US" sz="3555" b="1">
              <a:solidFill>
                <a:srgbClr val="000000"/>
              </a:solidFill>
              <a:latin typeface="Arial"/>
              <a:ea typeface="Arial"/>
              <a:cs typeface="Arial"/>
              <a:sym typeface="Arial"/>
            </a:endParaRPr>
          </a:p>
        </p:txBody>
      </p:sp>
      <p:sp>
        <p:nvSpPr>
          <p:cNvPr id="131" name="Shape 131"/>
          <p:cNvSpPr/>
          <p:nvPr/>
        </p:nvSpPr>
        <p:spPr>
          <a:xfrm>
            <a:off x="6011325" y="1524000"/>
            <a:ext cx="3503075" cy="5334000"/>
          </a:xfrm>
          <a:prstGeom prst="rect">
            <a:avLst/>
          </a:prstGeom>
          <a:blipFill>
            <a:blip r:embed="rId4"/>
            <a:stretch>
              <a:fillRect/>
            </a:stretch>
          </a:blipFill>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35"/>
        <p:cNvGrpSpPr/>
        <p:nvPr/>
      </p:nvGrpSpPr>
      <p:grpSpPr>
        <a:xfrm>
          <a:off x="0" y="0"/>
          <a:ext cx="0" cy="0"/>
          <a:chOff x="0" y="0"/>
          <a:chExt cx="0" cy="0"/>
        </a:xfrm>
      </p:grpSpPr>
      <p:sp>
        <p:nvSpPr>
          <p:cNvPr id="136" name="Shape 136"/>
          <p:cNvSpPr txBox="1">
            <a:spLocks noGrp="1"/>
          </p:cNvSpPr>
          <p:nvPr>
            <p:ph type="title"/>
          </p:nvPr>
        </p:nvSpPr>
        <p:spPr>
          <a:xfrm>
            <a:off x="440950" y="220475"/>
            <a:ext cx="9015574" cy="931924"/>
          </a:xfrm>
          <a:prstGeom prst="rect">
            <a:avLst/>
          </a:prstGeom>
        </p:spPr>
        <p:txBody>
          <a:bodyPr lIns="38100" tIns="38100" rIns="38100" bIns="38100" anchor="ctr" anchorCtr="0">
            <a:noAutofit/>
          </a:bodyPr>
          <a:lstStyle/>
          <a:p>
            <a:pPr marL="0" marR="0" indent="0" algn="ctr">
              <a:lnSpc>
                <a:spcPct val="119886"/>
              </a:lnSpc>
              <a:spcBef>
                <a:spcPts val="0"/>
              </a:spcBef>
              <a:spcAft>
                <a:spcPts val="0"/>
              </a:spcAft>
              <a:buNone/>
            </a:pPr>
            <a:r>
              <a:rPr lang="en-US" sz="4888">
                <a:solidFill>
                  <a:srgbClr val="000000"/>
                </a:solidFill>
                <a:latin typeface="Arial"/>
                <a:ea typeface="Arial"/>
                <a:cs typeface="Arial"/>
                <a:sym typeface="Arial"/>
              </a:rPr>
              <a:t>Yıkıcı Eleştiri </a:t>
            </a:r>
          </a:p>
        </p:txBody>
      </p:sp>
      <p:sp>
        <p:nvSpPr>
          <p:cNvPr id="137" name="Shape 137"/>
          <p:cNvSpPr txBox="1">
            <a:spLocks noGrp="1"/>
          </p:cNvSpPr>
          <p:nvPr>
            <p:ph type="body" idx="1"/>
          </p:nvPr>
        </p:nvSpPr>
        <p:spPr>
          <a:xfrm>
            <a:off x="864300" y="3776475"/>
            <a:ext cx="3935574" cy="3021875"/>
          </a:xfrm>
          <a:prstGeom prst="rect">
            <a:avLst/>
          </a:prstGeom>
        </p:spPr>
        <p:txBody>
          <a:bodyPr lIns="38100" tIns="38100" rIns="38100" bIns="38100" anchor="t" anchorCtr="0">
            <a:noAutofit/>
          </a:bodyPr>
          <a:lstStyle/>
          <a:p>
            <a:pPr marL="0" marR="0" indent="0" algn="l">
              <a:lnSpc>
                <a:spcPct val="119791"/>
              </a:lnSpc>
              <a:spcBef>
                <a:spcPts val="0"/>
              </a:spcBef>
              <a:spcAft>
                <a:spcPts val="0"/>
              </a:spcAft>
              <a:buNone/>
            </a:pPr>
            <a:r>
              <a:rPr lang="en-US" sz="2666" u="sng">
                <a:solidFill>
                  <a:srgbClr val="000000"/>
                </a:solidFill>
                <a:latin typeface="Arial"/>
                <a:ea typeface="Arial"/>
                <a:cs typeface="Arial"/>
                <a:sym typeface="Arial"/>
              </a:rPr>
              <a:t>Fazla duygusal tutum</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Kırılırız</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Kendimizi kötü hissederiz</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Cesaretimiz kırılır</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Ağlarız</a:t>
            </a:r>
          </a:p>
        </p:txBody>
      </p:sp>
      <p:sp>
        <p:nvSpPr>
          <p:cNvPr id="138" name="Shape 138"/>
          <p:cNvSpPr txBox="1"/>
          <p:nvPr/>
        </p:nvSpPr>
        <p:spPr>
          <a:xfrm>
            <a:off x="525625" y="1405800"/>
            <a:ext cx="8676899" cy="2104650"/>
          </a:xfrm>
          <a:prstGeom prst="rect">
            <a:avLst/>
          </a:prstGeom>
        </p:spPr>
        <p:txBody>
          <a:bodyPr lIns="38100" tIns="38100" rIns="38100" bIns="38100" anchor="t" anchorCtr="0">
            <a:noAutofit/>
          </a:bodyPr>
          <a:lstStyle/>
          <a:p>
            <a:pPr marL="0" marR="0" indent="0" algn="ctr">
              <a:lnSpc>
                <a:spcPct val="119791"/>
              </a:lnSpc>
              <a:spcBef>
                <a:spcPts val="0"/>
              </a:spcBef>
              <a:spcAft>
                <a:spcPts val="0"/>
              </a:spcAft>
              <a:buNone/>
            </a:pPr>
            <a:r>
              <a:rPr lang="en-US" sz="2666">
                <a:solidFill>
                  <a:srgbClr val="000000"/>
                </a:solidFill>
                <a:latin typeface="Arial"/>
                <a:ea typeface="Arial"/>
                <a:cs typeface="Arial"/>
                <a:sym typeface="Arial"/>
              </a:rPr>
              <a:t>Kendinize Hakim Olun</a:t>
            </a:r>
          </a:p>
          <a:p>
            <a:pPr marL="0" marR="0" indent="0" algn="ctr">
              <a:lnSpc>
                <a:spcPct val="119791"/>
              </a:lnSpc>
              <a:spcBef>
                <a:spcPts val="0"/>
              </a:spcBef>
              <a:spcAft>
                <a:spcPts val="0"/>
              </a:spcAft>
              <a:buNone/>
            </a:pPr>
            <a:r>
              <a:rPr lang="en-US" sz="2666">
                <a:solidFill>
                  <a:srgbClr val="000000"/>
                </a:solidFill>
                <a:latin typeface="Arial"/>
                <a:ea typeface="Arial"/>
                <a:cs typeface="Arial"/>
                <a:sym typeface="Arial"/>
              </a:rPr>
              <a:t>Ağlamayın</a:t>
            </a:r>
          </a:p>
          <a:p>
            <a:endParaRPr lang="en-US" sz="2666">
              <a:solidFill>
                <a:srgbClr val="000000"/>
              </a:solidFill>
              <a:latin typeface="Arial"/>
              <a:ea typeface="Arial"/>
              <a:cs typeface="Arial"/>
              <a:sym typeface="Arial"/>
            </a:endParaRPr>
          </a:p>
          <a:p>
            <a:pPr marL="0" marR="0" indent="0" algn="ctr">
              <a:lnSpc>
                <a:spcPct val="119791"/>
              </a:lnSpc>
              <a:spcBef>
                <a:spcPts val="0"/>
              </a:spcBef>
              <a:spcAft>
                <a:spcPts val="0"/>
              </a:spcAft>
              <a:buNone/>
            </a:pPr>
            <a:r>
              <a:rPr lang="en-US" sz="2666">
                <a:solidFill>
                  <a:srgbClr val="000000"/>
                </a:solidFill>
                <a:latin typeface="Arial"/>
                <a:ea typeface="Arial"/>
                <a:cs typeface="Arial"/>
                <a:sym typeface="Arial"/>
              </a:rPr>
              <a:t>Öfkenize Hakim Olun</a:t>
            </a:r>
          </a:p>
        </p:txBody>
      </p:sp>
      <p:sp>
        <p:nvSpPr>
          <p:cNvPr id="139" name="Shape 139"/>
          <p:cNvSpPr txBox="1"/>
          <p:nvPr/>
        </p:nvSpPr>
        <p:spPr>
          <a:xfrm>
            <a:off x="5351625" y="3861150"/>
            <a:ext cx="3935574" cy="3021875"/>
          </a:xfrm>
          <a:prstGeom prst="rect">
            <a:avLst/>
          </a:prstGeom>
        </p:spPr>
        <p:txBody>
          <a:bodyPr lIns="38100" tIns="38100" rIns="38100" bIns="38100" anchor="t" anchorCtr="0">
            <a:noAutofit/>
          </a:bodyPr>
          <a:lstStyle/>
          <a:p>
            <a:pPr marL="0" marR="0" indent="0" algn="l">
              <a:lnSpc>
                <a:spcPct val="100000"/>
              </a:lnSpc>
              <a:spcBef>
                <a:spcPts val="0"/>
              </a:spcBef>
              <a:spcAft>
                <a:spcPts val="0"/>
              </a:spcAft>
              <a:buNone/>
            </a:pPr>
            <a:r>
              <a:rPr lang="en-US" sz="2666" u="sng">
                <a:solidFill>
                  <a:srgbClr val="000000"/>
                </a:solidFill>
                <a:latin typeface="Arial"/>
                <a:ea typeface="Arial"/>
                <a:cs typeface="Arial"/>
                <a:sym typeface="Arial"/>
              </a:rPr>
              <a:t>Saldırgan tutum</a:t>
            </a:r>
            <a:r>
              <a:rPr lang="en-US" sz="2666">
                <a:solidFill>
                  <a:srgbClr val="000000"/>
                </a:solidFill>
                <a:latin typeface="Arial"/>
                <a:ea typeface="Arial"/>
                <a:cs typeface="Arial"/>
                <a:sym typeface="Arial"/>
              </a:rPr>
              <a:t> </a:t>
            </a:r>
          </a:p>
          <a:p>
            <a:endParaRPr lang="en-US" sz="2666">
              <a:solidFill>
                <a:srgbClr val="000000"/>
              </a:solidFill>
              <a:latin typeface="Arial"/>
              <a:ea typeface="Arial"/>
              <a:cs typeface="Arial"/>
              <a:sym typeface="Arial"/>
            </a:endParaRP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Kızarız</a:t>
            </a: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Tartışırız</a:t>
            </a: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Savunmaya geçeriz</a:t>
            </a: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Karşı eleştiriye geçeriz</a:t>
            </a:r>
          </a:p>
        </p:txBody>
      </p:sp>
      <p:sp>
        <p:nvSpPr>
          <p:cNvPr id="140" name="Shape 140"/>
          <p:cNvSpPr/>
          <p:nvPr/>
        </p:nvSpPr>
        <p:spPr>
          <a:xfrm>
            <a:off x="762000" y="1354650"/>
            <a:ext cx="2042574" cy="2201324"/>
          </a:xfrm>
          <a:prstGeom prst="rect">
            <a:avLst/>
          </a:prstGeom>
          <a:blipFill>
            <a:blip r:embed="rId4"/>
            <a:stretch>
              <a:fillRect/>
            </a:stretch>
          </a:blipFill>
        </p:spPr>
      </p:sp>
      <p:sp>
        <p:nvSpPr>
          <p:cNvPr id="141" name="Shape 141"/>
          <p:cNvSpPr/>
          <p:nvPr/>
        </p:nvSpPr>
        <p:spPr>
          <a:xfrm>
            <a:off x="6942650" y="1524000"/>
            <a:ext cx="2624650" cy="1725075"/>
          </a:xfrm>
          <a:prstGeom prst="rect">
            <a:avLst/>
          </a:prstGeom>
          <a:blipFill>
            <a:blip r:embed="rId5"/>
            <a:stretch>
              <a:fillRect/>
            </a:stretch>
          </a:blipFill>
        </p:spPr>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45"/>
        <p:cNvGrpSpPr/>
        <p:nvPr/>
      </p:nvGrpSpPr>
      <p:grpSpPr>
        <a:xfrm>
          <a:off x="0" y="0"/>
          <a:ext cx="0" cy="0"/>
          <a:chOff x="0" y="0"/>
          <a:chExt cx="0" cy="0"/>
        </a:xfrm>
      </p:grpSpPr>
      <p:sp>
        <p:nvSpPr>
          <p:cNvPr id="146" name="Shape 146"/>
          <p:cNvSpPr txBox="1">
            <a:spLocks noGrp="1"/>
          </p:cNvSpPr>
          <p:nvPr>
            <p:ph type="ctrTitle"/>
          </p:nvPr>
        </p:nvSpPr>
        <p:spPr>
          <a:xfrm>
            <a:off x="525625" y="1490475"/>
            <a:ext cx="9354249" cy="5307874"/>
          </a:xfrm>
          <a:prstGeom prst="rect">
            <a:avLst/>
          </a:prstGeom>
        </p:spPr>
        <p:txBody>
          <a:bodyPr lIns="38100" tIns="38100" rIns="38100" bIns="38100" anchor="ctr" anchorCtr="0">
            <a:noAutofit/>
          </a:bodyPr>
          <a:lstStyle/>
          <a:p>
            <a:pPr marL="0" marR="0" indent="0" algn="l">
              <a:lnSpc>
                <a:spcPct val="119921"/>
              </a:lnSpc>
              <a:spcBef>
                <a:spcPts val="0"/>
              </a:spcBef>
              <a:spcAft>
                <a:spcPts val="0"/>
              </a:spcAft>
              <a:buNone/>
            </a:pPr>
            <a:r>
              <a:rPr lang="en-US" sz="3555" b="1">
                <a:solidFill>
                  <a:srgbClr val="000000"/>
                </a:solidFill>
                <a:latin typeface="Arial"/>
                <a:ea typeface="Arial"/>
                <a:cs typeface="Arial"/>
                <a:sym typeface="Arial"/>
              </a:rPr>
              <a:t>Çözüme odaklanmak: </a:t>
            </a:r>
            <a:br>
              <a:rPr lang="en-US" sz="3555" b="1">
                <a:solidFill>
                  <a:srgbClr val="000000"/>
                </a:solidFill>
                <a:latin typeface="Arial"/>
                <a:ea typeface="Arial"/>
                <a:cs typeface="Arial"/>
                <a:sym typeface="Arial"/>
              </a:rPr>
            </a:br>
            <a:r>
              <a:rPr lang="en-US" sz="3555" b="1">
                <a:solidFill>
                  <a:srgbClr val="000000"/>
                </a:solidFill>
                <a:latin typeface="Arial"/>
                <a:ea typeface="Arial"/>
                <a:cs typeface="Arial"/>
                <a:sym typeface="Arial"/>
              </a:rPr>
              <a:t>Bir çözüm önerin veya çözüm isteyin</a:t>
            </a:r>
            <a:r>
              <a:rPr lang="en-US" sz="3555">
                <a:solidFill>
                  <a:srgbClr val="000000"/>
                </a:solidFill>
                <a:latin typeface="Arial"/>
                <a:ea typeface="Arial"/>
                <a:cs typeface="Arial"/>
                <a:sym typeface="Arial"/>
              </a:rPr>
              <a:t> </a:t>
            </a:r>
            <a:br>
              <a:rPr lang="en-US" sz="3555">
                <a:solidFill>
                  <a:srgbClr val="000000"/>
                </a:solidFill>
                <a:latin typeface="Arial"/>
                <a:ea typeface="Arial"/>
                <a:cs typeface="Arial"/>
                <a:sym typeface="Arial"/>
              </a:rPr>
            </a:br>
            <a:r>
              <a:rPr lang="en-US" sz="3555">
                <a:solidFill>
                  <a:srgbClr val="000000"/>
                </a:solidFill>
                <a:latin typeface="Arial"/>
                <a:ea typeface="Arial"/>
                <a:cs typeface="Arial"/>
                <a:sym typeface="Arial"/>
              </a:rPr>
              <a:t/>
            </a:r>
            <a:br>
              <a:rPr lang="en-US" sz="3555">
                <a:solidFill>
                  <a:srgbClr val="000000"/>
                </a:solidFill>
                <a:latin typeface="Arial"/>
                <a:ea typeface="Arial"/>
                <a:cs typeface="Arial"/>
                <a:sym typeface="Arial"/>
              </a:rPr>
            </a:br>
            <a:r>
              <a:rPr lang="en-US" sz="3555">
                <a:solidFill>
                  <a:srgbClr val="000000"/>
                </a:solidFill>
                <a:latin typeface="Arial"/>
                <a:ea typeface="Arial"/>
                <a:cs typeface="Arial"/>
                <a:sym typeface="Arial"/>
              </a:rPr>
              <a:t>“Benden ne yapmamı istiyorsunuz?”, “Doğru yapmam için nasıl davranmam gerekiyor?”, </a:t>
            </a:r>
            <a:br>
              <a:rPr lang="en-US" sz="3555">
                <a:solidFill>
                  <a:srgbClr val="000000"/>
                </a:solidFill>
                <a:latin typeface="Arial"/>
                <a:ea typeface="Arial"/>
                <a:cs typeface="Arial"/>
                <a:sym typeface="Arial"/>
              </a:rPr>
            </a:br>
            <a:r>
              <a:rPr lang="en-US" sz="3555">
                <a:solidFill>
                  <a:srgbClr val="000000"/>
                </a:solidFill>
                <a:latin typeface="Arial"/>
                <a:ea typeface="Arial"/>
                <a:cs typeface="Arial"/>
                <a:sym typeface="Arial"/>
              </a:rPr>
              <a:t>“Ben bu konuda şöyle yapacağım. Katılıyor musun? Tamam mı?”</a:t>
            </a:r>
          </a:p>
        </p:txBody>
      </p:sp>
      <p:sp>
        <p:nvSpPr>
          <p:cNvPr id="147" name="Shape 147"/>
          <p:cNvSpPr txBox="1"/>
          <p:nvPr/>
        </p:nvSpPr>
        <p:spPr>
          <a:xfrm>
            <a:off x="525625" y="220475"/>
            <a:ext cx="8761575" cy="854868"/>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Eleştirilerle başa çıkma yolları </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694950" y="1490475"/>
            <a:ext cx="8676899" cy="4799874"/>
          </a:xfrm>
          <a:prstGeom prst="rect">
            <a:avLst/>
          </a:prstGeom>
        </p:spPr>
        <p:txBody>
          <a:bodyPr lIns="38100" tIns="38100" rIns="38100" bIns="38100" anchor="t" anchorCtr="0">
            <a:noAutofit/>
          </a:bodyPr>
          <a:lstStyle/>
          <a:p>
            <a:pPr marL="0" marR="0" indent="0" algn="ctr">
              <a:lnSpc>
                <a:spcPct val="119921"/>
              </a:lnSpc>
              <a:spcBef>
                <a:spcPts val="0"/>
              </a:spcBef>
              <a:spcAft>
                <a:spcPts val="0"/>
              </a:spcAft>
              <a:buNone/>
            </a:pPr>
            <a:r>
              <a:rPr lang="en-US" sz="3555">
                <a:solidFill>
                  <a:srgbClr val="000000"/>
                </a:solidFill>
                <a:latin typeface="Arial"/>
                <a:ea typeface="Arial"/>
                <a:cs typeface="Arial"/>
                <a:sym typeface="Arial"/>
              </a:rPr>
              <a:t>Hedeflerimizi gerçekleştirebilmek ve hayallerimize kavuşabilmek için bazı beceriler kazanmamız gerekiyor.</a:t>
            </a:r>
          </a:p>
          <a:p>
            <a:pPr marL="0" marR="0" indent="0" algn="ctr">
              <a:lnSpc>
                <a:spcPct val="119921"/>
              </a:lnSpc>
              <a:spcBef>
                <a:spcPts val="635"/>
              </a:spcBef>
              <a:spcAft>
                <a:spcPts val="0"/>
              </a:spcAft>
              <a:buNone/>
            </a:pPr>
            <a:r>
              <a:rPr lang="en-US" sz="3555">
                <a:solidFill>
                  <a:srgbClr val="000000"/>
                </a:solidFill>
                <a:latin typeface="Arial"/>
                <a:ea typeface="Arial"/>
                <a:cs typeface="Arial"/>
                <a:sym typeface="Arial"/>
              </a:rPr>
              <a:t>ve </a:t>
            </a:r>
          </a:p>
          <a:p>
            <a:pPr marL="0" marR="0" indent="0" algn="ctr">
              <a:lnSpc>
                <a:spcPct val="119921"/>
              </a:lnSpc>
              <a:spcBef>
                <a:spcPts val="635"/>
              </a:spcBef>
              <a:spcAft>
                <a:spcPts val="0"/>
              </a:spcAft>
              <a:buNone/>
            </a:pPr>
            <a:r>
              <a:rPr lang="en-US" sz="3555">
                <a:solidFill>
                  <a:srgbClr val="000000"/>
                </a:solidFill>
                <a:latin typeface="Arial"/>
                <a:ea typeface="Arial"/>
                <a:cs typeface="Arial"/>
                <a:sym typeface="Arial"/>
              </a:rPr>
              <a:t>başarılı olmak için en çok ihtiyaç duyulan şeylerden biride yeterli kişisel ilişkiler becerisidir. </a:t>
            </a:r>
          </a:p>
        </p:txBody>
      </p:sp>
      <p:sp>
        <p:nvSpPr>
          <p:cNvPr id="26" name="Shape 26"/>
          <p:cNvSpPr txBox="1"/>
          <p:nvPr/>
        </p:nvSpPr>
        <p:spPr>
          <a:xfrm>
            <a:off x="525625" y="389800"/>
            <a:ext cx="8507575" cy="931924"/>
          </a:xfrm>
          <a:prstGeom prst="rect">
            <a:avLst/>
          </a:prstGeom>
        </p:spPr>
        <p:txBody>
          <a:bodyPr lIns="38100" tIns="38100" rIns="38100" bIns="38100" anchor="ctr" anchorCtr="0">
            <a:noAutofit/>
          </a:bodyPr>
          <a:lstStyle/>
          <a:p>
            <a:pPr marL="0" marR="0" indent="0" algn="l">
              <a:lnSpc>
                <a:spcPct val="119886"/>
              </a:lnSpc>
              <a:spcBef>
                <a:spcPts val="0"/>
              </a:spcBef>
              <a:spcAft>
                <a:spcPts val="0"/>
              </a:spcAft>
              <a:buNone/>
            </a:pPr>
            <a:r>
              <a:rPr lang="en-US" sz="4888">
                <a:solidFill>
                  <a:srgbClr val="000000"/>
                </a:solidFill>
                <a:latin typeface="Arial"/>
                <a:ea typeface="Arial"/>
                <a:cs typeface="Arial"/>
                <a:sym typeface="Arial"/>
              </a:rPr>
              <a:t>Etkili İletişim Becerileri </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525625" y="389800"/>
            <a:ext cx="8507575" cy="931924"/>
          </a:xfrm>
          <a:prstGeom prst="rect">
            <a:avLst/>
          </a:prstGeom>
        </p:spPr>
        <p:txBody>
          <a:bodyPr lIns="38100" tIns="38100" rIns="38100" bIns="38100" anchor="ctr" anchorCtr="0">
            <a:noAutofit/>
          </a:bodyPr>
          <a:lstStyle/>
          <a:p>
            <a:pPr marL="0" marR="0" indent="0" algn="l">
              <a:lnSpc>
                <a:spcPct val="119886"/>
              </a:lnSpc>
              <a:spcBef>
                <a:spcPts val="0"/>
              </a:spcBef>
              <a:spcAft>
                <a:spcPts val="0"/>
              </a:spcAft>
              <a:buNone/>
            </a:pPr>
            <a:r>
              <a:rPr lang="en-US" sz="4888">
                <a:solidFill>
                  <a:srgbClr val="000000"/>
                </a:solidFill>
                <a:latin typeface="Arial"/>
                <a:ea typeface="Arial"/>
                <a:cs typeface="Arial"/>
                <a:sym typeface="Arial"/>
              </a:rPr>
              <a:t>Etkili İletişim Becerileri </a:t>
            </a:r>
          </a:p>
        </p:txBody>
      </p:sp>
      <p:sp>
        <p:nvSpPr>
          <p:cNvPr id="32" name="Shape 32"/>
          <p:cNvSpPr txBox="1"/>
          <p:nvPr/>
        </p:nvSpPr>
        <p:spPr>
          <a:xfrm>
            <a:off x="356300" y="1642175"/>
            <a:ext cx="9269574" cy="2258094"/>
          </a:xfrm>
          <a:prstGeom prst="rect">
            <a:avLst/>
          </a:prstGeom>
        </p:spPr>
        <p:txBody>
          <a:bodyPr lIns="38100" tIns="38100" rIns="38100" bIns="38100" anchor="ctr" anchorCtr="0">
            <a:noAutofit/>
          </a:bodyPr>
          <a:lstStyle/>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İletişim </a:t>
            </a:r>
          </a:p>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biribirimizi doğru anlamamızı sağlayan bir süreçtir </a:t>
            </a:r>
          </a:p>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ve biz bazen</a:t>
            </a:r>
          </a:p>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neden sağlıklı iletişimler kuramıyoruz?</a:t>
            </a:r>
          </a:p>
        </p:txBody>
      </p:sp>
      <p:sp>
        <p:nvSpPr>
          <p:cNvPr id="33" name="Shape 33"/>
          <p:cNvSpPr/>
          <p:nvPr/>
        </p:nvSpPr>
        <p:spPr>
          <a:xfrm>
            <a:off x="592650" y="4148650"/>
            <a:ext cx="3810000" cy="2857500"/>
          </a:xfrm>
          <a:prstGeom prst="rect">
            <a:avLst/>
          </a:prstGeom>
          <a:blipFill>
            <a:blip r:embed="rId4"/>
            <a:stretch>
              <a:fillRect/>
            </a:stretch>
          </a:blipFill>
        </p:spPr>
      </p:sp>
      <p:sp>
        <p:nvSpPr>
          <p:cNvPr id="34" name="Shape 34"/>
          <p:cNvSpPr/>
          <p:nvPr/>
        </p:nvSpPr>
        <p:spPr>
          <a:xfrm>
            <a:off x="5080000" y="3979325"/>
            <a:ext cx="3979325" cy="2984500"/>
          </a:xfrm>
          <a:prstGeom prst="rect">
            <a:avLst/>
          </a:prstGeom>
          <a:blipFill>
            <a:blip r:embed="rId5"/>
            <a:stretch>
              <a:fillRect/>
            </a:stretch>
          </a:blipFill>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38"/>
        <p:cNvGrpSpPr/>
        <p:nvPr/>
      </p:nvGrpSpPr>
      <p:grpSpPr>
        <a:xfrm>
          <a:off x="0" y="0"/>
          <a:ext cx="0" cy="0"/>
          <a:chOff x="0" y="0"/>
          <a:chExt cx="0" cy="0"/>
        </a:xfrm>
      </p:grpSpPr>
      <p:sp>
        <p:nvSpPr>
          <p:cNvPr id="39" name="Shape 39"/>
          <p:cNvSpPr txBox="1">
            <a:spLocks noGrp="1"/>
          </p:cNvSpPr>
          <p:nvPr>
            <p:ph type="ctrTitle"/>
          </p:nvPr>
        </p:nvSpPr>
        <p:spPr>
          <a:xfrm>
            <a:off x="525625" y="305150"/>
            <a:ext cx="8676899" cy="989874"/>
          </a:xfrm>
          <a:prstGeom prst="rect">
            <a:avLst/>
          </a:prstGeom>
        </p:spPr>
        <p:txBody>
          <a:bodyPr lIns="38100" tIns="38100" rIns="38100" bIns="38100" anchor="ctr" anchorCtr="0">
            <a:noAutofit/>
          </a:bodyPr>
          <a:lstStyle/>
          <a:p>
            <a:pPr marL="0" marR="0" indent="0" algn="l">
              <a:lnSpc>
                <a:spcPct val="119886"/>
              </a:lnSpc>
              <a:spcBef>
                <a:spcPts val="0"/>
              </a:spcBef>
              <a:spcAft>
                <a:spcPts val="0"/>
              </a:spcAft>
              <a:buNone/>
            </a:pPr>
            <a:r>
              <a:rPr lang="en-US" sz="4888">
                <a:solidFill>
                  <a:srgbClr val="000000"/>
                </a:solidFill>
                <a:latin typeface="Arial"/>
                <a:ea typeface="Arial"/>
                <a:cs typeface="Arial"/>
                <a:sym typeface="Arial"/>
              </a:rPr>
              <a:t>İletişimde Önem Sıralaması </a:t>
            </a:r>
          </a:p>
        </p:txBody>
      </p:sp>
      <p:sp>
        <p:nvSpPr>
          <p:cNvPr id="40" name="Shape 40"/>
          <p:cNvSpPr txBox="1">
            <a:spLocks noGrp="1"/>
          </p:cNvSpPr>
          <p:nvPr>
            <p:ph type="subTitle" idx="1"/>
          </p:nvPr>
        </p:nvSpPr>
        <p:spPr>
          <a:xfrm>
            <a:off x="1626300" y="1575150"/>
            <a:ext cx="6983575" cy="4969224"/>
          </a:xfrm>
          <a:prstGeom prst="rect">
            <a:avLst/>
          </a:prstGeom>
        </p:spPr>
        <p:txBody>
          <a:bodyPr lIns="38100" tIns="38100" rIns="38100" bIns="38100" anchor="t" anchorCtr="0">
            <a:noAutofit/>
          </a:bodyPr>
          <a:lstStyle/>
          <a:p>
            <a:pPr marL="0" marR="0" indent="0" algn="ctr">
              <a:lnSpc>
                <a:spcPct val="120138"/>
              </a:lnSpc>
              <a:spcBef>
                <a:spcPts val="719"/>
              </a:spcBef>
              <a:spcAft>
                <a:spcPts val="0"/>
              </a:spcAft>
              <a:buNone/>
            </a:pPr>
            <a:r>
              <a:rPr lang="en-US" sz="4000">
                <a:solidFill>
                  <a:srgbClr val="000000"/>
                </a:solidFill>
                <a:latin typeface="Arial"/>
                <a:ea typeface="Arial"/>
                <a:cs typeface="Arial"/>
                <a:sym typeface="Arial"/>
              </a:rPr>
              <a:t>
Konuştuklarınız </a:t>
            </a:r>
            <a:r>
              <a:rPr lang="en-US" sz="4000" b="1">
                <a:solidFill>
                  <a:srgbClr val="FF3300"/>
                </a:solidFill>
                <a:latin typeface="Arial"/>
                <a:ea typeface="Arial"/>
                <a:cs typeface="Arial"/>
                <a:sym typeface="Arial"/>
              </a:rPr>
              <a:t>% 7</a:t>
            </a:r>
          </a:p>
          <a:p>
            <a:endParaRPr lang="en-US" sz="4000" b="1">
              <a:solidFill>
                <a:srgbClr val="FF3300"/>
              </a:solidFill>
              <a:latin typeface="Arial"/>
              <a:ea typeface="Arial"/>
              <a:cs typeface="Arial"/>
              <a:sym typeface="Arial"/>
            </a:endParaRPr>
          </a:p>
          <a:p>
            <a:pPr marL="0" marR="0" indent="0" algn="ctr">
              <a:lnSpc>
                <a:spcPct val="120138"/>
              </a:lnSpc>
              <a:spcBef>
                <a:spcPts val="719"/>
              </a:spcBef>
              <a:spcAft>
                <a:spcPts val="0"/>
              </a:spcAft>
              <a:buNone/>
            </a:pPr>
            <a:r>
              <a:rPr lang="en-US" sz="4000">
                <a:solidFill>
                  <a:srgbClr val="000000"/>
                </a:solidFill>
                <a:latin typeface="Arial"/>
                <a:ea typeface="Arial"/>
                <a:cs typeface="Arial"/>
                <a:sym typeface="Arial"/>
              </a:rPr>
              <a:t>Ses tonunuz </a:t>
            </a:r>
            <a:r>
              <a:rPr lang="en-US" sz="4000" b="1">
                <a:solidFill>
                  <a:srgbClr val="FF3300"/>
                </a:solidFill>
                <a:latin typeface="Arial"/>
                <a:ea typeface="Arial"/>
                <a:cs typeface="Arial"/>
                <a:sym typeface="Arial"/>
              </a:rPr>
              <a:t>% 38</a:t>
            </a:r>
          </a:p>
          <a:p>
            <a:endParaRPr lang="en-US" sz="4000" b="1">
              <a:solidFill>
                <a:srgbClr val="FF3300"/>
              </a:solidFill>
              <a:latin typeface="Arial"/>
              <a:ea typeface="Arial"/>
              <a:cs typeface="Arial"/>
              <a:sym typeface="Arial"/>
            </a:endParaRPr>
          </a:p>
          <a:p>
            <a:pPr marL="0" marR="0" indent="0" algn="ctr">
              <a:lnSpc>
                <a:spcPct val="120138"/>
              </a:lnSpc>
              <a:spcBef>
                <a:spcPts val="719"/>
              </a:spcBef>
              <a:spcAft>
                <a:spcPts val="0"/>
              </a:spcAft>
              <a:buNone/>
            </a:pPr>
            <a:r>
              <a:rPr lang="en-US" sz="4000">
                <a:solidFill>
                  <a:srgbClr val="000000"/>
                </a:solidFill>
                <a:latin typeface="Arial"/>
                <a:ea typeface="Arial"/>
                <a:cs typeface="Arial"/>
                <a:sym typeface="Arial"/>
              </a:rPr>
              <a:t>Beden diliniz </a:t>
            </a:r>
            <a:r>
              <a:rPr lang="en-US" sz="4000" b="1">
                <a:solidFill>
                  <a:srgbClr val="FF3300"/>
                </a:solidFill>
                <a:latin typeface="Arial"/>
                <a:ea typeface="Arial"/>
                <a:cs typeface="Arial"/>
                <a:sym typeface="Arial"/>
              </a:rPr>
              <a:t>% 55</a:t>
            </a:r>
            <a:r>
              <a:rPr lang="en-US" sz="4000">
                <a:solidFill>
                  <a:srgbClr val="000000"/>
                </a:solidFill>
                <a:latin typeface="Arial"/>
                <a:ea typeface="Arial"/>
                <a:cs typeface="Arial"/>
                <a:sym typeface="Arial"/>
              </a:rPr>
              <a:t> etkili</a:t>
            </a:r>
          </a:p>
          <a:p>
            <a:endParaRPr lang="en-US" sz="4000">
              <a:solidFill>
                <a:srgbClr val="000000"/>
              </a:solidFill>
              <a:latin typeface="Arial"/>
              <a:ea typeface="Arial"/>
              <a:cs typeface="Arial"/>
              <a:sym typeface="A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4"/>
        <p:cNvGrpSpPr/>
        <p:nvPr/>
      </p:nvGrpSpPr>
      <p:grpSpPr>
        <a:xfrm>
          <a:off x="0" y="0"/>
          <a:ext cx="0" cy="0"/>
          <a:chOff x="0" y="0"/>
          <a:chExt cx="0" cy="0"/>
        </a:xfrm>
      </p:grpSpPr>
      <p:sp>
        <p:nvSpPr>
          <p:cNvPr id="45" name="Shape 45"/>
          <p:cNvSpPr txBox="1">
            <a:spLocks noGrp="1"/>
          </p:cNvSpPr>
          <p:nvPr>
            <p:ph type="ctrTitle"/>
          </p:nvPr>
        </p:nvSpPr>
        <p:spPr>
          <a:xfrm>
            <a:off x="525625" y="305150"/>
            <a:ext cx="8846250" cy="107454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Etkili İletişim için</a:t>
            </a:r>
          </a:p>
        </p:txBody>
      </p:sp>
      <p:sp>
        <p:nvSpPr>
          <p:cNvPr id="46" name="Shape 46"/>
          <p:cNvSpPr txBox="1">
            <a:spLocks noGrp="1"/>
          </p:cNvSpPr>
          <p:nvPr>
            <p:ph type="subTitle" idx="1"/>
          </p:nvPr>
        </p:nvSpPr>
        <p:spPr>
          <a:xfrm>
            <a:off x="864300" y="1405800"/>
            <a:ext cx="3850900" cy="1836549"/>
          </a:xfrm>
          <a:prstGeom prst="rect">
            <a:avLst/>
          </a:prstGeom>
        </p:spPr>
        <p:txBody>
          <a:bodyPr lIns="38100" tIns="38100" rIns="38100" bIns="38100" anchor="t" anchorCtr="0">
            <a:noAutofit/>
          </a:bodyPr>
          <a:lstStyle/>
          <a:p>
            <a:pPr marL="381000" marR="0" lvl="0" indent="-276577" algn="l">
              <a:lnSpc>
                <a:spcPct val="119921"/>
              </a:lnSpc>
              <a:spcBef>
                <a:spcPts val="635"/>
              </a:spcBef>
              <a:spcAft>
                <a:spcPts val="0"/>
              </a:spcAft>
              <a:buClr>
                <a:srgbClr val="000000"/>
              </a:buClr>
              <a:buSzPct val="191158"/>
              <a:buFont typeface="Arial"/>
              <a:buChar char="•"/>
            </a:pPr>
            <a:r>
              <a:rPr lang="en-US" sz="3111">
                <a:solidFill>
                  <a:srgbClr val="FF3300"/>
                </a:solidFill>
                <a:latin typeface="Arial"/>
                <a:ea typeface="Arial"/>
                <a:cs typeface="Arial"/>
                <a:sym typeface="Arial"/>
              </a:rPr>
              <a:t>
</a:t>
            </a:r>
            <a:r>
              <a:rPr lang="en-US" sz="3555" b="1">
                <a:solidFill>
                  <a:srgbClr val="000000"/>
                </a:solidFill>
                <a:latin typeface="Arial"/>
                <a:ea typeface="Arial"/>
                <a:cs typeface="Arial"/>
                <a:sym typeface="Arial"/>
              </a:rPr>
              <a:t>Etkili görünmek</a:t>
            </a:r>
          </a:p>
          <a:p>
            <a:endParaRPr lang="en-US" sz="3555" b="1">
              <a:solidFill>
                <a:srgbClr val="000000"/>
              </a:solidFill>
              <a:latin typeface="Arial"/>
              <a:ea typeface="Arial"/>
              <a:cs typeface="Arial"/>
              <a:sym typeface="Arial"/>
            </a:endParaRPr>
          </a:p>
        </p:txBody>
      </p:sp>
      <p:sp>
        <p:nvSpPr>
          <p:cNvPr id="47" name="Shape 47"/>
          <p:cNvSpPr txBox="1"/>
          <p:nvPr/>
        </p:nvSpPr>
        <p:spPr>
          <a:xfrm>
            <a:off x="525625" y="3691800"/>
            <a:ext cx="4274249" cy="2923099"/>
          </a:xfrm>
          <a:prstGeom prst="rect">
            <a:avLst/>
          </a:prstGeom>
        </p:spPr>
        <p:txBody>
          <a:bodyPr lIns="38100" tIns="38100" rIns="38100" bIns="38100" anchor="t" anchorCtr="0">
            <a:noAutofit/>
          </a:bodyPr>
          <a:lstStyle/>
          <a:p>
            <a:pPr marL="0" marR="0" indent="0" algn="l">
              <a:lnSpc>
                <a:spcPct val="120089"/>
              </a:lnSpc>
              <a:spcBef>
                <a:spcPts val="0"/>
              </a:spcBef>
              <a:spcAft>
                <a:spcPts val="0"/>
              </a:spcAft>
              <a:buNone/>
            </a:pPr>
            <a:r>
              <a:rPr lang="en-US" sz="3111" b="1" i="1">
                <a:solidFill>
                  <a:srgbClr val="DB053D"/>
                </a:solidFill>
                <a:latin typeface="Arial"/>
                <a:ea typeface="Arial"/>
                <a:cs typeface="Arial"/>
                <a:sym typeface="Arial"/>
              </a:rPr>
              <a:t>"Çevrenizden Göreceğiniz İtibar ve Saygı, Kendinize Gösterdiğiniz Özen Kadardır."</a:t>
            </a:r>
            <a:r>
              <a:rPr lang="en-US" sz="2888" b="1" i="1">
                <a:solidFill>
                  <a:srgbClr val="DB053D"/>
                </a:solidFill>
                <a:latin typeface="Arial"/>
                <a:ea typeface="Arial"/>
                <a:cs typeface="Arial"/>
                <a:sym typeface="Arial"/>
              </a:rPr>
              <a:t> </a:t>
            </a:r>
          </a:p>
        </p:txBody>
      </p:sp>
      <p:sp>
        <p:nvSpPr>
          <p:cNvPr id="48" name="Shape 48"/>
          <p:cNvSpPr/>
          <p:nvPr/>
        </p:nvSpPr>
        <p:spPr>
          <a:xfrm>
            <a:off x="5249325" y="2116650"/>
            <a:ext cx="4148650" cy="4741324"/>
          </a:xfrm>
          <a:prstGeom prst="rect">
            <a:avLst/>
          </a:prstGeom>
          <a:blipFill>
            <a:blip r:embed="rId4"/>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525625" y="305150"/>
            <a:ext cx="8846250" cy="107454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Etkili İletişim için</a:t>
            </a:r>
          </a:p>
        </p:txBody>
      </p:sp>
      <p:sp>
        <p:nvSpPr>
          <p:cNvPr id="54" name="Shape 54"/>
          <p:cNvSpPr txBox="1">
            <a:spLocks noGrp="1"/>
          </p:cNvSpPr>
          <p:nvPr>
            <p:ph type="subTitle" idx="1"/>
          </p:nvPr>
        </p:nvSpPr>
        <p:spPr>
          <a:xfrm>
            <a:off x="779625" y="1405800"/>
            <a:ext cx="4104899" cy="1328549"/>
          </a:xfrm>
          <a:prstGeom prst="rect">
            <a:avLst/>
          </a:prstGeom>
        </p:spPr>
        <p:txBody>
          <a:bodyPr lIns="38100" tIns="38100" rIns="38100" bIns="38100" anchor="t" anchorCtr="0">
            <a:noAutofit/>
          </a:bodyPr>
          <a:lstStyle/>
          <a:p>
            <a:pPr marL="381000" marR="0" lvl="0" indent="-276577" algn="l">
              <a:lnSpc>
                <a:spcPct val="107812"/>
              </a:lnSpc>
              <a:spcBef>
                <a:spcPts val="635"/>
              </a:spcBef>
              <a:spcAft>
                <a:spcPts val="0"/>
              </a:spcAft>
              <a:buClr>
                <a:srgbClr val="000000"/>
              </a:buClr>
              <a:buSzPct val="269360"/>
              <a:buFont typeface="Arial"/>
              <a:buChar char="•"/>
            </a:pPr>
            <a:r>
              <a:rPr lang="en-US" sz="2222">
                <a:solidFill>
                  <a:srgbClr val="000000"/>
                </a:solidFill>
                <a:latin typeface="Arial"/>
                <a:ea typeface="Arial"/>
                <a:cs typeface="Arial"/>
                <a:sym typeface="Arial"/>
              </a:rPr>
              <a:t>
</a:t>
            </a:r>
            <a:r>
              <a:rPr lang="en-US" sz="3555" b="1">
                <a:solidFill>
                  <a:srgbClr val="000000"/>
                </a:solidFill>
                <a:latin typeface="Arial"/>
                <a:ea typeface="Arial"/>
                <a:cs typeface="Arial"/>
                <a:sym typeface="Arial"/>
              </a:rPr>
              <a:t>Etkili konuşmak</a:t>
            </a:r>
            <a:r>
              <a:rPr lang="en-US" sz="2222">
                <a:solidFill>
                  <a:srgbClr val="000000"/>
                </a:solidFill>
                <a:latin typeface="Arial"/>
                <a:ea typeface="Arial"/>
                <a:cs typeface="Arial"/>
                <a:sym typeface="Arial"/>
              </a:rPr>
              <a:t> </a:t>
            </a:r>
          </a:p>
          <a:p>
            <a:endParaRPr lang="en-US" sz="2222">
              <a:solidFill>
                <a:srgbClr val="000000"/>
              </a:solidFill>
              <a:latin typeface="Arial"/>
              <a:ea typeface="Arial"/>
              <a:cs typeface="Arial"/>
              <a:sym typeface="Arial"/>
            </a:endParaRPr>
          </a:p>
        </p:txBody>
      </p:sp>
      <p:sp>
        <p:nvSpPr>
          <p:cNvPr id="55" name="Shape 55"/>
          <p:cNvSpPr txBox="1"/>
          <p:nvPr/>
        </p:nvSpPr>
        <p:spPr>
          <a:xfrm>
            <a:off x="525625" y="3691800"/>
            <a:ext cx="4274249" cy="2923099"/>
          </a:xfrm>
          <a:prstGeom prst="rect">
            <a:avLst/>
          </a:prstGeom>
        </p:spPr>
        <p:txBody>
          <a:bodyPr lIns="38100" tIns="38100" rIns="38100" bIns="38100" anchor="t" anchorCtr="0">
            <a:noAutofit/>
          </a:bodyPr>
          <a:lstStyle/>
          <a:p>
            <a:pPr marL="0" marR="0" indent="0" algn="l">
              <a:lnSpc>
                <a:spcPct val="120089"/>
              </a:lnSpc>
              <a:spcBef>
                <a:spcPts val="0"/>
              </a:spcBef>
              <a:spcAft>
                <a:spcPts val="0"/>
              </a:spcAft>
              <a:buNone/>
            </a:pPr>
            <a:r>
              <a:rPr lang="en-US" sz="3111" b="1" i="1">
                <a:solidFill>
                  <a:srgbClr val="DB053D"/>
                </a:solidFill>
                <a:latin typeface="Arial"/>
                <a:ea typeface="Arial"/>
                <a:cs typeface="Arial"/>
                <a:sym typeface="Arial"/>
              </a:rPr>
              <a:t>“Ses tonunuzu iyi ayarlayın, sesinizi nasıl kullandığınızın ve ses tonunuzun farkında olun”</a:t>
            </a:r>
            <a:r>
              <a:rPr lang="en-US" sz="2888" b="1" i="1">
                <a:solidFill>
                  <a:srgbClr val="DB053D"/>
                </a:solidFill>
                <a:latin typeface="Arial"/>
                <a:ea typeface="Arial"/>
                <a:cs typeface="Arial"/>
                <a:sym typeface="Arial"/>
              </a:rPr>
              <a:t> </a:t>
            </a:r>
          </a:p>
        </p:txBody>
      </p:sp>
      <p:sp>
        <p:nvSpPr>
          <p:cNvPr id="56" name="Shape 56"/>
          <p:cNvSpPr/>
          <p:nvPr/>
        </p:nvSpPr>
        <p:spPr>
          <a:xfrm>
            <a:off x="4826000" y="2794000"/>
            <a:ext cx="4741324" cy="3556000"/>
          </a:xfrm>
          <a:prstGeom prst="rect">
            <a:avLst/>
          </a:prstGeom>
          <a:blipFill>
            <a:blip r:embed="rId4"/>
            <a:stretch>
              <a:fillRect/>
            </a:stretch>
          </a:blipFill>
        </p:spPr>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525625" y="305150"/>
            <a:ext cx="8846250" cy="107454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Etkili İletişim için</a:t>
            </a:r>
          </a:p>
        </p:txBody>
      </p:sp>
      <p:sp>
        <p:nvSpPr>
          <p:cNvPr id="62" name="Shape 62"/>
          <p:cNvSpPr txBox="1">
            <a:spLocks noGrp="1"/>
          </p:cNvSpPr>
          <p:nvPr>
            <p:ph type="subTitle" idx="1"/>
          </p:nvPr>
        </p:nvSpPr>
        <p:spPr>
          <a:xfrm>
            <a:off x="948950" y="1490475"/>
            <a:ext cx="3596899" cy="1074549"/>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Etkili dinlemek</a:t>
            </a:r>
          </a:p>
          <a:p>
            <a:endParaRPr lang="en-US" sz="3555" b="1">
              <a:solidFill>
                <a:srgbClr val="000000"/>
              </a:solidFill>
              <a:latin typeface="Arial"/>
              <a:ea typeface="Arial"/>
              <a:cs typeface="Arial"/>
              <a:sym typeface="Arial"/>
            </a:endParaRPr>
          </a:p>
        </p:txBody>
      </p:sp>
      <p:sp>
        <p:nvSpPr>
          <p:cNvPr id="63" name="Shape 63"/>
          <p:cNvSpPr txBox="1"/>
          <p:nvPr/>
        </p:nvSpPr>
        <p:spPr>
          <a:xfrm>
            <a:off x="356300" y="2760475"/>
            <a:ext cx="4358900" cy="38720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Karşınızdaki konuşurken sık sık başınızı hafifçe aşağı-yukarı hareket ettirerek onu dinlediğinizi ve anladığınızı hissettirin</a:t>
            </a:r>
          </a:p>
        </p:txBody>
      </p:sp>
      <p:sp>
        <p:nvSpPr>
          <p:cNvPr id="64" name="Shape 64"/>
          <p:cNvSpPr/>
          <p:nvPr/>
        </p:nvSpPr>
        <p:spPr>
          <a:xfrm>
            <a:off x="4910650" y="2624650"/>
            <a:ext cx="4572000" cy="3429000"/>
          </a:xfrm>
          <a:prstGeom prst="rect">
            <a:avLst/>
          </a:prstGeom>
          <a:blipFill>
            <a:blip r:embed="rId4"/>
            <a:stretch>
              <a:fillRect/>
            </a:stretch>
          </a:blipFill>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8"/>
        <p:cNvGrpSpPr/>
        <p:nvPr/>
      </p:nvGrpSpPr>
      <p:grpSpPr>
        <a:xfrm>
          <a:off x="0" y="0"/>
          <a:ext cx="0" cy="0"/>
          <a:chOff x="0" y="0"/>
          <a:chExt cx="0" cy="0"/>
        </a:xfrm>
      </p:grpSpPr>
      <p:sp>
        <p:nvSpPr>
          <p:cNvPr id="69" name="Shape 69"/>
          <p:cNvSpPr txBox="1">
            <a:spLocks noGrp="1"/>
          </p:cNvSpPr>
          <p:nvPr>
            <p:ph type="ctrTitle"/>
          </p:nvPr>
        </p:nvSpPr>
        <p:spPr>
          <a:xfrm>
            <a:off x="525625" y="305150"/>
            <a:ext cx="8846250" cy="107454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Etkili İletişim için</a:t>
            </a:r>
          </a:p>
        </p:txBody>
      </p:sp>
      <p:sp>
        <p:nvSpPr>
          <p:cNvPr id="70" name="Shape 70"/>
          <p:cNvSpPr txBox="1">
            <a:spLocks noGrp="1"/>
          </p:cNvSpPr>
          <p:nvPr>
            <p:ph type="subTitle" idx="1"/>
          </p:nvPr>
        </p:nvSpPr>
        <p:spPr>
          <a:xfrm>
            <a:off x="694950" y="1321150"/>
            <a:ext cx="3596899" cy="989874"/>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Etkili yazmak</a:t>
            </a:r>
          </a:p>
        </p:txBody>
      </p:sp>
      <p:sp>
        <p:nvSpPr>
          <p:cNvPr id="71" name="Shape 71"/>
          <p:cNvSpPr/>
          <p:nvPr/>
        </p:nvSpPr>
        <p:spPr>
          <a:xfrm>
            <a:off x="4910650" y="2116650"/>
            <a:ext cx="4995325" cy="3164400"/>
          </a:xfrm>
          <a:prstGeom prst="rect">
            <a:avLst/>
          </a:prstGeom>
          <a:blipFill>
            <a:blip r:embed="rId4"/>
            <a:stretch>
              <a:fillRect/>
            </a:stretch>
          </a:blipFill>
        </p:spPr>
      </p:sp>
      <p:sp>
        <p:nvSpPr>
          <p:cNvPr id="72" name="Shape 72"/>
          <p:cNvSpPr txBox="1"/>
          <p:nvPr/>
        </p:nvSpPr>
        <p:spPr>
          <a:xfrm>
            <a:off x="610300" y="3099150"/>
            <a:ext cx="4358900" cy="2448625"/>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Basit ve ne anlatmak istediğinizi ifade eden yazı dilini kullanın</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6"/>
        <p:cNvGrpSpPr/>
        <p:nvPr/>
      </p:nvGrpSpPr>
      <p:grpSpPr>
        <a:xfrm>
          <a:off x="0" y="0"/>
          <a:ext cx="0" cy="0"/>
          <a:chOff x="0" y="0"/>
          <a:chExt cx="0" cy="0"/>
        </a:xfrm>
      </p:grpSpPr>
      <p:sp>
        <p:nvSpPr>
          <p:cNvPr id="77" name="Shape 77"/>
          <p:cNvSpPr txBox="1">
            <a:spLocks noGrp="1"/>
          </p:cNvSpPr>
          <p:nvPr>
            <p:ph type="ctrTitle"/>
          </p:nvPr>
        </p:nvSpPr>
        <p:spPr>
          <a:xfrm>
            <a:off x="525625" y="305150"/>
            <a:ext cx="8846250" cy="107454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Etkili İletişim için</a:t>
            </a:r>
          </a:p>
        </p:txBody>
      </p:sp>
      <p:sp>
        <p:nvSpPr>
          <p:cNvPr id="78" name="Shape 78"/>
          <p:cNvSpPr txBox="1">
            <a:spLocks noGrp="1"/>
          </p:cNvSpPr>
          <p:nvPr>
            <p:ph type="subTitle" idx="1"/>
          </p:nvPr>
        </p:nvSpPr>
        <p:spPr>
          <a:xfrm>
            <a:off x="948950" y="1405800"/>
            <a:ext cx="3596899" cy="1074549"/>
          </a:xfrm>
          <a:prstGeom prst="rect">
            <a:avLst/>
          </a:prstGeom>
        </p:spPr>
        <p:txBody>
          <a:bodyPr lIns="38100" tIns="38100" rIns="38100" bIns="38100" anchor="t" anchorCtr="0">
            <a:noAutofit/>
          </a:bodyPr>
          <a:lstStyle/>
          <a:p>
            <a:pPr marL="381000" marR="0" lvl="0" indent="-276577" algn="l">
              <a:lnSpc>
                <a:spcPct val="119921"/>
              </a:lnSpc>
              <a:spcBef>
                <a:spcPts val="0"/>
              </a:spcBef>
              <a:spcAft>
                <a:spcPts val="0"/>
              </a:spcAft>
              <a:buClr>
                <a:srgbClr val="000000"/>
              </a:buClr>
              <a:buSzPct val="164609"/>
              <a:buFont typeface="Arial"/>
              <a:buChar char="•"/>
            </a:pPr>
            <a:r>
              <a:rPr lang="en-US" sz="3555" b="1">
                <a:solidFill>
                  <a:srgbClr val="000000"/>
                </a:solidFill>
                <a:latin typeface="Arial"/>
                <a:ea typeface="Arial"/>
                <a:cs typeface="Arial"/>
                <a:sym typeface="Arial"/>
              </a:rPr>
              <a:t>Etkili beden dili</a:t>
            </a:r>
          </a:p>
          <a:p>
            <a:endParaRPr lang="en-US" sz="3555" b="1">
              <a:solidFill>
                <a:srgbClr val="000000"/>
              </a:solidFill>
              <a:latin typeface="Arial"/>
              <a:ea typeface="Arial"/>
              <a:cs typeface="Arial"/>
              <a:sym typeface="Arial"/>
            </a:endParaRPr>
          </a:p>
        </p:txBody>
      </p:sp>
      <p:sp>
        <p:nvSpPr>
          <p:cNvPr id="79" name="Shape 79"/>
          <p:cNvSpPr txBox="1"/>
          <p:nvPr/>
        </p:nvSpPr>
        <p:spPr>
          <a:xfrm>
            <a:off x="525625" y="2506475"/>
            <a:ext cx="4612899"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İçten ve açık olun</a:t>
            </a:r>
          </a:p>
        </p:txBody>
      </p:sp>
      <p:sp>
        <p:nvSpPr>
          <p:cNvPr id="80" name="Shape 80"/>
          <p:cNvSpPr txBox="1"/>
          <p:nvPr/>
        </p:nvSpPr>
        <p:spPr>
          <a:xfrm>
            <a:off x="694950" y="3353150"/>
            <a:ext cx="4612899" cy="1025150"/>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Gülümsemeyi unutmayın</a:t>
            </a:r>
          </a:p>
        </p:txBody>
      </p:sp>
      <p:sp>
        <p:nvSpPr>
          <p:cNvPr id="81" name="Shape 81"/>
          <p:cNvSpPr txBox="1"/>
          <p:nvPr/>
        </p:nvSpPr>
        <p:spPr>
          <a:xfrm>
            <a:off x="694950" y="4623150"/>
            <a:ext cx="4612899"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Nazik olun</a:t>
            </a:r>
          </a:p>
        </p:txBody>
      </p:sp>
      <p:sp>
        <p:nvSpPr>
          <p:cNvPr id="82" name="Shape 82"/>
          <p:cNvSpPr txBox="1"/>
          <p:nvPr/>
        </p:nvSpPr>
        <p:spPr>
          <a:xfrm>
            <a:off x="779625" y="5893150"/>
            <a:ext cx="4612899" cy="1025150"/>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b="1" i="1">
                <a:solidFill>
                  <a:srgbClr val="DB053D"/>
                </a:solidFill>
                <a:latin typeface="Arial"/>
                <a:ea typeface="Arial"/>
                <a:cs typeface="Arial"/>
                <a:sym typeface="Arial"/>
              </a:rPr>
              <a:t>Konuşurken gözlerine bakın</a:t>
            </a:r>
          </a:p>
        </p:txBody>
      </p:sp>
      <p:sp>
        <p:nvSpPr>
          <p:cNvPr id="83" name="Shape 83"/>
          <p:cNvSpPr/>
          <p:nvPr/>
        </p:nvSpPr>
        <p:spPr>
          <a:xfrm>
            <a:off x="5672650" y="1439325"/>
            <a:ext cx="3704149" cy="5588000"/>
          </a:xfrm>
          <a:prstGeom prst="rect">
            <a:avLst/>
          </a:prstGeom>
          <a:blipFill>
            <a:blip r:embed="rId4"/>
            <a:stretch>
              <a:fillRect/>
            </a:stretch>
          </a:blipFill>
        </p:spPr>
      </p:sp>
    </p:spTree>
  </p:cSld>
  <p:clrMapOvr>
    <a:masterClrMapping/>
  </p:clrMapOvr>
  <p:transition spd="slow">
    <p:cut/>
  </p:transition>
</p:sld>
</file>

<file path=ppt/theme/theme1.xml><?xml version="1.0" encoding="utf-8"?>
<a:theme xmlns:a="http://schemas.openxmlformats.org/drawingml/2006/main">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1644</Words>
  <Application>Microsoft Office PowerPoint</Application>
  <PresentationFormat>Özel</PresentationFormat>
  <Paragraphs>153</Paragraphs>
  <Slides>18</Slides>
  <Notes>18</Notes>
  <HiddenSlides>0</HiddenSlides>
  <MMClips>0</MMClips>
  <ScaleCrop>false</ScaleCrop>
  <HeadingPairs>
    <vt:vector size="4" baseType="variant">
      <vt:variant>
        <vt:lpstr>Tema</vt:lpstr>
      </vt:variant>
      <vt:variant>
        <vt:i4>1</vt:i4>
      </vt:variant>
      <vt:variant>
        <vt:lpstr>Slayt Başlıkları</vt:lpstr>
      </vt:variant>
      <vt:variant>
        <vt:i4>18</vt:i4>
      </vt:variant>
    </vt:vector>
  </HeadingPairs>
  <TitlesOfParts>
    <vt:vector size="19" baseType="lpstr">
      <vt:lpstr/>
      <vt:lpstr>Etkili İletişim Becerileri</vt:lpstr>
      <vt:lpstr>PowerPoint Sunusu</vt:lpstr>
      <vt:lpstr>Etkili İletişim Becerileri </vt:lpstr>
      <vt:lpstr>İletişimde Önem Sıralaması </vt:lpstr>
      <vt:lpstr>Etkili İletişim için</vt:lpstr>
      <vt:lpstr>Etkili İletişim için</vt:lpstr>
      <vt:lpstr>Etkili İletişim için</vt:lpstr>
      <vt:lpstr>Etkili İletişim için</vt:lpstr>
      <vt:lpstr>Etkili İletişim için</vt:lpstr>
      <vt:lpstr>PowerPoint Sunusu</vt:lpstr>
      <vt:lpstr>PowerPoint Sunusu</vt:lpstr>
      <vt:lpstr>PowerPoint Sunusu</vt:lpstr>
      <vt:lpstr>PowerPoint Sunusu</vt:lpstr>
      <vt:lpstr>PowerPoint Sunusu</vt:lpstr>
      <vt:lpstr>PowerPoint Sunusu</vt:lpstr>
      <vt:lpstr>Eleştirilerle Başa Çıkabilmek </vt:lpstr>
      <vt:lpstr>Yıkıcı Eleştiri </vt:lpstr>
      <vt:lpstr>Çözüme odaklanmak:  Bir çözüm önerin veya çözüm isteyin   “Benden ne yapmamı istiyorsunuz?”, “Doğru yapmam için nasıl davranmam gerekiyor?”,  “Ben bu konuda şöyle yapacağım. Katılıyor musun? Tamam mı?”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Etkili İletişim Becerileri</dc:title>
  <cp:lastModifiedBy>iturkoglu</cp:lastModifiedBy>
  <cp:revision>1</cp:revision>
  <dcterms:modified xsi:type="dcterms:W3CDTF">2013-02-17T22:27:35Z</dcterms:modified>
</cp:coreProperties>
</file>