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0160000" cy="7620000"/>
  <p:notesSz cx="7620000" cy="10160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044" y="-108"/>
      </p:cViewPr>
      <p:guideLst>
        <p:guide orient="horz" pos="2400"/>
        <p:guide pos="32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62000" y="4826000"/>
            <a:ext cx="6096000" cy="4572000"/>
          </a:xfrm>
          <a:prstGeom prst="rect">
            <a:avLst/>
          </a:prstGeom>
        </p:spPr>
        <p:txBody>
          <a:bodyPr lIns="91425" tIns="91425" rIns="91425" bIns="91425" anchor="t" anchorCtr="0"/>
          <a:lstStyle>
            <a:lvl1pPr>
              <a:defRPr sz="1100"/>
            </a:lvl1pPr>
            <a:lvl2pPr>
              <a:defRPr sz="1100"/>
            </a:lvl2pPr>
            <a:lvl3pPr>
              <a:defRPr sz="1100"/>
            </a:lvl3pPr>
            <a:lvl4pPr>
              <a:defRPr sz="1100"/>
            </a:lvl4pPr>
            <a:lvl5pPr>
              <a:defRPr sz="1100"/>
            </a:lvl5pPr>
            <a:lvl6pPr>
              <a:defRPr sz="1100"/>
            </a:lvl6pPr>
            <a:lvl7pPr>
              <a:defRPr sz="1100"/>
            </a:lvl7pPr>
            <a:lvl8pPr>
              <a:defRPr sz="1100"/>
            </a:lvl8pPr>
            <a:lvl9pPr>
              <a:defRPr sz="1100"/>
            </a:lvl9pPr>
          </a:lstStyle>
          <a:p>
            <a:endParaRPr/>
          </a:p>
        </p:txBody>
      </p:sp>
    </p:spTree>
    <p:extLst>
      <p:ext uri="{BB962C8B-B14F-4D97-AF65-F5344CB8AC3E}">
        <p14:creationId xmlns:p14="http://schemas.microsoft.com/office/powerpoint/2010/main" val="489369227"/>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Shape 24"/>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 name="Shape 25"/>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0" name="Shape 13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Promosyon kelimesi halk arasında genellikle bir ürünün bedava dağıtılan küçük ambalajlı örnekleri olarak anlaşılıyor. Promosyonun genel olarak tanıtım anlamına geldiğini hatırlatın. Promosyon, sunduğumuz üründen hedef kitleyi haberdar edecek her türlü faaliyeti içermektedir. Bu anlamda küçük bedava ambalajlar da promosyondur (tanıtım faaliyetidir) ama promosyon kelimesi sadece onunla kısıtlı değildir. </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Slayt bittikten sonra katılımcılara karşılaştıkları, akıllarına gelen diğer promosyon / tanıtım örneklerini sorun.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0" name="Shape 4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Shape 49"/>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0" name="Shape 50"/>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270000" y="762000"/>
            <a:ext cx="5080000" cy="3810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9" name="Shape 79"/>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Pazarlama Karması</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Pazarlama karması işletmenin pazarlama hedeflerine ulaşmak için kullandığı tekniktir. Ağırlıklı olarak fiyat, ürün, yer ve tanıtım noktalrından oluşur.</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Ürün</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Ürünle ilgili kısımlar – sağlanan yarar, marka, kalite, ürünün sahip olduğu özellikler. </a:t>
            </a:r>
          </a:p>
          <a:p>
            <a:endParaRPr lang="en-US" sz="1466">
              <a:solidFill>
                <a:srgbClr val="000000"/>
              </a:solidFill>
              <a:latin typeface="Arial"/>
              <a:ea typeface="Arial"/>
              <a:cs typeface="Arial"/>
              <a:sym typeface="Arial"/>
            </a:endParaRP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Fiyat</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Bu kalemlerin içinde işletmeye para kazandıran tek kalem fiyattır. Diğer 3 kalem işletmeye değişken maliyet doğururken, fiyat kazancınızı belirler.Bir ürünü tasarlamak ve üretmek, dağıtmak müşteriye ulaştırmak ve tanıtımını yapmak maliyet doğururken belirlenen fiyat bu maliyetleri karşılayacak şekilde düzenlenmelidir. Fiyat belirlemek zor bir aşama olup Pazar arz ve talebin değerlendirilmesi gerekmektedir.</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Tanıtım</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Reklam/Satış promosyonu/direk satış/e-ticaret/Halkla ilişkiler,vb. </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Çok başarılı bir ürün dahi tanıtımı yapılmadıkça ve tüketicilerin bilgisi dahilinde olmadığında bir anlam ifade etmez. </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Yer</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Tüketicinin/müşterinin ürün/hizmetimizi bulacağı, alacağı kanallar, satış noktaları.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270250" y="762000"/>
            <a:ext cx="5080250" cy="3809999"/>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1" name="Shape 111"/>
          <p:cNvSpPr txBox="1">
            <a:spLocks noGrp="1"/>
          </p:cNvSpPr>
          <p:nvPr>
            <p:ph type="body" idx="1"/>
          </p:nvPr>
        </p:nvSpPr>
        <p:spPr>
          <a:xfrm>
            <a:off x="762000" y="4826000"/>
            <a:ext cx="6096000" cy="4572000"/>
          </a:xfrm>
          <a:prstGeom prst="rect">
            <a:avLst/>
          </a:prstGeom>
        </p:spPr>
        <p:txBody>
          <a:bodyPr lIns="91425" tIns="91425" rIns="91425" bIns="91425" anchor="t" anchorCtr="0">
            <a:noAutofit/>
          </a:bodyPr>
          <a:lstStyle/>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Fiyat Stratejisi </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Daha önce de söylediğimiz gibi fiyatlama pazarlama karmasında ki tek gelir yaratan kalemdir.</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Fiyatlanmanın pazara göre doğru yapılması çok önemlidir. Düşük fiyatlama gelir kaybına neden olurken, yüksek fiyat Pazar kaybına neden olur.</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Fiyatlama yaparken gözönüne alınacak faktörler şöyledir:</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Sabit ve değişken giderler.</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Rekabet</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İşletme hedefleri</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Konumlandırma stratejisi.</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Hedef grubu ve ödeme istekliliği.</a:t>
            </a:r>
          </a:p>
          <a:p>
            <a:pPr marL="0" marR="0" indent="0" algn="l">
              <a:lnSpc>
                <a:spcPct val="112500"/>
              </a:lnSpc>
              <a:spcBef>
                <a:spcPts val="0"/>
              </a:spcBef>
              <a:spcAft>
                <a:spcPts val="333"/>
              </a:spcAft>
              <a:buNone/>
            </a:pPr>
            <a:r>
              <a:rPr lang="en-US" sz="1466">
                <a:solidFill>
                  <a:srgbClr val="000000"/>
                </a:solidFill>
                <a:latin typeface="Arial"/>
                <a:ea typeface="Arial"/>
                <a:cs typeface="Arial"/>
                <a:sym typeface="Arial"/>
              </a:rPr>
              <a:t>İşletmenin fiaytlama stratejileri şirket hedeflerine göre farklılık arz edebilir:</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Pazarda yer edinme amaçlı: </a:t>
            </a:r>
            <a:r>
              <a:rPr lang="en-US" sz="1466">
                <a:solidFill>
                  <a:srgbClr val="000000"/>
                </a:solidFill>
                <a:latin typeface="Arial"/>
                <a:ea typeface="Arial"/>
                <a:cs typeface="Arial"/>
                <a:sym typeface="Arial"/>
              </a:rPr>
              <a:t>Pazar payı kazanmak amaçlı düşük fiyat .</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Pazarın kaymağını hedeflemek</a:t>
            </a:r>
            <a:r>
              <a:rPr lang="en-US" sz="1466">
                <a:solidFill>
                  <a:srgbClr val="000000"/>
                </a:solidFill>
                <a:latin typeface="Arial"/>
                <a:ea typeface="Arial"/>
                <a:cs typeface="Arial"/>
                <a:sym typeface="Arial"/>
              </a:rPr>
              <a:t>: Başlangıçta pazara yüksek fiyatla girip zaman içinde fiyatı düşürerek pazara yayılmak </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Rekabet fiyatlaması</a:t>
            </a:r>
            <a:r>
              <a:rPr lang="en-US" sz="1466">
                <a:solidFill>
                  <a:srgbClr val="000000"/>
                </a:solidFill>
                <a:latin typeface="Arial"/>
                <a:ea typeface="Arial"/>
                <a:cs typeface="Arial"/>
                <a:sym typeface="Arial"/>
              </a:rPr>
              <a:t>: Rakibe göre fiyat belirleme.</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Ürün grubu fiyatlama: </a:t>
            </a:r>
            <a:r>
              <a:rPr lang="en-US" sz="1466">
                <a:solidFill>
                  <a:srgbClr val="000000"/>
                </a:solidFill>
                <a:latin typeface="Arial"/>
                <a:ea typeface="Arial"/>
                <a:cs typeface="Arial"/>
                <a:sym typeface="Arial"/>
              </a:rPr>
              <a:t>Aynı ürün grubunda yer alan farklı özelliklere sahip ürünlerin benzer fiyatlanması.</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Gruplama fiyatlaması:</a:t>
            </a:r>
            <a:r>
              <a:rPr lang="en-US" sz="1466">
                <a:solidFill>
                  <a:srgbClr val="000000"/>
                </a:solidFill>
                <a:latin typeface="Arial"/>
                <a:ea typeface="Arial"/>
                <a:cs typeface="Arial"/>
                <a:sym typeface="Arial"/>
              </a:rPr>
              <a:t> İşletmenin birkaç ürününü bir araya getirip düşük fiyatlama .</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Psikolojik fiyatlama:</a:t>
            </a:r>
            <a:r>
              <a:rPr lang="en-US" sz="1466">
                <a:solidFill>
                  <a:srgbClr val="000000"/>
                </a:solidFill>
                <a:latin typeface="Arial"/>
                <a:ea typeface="Arial"/>
                <a:cs typeface="Arial"/>
                <a:sym typeface="Arial"/>
              </a:rPr>
              <a:t> Satıcının müşterinin algılamasını göz önüne alarak fiyatlamayı belirlemesi, 1000 ytl yerine 999 ytl olarak seçilmesi gibi. </a:t>
            </a:r>
          </a:p>
          <a:p>
            <a:pPr marL="0" marR="0" indent="0" algn="l">
              <a:lnSpc>
                <a:spcPct val="112500"/>
              </a:lnSpc>
              <a:spcBef>
                <a:spcPts val="0"/>
              </a:spcBef>
              <a:spcAft>
                <a:spcPts val="333"/>
              </a:spcAft>
              <a:buNone/>
            </a:pPr>
            <a:r>
              <a:rPr lang="en-US" sz="1466" b="1">
                <a:solidFill>
                  <a:srgbClr val="000000"/>
                </a:solidFill>
                <a:latin typeface="Arial"/>
                <a:ea typeface="Arial"/>
                <a:cs typeface="Arial"/>
                <a:sym typeface="Arial"/>
              </a:rPr>
              <a:t>Premium fiyatlama</a:t>
            </a:r>
            <a:r>
              <a:rPr lang="en-US" sz="1466">
                <a:solidFill>
                  <a:srgbClr val="000000"/>
                </a:solidFill>
                <a:latin typeface="Arial"/>
                <a:ea typeface="Arial"/>
                <a:cs typeface="Arial"/>
                <a:sym typeface="Arial"/>
              </a:rPr>
              <a:t>: Ürünün ayrıcalığını konumlandırarak fiyatın çok yüksek kurulması, Ferrari,Chanel gibi.</a:t>
            </a:r>
          </a:p>
          <a:p>
            <a:endParaRPr lang="en-US" sz="1466">
              <a:solidFill>
                <a:srgbClr val="000000"/>
              </a:solidFill>
              <a:latin typeface="Arial"/>
              <a:ea typeface="Arial"/>
              <a:cs typeface="Arial"/>
              <a:sym typeface="Arial"/>
            </a:endParaRPr>
          </a:p>
          <a:p>
            <a:endParaRPr lang="en-US" sz="1466">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6"/>
        <p:cNvGrpSpPr/>
        <p:nvPr/>
      </p:nvGrpSpPr>
      <p:grpSpPr>
        <a:xfrm>
          <a:off x="0" y="0"/>
          <a:ext cx="0" cy="0"/>
          <a:chOff x="0" y="0"/>
          <a:chExt cx="0" cy="0"/>
        </a:xfrm>
      </p:grpSpPr>
      <p:sp>
        <p:nvSpPr>
          <p:cNvPr id="7" name="Shape 7"/>
          <p:cNvSpPr txBox="1">
            <a:spLocks noGrp="1"/>
          </p:cNvSpPr>
          <p:nvPr>
            <p:ph type="ctrTitle"/>
          </p:nvPr>
        </p:nvSpPr>
        <p:spPr>
          <a:xfrm>
            <a:off x="914400" y="3048000"/>
            <a:ext cx="8331200" cy="1219199"/>
          </a:xfrm>
          <a:prstGeom prst="rect">
            <a:avLst/>
          </a:prstGeom>
        </p:spPr>
        <p:txBody>
          <a:bodyPr lIns="91425" tIns="91425" rIns="91425" bIns="91425" anchor="t" anchorCtr="0"/>
          <a:lstStyle>
            <a:lvl1pPr algn="ctr">
              <a:buSzPct val="100000"/>
              <a:defRPr sz="4800"/>
            </a:lvl1pPr>
            <a:lvl2pPr algn="ctr">
              <a:buSzPct val="100000"/>
              <a:defRPr sz="4800"/>
            </a:lvl2pPr>
            <a:lvl3pPr algn="ctr">
              <a:buSzPct val="100000"/>
              <a:defRPr sz="4800"/>
            </a:lvl3pPr>
            <a:lvl4pPr algn="ctr">
              <a:buSzPct val="100000"/>
              <a:defRPr sz="4800"/>
            </a:lvl4pPr>
            <a:lvl5pPr algn="ctr">
              <a:buSzPct val="100000"/>
              <a:defRPr sz="4800"/>
            </a:lvl5pPr>
            <a:lvl6pPr algn="ctr">
              <a:buSzPct val="100000"/>
              <a:defRPr sz="4800"/>
            </a:lvl6pPr>
            <a:lvl7pPr algn="ctr">
              <a:buSzPct val="100000"/>
              <a:defRPr sz="4800"/>
            </a:lvl7pPr>
            <a:lvl8pPr algn="ctr">
              <a:buSzPct val="100000"/>
              <a:defRPr sz="4800"/>
            </a:lvl8pPr>
            <a:lvl9pPr algn="ctr">
              <a:buSzPct val="100000"/>
              <a:defRPr sz="4800"/>
            </a:lvl9pPr>
          </a:lstStyle>
          <a:p>
            <a:endParaRPr/>
          </a:p>
        </p:txBody>
      </p:sp>
      <p:sp>
        <p:nvSpPr>
          <p:cNvPr id="8" name="Shape 8"/>
          <p:cNvSpPr txBox="1">
            <a:spLocks noGrp="1"/>
          </p:cNvSpPr>
          <p:nvPr>
            <p:ph type="subTitle" idx="1"/>
          </p:nvPr>
        </p:nvSpPr>
        <p:spPr>
          <a:xfrm>
            <a:off x="1828800" y="4572000"/>
            <a:ext cx="6502399" cy="914400"/>
          </a:xfrm>
          <a:prstGeom prst="rect">
            <a:avLst/>
          </a:prstGeom>
        </p:spPr>
        <p:txBody>
          <a:bodyPr lIns="91425" tIns="91425" rIns="91425" bIns="91425" anchor="t" anchorCtr="0"/>
          <a:lstStyle>
            <a:lvl1pPr algn="ctr">
              <a:buSzPct val="100000"/>
              <a:defRPr sz="3200"/>
            </a:lvl1pPr>
            <a:lvl2pPr algn="ctr">
              <a:buSzPct val="100000"/>
              <a:defRPr sz="3200"/>
            </a:lvl2pPr>
            <a:lvl3pPr algn="ctr">
              <a:buSzPct val="100000"/>
              <a:defRPr sz="3200"/>
            </a:lvl3pPr>
            <a:lvl4pPr algn="ctr">
              <a:buSzPct val="100000"/>
              <a:defRPr sz="3200"/>
            </a:lvl4pPr>
            <a:lvl5pPr algn="ctr">
              <a:buSzPct val="100000"/>
              <a:defRPr sz="3200"/>
            </a:lvl5pPr>
            <a:lvl6pPr algn="ctr">
              <a:buSzPct val="100000"/>
              <a:defRPr sz="3200"/>
            </a:lvl6pPr>
            <a:lvl7pPr algn="ctr">
              <a:buSzPct val="100000"/>
              <a:defRPr sz="3200"/>
            </a:lvl7pPr>
            <a:lvl8pPr algn="ctr">
              <a:buSzPct val="100000"/>
              <a:defRPr sz="3200"/>
            </a:lvl8pPr>
            <a:lvl9pPr algn="ctr">
              <a:buSzPct val="100000"/>
              <a:defRPr sz="3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04800" y="304800"/>
            <a:ext cx="9550400" cy="914400"/>
          </a:xfrm>
          <a:prstGeom prst="rect">
            <a:avLst/>
          </a:prstGeom>
        </p:spPr>
        <p:txBody>
          <a:bodyPr lIns="91425" tIns="91425" rIns="91425" bIns="91425" anchor="t" anchorCtr="0"/>
          <a:lstStyle>
            <a:lvl1pPr>
              <a:buSzPct val="99224"/>
              <a:defRPr sz="4266"/>
            </a:lvl1pPr>
            <a:lvl2pPr>
              <a:buSzPct val="99224"/>
              <a:defRPr sz="4266"/>
            </a:lvl2pPr>
            <a:lvl3pPr>
              <a:buSzPct val="99224"/>
              <a:defRPr sz="4266"/>
            </a:lvl3pPr>
            <a:lvl4pPr>
              <a:buSzPct val="99224"/>
              <a:defRPr sz="4266"/>
            </a:lvl4pPr>
            <a:lvl5pPr>
              <a:buSzPct val="99224"/>
              <a:defRPr sz="4266"/>
            </a:lvl5pPr>
            <a:lvl6pPr>
              <a:buSzPct val="99224"/>
              <a:defRPr sz="4266"/>
            </a:lvl6pPr>
            <a:lvl7pPr>
              <a:buSzPct val="99224"/>
              <a:defRPr sz="4266"/>
            </a:lvl7pPr>
            <a:lvl8pPr>
              <a:buSzPct val="99224"/>
              <a:defRPr sz="4266"/>
            </a:lvl8pPr>
            <a:lvl9pPr>
              <a:buSzPct val="99224"/>
              <a:defRPr sz="4266"/>
            </a:lvl9pPr>
          </a:lstStyle>
          <a:p>
            <a:endParaRPr/>
          </a:p>
        </p:txBody>
      </p:sp>
      <p:sp>
        <p:nvSpPr>
          <p:cNvPr id="11" name="Shape 11"/>
          <p:cNvSpPr txBox="1">
            <a:spLocks noGrp="1"/>
          </p:cNvSpPr>
          <p:nvPr>
            <p:ph type="body" idx="1"/>
          </p:nvPr>
        </p:nvSpPr>
        <p:spPr>
          <a:xfrm>
            <a:off x="304800" y="1828800"/>
            <a:ext cx="9550400"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ColTx" type="twoColTx">
  <p:cSld name="twoColTx">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304800" y="304800"/>
            <a:ext cx="9550400" cy="914400"/>
          </a:xfrm>
          <a:prstGeom prst="rect">
            <a:avLst/>
          </a:prstGeom>
        </p:spPr>
        <p:txBody>
          <a:bodyPr lIns="91425" tIns="91425" rIns="91425" bIns="91425" anchor="t" anchorCtr="0"/>
          <a:lstStyle>
            <a:lvl1pPr>
              <a:buSzPct val="99224"/>
              <a:defRPr sz="4266"/>
            </a:lvl1pPr>
            <a:lvl2pPr>
              <a:buSzPct val="99224"/>
              <a:defRPr sz="4266"/>
            </a:lvl2pPr>
            <a:lvl3pPr>
              <a:buSzPct val="99224"/>
              <a:defRPr sz="4266"/>
            </a:lvl3pPr>
            <a:lvl4pPr>
              <a:buSzPct val="99224"/>
              <a:defRPr sz="4266"/>
            </a:lvl4pPr>
            <a:lvl5pPr>
              <a:buSzPct val="99224"/>
              <a:defRPr sz="4266"/>
            </a:lvl5pPr>
            <a:lvl6pPr>
              <a:buSzPct val="99224"/>
              <a:defRPr sz="4266"/>
            </a:lvl6pPr>
            <a:lvl7pPr>
              <a:buSzPct val="99224"/>
              <a:defRPr sz="4266"/>
            </a:lvl7pPr>
            <a:lvl8pPr>
              <a:buSzPct val="99224"/>
              <a:defRPr sz="4266"/>
            </a:lvl8pPr>
            <a:lvl9pPr>
              <a:buSzPct val="99224"/>
              <a:defRPr sz="4266"/>
            </a:lvl9pPr>
          </a:lstStyle>
          <a:p>
            <a:endParaRPr/>
          </a:p>
        </p:txBody>
      </p:sp>
      <p:sp>
        <p:nvSpPr>
          <p:cNvPr id="14" name="Shape 14"/>
          <p:cNvSpPr txBox="1">
            <a:spLocks noGrp="1"/>
          </p:cNvSpPr>
          <p:nvPr>
            <p:ph type="body" idx="1"/>
          </p:nvPr>
        </p:nvSpPr>
        <p:spPr>
          <a:xfrm>
            <a:off x="304800" y="1828800"/>
            <a:ext cx="4470399"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
        <p:nvSpPr>
          <p:cNvPr id="15" name="Shape 15"/>
          <p:cNvSpPr txBox="1">
            <a:spLocks noGrp="1"/>
          </p:cNvSpPr>
          <p:nvPr>
            <p:ph type="body" idx="2"/>
          </p:nvPr>
        </p:nvSpPr>
        <p:spPr>
          <a:xfrm>
            <a:off x="5384800" y="1828800"/>
            <a:ext cx="4470399" cy="5486399"/>
          </a:xfrm>
          <a:prstGeom prst="rect">
            <a:avLst/>
          </a:prstGeom>
        </p:spPr>
        <p:txBody>
          <a:bodyPr lIns="91425" tIns="91425" rIns="91425" bIns="91425" anchor="t" anchorCtr="0"/>
          <a:lstStyle>
            <a:lvl1pPr>
              <a:buSzPct val="98765"/>
              <a:defRPr sz="2666"/>
            </a:lvl1pPr>
            <a:lvl2pPr>
              <a:buSzPct val="98765"/>
              <a:defRPr sz="2666"/>
            </a:lvl2pPr>
            <a:lvl3pPr>
              <a:buSzPct val="98765"/>
              <a:defRPr sz="2666"/>
            </a:lvl3pPr>
            <a:lvl4pPr>
              <a:buSzPct val="98765"/>
              <a:defRPr sz="2666"/>
            </a:lvl4pPr>
            <a:lvl5pPr>
              <a:buSzPct val="98765"/>
              <a:defRPr sz="2666"/>
            </a:lvl5pPr>
            <a:lvl6pPr>
              <a:buSzPct val="98765"/>
              <a:defRPr sz="2666"/>
            </a:lvl6pPr>
            <a:lvl7pPr>
              <a:buSzPct val="98765"/>
              <a:defRPr sz="2666"/>
            </a:lvl7pPr>
            <a:lvl8pPr>
              <a:buSzPct val="98765"/>
              <a:defRPr sz="2666"/>
            </a:lvl8pPr>
            <a:lvl9pPr>
              <a:buSzPct val="98765"/>
              <a:defRPr sz="2666"/>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304800" y="6705600"/>
            <a:ext cx="9550400" cy="609599"/>
          </a:xfrm>
          <a:prstGeom prst="rect">
            <a:avLst/>
          </a:prstGeom>
        </p:spPr>
        <p:txBody>
          <a:bodyPr lIns="91425" tIns="91425" rIns="91425" bIns="91425" anchor="t" anchorCtr="0"/>
          <a:lstStyle>
            <a:lvl1pPr algn="ctr">
              <a:buSzPct val="100000"/>
              <a:defRPr sz="3200"/>
            </a:lvl1pPr>
            <a:lvl2pPr algn="ctr">
              <a:buSzPct val="100000"/>
              <a:defRPr sz="3200"/>
            </a:lvl2pPr>
            <a:lvl3pPr algn="ctr">
              <a:buSzPct val="100000"/>
              <a:defRPr sz="3200"/>
            </a:lvl3pPr>
            <a:lvl4pPr algn="ctr">
              <a:buSzPct val="100000"/>
              <a:defRPr sz="3200"/>
            </a:lvl4pPr>
            <a:lvl5pPr algn="ctr">
              <a:buSzPct val="100000"/>
              <a:defRPr sz="3200"/>
            </a:lvl5pPr>
            <a:lvl6pPr algn="ctr">
              <a:buSzPct val="100000"/>
              <a:defRPr sz="3200"/>
            </a:lvl6pPr>
            <a:lvl7pPr algn="ctr">
              <a:buSzPct val="100000"/>
              <a:defRPr sz="3200"/>
            </a:lvl7pPr>
            <a:lvl8pPr algn="ctr">
              <a:buSzPct val="100000"/>
              <a:defRPr sz="3200"/>
            </a:lvl8pPr>
            <a:lvl9pPr algn="ctr">
              <a:buSzPct val="100000"/>
              <a:defRPr sz="3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3.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7.jp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8.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440950" y="2845150"/>
            <a:ext cx="5374900" cy="4291874"/>
          </a:xfrm>
          <a:prstGeom prst="rect">
            <a:avLst/>
          </a:prstGeom>
        </p:spPr>
        <p:txBody>
          <a:bodyPr lIns="38100" tIns="38100" rIns="38100" bIns="38100" anchor="t" anchorCtr="0">
            <a:noAutofit/>
          </a:bodyPr>
          <a:lstStyle/>
          <a:p>
            <a:pPr marL="0" marR="0" indent="0" algn="l">
              <a:lnSpc>
                <a:spcPct val="119921"/>
              </a:lnSpc>
              <a:spcBef>
                <a:spcPts val="0"/>
              </a:spcBef>
              <a:spcAft>
                <a:spcPts val="0"/>
              </a:spcAft>
              <a:buNone/>
            </a:pPr>
            <a:r>
              <a:rPr lang="en-US" sz="3555">
                <a:solidFill>
                  <a:srgbClr val="000000"/>
                </a:solidFill>
                <a:latin typeface="Arial"/>
                <a:ea typeface="Arial"/>
                <a:cs typeface="Arial"/>
                <a:sym typeface="Arial"/>
              </a:rPr>
              <a:t>Ders 6 </a:t>
            </a:r>
          </a:p>
          <a:p>
            <a:endParaRPr lang="en-US" sz="3555">
              <a:solidFill>
                <a:srgbClr val="000000"/>
              </a:solidFill>
              <a:latin typeface="Arial"/>
              <a:ea typeface="Arial"/>
              <a:cs typeface="Arial"/>
              <a:sym typeface="Arial"/>
            </a:endParaRPr>
          </a:p>
          <a:p>
            <a:endParaRPr lang="en-US" sz="3555">
              <a:solidFill>
                <a:srgbClr val="000000"/>
              </a:solidFill>
              <a:latin typeface="Arial"/>
              <a:ea typeface="Arial"/>
              <a:cs typeface="Arial"/>
              <a:sym typeface="Arial"/>
            </a:endParaRPr>
          </a:p>
          <a:p>
            <a:endParaRPr lang="en-US" sz="3555">
              <a:solidFill>
                <a:srgbClr val="000000"/>
              </a:solidFill>
              <a:latin typeface="Arial"/>
              <a:ea typeface="Arial"/>
              <a:cs typeface="Arial"/>
              <a:sym typeface="Arial"/>
            </a:endParaRPr>
          </a:p>
          <a:p>
            <a:pPr marL="0" marR="0" indent="0" algn="l">
              <a:lnSpc>
                <a:spcPct val="120089"/>
              </a:lnSpc>
              <a:spcBef>
                <a:spcPts val="563"/>
              </a:spcBef>
              <a:spcAft>
                <a:spcPts val="0"/>
              </a:spcAft>
              <a:buNone/>
            </a:pPr>
            <a:r>
              <a:rPr lang="en-US" sz="3111">
                <a:solidFill>
                  <a:srgbClr val="000000"/>
                </a:solidFill>
                <a:latin typeface="Arial"/>
                <a:ea typeface="Arial"/>
                <a:cs typeface="Arial"/>
                <a:sym typeface="Arial"/>
              </a:rPr>
              <a:t>Her şey Pazar ve Müşteri için</a:t>
            </a:r>
            <a:r>
              <a:rPr lang="en-US" sz="2666" b="1">
                <a:solidFill>
                  <a:srgbClr val="000000"/>
                </a:solidFill>
                <a:latin typeface="Arial"/>
                <a:ea typeface="Arial"/>
                <a:cs typeface="Arial"/>
                <a:sym typeface="Arial"/>
              </a:rPr>
              <a:t> </a:t>
            </a:r>
          </a:p>
        </p:txBody>
      </p:sp>
      <p:sp>
        <p:nvSpPr>
          <p:cNvPr id="20" name="Shape 20"/>
          <p:cNvSpPr/>
          <p:nvPr/>
        </p:nvSpPr>
        <p:spPr>
          <a:xfrm>
            <a:off x="169325" y="2698750"/>
            <a:ext cx="9821325" cy="21150"/>
          </a:xfrm>
          <a:prstGeom prst="rect">
            <a:avLst/>
          </a:prstGeom>
          <a:blipFill>
            <a:blip r:embed="rId4"/>
            <a:stretch>
              <a:fillRect/>
            </a:stretch>
          </a:blipFill>
        </p:spPr>
      </p:sp>
      <p:sp>
        <p:nvSpPr>
          <p:cNvPr id="21" name="Shape 21"/>
          <p:cNvSpPr txBox="1"/>
          <p:nvPr/>
        </p:nvSpPr>
        <p:spPr>
          <a:xfrm>
            <a:off x="440950" y="1744475"/>
            <a:ext cx="5205575" cy="820549"/>
          </a:xfrm>
          <a:prstGeom prst="rect">
            <a:avLst/>
          </a:prstGeom>
        </p:spPr>
        <p:txBody>
          <a:bodyPr lIns="38100" tIns="38100" rIns="38100" bIns="38100" anchor="t" anchorCtr="0">
            <a:noAutofit/>
          </a:bodyPr>
          <a:lstStyle/>
          <a:p>
            <a:pPr marL="0" marR="0" indent="0" algn="l">
              <a:lnSpc>
                <a:spcPct val="119886"/>
              </a:lnSpc>
              <a:spcBef>
                <a:spcPts val="0"/>
              </a:spcBef>
              <a:spcAft>
                <a:spcPts val="0"/>
              </a:spcAft>
              <a:buNone/>
            </a:pPr>
            <a:r>
              <a:rPr lang="en-US" sz="4888">
                <a:solidFill>
                  <a:srgbClr val="000000"/>
                </a:solidFill>
                <a:latin typeface="Arial"/>
                <a:ea typeface="Arial"/>
                <a:cs typeface="Arial"/>
                <a:sym typeface="Arial"/>
              </a:rPr>
              <a:t>Pazarlama Planı</a:t>
            </a:r>
          </a:p>
        </p:txBody>
      </p:sp>
      <p:sp>
        <p:nvSpPr>
          <p:cNvPr id="22" name="Shape 22"/>
          <p:cNvSpPr/>
          <p:nvPr/>
        </p:nvSpPr>
        <p:spPr>
          <a:xfrm>
            <a:off x="6011325" y="3556000"/>
            <a:ext cx="3640649" cy="3534825"/>
          </a:xfrm>
          <a:prstGeom prst="rect">
            <a:avLst/>
          </a:prstGeom>
          <a:blipFill>
            <a:blip r:embed="rId5"/>
            <a:stretch>
              <a:fillRect/>
            </a:stretch>
          </a:blipFill>
        </p:spPr>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12"/>
        <p:cNvGrpSpPr/>
        <p:nvPr/>
      </p:nvGrpSpPr>
      <p:grpSpPr>
        <a:xfrm>
          <a:off x="0" y="0"/>
          <a:ext cx="0" cy="0"/>
          <a:chOff x="0" y="0"/>
          <a:chExt cx="0" cy="0"/>
        </a:xfrm>
      </p:grpSpPr>
      <p:sp>
        <p:nvSpPr>
          <p:cNvPr id="113" name="Shape 113"/>
          <p:cNvSpPr/>
          <p:nvPr/>
        </p:nvSpPr>
        <p:spPr>
          <a:xfrm>
            <a:off x="169325" y="338650"/>
            <a:ext cx="9906000" cy="592650"/>
          </a:xfrm>
          <a:prstGeom prst="rect">
            <a:avLst/>
          </a:prstGeom>
          <a:blipFill>
            <a:blip r:embed="rId4"/>
            <a:stretch>
              <a:fillRect/>
            </a:stretch>
          </a:blipFill>
        </p:spPr>
      </p:sp>
      <p:sp>
        <p:nvSpPr>
          <p:cNvPr id="114" name="Shape 114"/>
          <p:cNvSpPr txBox="1">
            <a:spLocks noGrp="1"/>
          </p:cNvSpPr>
          <p:nvPr>
            <p:ph type="title"/>
          </p:nvPr>
        </p:nvSpPr>
        <p:spPr>
          <a:xfrm>
            <a:off x="271625" y="389800"/>
            <a:ext cx="9777575" cy="854868"/>
          </a:xfrm>
          <a:prstGeom prst="rect">
            <a:avLst/>
          </a:prstGeom>
        </p:spPr>
        <p:txBody>
          <a:bodyPr lIns="38100" tIns="38100" rIns="38100" bIns="38100" anchor="ctr" anchorCtr="0">
            <a:noAutofit/>
          </a:bodyPr>
          <a:lstStyle/>
          <a:p>
            <a:pPr marL="0" marR="0" indent="0" algn="l">
              <a:lnSpc>
                <a:spcPct val="120000"/>
              </a:lnSpc>
              <a:spcBef>
                <a:spcPts val="0"/>
              </a:spcBef>
              <a:spcAft>
                <a:spcPts val="0"/>
              </a:spcAft>
              <a:buNone/>
            </a:pPr>
            <a:r>
              <a:rPr lang="en-US" sz="4444">
                <a:solidFill>
                  <a:srgbClr val="000000"/>
                </a:solidFill>
                <a:latin typeface="Arial"/>
                <a:ea typeface="Arial"/>
                <a:cs typeface="Arial"/>
                <a:sym typeface="Arial"/>
              </a:rPr>
              <a:t>Yer</a:t>
            </a:r>
          </a:p>
        </p:txBody>
      </p:sp>
      <p:sp>
        <p:nvSpPr>
          <p:cNvPr id="115" name="Shape 115"/>
          <p:cNvSpPr/>
          <p:nvPr/>
        </p:nvSpPr>
        <p:spPr>
          <a:xfrm>
            <a:off x="254000" y="1439325"/>
            <a:ext cx="4318000" cy="5418650"/>
          </a:xfrm>
          <a:prstGeom prst="rect">
            <a:avLst/>
          </a:prstGeom>
          <a:blipFill>
            <a:blip r:embed="rId5"/>
            <a:stretch>
              <a:fillRect/>
            </a:stretch>
          </a:blipFill>
        </p:spPr>
      </p:sp>
      <p:sp>
        <p:nvSpPr>
          <p:cNvPr id="116" name="Shape 116"/>
          <p:cNvSpPr txBox="1">
            <a:spLocks noGrp="1"/>
          </p:cNvSpPr>
          <p:nvPr>
            <p:ph type="body" idx="1"/>
          </p:nvPr>
        </p:nvSpPr>
        <p:spPr>
          <a:xfrm>
            <a:off x="356300" y="1490475"/>
            <a:ext cx="5083740" cy="5392550"/>
          </a:xfrm>
          <a:prstGeom prst="rect">
            <a:avLst/>
          </a:prstGeom>
        </p:spPr>
        <p:txBody>
          <a:bodyPr lIns="38100" tIns="38100" rIns="38100" bIns="38100" anchor="t" anchorCtr="0">
            <a:noAutofit/>
          </a:bodyPr>
          <a:lstStyle/>
          <a:p>
            <a:pPr marL="381000" marR="0" lvl="0" indent="-248355" algn="l">
              <a:lnSpc>
                <a:spcPct val="108035"/>
              </a:lnSpc>
              <a:spcBef>
                <a:spcPts val="0"/>
              </a:spcBef>
              <a:spcAft>
                <a:spcPts val="0"/>
              </a:spcAft>
              <a:buClr>
                <a:srgbClr val="000000"/>
              </a:buClr>
              <a:buSzPct val="167264"/>
              <a:buFont typeface="Arial"/>
              <a:buChar char="•"/>
            </a:pPr>
            <a:r>
              <a:rPr lang="en-US" sz="3111" dirty="0" err="1">
                <a:solidFill>
                  <a:srgbClr val="000000"/>
                </a:solidFill>
                <a:latin typeface="Arial"/>
                <a:ea typeface="Arial"/>
                <a:cs typeface="Arial"/>
                <a:sym typeface="Arial"/>
              </a:rPr>
              <a:t>Ürün</a:t>
            </a:r>
            <a:r>
              <a:rPr lang="en-US" sz="3111" dirty="0">
                <a:solidFill>
                  <a:srgbClr val="000000"/>
                </a:solidFill>
                <a:latin typeface="Arial"/>
                <a:ea typeface="Arial"/>
                <a:cs typeface="Arial"/>
                <a:sym typeface="Arial"/>
              </a:rPr>
              <a:t>/</a:t>
            </a:r>
            <a:r>
              <a:rPr lang="en-US" sz="3111" dirty="0" err="1">
                <a:solidFill>
                  <a:srgbClr val="000000"/>
                </a:solidFill>
                <a:latin typeface="Arial"/>
                <a:ea typeface="Arial"/>
                <a:cs typeface="Arial"/>
                <a:sym typeface="Arial"/>
              </a:rPr>
              <a:t>Servis</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ile</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müşterinin</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doğru</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zamanda</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doğru</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yerde</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buluşması</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gerekir</a:t>
            </a:r>
            <a:r>
              <a:rPr lang="en-US" sz="3111" dirty="0">
                <a:solidFill>
                  <a:srgbClr val="000000"/>
                </a:solidFill>
                <a:latin typeface="Arial"/>
                <a:ea typeface="Arial"/>
                <a:cs typeface="Arial"/>
                <a:sym typeface="Arial"/>
              </a:rPr>
              <a:t>.</a:t>
            </a:r>
          </a:p>
          <a:p>
            <a:endParaRPr lang="en-US" sz="3111" dirty="0">
              <a:solidFill>
                <a:srgbClr val="000000"/>
              </a:solidFill>
              <a:latin typeface="Arial"/>
              <a:ea typeface="Arial"/>
              <a:cs typeface="Arial"/>
              <a:sym typeface="Arial"/>
            </a:endParaRPr>
          </a:p>
          <a:p>
            <a:pPr marL="381000" marR="0" lvl="0" indent="-248355" algn="l">
              <a:lnSpc>
                <a:spcPct val="108035"/>
              </a:lnSpc>
              <a:spcBef>
                <a:spcPts val="563"/>
              </a:spcBef>
              <a:spcAft>
                <a:spcPts val="0"/>
              </a:spcAft>
              <a:buClr>
                <a:srgbClr val="000000"/>
              </a:buClr>
              <a:buSzPct val="167264"/>
              <a:buFont typeface="Arial"/>
              <a:buChar char="•"/>
            </a:pPr>
            <a:r>
              <a:rPr lang="en-US" sz="3111" dirty="0" err="1">
                <a:solidFill>
                  <a:srgbClr val="000000"/>
                </a:solidFill>
                <a:latin typeface="Arial"/>
                <a:ea typeface="Arial"/>
                <a:cs typeface="Arial"/>
                <a:sym typeface="Arial"/>
              </a:rPr>
              <a:t>Ürün</a:t>
            </a:r>
            <a:r>
              <a:rPr lang="en-US" sz="3111" dirty="0">
                <a:solidFill>
                  <a:srgbClr val="000000"/>
                </a:solidFill>
                <a:latin typeface="Arial"/>
                <a:ea typeface="Arial"/>
                <a:cs typeface="Arial"/>
                <a:sym typeface="Arial"/>
              </a:rPr>
              <a:t>/</a:t>
            </a:r>
            <a:r>
              <a:rPr lang="en-US" sz="3111" dirty="0" err="1">
                <a:solidFill>
                  <a:srgbClr val="000000"/>
                </a:solidFill>
                <a:latin typeface="Arial"/>
                <a:ea typeface="Arial"/>
                <a:cs typeface="Arial"/>
                <a:sym typeface="Arial"/>
              </a:rPr>
              <a:t>Servisin</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müşteriye</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ulaşması</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için</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hangi</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dağıtım</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kanallarını</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ya</a:t>
            </a:r>
            <a:r>
              <a:rPr lang="en-US" sz="3111" dirty="0">
                <a:solidFill>
                  <a:srgbClr val="000000"/>
                </a:solidFill>
                <a:latin typeface="Arial"/>
                <a:ea typeface="Arial"/>
                <a:cs typeface="Arial"/>
                <a:sym typeface="Arial"/>
              </a:rPr>
              <a:t> da </a:t>
            </a:r>
            <a:r>
              <a:rPr lang="en-US" sz="3111" dirty="0" err="1">
                <a:solidFill>
                  <a:srgbClr val="000000"/>
                </a:solidFill>
                <a:latin typeface="Arial"/>
                <a:ea typeface="Arial"/>
                <a:cs typeface="Arial"/>
                <a:sym typeface="Arial"/>
              </a:rPr>
              <a:t>satış</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noktalarını</a:t>
            </a:r>
            <a:r>
              <a:rPr lang="en-US" sz="3111" dirty="0">
                <a:solidFill>
                  <a:srgbClr val="000000"/>
                </a:solidFill>
                <a:latin typeface="Arial"/>
                <a:ea typeface="Arial"/>
                <a:cs typeface="Arial"/>
                <a:sym typeface="Arial"/>
              </a:rPr>
              <a:t> </a:t>
            </a:r>
            <a:r>
              <a:rPr lang="en-US" sz="3111" dirty="0" err="1">
                <a:solidFill>
                  <a:srgbClr val="000000"/>
                </a:solidFill>
                <a:latin typeface="Arial"/>
                <a:ea typeface="Arial"/>
                <a:cs typeface="Arial"/>
                <a:sym typeface="Arial"/>
              </a:rPr>
              <a:t>kullanacaksınız</a:t>
            </a:r>
            <a:r>
              <a:rPr lang="en-US" sz="3111" dirty="0">
                <a:solidFill>
                  <a:srgbClr val="000000"/>
                </a:solidFill>
                <a:latin typeface="Arial"/>
                <a:ea typeface="Arial"/>
                <a:cs typeface="Arial"/>
                <a:sym typeface="Arial"/>
              </a:rPr>
              <a:t>? </a:t>
            </a:r>
          </a:p>
          <a:p>
            <a:endParaRPr lang="en-US" sz="3111" dirty="0">
              <a:solidFill>
                <a:srgbClr val="000000"/>
              </a:solidFill>
              <a:latin typeface="Arial"/>
              <a:ea typeface="Arial"/>
              <a:cs typeface="Arial"/>
              <a:sym typeface="Arial"/>
            </a:endParaRPr>
          </a:p>
        </p:txBody>
      </p:sp>
      <p:sp>
        <p:nvSpPr>
          <p:cNvPr id="117" name="Shape 117"/>
          <p:cNvSpPr/>
          <p:nvPr/>
        </p:nvSpPr>
        <p:spPr>
          <a:xfrm>
            <a:off x="6858000" y="1269975"/>
            <a:ext cx="2190750" cy="2804574"/>
          </a:xfrm>
          <a:prstGeom prst="rect">
            <a:avLst/>
          </a:prstGeom>
          <a:blipFill>
            <a:blip r:embed="rId6"/>
            <a:stretch>
              <a:fillRect/>
            </a:stretch>
          </a:blipFill>
        </p:spPr>
      </p:sp>
      <p:sp>
        <p:nvSpPr>
          <p:cNvPr id="118" name="Shape 118"/>
          <p:cNvSpPr/>
          <p:nvPr/>
        </p:nvSpPr>
        <p:spPr>
          <a:xfrm>
            <a:off x="6858000" y="4233325"/>
            <a:ext cx="2275399" cy="2539974"/>
          </a:xfrm>
          <a:prstGeom prst="rect">
            <a:avLst/>
          </a:prstGeom>
          <a:blipFill>
            <a:blip r:embed="rId7"/>
            <a:stretch>
              <a:fillRect/>
            </a:stretch>
          </a:blipFill>
        </p:spPr>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22"/>
        <p:cNvGrpSpPr/>
        <p:nvPr/>
      </p:nvGrpSpPr>
      <p:grpSpPr>
        <a:xfrm>
          <a:off x="0" y="0"/>
          <a:ext cx="0" cy="0"/>
          <a:chOff x="0" y="0"/>
          <a:chExt cx="0" cy="0"/>
        </a:xfrm>
      </p:grpSpPr>
      <p:sp>
        <p:nvSpPr>
          <p:cNvPr id="123" name="Shape 123"/>
          <p:cNvSpPr/>
          <p:nvPr/>
        </p:nvSpPr>
        <p:spPr>
          <a:xfrm>
            <a:off x="508000" y="169325"/>
            <a:ext cx="8043324" cy="899574"/>
          </a:xfrm>
          <a:prstGeom prst="rect">
            <a:avLst/>
          </a:prstGeom>
          <a:blipFill>
            <a:blip r:embed="rId4"/>
            <a:stretch>
              <a:fillRect/>
            </a:stretch>
          </a:blipFill>
        </p:spPr>
      </p:sp>
      <p:sp>
        <p:nvSpPr>
          <p:cNvPr id="124" name="Shape 124"/>
          <p:cNvSpPr txBox="1">
            <a:spLocks noGrp="1"/>
          </p:cNvSpPr>
          <p:nvPr>
            <p:ph type="title"/>
          </p:nvPr>
        </p:nvSpPr>
        <p:spPr>
          <a:xfrm>
            <a:off x="610300" y="220475"/>
            <a:ext cx="7914899" cy="871699"/>
          </a:xfrm>
          <a:prstGeom prst="rect">
            <a:avLst/>
          </a:prstGeom>
        </p:spPr>
        <p:txBody>
          <a:bodyPr lIns="38100" tIns="38100" rIns="38100" bIns="38100" anchor="ctr" anchorCtr="0">
            <a:noAutofit/>
          </a:bodyPr>
          <a:lstStyle/>
          <a:p>
            <a:pPr marL="0" marR="0" indent="0" algn="l">
              <a:lnSpc>
                <a:spcPct val="120000"/>
              </a:lnSpc>
              <a:spcBef>
                <a:spcPts val="0"/>
              </a:spcBef>
              <a:spcAft>
                <a:spcPts val="0"/>
              </a:spcAft>
              <a:buNone/>
            </a:pPr>
            <a:r>
              <a:rPr lang="en-US" sz="4444">
                <a:solidFill>
                  <a:srgbClr val="000000"/>
                </a:solidFill>
                <a:latin typeface="Arial"/>
                <a:ea typeface="Arial"/>
                <a:cs typeface="Arial"/>
                <a:sym typeface="Arial"/>
              </a:rPr>
              <a:t>Tanıtım</a:t>
            </a:r>
          </a:p>
        </p:txBody>
      </p:sp>
      <p:sp>
        <p:nvSpPr>
          <p:cNvPr id="125" name="Shape 125"/>
          <p:cNvSpPr txBox="1">
            <a:spLocks noGrp="1"/>
          </p:cNvSpPr>
          <p:nvPr>
            <p:ph type="body" idx="1"/>
          </p:nvPr>
        </p:nvSpPr>
        <p:spPr>
          <a:xfrm>
            <a:off x="356300" y="2675800"/>
            <a:ext cx="4612899" cy="3953224"/>
          </a:xfrm>
          <a:prstGeom prst="rect">
            <a:avLst/>
          </a:prstGeom>
        </p:spPr>
        <p:txBody>
          <a:bodyPr lIns="38100" tIns="38100" rIns="38100" bIns="38100" anchor="t" anchorCtr="0">
            <a:noAutofit/>
          </a:bodyPr>
          <a:lstStyle/>
          <a:p>
            <a:pPr marL="381000" marR="0" lvl="0" indent="-177800" algn="l">
              <a:lnSpc>
                <a:spcPct val="100000"/>
              </a:lnSpc>
              <a:spcBef>
                <a:spcPts val="0"/>
              </a:spcBef>
              <a:spcAft>
                <a:spcPts val="0"/>
              </a:spcAft>
              <a:buClr>
                <a:srgbClr val="000000"/>
              </a:buClr>
              <a:buSzPct val="166666"/>
              <a:buFont typeface="Arial"/>
              <a:buChar char="•"/>
            </a:pPr>
            <a:r>
              <a:rPr lang="en-US" sz="2000" b="1">
                <a:solidFill>
                  <a:srgbClr val="000000"/>
                </a:solidFill>
                <a:latin typeface="Arial"/>
                <a:ea typeface="Arial"/>
                <a:cs typeface="Arial"/>
                <a:sym typeface="Arial"/>
              </a:rPr>
              <a:t>Tanıtım Satışı :</a:t>
            </a:r>
            <a:r>
              <a:rPr lang="en-US" sz="2000">
                <a:solidFill>
                  <a:srgbClr val="000000"/>
                </a:solidFill>
                <a:latin typeface="Arial"/>
                <a:ea typeface="Arial"/>
                <a:cs typeface="Arial"/>
                <a:sym typeface="Arial"/>
              </a:rPr>
              <a:t> </a:t>
            </a:r>
          </a:p>
          <a:p>
            <a:pPr marL="0" marR="0" indent="0" algn="l">
              <a:lnSpc>
                <a:spcPct val="100000"/>
              </a:lnSpc>
              <a:spcBef>
                <a:spcPts val="365"/>
              </a:spcBef>
              <a:spcAft>
                <a:spcPts val="0"/>
              </a:spcAft>
              <a:buNone/>
            </a:pPr>
            <a:r>
              <a:rPr lang="en-US" sz="2000">
                <a:solidFill>
                  <a:srgbClr val="000000"/>
                </a:solidFill>
                <a:latin typeface="Arial"/>
                <a:ea typeface="Arial"/>
                <a:cs typeface="Arial"/>
                <a:sym typeface="Arial"/>
              </a:rPr>
              <a:t>Kısa vadede satışlarda satışı artışı yakalamak amaçlı yapılır.</a:t>
            </a:r>
          </a:p>
          <a:p>
            <a:pPr marL="381000" marR="0" lvl="0" indent="-177800" algn="l">
              <a:lnSpc>
                <a:spcPct val="100000"/>
              </a:lnSpc>
              <a:spcBef>
                <a:spcPts val="365"/>
              </a:spcBef>
              <a:spcAft>
                <a:spcPts val="0"/>
              </a:spcAft>
              <a:buClr>
                <a:srgbClr val="000000"/>
              </a:buClr>
              <a:buSzPct val="166666"/>
              <a:buFont typeface="Arial"/>
              <a:buChar char="•"/>
            </a:pPr>
            <a:r>
              <a:rPr lang="en-US" sz="2000" b="1">
                <a:solidFill>
                  <a:srgbClr val="000000"/>
                </a:solidFill>
                <a:latin typeface="Arial"/>
                <a:ea typeface="Arial"/>
                <a:cs typeface="Arial"/>
                <a:sym typeface="Arial"/>
              </a:rPr>
              <a:t>Kişisel satış:</a:t>
            </a:r>
            <a:r>
              <a:rPr lang="en-US" sz="2000">
                <a:solidFill>
                  <a:srgbClr val="000000"/>
                </a:solidFill>
                <a:latin typeface="Arial"/>
                <a:ea typeface="Arial"/>
                <a:cs typeface="Arial"/>
                <a:sym typeface="Arial"/>
              </a:rPr>
              <a:t> </a:t>
            </a:r>
          </a:p>
          <a:p>
            <a:pPr marL="0" marR="0" indent="0" algn="l">
              <a:lnSpc>
                <a:spcPct val="100000"/>
              </a:lnSpc>
              <a:spcBef>
                <a:spcPts val="365"/>
              </a:spcBef>
              <a:spcAft>
                <a:spcPts val="0"/>
              </a:spcAft>
              <a:buNone/>
            </a:pPr>
            <a:r>
              <a:rPr lang="en-US" sz="2000">
                <a:solidFill>
                  <a:srgbClr val="000000"/>
                </a:solidFill>
                <a:latin typeface="Arial"/>
                <a:ea typeface="Arial"/>
                <a:cs typeface="Arial"/>
                <a:sym typeface="Arial"/>
              </a:rPr>
              <a:t>Ürünün birebir müşteriye satışıdır.</a:t>
            </a:r>
          </a:p>
          <a:p>
            <a:endParaRPr lang="en-US" sz="2000">
              <a:solidFill>
                <a:srgbClr val="000000"/>
              </a:solidFill>
              <a:latin typeface="Arial"/>
              <a:ea typeface="Arial"/>
              <a:cs typeface="Arial"/>
              <a:sym typeface="Arial"/>
            </a:endParaRPr>
          </a:p>
          <a:p>
            <a:pPr marL="381000" marR="0" lvl="0" indent="-177800" algn="l">
              <a:lnSpc>
                <a:spcPct val="100000"/>
              </a:lnSpc>
              <a:spcBef>
                <a:spcPts val="365"/>
              </a:spcBef>
              <a:spcAft>
                <a:spcPts val="0"/>
              </a:spcAft>
              <a:buClr>
                <a:srgbClr val="000000"/>
              </a:buClr>
              <a:buSzPct val="166666"/>
              <a:buFont typeface="Arial"/>
              <a:buChar char="•"/>
            </a:pPr>
            <a:r>
              <a:rPr lang="en-US" sz="2000" b="1">
                <a:solidFill>
                  <a:srgbClr val="000000"/>
                </a:solidFill>
                <a:latin typeface="Arial"/>
                <a:ea typeface="Arial"/>
                <a:cs typeface="Arial"/>
                <a:sym typeface="Arial"/>
              </a:rPr>
              <a:t>Reklam: </a:t>
            </a:r>
          </a:p>
          <a:p>
            <a:pPr marL="0" marR="0" indent="0" algn="l">
              <a:lnSpc>
                <a:spcPct val="100000"/>
              </a:lnSpc>
              <a:spcBef>
                <a:spcPts val="365"/>
              </a:spcBef>
              <a:spcAft>
                <a:spcPts val="0"/>
              </a:spcAft>
              <a:buNone/>
            </a:pPr>
            <a:r>
              <a:rPr lang="en-US" sz="2000">
                <a:solidFill>
                  <a:srgbClr val="000000"/>
                </a:solidFill>
                <a:latin typeface="Arial"/>
                <a:ea typeface="Arial"/>
                <a:cs typeface="Arial"/>
                <a:sym typeface="Arial"/>
              </a:rPr>
              <a:t>TV, gazete, dergi ile satış</a:t>
            </a:r>
          </a:p>
          <a:p>
            <a:endParaRPr lang="en-US" sz="2000">
              <a:solidFill>
                <a:srgbClr val="000000"/>
              </a:solidFill>
              <a:latin typeface="Arial"/>
              <a:ea typeface="Arial"/>
              <a:cs typeface="Arial"/>
              <a:sym typeface="Arial"/>
            </a:endParaRPr>
          </a:p>
          <a:p>
            <a:pPr marL="381000" marR="0" lvl="0" indent="-177800" algn="l">
              <a:lnSpc>
                <a:spcPct val="100000"/>
              </a:lnSpc>
              <a:spcBef>
                <a:spcPts val="365"/>
              </a:spcBef>
              <a:spcAft>
                <a:spcPts val="0"/>
              </a:spcAft>
              <a:buClr>
                <a:srgbClr val="000000"/>
              </a:buClr>
              <a:buSzPct val="166666"/>
              <a:buFont typeface="Arial"/>
              <a:buChar char="•"/>
            </a:pPr>
            <a:r>
              <a:rPr lang="en-US" sz="2000" b="1">
                <a:solidFill>
                  <a:srgbClr val="000000"/>
                </a:solidFill>
                <a:latin typeface="Arial"/>
                <a:ea typeface="Arial"/>
                <a:cs typeface="Arial"/>
                <a:sym typeface="Arial"/>
              </a:rPr>
              <a:t>Halkla ilişkiler:</a:t>
            </a:r>
            <a:r>
              <a:rPr lang="en-US" sz="2000">
                <a:solidFill>
                  <a:srgbClr val="000000"/>
                </a:solidFill>
                <a:latin typeface="Arial"/>
                <a:ea typeface="Arial"/>
                <a:cs typeface="Arial"/>
                <a:sym typeface="Arial"/>
              </a:rPr>
              <a:t> </a:t>
            </a:r>
          </a:p>
          <a:p>
            <a:pPr marL="0" marR="0" indent="0" algn="l">
              <a:lnSpc>
                <a:spcPct val="100000"/>
              </a:lnSpc>
              <a:spcBef>
                <a:spcPts val="365"/>
              </a:spcBef>
              <a:spcAft>
                <a:spcPts val="0"/>
              </a:spcAft>
              <a:buNone/>
            </a:pPr>
            <a:r>
              <a:rPr lang="en-US" sz="2000">
                <a:solidFill>
                  <a:srgbClr val="000000"/>
                </a:solidFill>
                <a:latin typeface="Arial"/>
                <a:ea typeface="Arial"/>
                <a:cs typeface="Arial"/>
                <a:sym typeface="Arial"/>
              </a:rPr>
              <a:t>Müşteriler ile olumlu ilişkiler.</a:t>
            </a:r>
          </a:p>
        </p:txBody>
      </p:sp>
      <p:sp>
        <p:nvSpPr>
          <p:cNvPr id="126" name="Shape 126"/>
          <p:cNvSpPr txBox="1"/>
          <p:nvPr/>
        </p:nvSpPr>
        <p:spPr>
          <a:xfrm>
            <a:off x="440950" y="1575150"/>
            <a:ext cx="9438900" cy="374274"/>
          </a:xfrm>
          <a:prstGeom prst="rect">
            <a:avLst/>
          </a:prstGeom>
        </p:spPr>
        <p:txBody>
          <a:bodyPr lIns="38100" tIns="38100" rIns="38100" bIns="38100" anchor="t" anchorCtr="0">
            <a:noAutofit/>
          </a:bodyPr>
          <a:lstStyle/>
          <a:p>
            <a:pPr marL="0" marR="0" indent="0" algn="l">
              <a:lnSpc>
                <a:spcPct val="100000"/>
              </a:lnSpc>
              <a:spcBef>
                <a:spcPts val="0"/>
              </a:spcBef>
              <a:spcAft>
                <a:spcPts val="0"/>
              </a:spcAft>
              <a:buNone/>
            </a:pPr>
            <a:r>
              <a:rPr lang="en-US" sz="2444">
                <a:solidFill>
                  <a:srgbClr val="000000"/>
                </a:solidFill>
                <a:latin typeface="Arial"/>
                <a:ea typeface="Arial"/>
                <a:cs typeface="Arial"/>
                <a:sym typeface="Arial"/>
              </a:rPr>
              <a:t>Ürününüzü / Servisinizi kimse tanımıyorsa nasıl satacaksınız ?</a:t>
            </a:r>
          </a:p>
        </p:txBody>
      </p:sp>
      <p:sp>
        <p:nvSpPr>
          <p:cNvPr id="127" name="Shape 127"/>
          <p:cNvSpPr/>
          <p:nvPr/>
        </p:nvSpPr>
        <p:spPr>
          <a:xfrm>
            <a:off x="5418650" y="2709325"/>
            <a:ext cx="3693574" cy="3810000"/>
          </a:xfrm>
          <a:prstGeom prst="rect">
            <a:avLst/>
          </a:prstGeom>
          <a:blipFill>
            <a:blip r:embed="rId5"/>
            <a:stretch>
              <a:fillRect/>
            </a:stretch>
          </a:blipFill>
        </p:spPr>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610300" y="220475"/>
            <a:ext cx="9269574" cy="871699"/>
          </a:xfrm>
          <a:prstGeom prst="rect">
            <a:avLst/>
          </a:prstGeom>
        </p:spPr>
        <p:txBody>
          <a:bodyPr lIns="38100" tIns="38100" rIns="38100" bIns="38100" anchor="ctr" anchorCtr="0">
            <a:noAutofit/>
          </a:bodyPr>
          <a:lstStyle/>
          <a:p>
            <a:pPr marL="0" marR="0" indent="0" algn="l">
              <a:lnSpc>
                <a:spcPct val="120138"/>
              </a:lnSpc>
              <a:spcBef>
                <a:spcPts val="0"/>
              </a:spcBef>
              <a:spcAft>
                <a:spcPts val="0"/>
              </a:spcAft>
              <a:buNone/>
            </a:pPr>
            <a:r>
              <a:rPr lang="en-US" sz="3555">
                <a:solidFill>
                  <a:srgbClr val="000000"/>
                </a:solidFill>
                <a:latin typeface="Arial"/>
                <a:ea typeface="Arial"/>
                <a:cs typeface="Arial"/>
                <a:sym typeface="Arial"/>
              </a:rPr>
              <a:t>Şimdi pazarlama yolunuzu belirleyebilirsiniz</a:t>
            </a:r>
          </a:p>
        </p:txBody>
      </p:sp>
      <p:sp>
        <p:nvSpPr>
          <p:cNvPr id="133" name="Shape 133"/>
          <p:cNvSpPr/>
          <p:nvPr/>
        </p:nvSpPr>
        <p:spPr>
          <a:xfrm>
            <a:off x="2709325" y="1439325"/>
            <a:ext cx="4688399" cy="5672650"/>
          </a:xfrm>
          <a:prstGeom prst="rect">
            <a:avLst/>
          </a:prstGeom>
          <a:blipFill>
            <a:blip r:embed="rId4"/>
            <a:stretch>
              <a:fillRect/>
            </a:stretch>
          </a:blipFill>
        </p:spPr>
      </p:sp>
      <p:sp>
        <p:nvSpPr>
          <p:cNvPr id="134" name="Shape 134"/>
          <p:cNvSpPr txBox="1"/>
          <p:nvPr/>
        </p:nvSpPr>
        <p:spPr>
          <a:xfrm>
            <a:off x="6198300" y="5977800"/>
            <a:ext cx="933450"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a:solidFill>
                  <a:srgbClr val="FFFFFF"/>
                </a:solidFill>
                <a:latin typeface="Arial"/>
                <a:ea typeface="Arial"/>
                <a:cs typeface="Arial"/>
                <a:sym typeface="Arial"/>
              </a:rPr>
              <a:t>Fiyat</a:t>
            </a:r>
          </a:p>
        </p:txBody>
      </p:sp>
      <p:sp>
        <p:nvSpPr>
          <p:cNvPr id="135" name="Shape 135"/>
          <p:cNvSpPr txBox="1"/>
          <p:nvPr/>
        </p:nvSpPr>
        <p:spPr>
          <a:xfrm>
            <a:off x="4166300" y="5977800"/>
            <a:ext cx="935200"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a:solidFill>
                  <a:srgbClr val="FFFFFF"/>
                </a:solidFill>
                <a:latin typeface="Arial"/>
                <a:ea typeface="Arial"/>
                <a:cs typeface="Arial"/>
                <a:sym typeface="Arial"/>
              </a:rPr>
              <a:t>Ürün</a:t>
            </a:r>
          </a:p>
        </p:txBody>
      </p:sp>
      <p:sp>
        <p:nvSpPr>
          <p:cNvPr id="136" name="Shape 136"/>
          <p:cNvSpPr txBox="1"/>
          <p:nvPr/>
        </p:nvSpPr>
        <p:spPr>
          <a:xfrm>
            <a:off x="5859625" y="2845150"/>
            <a:ext cx="691775"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a:solidFill>
                  <a:srgbClr val="FFFFFF"/>
                </a:solidFill>
                <a:latin typeface="Arial"/>
                <a:ea typeface="Arial"/>
                <a:cs typeface="Arial"/>
                <a:sym typeface="Arial"/>
              </a:rPr>
              <a:t>Yer</a:t>
            </a:r>
          </a:p>
        </p:txBody>
      </p:sp>
      <p:sp>
        <p:nvSpPr>
          <p:cNvPr id="137" name="Shape 137"/>
          <p:cNvSpPr txBox="1"/>
          <p:nvPr/>
        </p:nvSpPr>
        <p:spPr>
          <a:xfrm>
            <a:off x="3234950" y="2845150"/>
            <a:ext cx="1416750"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a:solidFill>
                  <a:srgbClr val="FFFFFF"/>
                </a:solidFill>
                <a:latin typeface="Arial"/>
                <a:ea typeface="Arial"/>
                <a:cs typeface="Arial"/>
                <a:sym typeface="Arial"/>
              </a:rPr>
              <a:t>Tanıtım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26"/>
        <p:cNvGrpSpPr/>
        <p:nvPr/>
      </p:nvGrpSpPr>
      <p:grpSpPr>
        <a:xfrm>
          <a:off x="0" y="0"/>
          <a:ext cx="0" cy="0"/>
          <a:chOff x="0" y="0"/>
          <a:chExt cx="0" cy="0"/>
        </a:xfrm>
      </p:grpSpPr>
      <p:sp>
        <p:nvSpPr>
          <p:cNvPr id="27" name="Shape 27"/>
          <p:cNvSpPr/>
          <p:nvPr/>
        </p:nvSpPr>
        <p:spPr>
          <a:xfrm>
            <a:off x="508000" y="169325"/>
            <a:ext cx="8043324" cy="899574"/>
          </a:xfrm>
          <a:prstGeom prst="rect">
            <a:avLst/>
          </a:prstGeom>
          <a:blipFill>
            <a:blip r:embed="rId4"/>
            <a:stretch>
              <a:fillRect/>
            </a:stretch>
          </a:blipFill>
        </p:spPr>
      </p:sp>
      <p:sp>
        <p:nvSpPr>
          <p:cNvPr id="28" name="Shape 28"/>
          <p:cNvSpPr txBox="1">
            <a:spLocks noGrp="1"/>
          </p:cNvSpPr>
          <p:nvPr>
            <p:ph type="title"/>
          </p:nvPr>
        </p:nvSpPr>
        <p:spPr>
          <a:xfrm>
            <a:off x="610300" y="220475"/>
            <a:ext cx="7914899" cy="871699"/>
          </a:xfrm>
          <a:prstGeom prst="rect">
            <a:avLst/>
          </a:prstGeom>
        </p:spPr>
        <p:txBody>
          <a:bodyPr lIns="38100" tIns="38100" rIns="38100" bIns="38100" anchor="ctr" anchorCtr="0">
            <a:noAutofit/>
          </a:bodyPr>
          <a:lstStyle/>
          <a:p>
            <a:pPr marL="0" marR="0" indent="0" algn="l">
              <a:lnSpc>
                <a:spcPct val="120000"/>
              </a:lnSpc>
              <a:spcBef>
                <a:spcPts val="0"/>
              </a:spcBef>
              <a:spcAft>
                <a:spcPts val="0"/>
              </a:spcAft>
              <a:buNone/>
            </a:pPr>
            <a:r>
              <a:rPr lang="en-US" sz="4444">
                <a:solidFill>
                  <a:srgbClr val="000000"/>
                </a:solidFill>
                <a:latin typeface="Arial"/>
                <a:ea typeface="Arial"/>
                <a:cs typeface="Arial"/>
                <a:sym typeface="Arial"/>
              </a:rPr>
              <a:t>Müşterinizi bilmenin önemi</a:t>
            </a:r>
          </a:p>
        </p:txBody>
      </p:sp>
      <p:sp>
        <p:nvSpPr>
          <p:cNvPr id="29" name="Shape 29"/>
          <p:cNvSpPr/>
          <p:nvPr/>
        </p:nvSpPr>
        <p:spPr>
          <a:xfrm>
            <a:off x="412750" y="1259400"/>
            <a:ext cx="9165149" cy="5524500"/>
          </a:xfrm>
          <a:prstGeom prst="rect">
            <a:avLst/>
          </a:prstGeom>
          <a:blipFill>
            <a:blip r:embed="rId5"/>
            <a:stretch>
              <a:fillRect/>
            </a:stretch>
          </a:blipFill>
        </p:spPr>
      </p:sp>
      <p:sp>
        <p:nvSpPr>
          <p:cNvPr id="30" name="Shape 30"/>
          <p:cNvSpPr txBox="1">
            <a:spLocks noGrp="1"/>
          </p:cNvSpPr>
          <p:nvPr>
            <p:ph type="body" idx="1"/>
          </p:nvPr>
        </p:nvSpPr>
        <p:spPr>
          <a:xfrm>
            <a:off x="530925" y="1326425"/>
            <a:ext cx="9005000" cy="5466624"/>
          </a:xfrm>
          <a:prstGeom prst="rect">
            <a:avLst/>
          </a:prstGeom>
        </p:spPr>
        <p:txBody>
          <a:bodyPr lIns="38100" tIns="38100" rIns="38100" bIns="38100" anchor="t" anchorCtr="0">
            <a:noAutofit/>
          </a:bodyPr>
          <a:lstStyle/>
          <a:p>
            <a:pPr marL="381000" marR="0" lvl="0" indent="-220133" algn="l">
              <a:lnSpc>
                <a:spcPct val="119791"/>
              </a:lnSpc>
              <a:spcBef>
                <a:spcPts val="0"/>
              </a:spcBef>
              <a:spcAft>
                <a:spcPts val="0"/>
              </a:spcAft>
              <a:buClr>
                <a:srgbClr val="000000"/>
              </a:buClr>
              <a:buSzPct val="164609"/>
              <a:buFont typeface="Arial"/>
              <a:buChar char="•"/>
            </a:pPr>
            <a:r>
              <a:rPr lang="en-US" sz="2666" u="sng">
                <a:solidFill>
                  <a:srgbClr val="000000"/>
                </a:solidFill>
                <a:latin typeface="Arial"/>
                <a:ea typeface="Arial"/>
                <a:cs typeface="Arial"/>
                <a:sym typeface="Arial"/>
              </a:rPr>
              <a:t>Pazar Araştırması</a:t>
            </a:r>
          </a:p>
        </p:txBody>
      </p:sp>
      <p:sp>
        <p:nvSpPr>
          <p:cNvPr id="31" name="Shape 31"/>
          <p:cNvSpPr/>
          <p:nvPr/>
        </p:nvSpPr>
        <p:spPr>
          <a:xfrm>
            <a:off x="3714750" y="1513400"/>
            <a:ext cx="2645825" cy="1037150"/>
          </a:xfrm>
          <a:prstGeom prst="rect">
            <a:avLst/>
          </a:prstGeom>
          <a:blipFill>
            <a:blip r:embed="rId6"/>
            <a:stretch>
              <a:fillRect/>
            </a:stretch>
          </a:blipFill>
        </p:spPr>
      </p:sp>
      <p:sp>
        <p:nvSpPr>
          <p:cNvPr id="32" name="Shape 32"/>
          <p:cNvSpPr txBox="1"/>
          <p:nvPr/>
        </p:nvSpPr>
        <p:spPr>
          <a:xfrm>
            <a:off x="3832925" y="1580425"/>
            <a:ext cx="2485649" cy="979299"/>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İhtiyacı bilmek</a:t>
            </a:r>
          </a:p>
        </p:txBody>
      </p:sp>
      <p:sp>
        <p:nvSpPr>
          <p:cNvPr id="33" name="Shape 33"/>
          <p:cNvSpPr/>
          <p:nvPr/>
        </p:nvSpPr>
        <p:spPr>
          <a:xfrm>
            <a:off x="6847400" y="4053400"/>
            <a:ext cx="2645825" cy="1291150"/>
          </a:xfrm>
          <a:prstGeom prst="rect">
            <a:avLst/>
          </a:prstGeom>
          <a:blipFill>
            <a:blip r:embed="rId7"/>
            <a:stretch>
              <a:fillRect/>
            </a:stretch>
          </a:blipFill>
        </p:spPr>
      </p:sp>
      <p:sp>
        <p:nvSpPr>
          <p:cNvPr id="34" name="Shape 34"/>
          <p:cNvSpPr txBox="1"/>
          <p:nvPr/>
        </p:nvSpPr>
        <p:spPr>
          <a:xfrm>
            <a:off x="6965575" y="4120425"/>
            <a:ext cx="2485649" cy="1233300"/>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
İhtiyacı üretmek</a:t>
            </a:r>
          </a:p>
        </p:txBody>
      </p:sp>
      <p:sp>
        <p:nvSpPr>
          <p:cNvPr id="35" name="Shape 35"/>
          <p:cNvSpPr/>
          <p:nvPr/>
        </p:nvSpPr>
        <p:spPr>
          <a:xfrm>
            <a:off x="666750" y="4222750"/>
            <a:ext cx="2307149" cy="1037150"/>
          </a:xfrm>
          <a:prstGeom prst="rect">
            <a:avLst/>
          </a:prstGeom>
          <a:blipFill>
            <a:blip r:embed="rId8"/>
            <a:stretch>
              <a:fillRect/>
            </a:stretch>
          </a:blipFill>
        </p:spPr>
      </p:sp>
      <p:sp>
        <p:nvSpPr>
          <p:cNvPr id="36" name="Shape 36"/>
          <p:cNvSpPr txBox="1"/>
          <p:nvPr/>
        </p:nvSpPr>
        <p:spPr>
          <a:xfrm>
            <a:off x="784925" y="4289775"/>
            <a:ext cx="2146999" cy="979299"/>
          </a:xfrm>
          <a:prstGeom prst="rect">
            <a:avLst/>
          </a:prstGeom>
        </p:spPr>
        <p:txBody>
          <a:bodyPr lIns="38100" tIns="38100" rIns="38100" bIns="38100" anchor="ctr" anchorCtr="0">
            <a:noAutofit/>
          </a:bodyPr>
          <a:lstStyle/>
          <a:p>
            <a:pPr marL="0" marR="0" indent="0" algn="ctr">
              <a:lnSpc>
                <a:spcPct val="120138"/>
              </a:lnSpc>
              <a:spcBef>
                <a:spcPts val="0"/>
              </a:spcBef>
              <a:spcAft>
                <a:spcPts val="0"/>
              </a:spcAft>
              <a:buNone/>
            </a:pPr>
            <a:r>
              <a:rPr lang="en-US" sz="2000">
                <a:solidFill>
                  <a:srgbClr val="000000"/>
                </a:solidFill>
                <a:latin typeface="Arial"/>
                <a:ea typeface="Arial"/>
                <a:cs typeface="Arial"/>
                <a:sym typeface="Arial"/>
              </a:rPr>
              <a:t>Satmak</a:t>
            </a:r>
            <a:r>
              <a:rPr lang="en-US" sz="2000">
                <a:solidFill>
                  <a:srgbClr val="FFFFFF"/>
                </a:solidFill>
                <a:latin typeface="Arial"/>
                <a:ea typeface="Arial"/>
                <a:cs typeface="Arial"/>
                <a:sym typeface="Arial"/>
              </a:rPr>
              <a:t> </a:t>
            </a:r>
          </a:p>
        </p:txBody>
      </p:sp>
      <p:sp>
        <p:nvSpPr>
          <p:cNvPr id="37" name="Shape 37"/>
          <p:cNvSpPr/>
          <p:nvPr/>
        </p:nvSpPr>
        <p:spPr>
          <a:xfrm>
            <a:off x="2963325" y="2709325"/>
            <a:ext cx="3894649" cy="3270250"/>
          </a:xfrm>
          <a:prstGeom prst="rect">
            <a:avLst/>
          </a:prstGeom>
          <a:blipFill>
            <a:blip r:embed="rId9"/>
            <a:stretch>
              <a:fillRect/>
            </a:stretch>
          </a:blipFill>
        </p:spPr>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610300" y="1321150"/>
            <a:ext cx="4612899" cy="5477224"/>
          </a:xfrm>
          <a:prstGeom prst="rect">
            <a:avLst/>
          </a:prstGeom>
        </p:spPr>
        <p:txBody>
          <a:bodyPr lIns="38100" tIns="38100" rIns="38100" bIns="38100" anchor="t" anchorCtr="0">
            <a:noAutofit/>
          </a:bodyPr>
          <a:lstStyle/>
          <a:p>
            <a:pPr marL="381000" marR="0" lvl="0" indent="-220133" algn="l">
              <a:lnSpc>
                <a:spcPct val="119791"/>
              </a:lnSpc>
              <a:spcBef>
                <a:spcPts val="0"/>
              </a:spcBef>
              <a:spcAft>
                <a:spcPts val="0"/>
              </a:spcAft>
              <a:buClr>
                <a:srgbClr val="000000"/>
              </a:buClr>
              <a:buSzPct val="164609"/>
              <a:buFont typeface="Arial"/>
              <a:buChar char="•"/>
            </a:pPr>
            <a:r>
              <a:rPr lang="en-US" sz="2666">
                <a:solidFill>
                  <a:srgbClr val="000000"/>
                </a:solidFill>
                <a:latin typeface="Arial"/>
                <a:ea typeface="Arial"/>
                <a:cs typeface="Arial"/>
                <a:sym typeface="Arial"/>
              </a:rPr>
              <a:t>Kimler? Kaç yaşındalar?</a:t>
            </a:r>
          </a:p>
          <a:p>
            <a:pPr marL="0" marR="0" indent="0" algn="l">
              <a:lnSpc>
                <a:spcPct val="119791"/>
              </a:lnSpc>
              <a:spcBef>
                <a:spcPts val="479"/>
              </a:spcBef>
              <a:spcAft>
                <a:spcPts val="0"/>
              </a:spcAft>
              <a:buNone/>
            </a:pPr>
            <a:r>
              <a:rPr lang="en-US" sz="2666">
                <a:solidFill>
                  <a:srgbClr val="000000"/>
                </a:solidFill>
                <a:latin typeface="Arial"/>
                <a:ea typeface="Arial"/>
                <a:cs typeface="Arial"/>
                <a:sym typeface="Arial"/>
              </a:rPr>
              <a:t>Yaş, Cinsiyet, gelir? </a:t>
            </a:r>
          </a:p>
          <a:p>
            <a:pPr marL="381000" marR="0" lvl="0" indent="-220133" algn="l">
              <a:lnSpc>
                <a:spcPct val="119791"/>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Ne kadar ihtiyaçları var? Neye ihtiyaçları var? Nasıl ödeyecekler?</a:t>
            </a:r>
          </a:p>
          <a:p>
            <a:pPr marL="381000" marR="0" lvl="0" indent="-220133" algn="l">
              <a:lnSpc>
                <a:spcPct val="119791"/>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Hayat stilleri, Sosyal sınıfları, kişilikleri?</a:t>
            </a:r>
          </a:p>
          <a:p>
            <a:pPr marL="381000" marR="0" lvl="0" indent="-220133" algn="l">
              <a:lnSpc>
                <a:spcPct val="119791"/>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Nasıl alışveriş yapıyorlar? Sağlayacakları fayda, fırsat, kullanım</a:t>
            </a:r>
          </a:p>
          <a:p>
            <a:pPr marL="381000" marR="0" lvl="0" indent="-220133" algn="l">
              <a:lnSpc>
                <a:spcPct val="119791"/>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Neredeler?</a:t>
            </a:r>
          </a:p>
          <a:p>
            <a:pPr marL="0" marR="0" indent="0" algn="l">
              <a:lnSpc>
                <a:spcPct val="119791"/>
              </a:lnSpc>
              <a:spcBef>
                <a:spcPts val="479"/>
              </a:spcBef>
              <a:spcAft>
                <a:spcPts val="0"/>
              </a:spcAft>
              <a:buNone/>
            </a:pPr>
            <a:r>
              <a:rPr lang="en-US" sz="2666">
                <a:solidFill>
                  <a:srgbClr val="000000"/>
                </a:solidFill>
                <a:latin typeface="Arial"/>
                <a:ea typeface="Arial"/>
                <a:cs typeface="Arial"/>
                <a:sym typeface="Arial"/>
              </a:rPr>
              <a:t>Şehirler, bölgeler, ülkeler</a:t>
            </a:r>
          </a:p>
        </p:txBody>
      </p:sp>
      <p:sp>
        <p:nvSpPr>
          <p:cNvPr id="43" name="Shape 43"/>
          <p:cNvSpPr/>
          <p:nvPr/>
        </p:nvSpPr>
        <p:spPr>
          <a:xfrm>
            <a:off x="254000" y="84650"/>
            <a:ext cx="8043324" cy="899574"/>
          </a:xfrm>
          <a:prstGeom prst="rect">
            <a:avLst/>
          </a:prstGeom>
          <a:blipFill>
            <a:blip r:embed="rId4"/>
            <a:stretch>
              <a:fillRect/>
            </a:stretch>
          </a:blipFill>
        </p:spPr>
      </p:sp>
      <p:sp>
        <p:nvSpPr>
          <p:cNvPr id="44" name="Shape 44"/>
          <p:cNvSpPr txBox="1"/>
          <p:nvPr/>
        </p:nvSpPr>
        <p:spPr>
          <a:xfrm>
            <a:off x="356300" y="135800"/>
            <a:ext cx="7914899" cy="871699"/>
          </a:xfrm>
          <a:prstGeom prst="rect">
            <a:avLst/>
          </a:prstGeom>
        </p:spPr>
        <p:txBody>
          <a:bodyPr lIns="38100" tIns="38100" rIns="38100" bIns="38100" anchor="ctr" anchorCtr="0">
            <a:noAutofit/>
          </a:bodyPr>
          <a:lstStyle/>
          <a:p>
            <a:pPr marL="0" marR="0" indent="0" algn="l">
              <a:lnSpc>
                <a:spcPct val="120000"/>
              </a:lnSpc>
              <a:spcBef>
                <a:spcPts val="0"/>
              </a:spcBef>
              <a:spcAft>
                <a:spcPts val="0"/>
              </a:spcAft>
              <a:buNone/>
            </a:pPr>
            <a:r>
              <a:rPr lang="en-US" sz="4444">
                <a:solidFill>
                  <a:srgbClr val="000000"/>
                </a:solidFill>
                <a:latin typeface="Arial"/>
                <a:ea typeface="Arial"/>
                <a:cs typeface="Arial"/>
                <a:sym typeface="Arial"/>
              </a:rPr>
              <a:t>Kim bu müşteriler ?</a:t>
            </a:r>
          </a:p>
        </p:txBody>
      </p:sp>
      <p:sp>
        <p:nvSpPr>
          <p:cNvPr id="45" name="Shape 45"/>
          <p:cNvSpPr/>
          <p:nvPr/>
        </p:nvSpPr>
        <p:spPr>
          <a:xfrm>
            <a:off x="5588000" y="1354650"/>
            <a:ext cx="3640649" cy="2942149"/>
          </a:xfrm>
          <a:prstGeom prst="rect">
            <a:avLst/>
          </a:prstGeom>
          <a:blipFill>
            <a:blip r:embed="rId5"/>
            <a:stretch>
              <a:fillRect/>
            </a:stretch>
          </a:blipFill>
        </p:spPr>
      </p:sp>
      <p:sp>
        <p:nvSpPr>
          <p:cNvPr id="46" name="Shape 46"/>
          <p:cNvSpPr/>
          <p:nvPr/>
        </p:nvSpPr>
        <p:spPr>
          <a:xfrm>
            <a:off x="5503325" y="4318000"/>
            <a:ext cx="1830899" cy="2286000"/>
          </a:xfrm>
          <a:prstGeom prst="rect">
            <a:avLst/>
          </a:prstGeom>
          <a:blipFill>
            <a:blip r:embed="rId6"/>
            <a:stretch>
              <a:fillRect/>
            </a:stretch>
          </a:blipFill>
        </p:spPr>
      </p:sp>
      <p:sp>
        <p:nvSpPr>
          <p:cNvPr id="47" name="Shape 47"/>
          <p:cNvSpPr/>
          <p:nvPr/>
        </p:nvSpPr>
        <p:spPr>
          <a:xfrm>
            <a:off x="7535325" y="4656650"/>
            <a:ext cx="2370649" cy="1629825"/>
          </a:xfrm>
          <a:prstGeom prst="rect">
            <a:avLst/>
          </a:prstGeom>
          <a:blipFill>
            <a:blip r:embed="rId7"/>
            <a:stretch>
              <a:fillRect/>
            </a:stretch>
          </a:blipFill>
        </p:spPr>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51"/>
        <p:cNvGrpSpPr/>
        <p:nvPr/>
      </p:nvGrpSpPr>
      <p:grpSpPr>
        <a:xfrm>
          <a:off x="0" y="0"/>
          <a:ext cx="0" cy="0"/>
          <a:chOff x="0" y="0"/>
          <a:chExt cx="0" cy="0"/>
        </a:xfrm>
      </p:grpSpPr>
      <p:sp>
        <p:nvSpPr>
          <p:cNvPr id="52" name="Shape 52"/>
          <p:cNvSpPr/>
          <p:nvPr/>
        </p:nvSpPr>
        <p:spPr>
          <a:xfrm>
            <a:off x="423325" y="169325"/>
            <a:ext cx="8805325" cy="899574"/>
          </a:xfrm>
          <a:prstGeom prst="rect">
            <a:avLst/>
          </a:prstGeom>
          <a:blipFill>
            <a:blip r:embed="rId4"/>
            <a:stretch>
              <a:fillRect/>
            </a:stretch>
          </a:blipFill>
        </p:spPr>
      </p:sp>
      <p:sp>
        <p:nvSpPr>
          <p:cNvPr id="53" name="Shape 53"/>
          <p:cNvSpPr txBox="1">
            <a:spLocks noGrp="1"/>
          </p:cNvSpPr>
          <p:nvPr>
            <p:ph type="title"/>
          </p:nvPr>
        </p:nvSpPr>
        <p:spPr>
          <a:xfrm>
            <a:off x="525625" y="220475"/>
            <a:ext cx="8676899" cy="871699"/>
          </a:xfrm>
          <a:prstGeom prst="rect">
            <a:avLst/>
          </a:prstGeom>
        </p:spPr>
        <p:txBody>
          <a:bodyPr lIns="38100" tIns="38100" rIns="38100" bIns="38100" anchor="ctr" anchorCtr="0">
            <a:noAutofit/>
          </a:bodyPr>
          <a:lstStyle/>
          <a:p>
            <a:pPr marL="0" marR="0" indent="0" algn="l">
              <a:lnSpc>
                <a:spcPct val="120000"/>
              </a:lnSpc>
              <a:spcBef>
                <a:spcPts val="0"/>
              </a:spcBef>
              <a:spcAft>
                <a:spcPts val="0"/>
              </a:spcAft>
              <a:buNone/>
            </a:pPr>
            <a:r>
              <a:rPr lang="en-US" sz="4444" b="1">
                <a:solidFill>
                  <a:srgbClr val="000000"/>
                </a:solidFill>
                <a:latin typeface="Arial"/>
                <a:ea typeface="Arial"/>
                <a:cs typeface="Arial"/>
                <a:sym typeface="Arial"/>
              </a:rPr>
              <a:t>Hedef Pazar nedir?</a:t>
            </a:r>
          </a:p>
        </p:txBody>
      </p:sp>
      <p:sp>
        <p:nvSpPr>
          <p:cNvPr id="54" name="Shape 54"/>
          <p:cNvSpPr/>
          <p:nvPr/>
        </p:nvSpPr>
        <p:spPr>
          <a:xfrm>
            <a:off x="1280575" y="1291150"/>
            <a:ext cx="7725825" cy="5566825"/>
          </a:xfrm>
          <a:prstGeom prst="rect">
            <a:avLst/>
          </a:prstGeom>
          <a:blipFill>
            <a:blip r:embed="rId5"/>
            <a:stretch>
              <a:fillRect/>
            </a:stretch>
          </a:blipFill>
        </p:spPr>
      </p:sp>
      <p:sp>
        <p:nvSpPr>
          <p:cNvPr id="55" name="Shape 55"/>
          <p:cNvSpPr txBox="1"/>
          <p:nvPr/>
        </p:nvSpPr>
        <p:spPr>
          <a:xfrm>
            <a:off x="1419925" y="1329950"/>
            <a:ext cx="7555074" cy="5597150"/>
          </a:xfrm>
          <a:prstGeom prst="rect">
            <a:avLst/>
          </a:prstGeom>
        </p:spPr>
        <p:txBody>
          <a:bodyPr lIns="38100" tIns="38100" rIns="38100" bIns="38100" anchor="ctr" anchorCtr="0">
            <a:noAutofit/>
          </a:bodyPr>
          <a:lstStyle/>
          <a:p>
            <a:pPr marL="0" marR="0" indent="0" algn="ctr">
              <a:lnSpc>
                <a:spcPct val="107812"/>
              </a:lnSpc>
              <a:spcBef>
                <a:spcPts val="604"/>
              </a:spcBef>
              <a:spcAft>
                <a:spcPts val="604"/>
              </a:spcAft>
              <a:buNone/>
            </a:pPr>
            <a:r>
              <a:rPr lang="en-US" sz="2666">
                <a:solidFill>
                  <a:srgbClr val="000000"/>
                </a:solidFill>
                <a:latin typeface="Arial"/>
                <a:ea typeface="Arial"/>
                <a:cs typeface="Arial"/>
                <a:sym typeface="Arial"/>
              </a:rPr>
              <a:t>
</a:t>
            </a:r>
          </a:p>
          <a:p>
            <a:endParaRPr lang="en-US" sz="2666">
              <a:solidFill>
                <a:srgbClr val="000000"/>
              </a:solidFill>
              <a:latin typeface="Arial"/>
              <a:ea typeface="Arial"/>
              <a:cs typeface="Arial"/>
              <a:sym typeface="Arial"/>
            </a:endParaRPr>
          </a:p>
          <a:p>
            <a:endParaRPr lang="en-US" sz="2666">
              <a:solidFill>
                <a:srgbClr val="000000"/>
              </a:solidFill>
              <a:latin typeface="Arial"/>
              <a:ea typeface="Arial"/>
              <a:cs typeface="Arial"/>
              <a:sym typeface="Arial"/>
            </a:endParaRPr>
          </a:p>
          <a:p>
            <a:endParaRPr lang="en-US" sz="2666">
              <a:solidFill>
                <a:srgbClr val="000000"/>
              </a:solidFill>
              <a:latin typeface="Arial"/>
              <a:ea typeface="Arial"/>
              <a:cs typeface="Arial"/>
              <a:sym typeface="Arial"/>
            </a:endParaRPr>
          </a:p>
          <a:p>
            <a:endParaRPr lang="en-US" sz="2666">
              <a:solidFill>
                <a:srgbClr val="000000"/>
              </a:solidFill>
              <a:latin typeface="Arial"/>
              <a:ea typeface="Arial"/>
              <a:cs typeface="Arial"/>
              <a:sym typeface="Arial"/>
            </a:endParaRPr>
          </a:p>
          <a:p>
            <a:endParaRPr lang="en-US" sz="2666">
              <a:solidFill>
                <a:srgbClr val="000000"/>
              </a:solidFill>
              <a:latin typeface="Arial"/>
              <a:ea typeface="Arial"/>
              <a:cs typeface="Arial"/>
              <a:sym typeface="Arial"/>
            </a:endParaRPr>
          </a:p>
          <a:p>
            <a:endParaRPr lang="en-US" sz="2666">
              <a:solidFill>
                <a:srgbClr val="000000"/>
              </a:solidFill>
              <a:latin typeface="Arial"/>
              <a:ea typeface="Arial"/>
              <a:cs typeface="Arial"/>
              <a:sym typeface="Arial"/>
            </a:endParaRPr>
          </a:p>
          <a:p>
            <a:pPr marL="0" marR="0" indent="0" algn="ctr">
              <a:lnSpc>
                <a:spcPct val="107812"/>
              </a:lnSpc>
              <a:spcBef>
                <a:spcPts val="604"/>
              </a:spcBef>
              <a:spcAft>
                <a:spcPts val="0"/>
              </a:spcAft>
              <a:buNone/>
            </a:pPr>
            <a:r>
              <a:rPr lang="en-US" sz="2666">
                <a:solidFill>
                  <a:srgbClr val="000000"/>
                </a:solidFill>
                <a:latin typeface="Arial"/>
                <a:ea typeface="Arial"/>
                <a:cs typeface="Arial"/>
                <a:sym typeface="Arial"/>
              </a:rPr>
              <a:t>Toplam nüfus</a:t>
            </a:r>
          </a:p>
        </p:txBody>
      </p:sp>
      <p:sp>
        <p:nvSpPr>
          <p:cNvPr id="56" name="Shape 56"/>
          <p:cNvSpPr/>
          <p:nvPr/>
        </p:nvSpPr>
        <p:spPr>
          <a:xfrm>
            <a:off x="2328325" y="1375825"/>
            <a:ext cx="5725574" cy="4762500"/>
          </a:xfrm>
          <a:prstGeom prst="rect">
            <a:avLst/>
          </a:prstGeom>
          <a:blipFill>
            <a:blip r:embed="rId6"/>
            <a:stretch>
              <a:fillRect/>
            </a:stretch>
          </a:blipFill>
        </p:spPr>
      </p:sp>
      <p:sp>
        <p:nvSpPr>
          <p:cNvPr id="57" name="Shape 57"/>
          <p:cNvSpPr txBox="1"/>
          <p:nvPr/>
        </p:nvSpPr>
        <p:spPr>
          <a:xfrm>
            <a:off x="2462375" y="1409325"/>
            <a:ext cx="5563650" cy="4796350"/>
          </a:xfrm>
          <a:prstGeom prst="rect">
            <a:avLst/>
          </a:prstGeom>
        </p:spPr>
        <p:txBody>
          <a:bodyPr lIns="38100" tIns="38100" rIns="38100" bIns="38100" anchor="t" anchorCtr="0">
            <a:noAutofit/>
          </a:bodyPr>
          <a:lstStyle/>
          <a:p>
            <a:pPr marL="0" marR="0" indent="0" algn="ctr">
              <a:lnSpc>
                <a:spcPct val="107812"/>
              </a:lnSpc>
              <a:spcBef>
                <a:spcPts val="604"/>
              </a:spcBef>
              <a:spcAft>
                <a:spcPts val="604"/>
              </a:spcAft>
              <a:buNone/>
            </a:pPr>
            <a:r>
              <a:rPr lang="en-US" sz="2666">
                <a:solidFill>
                  <a:srgbClr val="000000"/>
                </a:solidFill>
                <a:latin typeface="Arial"/>
                <a:ea typeface="Arial"/>
                <a:cs typeface="Arial"/>
                <a:sym typeface="Arial"/>
              </a:rPr>
              <a:t>
</a:t>
            </a:r>
          </a:p>
          <a:p>
            <a:endParaRPr lang="en-US" sz="2666">
              <a:solidFill>
                <a:srgbClr val="000000"/>
              </a:solidFill>
              <a:latin typeface="Arial"/>
              <a:ea typeface="Arial"/>
              <a:cs typeface="Arial"/>
              <a:sym typeface="Arial"/>
            </a:endParaRPr>
          </a:p>
          <a:p>
            <a:endParaRPr lang="en-US" sz="2666">
              <a:solidFill>
                <a:srgbClr val="000000"/>
              </a:solidFill>
              <a:latin typeface="Arial"/>
              <a:ea typeface="Arial"/>
              <a:cs typeface="Arial"/>
              <a:sym typeface="Arial"/>
            </a:endParaRPr>
          </a:p>
          <a:p>
            <a:endParaRPr lang="en-US" sz="2666">
              <a:solidFill>
                <a:srgbClr val="000000"/>
              </a:solidFill>
              <a:latin typeface="Arial"/>
              <a:ea typeface="Arial"/>
              <a:cs typeface="Arial"/>
              <a:sym typeface="Arial"/>
            </a:endParaRPr>
          </a:p>
          <a:p>
            <a:endParaRPr lang="en-US" sz="2666">
              <a:solidFill>
                <a:srgbClr val="000000"/>
              </a:solidFill>
              <a:latin typeface="Arial"/>
              <a:ea typeface="Arial"/>
              <a:cs typeface="Arial"/>
              <a:sym typeface="Arial"/>
            </a:endParaRPr>
          </a:p>
          <a:p>
            <a:pPr marL="0" marR="0" indent="0" algn="ctr">
              <a:lnSpc>
                <a:spcPct val="107812"/>
              </a:lnSpc>
              <a:spcBef>
                <a:spcPts val="604"/>
              </a:spcBef>
              <a:spcAft>
                <a:spcPts val="0"/>
              </a:spcAft>
              <a:buNone/>
            </a:pPr>
            <a:r>
              <a:rPr lang="en-US" sz="2666">
                <a:solidFill>
                  <a:srgbClr val="000000"/>
                </a:solidFill>
                <a:latin typeface="Arial"/>
                <a:ea typeface="Arial"/>
                <a:cs typeface="Arial"/>
                <a:sym typeface="Arial"/>
              </a:rPr>
              <a:t>Satınalma gücü olan</a:t>
            </a:r>
          </a:p>
        </p:txBody>
      </p:sp>
      <p:sp>
        <p:nvSpPr>
          <p:cNvPr id="58" name="Shape 58"/>
          <p:cNvSpPr/>
          <p:nvPr/>
        </p:nvSpPr>
        <p:spPr>
          <a:xfrm>
            <a:off x="2889250" y="1778000"/>
            <a:ext cx="4392074" cy="3312575"/>
          </a:xfrm>
          <a:prstGeom prst="rect">
            <a:avLst/>
          </a:prstGeom>
          <a:blipFill>
            <a:blip r:embed="rId7"/>
            <a:stretch>
              <a:fillRect/>
            </a:stretch>
          </a:blipFill>
        </p:spPr>
      </p:sp>
      <p:sp>
        <p:nvSpPr>
          <p:cNvPr id="59" name="Shape 59"/>
          <p:cNvSpPr txBox="1"/>
          <p:nvPr/>
        </p:nvSpPr>
        <p:spPr>
          <a:xfrm>
            <a:off x="2919225" y="1809750"/>
            <a:ext cx="4438274" cy="3348200"/>
          </a:xfrm>
          <a:prstGeom prst="rect">
            <a:avLst/>
          </a:prstGeom>
        </p:spPr>
        <p:txBody>
          <a:bodyPr lIns="38100" tIns="38100" rIns="38100" bIns="38100" anchor="t" anchorCtr="0">
            <a:noAutofit/>
          </a:bodyPr>
          <a:lstStyle/>
          <a:p>
            <a:pPr marL="0" marR="0" indent="0" algn="ctr">
              <a:lnSpc>
                <a:spcPct val="107812"/>
              </a:lnSpc>
              <a:spcBef>
                <a:spcPts val="604"/>
              </a:spcBef>
              <a:spcAft>
                <a:spcPts val="604"/>
              </a:spcAft>
              <a:buNone/>
            </a:pPr>
            <a:r>
              <a:rPr lang="en-US" sz="2666">
                <a:solidFill>
                  <a:srgbClr val="000000"/>
                </a:solidFill>
                <a:latin typeface="Arial"/>
                <a:ea typeface="Arial"/>
                <a:cs typeface="Arial"/>
                <a:sym typeface="Arial"/>
              </a:rPr>
              <a:t>
</a:t>
            </a:r>
          </a:p>
          <a:p>
            <a:endParaRPr lang="en-US" sz="2666">
              <a:solidFill>
                <a:srgbClr val="000000"/>
              </a:solidFill>
              <a:latin typeface="Arial"/>
              <a:ea typeface="Arial"/>
              <a:cs typeface="Arial"/>
              <a:sym typeface="Arial"/>
            </a:endParaRPr>
          </a:p>
          <a:p>
            <a:endParaRPr lang="en-US" sz="2666">
              <a:solidFill>
                <a:srgbClr val="000000"/>
              </a:solidFill>
              <a:latin typeface="Arial"/>
              <a:ea typeface="Arial"/>
              <a:cs typeface="Arial"/>
              <a:sym typeface="Arial"/>
            </a:endParaRPr>
          </a:p>
          <a:p>
            <a:pPr marL="0" marR="0" indent="0" algn="ctr">
              <a:lnSpc>
                <a:spcPct val="107812"/>
              </a:lnSpc>
              <a:spcBef>
                <a:spcPts val="604"/>
              </a:spcBef>
              <a:spcAft>
                <a:spcPts val="0"/>
              </a:spcAft>
              <a:buNone/>
            </a:pPr>
            <a:r>
              <a:rPr lang="en-US" sz="2666">
                <a:solidFill>
                  <a:srgbClr val="000000"/>
                </a:solidFill>
                <a:latin typeface="Arial"/>
                <a:ea typeface="Arial"/>
                <a:cs typeface="Arial"/>
                <a:sym typeface="Arial"/>
              </a:rPr>
              <a:t>Satınalma isteği olan</a:t>
            </a:r>
          </a:p>
        </p:txBody>
      </p:sp>
      <p:sp>
        <p:nvSpPr>
          <p:cNvPr id="60" name="Shape 60"/>
          <p:cNvSpPr/>
          <p:nvPr/>
        </p:nvSpPr>
        <p:spPr>
          <a:xfrm>
            <a:off x="3640650" y="1926150"/>
            <a:ext cx="3048000" cy="2053149"/>
          </a:xfrm>
          <a:prstGeom prst="rect">
            <a:avLst/>
          </a:prstGeom>
          <a:blipFill>
            <a:blip r:embed="rId8"/>
            <a:stretch>
              <a:fillRect/>
            </a:stretch>
          </a:blipFill>
        </p:spPr>
      </p:sp>
      <p:sp>
        <p:nvSpPr>
          <p:cNvPr id="61" name="Shape 61"/>
          <p:cNvSpPr txBox="1"/>
          <p:nvPr/>
        </p:nvSpPr>
        <p:spPr>
          <a:xfrm>
            <a:off x="3780000" y="1961425"/>
            <a:ext cx="2875475" cy="2085249"/>
          </a:xfrm>
          <a:prstGeom prst="rect">
            <a:avLst/>
          </a:prstGeom>
        </p:spPr>
        <p:txBody>
          <a:bodyPr lIns="38100" tIns="38100" rIns="38100" bIns="38100" anchor="b" anchorCtr="0">
            <a:noAutofit/>
          </a:bodyPr>
          <a:lstStyle/>
          <a:p>
            <a:pPr marL="0" marR="0" indent="0" algn="ctr">
              <a:lnSpc>
                <a:spcPct val="107812"/>
              </a:lnSpc>
              <a:spcBef>
                <a:spcPts val="0"/>
              </a:spcBef>
              <a:spcAft>
                <a:spcPts val="0"/>
              </a:spcAft>
              <a:buNone/>
            </a:pPr>
            <a:r>
              <a:rPr lang="en-US" sz="2666">
                <a:solidFill>
                  <a:srgbClr val="000000"/>
                </a:solidFill>
                <a:latin typeface="Arial"/>
                <a:ea typeface="Arial"/>
                <a:cs typeface="Arial"/>
                <a:sym typeface="Arial"/>
              </a:rPr>
              <a:t>Ulaşabileceğimiz grup</a:t>
            </a:r>
          </a:p>
        </p:txBody>
      </p:sp>
      <p:sp>
        <p:nvSpPr>
          <p:cNvPr id="62" name="Shape 62"/>
          <p:cNvSpPr/>
          <p:nvPr/>
        </p:nvSpPr>
        <p:spPr>
          <a:xfrm>
            <a:off x="4307400" y="1936725"/>
            <a:ext cx="1661574" cy="1132400"/>
          </a:xfrm>
          <a:prstGeom prst="rect">
            <a:avLst/>
          </a:prstGeom>
          <a:blipFill>
            <a:blip r:embed="rId9"/>
            <a:stretch>
              <a:fillRect/>
            </a:stretch>
          </a:blipFill>
        </p:spPr>
      </p:sp>
      <p:sp>
        <p:nvSpPr>
          <p:cNvPr id="63" name="Shape 63"/>
          <p:cNvSpPr txBox="1"/>
          <p:nvPr/>
        </p:nvSpPr>
        <p:spPr>
          <a:xfrm>
            <a:off x="4443225" y="1970250"/>
            <a:ext cx="1492599" cy="1171575"/>
          </a:xfrm>
          <a:prstGeom prst="rect">
            <a:avLst/>
          </a:prstGeom>
        </p:spPr>
        <p:txBody>
          <a:bodyPr lIns="38100" tIns="38100" rIns="38100" bIns="38100" anchor="ctr" anchorCtr="0">
            <a:noAutofit/>
          </a:bodyPr>
          <a:lstStyle/>
          <a:p>
            <a:pPr marL="0" marR="0" indent="0" algn="ctr">
              <a:lnSpc>
                <a:spcPct val="107812"/>
              </a:lnSpc>
              <a:spcBef>
                <a:spcPts val="0"/>
              </a:spcBef>
              <a:spcAft>
                <a:spcPts val="0"/>
              </a:spcAft>
              <a:buNone/>
            </a:pPr>
            <a:r>
              <a:rPr lang="en-US" sz="2666">
                <a:solidFill>
                  <a:srgbClr val="000000"/>
                </a:solidFill>
                <a:latin typeface="Arial"/>
                <a:ea typeface="Arial"/>
                <a:cs typeface="Arial"/>
                <a:sym typeface="Arial"/>
              </a:rPr>
              <a:t>Müşterilerimiz</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610300" y="1236475"/>
            <a:ext cx="4757732" cy="5815874"/>
          </a:xfrm>
          <a:prstGeom prst="rect">
            <a:avLst/>
          </a:prstGeom>
        </p:spPr>
        <p:txBody>
          <a:bodyPr lIns="38100" tIns="38100" rIns="38100" bIns="38100" anchor="t" anchorCtr="0">
            <a:noAutofit/>
          </a:bodyPr>
          <a:lstStyle/>
          <a:p>
            <a:pPr marL="618067" marR="0" lvl="0" indent="-457200" algn="l">
              <a:lnSpc>
                <a:spcPct val="100000"/>
              </a:lnSpc>
              <a:spcBef>
                <a:spcPts val="479"/>
              </a:spcBef>
              <a:spcAft>
                <a:spcPts val="0"/>
              </a:spcAft>
              <a:buClr>
                <a:srgbClr val="000000"/>
              </a:buClr>
              <a:buSzPct val="98765"/>
              <a:buFont typeface="Arial" pitchFamily="34" charset="0"/>
              <a:buChar char="•"/>
            </a:pP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Rakiplerimiz</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kimler</a:t>
            </a:r>
            <a:r>
              <a:rPr lang="en-US" sz="2666" dirty="0">
                <a:solidFill>
                  <a:srgbClr val="000000"/>
                </a:solidFill>
                <a:latin typeface="Arial"/>
                <a:ea typeface="Arial"/>
                <a:cs typeface="Arial"/>
                <a:sym typeface="Arial"/>
              </a:rPr>
              <a:t>?</a:t>
            </a:r>
          </a:p>
          <a:p>
            <a:pPr marL="457200" indent="-457200">
              <a:buFont typeface="Arial" pitchFamily="34" charset="0"/>
              <a:buChar char="•"/>
            </a:pPr>
            <a:endParaRPr lang="en-US" sz="2666" dirty="0">
              <a:solidFill>
                <a:srgbClr val="000000"/>
              </a:solidFill>
              <a:latin typeface="Arial"/>
              <a:ea typeface="Arial"/>
              <a:cs typeface="Arial"/>
              <a:sym typeface="Arial"/>
            </a:endParaRPr>
          </a:p>
          <a:p>
            <a:pPr marL="618067" marR="0" lvl="0" indent="-457200" algn="l">
              <a:lnSpc>
                <a:spcPct val="100000"/>
              </a:lnSpc>
              <a:spcBef>
                <a:spcPts val="479"/>
              </a:spcBef>
              <a:spcAft>
                <a:spcPts val="0"/>
              </a:spcAft>
              <a:buClr>
                <a:srgbClr val="000000"/>
              </a:buClr>
              <a:buSzPct val="98765"/>
              <a:buFont typeface="Arial" pitchFamily="34" charset="0"/>
              <a:buChar char="•"/>
            </a:pPr>
            <a:r>
              <a:rPr lang="en-US" sz="2666" dirty="0">
                <a:solidFill>
                  <a:srgbClr val="000000"/>
                </a:solidFill>
                <a:latin typeface="Arial"/>
                <a:ea typeface="Arial"/>
                <a:cs typeface="Arial"/>
                <a:sym typeface="Arial"/>
              </a:rPr>
              <a:t>Ne </a:t>
            </a:r>
            <a:r>
              <a:rPr lang="en-US" sz="2666" dirty="0" err="1">
                <a:solidFill>
                  <a:srgbClr val="000000"/>
                </a:solidFill>
                <a:latin typeface="Arial"/>
                <a:ea typeface="Arial"/>
                <a:cs typeface="Arial"/>
                <a:sym typeface="Arial"/>
              </a:rPr>
              <a:t>yapıyorlar</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hedefleri</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ve</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amaçları</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neler</a:t>
            </a:r>
            <a:r>
              <a:rPr lang="en-US" sz="2666" dirty="0">
                <a:solidFill>
                  <a:srgbClr val="000000"/>
                </a:solidFill>
                <a:latin typeface="Arial"/>
                <a:ea typeface="Arial"/>
                <a:cs typeface="Arial"/>
                <a:sym typeface="Arial"/>
              </a:rPr>
              <a:t>?</a:t>
            </a:r>
          </a:p>
          <a:p>
            <a:pPr marL="457200" indent="-457200">
              <a:buFont typeface="Arial" pitchFamily="34" charset="0"/>
              <a:buChar char="•"/>
            </a:pPr>
            <a:endParaRPr lang="en-US" sz="2666" dirty="0">
              <a:solidFill>
                <a:srgbClr val="000000"/>
              </a:solidFill>
              <a:latin typeface="Arial"/>
              <a:ea typeface="Arial"/>
              <a:cs typeface="Arial"/>
              <a:sym typeface="Arial"/>
            </a:endParaRPr>
          </a:p>
          <a:p>
            <a:pPr marL="618067" marR="0" lvl="0" indent="-457200" algn="l">
              <a:lnSpc>
                <a:spcPct val="100000"/>
              </a:lnSpc>
              <a:spcBef>
                <a:spcPts val="479"/>
              </a:spcBef>
              <a:spcAft>
                <a:spcPts val="0"/>
              </a:spcAft>
              <a:buClr>
                <a:srgbClr val="000000"/>
              </a:buClr>
              <a:buSzPct val="98765"/>
              <a:buFont typeface="Arial" pitchFamily="34" charset="0"/>
              <a:buChar char="•"/>
            </a:pPr>
            <a:r>
              <a:rPr lang="en-US" sz="2666" dirty="0" err="1">
                <a:solidFill>
                  <a:srgbClr val="000000"/>
                </a:solidFill>
                <a:latin typeface="Arial"/>
                <a:ea typeface="Arial"/>
                <a:cs typeface="Arial"/>
                <a:sym typeface="Arial"/>
              </a:rPr>
              <a:t>Rakiplerin</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güçlü</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ve</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zayıf</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yanları</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neler</a:t>
            </a:r>
            <a:r>
              <a:rPr lang="en-US" sz="2666" dirty="0">
                <a:solidFill>
                  <a:srgbClr val="000000"/>
                </a:solidFill>
                <a:latin typeface="Arial"/>
                <a:ea typeface="Arial"/>
                <a:cs typeface="Arial"/>
                <a:sym typeface="Arial"/>
              </a:rPr>
              <a:t>?</a:t>
            </a:r>
          </a:p>
          <a:p>
            <a:pPr marL="457200" indent="-457200">
              <a:buFont typeface="Arial" pitchFamily="34" charset="0"/>
              <a:buChar char="•"/>
            </a:pPr>
            <a:endParaRPr lang="en-US" sz="2666" dirty="0">
              <a:solidFill>
                <a:srgbClr val="000000"/>
              </a:solidFill>
              <a:latin typeface="Arial"/>
              <a:ea typeface="Arial"/>
              <a:cs typeface="Arial"/>
              <a:sym typeface="Arial"/>
            </a:endParaRPr>
          </a:p>
          <a:p>
            <a:pPr marL="618067" marR="0" lvl="0" indent="-457200" algn="l">
              <a:lnSpc>
                <a:spcPct val="100000"/>
              </a:lnSpc>
              <a:spcBef>
                <a:spcPts val="479"/>
              </a:spcBef>
              <a:spcAft>
                <a:spcPts val="0"/>
              </a:spcAft>
              <a:buClr>
                <a:srgbClr val="000000"/>
              </a:buClr>
              <a:buSzPct val="98765"/>
              <a:buFont typeface="Arial" pitchFamily="34" charset="0"/>
              <a:buChar char="•"/>
            </a:pPr>
            <a:r>
              <a:rPr lang="en-US" sz="2666" dirty="0" err="1">
                <a:solidFill>
                  <a:srgbClr val="000000"/>
                </a:solidFill>
                <a:latin typeface="Arial"/>
                <a:ea typeface="Arial"/>
                <a:cs typeface="Arial"/>
                <a:sym typeface="Arial"/>
              </a:rPr>
              <a:t>Hangi</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zayıflıkları</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onları</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savunmasız</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kılıyor</a:t>
            </a:r>
            <a:r>
              <a:rPr lang="en-US" sz="2666" dirty="0">
                <a:solidFill>
                  <a:srgbClr val="000000"/>
                </a:solidFill>
                <a:latin typeface="Arial"/>
                <a:ea typeface="Arial"/>
                <a:cs typeface="Arial"/>
                <a:sym typeface="Arial"/>
              </a:rPr>
              <a:t>?</a:t>
            </a:r>
          </a:p>
          <a:p>
            <a:pPr marL="457200" indent="-457200">
              <a:buFont typeface="Arial" pitchFamily="34" charset="0"/>
              <a:buChar char="•"/>
            </a:pPr>
            <a:endParaRPr lang="en-US" sz="2666" dirty="0">
              <a:solidFill>
                <a:srgbClr val="000000"/>
              </a:solidFill>
              <a:latin typeface="Arial"/>
              <a:ea typeface="Arial"/>
              <a:cs typeface="Arial"/>
              <a:sym typeface="Arial"/>
            </a:endParaRPr>
          </a:p>
          <a:p>
            <a:pPr marL="618067" marR="0" lvl="0" indent="-457200" algn="l">
              <a:lnSpc>
                <a:spcPct val="100000"/>
              </a:lnSpc>
              <a:spcBef>
                <a:spcPts val="479"/>
              </a:spcBef>
              <a:spcAft>
                <a:spcPts val="0"/>
              </a:spcAft>
              <a:buClr>
                <a:srgbClr val="000000"/>
              </a:buClr>
              <a:buSzPct val="98765"/>
              <a:buFont typeface="Arial" pitchFamily="34" charset="0"/>
              <a:buChar char="•"/>
            </a:pPr>
            <a:r>
              <a:rPr lang="en-US" sz="2666" dirty="0" err="1">
                <a:solidFill>
                  <a:srgbClr val="000000"/>
                </a:solidFill>
                <a:latin typeface="Arial"/>
                <a:ea typeface="Arial"/>
                <a:cs typeface="Arial"/>
                <a:sym typeface="Arial"/>
              </a:rPr>
              <a:t>İlerde</a:t>
            </a:r>
            <a:r>
              <a:rPr lang="en-US" sz="2666" dirty="0">
                <a:solidFill>
                  <a:srgbClr val="000000"/>
                </a:solidFill>
                <a:latin typeface="Arial"/>
                <a:ea typeface="Arial"/>
                <a:cs typeface="Arial"/>
                <a:sym typeface="Arial"/>
              </a:rPr>
              <a:t> ne </a:t>
            </a:r>
            <a:r>
              <a:rPr lang="en-US" sz="2666" dirty="0" err="1">
                <a:solidFill>
                  <a:srgbClr val="000000"/>
                </a:solidFill>
                <a:latin typeface="Arial"/>
                <a:ea typeface="Arial"/>
                <a:cs typeface="Arial"/>
                <a:sym typeface="Arial"/>
              </a:rPr>
              <a:t>değişiklikler</a:t>
            </a:r>
            <a:r>
              <a:rPr lang="en-US" sz="2666" dirty="0">
                <a:solidFill>
                  <a:srgbClr val="000000"/>
                </a:solidFill>
                <a:latin typeface="Arial"/>
                <a:ea typeface="Arial"/>
                <a:cs typeface="Arial"/>
                <a:sym typeface="Arial"/>
              </a:rPr>
              <a:t> </a:t>
            </a:r>
            <a:r>
              <a:rPr lang="en-US" sz="2666" dirty="0" err="1">
                <a:solidFill>
                  <a:srgbClr val="000000"/>
                </a:solidFill>
                <a:latin typeface="Arial"/>
                <a:ea typeface="Arial"/>
                <a:cs typeface="Arial"/>
                <a:sym typeface="Arial"/>
              </a:rPr>
              <a:t>yapabilirler</a:t>
            </a:r>
            <a:r>
              <a:rPr lang="en-US" sz="2666" dirty="0">
                <a:solidFill>
                  <a:srgbClr val="000000"/>
                </a:solidFill>
                <a:latin typeface="Arial"/>
                <a:ea typeface="Arial"/>
                <a:cs typeface="Arial"/>
                <a:sym typeface="Arial"/>
              </a:rPr>
              <a:t>?</a:t>
            </a:r>
          </a:p>
        </p:txBody>
      </p:sp>
      <p:sp>
        <p:nvSpPr>
          <p:cNvPr id="69" name="Shape 69"/>
          <p:cNvSpPr txBox="1"/>
          <p:nvPr/>
        </p:nvSpPr>
        <p:spPr>
          <a:xfrm>
            <a:off x="271625" y="359825"/>
            <a:ext cx="6708400" cy="68649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4000" dirty="0" err="1">
                <a:solidFill>
                  <a:srgbClr val="000000"/>
                </a:solidFill>
                <a:latin typeface="Arial"/>
                <a:ea typeface="Arial"/>
                <a:cs typeface="Arial"/>
                <a:sym typeface="Arial"/>
              </a:rPr>
              <a:t>Rakiplerimizi</a:t>
            </a:r>
            <a:r>
              <a:rPr lang="en-US" sz="4000" dirty="0">
                <a:solidFill>
                  <a:srgbClr val="000000"/>
                </a:solidFill>
                <a:latin typeface="Arial"/>
                <a:ea typeface="Arial"/>
                <a:cs typeface="Arial"/>
                <a:sym typeface="Arial"/>
              </a:rPr>
              <a:t> </a:t>
            </a:r>
            <a:r>
              <a:rPr lang="en-US" sz="4000" dirty="0" err="1">
                <a:solidFill>
                  <a:srgbClr val="000000"/>
                </a:solidFill>
                <a:latin typeface="Arial"/>
                <a:ea typeface="Arial"/>
                <a:cs typeface="Arial"/>
                <a:sym typeface="Arial"/>
              </a:rPr>
              <a:t>tanıyor</a:t>
            </a:r>
            <a:r>
              <a:rPr lang="en-US" sz="4000" dirty="0">
                <a:solidFill>
                  <a:srgbClr val="000000"/>
                </a:solidFill>
                <a:latin typeface="Arial"/>
                <a:ea typeface="Arial"/>
                <a:cs typeface="Arial"/>
                <a:sym typeface="Arial"/>
              </a:rPr>
              <a:t> </a:t>
            </a:r>
            <a:r>
              <a:rPr lang="en-US" sz="4000" dirty="0" err="1">
                <a:solidFill>
                  <a:srgbClr val="000000"/>
                </a:solidFill>
                <a:latin typeface="Arial"/>
                <a:ea typeface="Arial"/>
                <a:cs typeface="Arial"/>
                <a:sym typeface="Arial"/>
              </a:rPr>
              <a:t>muyuz</a:t>
            </a:r>
            <a:r>
              <a:rPr lang="en-US" sz="4000" dirty="0">
                <a:solidFill>
                  <a:srgbClr val="000000"/>
                </a:solidFill>
                <a:latin typeface="Arial"/>
                <a:ea typeface="Arial"/>
                <a:cs typeface="Arial"/>
                <a:sym typeface="Arial"/>
              </a:rPr>
              <a:t> ?</a:t>
            </a:r>
          </a:p>
        </p:txBody>
      </p:sp>
      <p:sp>
        <p:nvSpPr>
          <p:cNvPr id="70" name="Shape 70"/>
          <p:cNvSpPr/>
          <p:nvPr/>
        </p:nvSpPr>
        <p:spPr>
          <a:xfrm>
            <a:off x="5249325" y="1862650"/>
            <a:ext cx="3873500" cy="4487325"/>
          </a:xfrm>
          <a:prstGeom prst="rect">
            <a:avLst/>
          </a:prstGeom>
          <a:blipFill>
            <a:blip r:embed="rId4"/>
            <a:stretch>
              <a:fillRect/>
            </a:stretch>
          </a:blipFill>
        </p:spPr>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694950" y="1659800"/>
            <a:ext cx="9015574" cy="5053875"/>
          </a:xfrm>
          <a:prstGeom prst="rect">
            <a:avLst/>
          </a:prstGeom>
        </p:spPr>
        <p:txBody>
          <a:bodyPr lIns="38100" tIns="38100" rIns="38100" bIns="38100" anchor="t" anchorCtr="0">
            <a:noAutofit/>
          </a:bodyPr>
          <a:lstStyle/>
          <a:p>
            <a:pPr marL="0" marR="0" indent="0" algn="l">
              <a:lnSpc>
                <a:spcPct val="120089"/>
              </a:lnSpc>
              <a:spcBef>
                <a:spcPts val="0"/>
              </a:spcBef>
              <a:spcAft>
                <a:spcPts val="0"/>
              </a:spcAft>
              <a:buNone/>
            </a:pPr>
            <a:r>
              <a:rPr lang="en-US" sz="3111" b="1" u="sng">
                <a:solidFill>
                  <a:srgbClr val="000000"/>
                </a:solidFill>
                <a:latin typeface="Arial"/>
                <a:ea typeface="Arial"/>
                <a:cs typeface="Arial"/>
                <a:sym typeface="Arial"/>
              </a:rPr>
              <a:t>Güçlü yönler</a:t>
            </a:r>
            <a:r>
              <a:rPr lang="en-US" sz="3111">
                <a:solidFill>
                  <a:srgbClr val="000000"/>
                </a:solidFill>
                <a:latin typeface="Arial"/>
                <a:ea typeface="Arial"/>
                <a:cs typeface="Arial"/>
                <a:sym typeface="Arial"/>
              </a:rPr>
              <a:t> : Rakiplere kıyasla daha iyi neyi yapabiliriz</a:t>
            </a:r>
          </a:p>
          <a:p>
            <a:endParaRPr lang="en-US" sz="3111">
              <a:solidFill>
                <a:srgbClr val="000000"/>
              </a:solidFill>
              <a:latin typeface="Arial"/>
              <a:ea typeface="Arial"/>
              <a:cs typeface="Arial"/>
              <a:sym typeface="Arial"/>
            </a:endParaRPr>
          </a:p>
          <a:p>
            <a:pPr marL="0" marR="0" indent="0" algn="l">
              <a:lnSpc>
                <a:spcPct val="120089"/>
              </a:lnSpc>
              <a:spcBef>
                <a:spcPts val="563"/>
              </a:spcBef>
              <a:spcAft>
                <a:spcPts val="0"/>
              </a:spcAft>
              <a:buNone/>
            </a:pPr>
            <a:r>
              <a:rPr lang="en-US" sz="3111" b="1" u="sng">
                <a:solidFill>
                  <a:srgbClr val="000000"/>
                </a:solidFill>
                <a:latin typeface="Arial"/>
                <a:ea typeface="Arial"/>
                <a:cs typeface="Arial"/>
                <a:sym typeface="Arial"/>
              </a:rPr>
              <a:t>Zayıf Yönler :</a:t>
            </a:r>
            <a:r>
              <a:rPr lang="en-US" sz="3111">
                <a:solidFill>
                  <a:srgbClr val="000000"/>
                </a:solidFill>
                <a:latin typeface="Arial"/>
                <a:ea typeface="Arial"/>
                <a:cs typeface="Arial"/>
                <a:sym typeface="Arial"/>
              </a:rPr>
              <a:t> Başkaları bize göre neyi daha iyi yapıyor</a:t>
            </a:r>
          </a:p>
          <a:p>
            <a:endParaRPr lang="en-US" sz="3111">
              <a:solidFill>
                <a:srgbClr val="000000"/>
              </a:solidFill>
              <a:latin typeface="Arial"/>
              <a:ea typeface="Arial"/>
              <a:cs typeface="Arial"/>
              <a:sym typeface="Arial"/>
            </a:endParaRPr>
          </a:p>
          <a:p>
            <a:pPr marL="0" marR="0" indent="0" algn="l">
              <a:lnSpc>
                <a:spcPct val="120089"/>
              </a:lnSpc>
              <a:spcBef>
                <a:spcPts val="563"/>
              </a:spcBef>
              <a:spcAft>
                <a:spcPts val="0"/>
              </a:spcAft>
              <a:buNone/>
            </a:pPr>
            <a:r>
              <a:rPr lang="en-US" sz="3111" b="1" u="sng">
                <a:solidFill>
                  <a:srgbClr val="000000"/>
                </a:solidFill>
                <a:latin typeface="Arial"/>
                <a:ea typeface="Arial"/>
                <a:cs typeface="Arial"/>
                <a:sym typeface="Arial"/>
              </a:rPr>
              <a:t>Fırsatlar</a:t>
            </a:r>
            <a:r>
              <a:rPr lang="en-US" sz="3111" b="1">
                <a:solidFill>
                  <a:srgbClr val="000000"/>
                </a:solidFill>
                <a:latin typeface="Arial"/>
                <a:ea typeface="Arial"/>
                <a:cs typeface="Arial"/>
                <a:sym typeface="Arial"/>
              </a:rPr>
              <a:t>: </a:t>
            </a:r>
            <a:r>
              <a:rPr lang="en-US" sz="3111">
                <a:solidFill>
                  <a:srgbClr val="000000"/>
                </a:solidFill>
                <a:latin typeface="Arial"/>
                <a:ea typeface="Arial"/>
                <a:cs typeface="Arial"/>
                <a:sym typeface="Arial"/>
              </a:rPr>
              <a:t>Pazarın verdiği, sağladığı olumlu yanlar </a:t>
            </a:r>
          </a:p>
          <a:p>
            <a:endParaRPr lang="en-US" sz="3111">
              <a:solidFill>
                <a:srgbClr val="000000"/>
              </a:solidFill>
              <a:latin typeface="Arial"/>
              <a:ea typeface="Arial"/>
              <a:cs typeface="Arial"/>
              <a:sym typeface="Arial"/>
            </a:endParaRPr>
          </a:p>
          <a:p>
            <a:pPr marL="0" marR="0" indent="0" algn="l">
              <a:lnSpc>
                <a:spcPct val="120089"/>
              </a:lnSpc>
              <a:spcBef>
                <a:spcPts val="563"/>
              </a:spcBef>
              <a:spcAft>
                <a:spcPts val="0"/>
              </a:spcAft>
              <a:buNone/>
            </a:pPr>
            <a:r>
              <a:rPr lang="en-US" sz="3111" b="1" u="sng">
                <a:solidFill>
                  <a:srgbClr val="000000"/>
                </a:solidFill>
                <a:latin typeface="Arial"/>
                <a:ea typeface="Arial"/>
                <a:cs typeface="Arial"/>
                <a:sym typeface="Arial"/>
              </a:rPr>
              <a:t>Tehditler</a:t>
            </a:r>
            <a:r>
              <a:rPr lang="en-US" sz="3111" b="1">
                <a:solidFill>
                  <a:srgbClr val="000000"/>
                </a:solidFill>
                <a:latin typeface="Arial"/>
                <a:ea typeface="Arial"/>
                <a:cs typeface="Arial"/>
                <a:sym typeface="Arial"/>
              </a:rPr>
              <a:t>: </a:t>
            </a:r>
            <a:r>
              <a:rPr lang="en-US" sz="3111">
                <a:solidFill>
                  <a:srgbClr val="000000"/>
                </a:solidFill>
                <a:latin typeface="Arial"/>
                <a:ea typeface="Arial"/>
                <a:cs typeface="Arial"/>
                <a:sym typeface="Arial"/>
              </a:rPr>
              <a:t>Pazarın taşıdığı olumsuz koşullar</a:t>
            </a:r>
          </a:p>
        </p:txBody>
      </p:sp>
      <p:sp>
        <p:nvSpPr>
          <p:cNvPr id="76" name="Shape 76"/>
          <p:cNvSpPr txBox="1"/>
          <p:nvPr/>
        </p:nvSpPr>
        <p:spPr>
          <a:xfrm>
            <a:off x="271625" y="359825"/>
            <a:ext cx="8422900" cy="686499"/>
          </a:xfrm>
          <a:prstGeom prst="rect">
            <a:avLst/>
          </a:prstGeom>
        </p:spPr>
        <p:txBody>
          <a:bodyPr lIns="38100" tIns="38100" rIns="38100" bIns="38100" anchor="t" anchorCtr="0">
            <a:noAutofit/>
          </a:bodyPr>
          <a:lstStyle/>
          <a:p>
            <a:pPr marL="0" marR="0" indent="0" algn="l">
              <a:lnSpc>
                <a:spcPct val="120138"/>
              </a:lnSpc>
              <a:spcBef>
                <a:spcPts val="0"/>
              </a:spcBef>
              <a:spcAft>
                <a:spcPts val="0"/>
              </a:spcAft>
              <a:buNone/>
            </a:pPr>
            <a:r>
              <a:rPr lang="en-US" sz="4000">
                <a:solidFill>
                  <a:srgbClr val="000000"/>
                </a:solidFill>
                <a:latin typeface="Arial"/>
                <a:ea typeface="Arial"/>
                <a:cs typeface="Arial"/>
                <a:sym typeface="Arial"/>
              </a:rPr>
              <a:t>Pazar ve Rakiplerimiz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0"/>
        <p:cNvGrpSpPr/>
        <p:nvPr/>
      </p:nvGrpSpPr>
      <p:grpSpPr>
        <a:xfrm>
          <a:off x="0" y="0"/>
          <a:ext cx="0" cy="0"/>
          <a:chOff x="0" y="0"/>
          <a:chExt cx="0" cy="0"/>
        </a:xfrm>
      </p:grpSpPr>
      <p:sp>
        <p:nvSpPr>
          <p:cNvPr id="81" name="Shape 81"/>
          <p:cNvSpPr txBox="1"/>
          <p:nvPr/>
        </p:nvSpPr>
        <p:spPr>
          <a:xfrm>
            <a:off x="525625" y="372175"/>
            <a:ext cx="7830250" cy="753524"/>
          </a:xfrm>
          <a:prstGeom prst="rect">
            <a:avLst/>
          </a:prstGeom>
        </p:spPr>
        <p:txBody>
          <a:bodyPr lIns="38100" tIns="38100" rIns="38100" bIns="38100" anchor="t" anchorCtr="0">
            <a:noAutofit/>
          </a:bodyPr>
          <a:lstStyle/>
          <a:p>
            <a:pPr marL="0" marR="0" indent="0" algn="l">
              <a:lnSpc>
                <a:spcPct val="120000"/>
              </a:lnSpc>
              <a:spcBef>
                <a:spcPts val="0"/>
              </a:spcBef>
              <a:spcAft>
                <a:spcPts val="0"/>
              </a:spcAft>
              <a:buNone/>
            </a:pPr>
            <a:r>
              <a:rPr lang="en-US" sz="4444">
                <a:solidFill>
                  <a:srgbClr val="000000"/>
                </a:solidFill>
                <a:latin typeface="Arial"/>
                <a:ea typeface="Arial"/>
                <a:cs typeface="Arial"/>
                <a:sym typeface="Arial"/>
              </a:rPr>
              <a:t>Pazarlama Tekniği</a:t>
            </a:r>
          </a:p>
        </p:txBody>
      </p:sp>
      <p:sp>
        <p:nvSpPr>
          <p:cNvPr id="82" name="Shape 82"/>
          <p:cNvSpPr txBox="1"/>
          <p:nvPr/>
        </p:nvSpPr>
        <p:spPr>
          <a:xfrm>
            <a:off x="3319625" y="4792475"/>
            <a:ext cx="935200"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a:solidFill>
                  <a:srgbClr val="000000"/>
                </a:solidFill>
                <a:latin typeface="Arial"/>
                <a:ea typeface="Arial"/>
                <a:cs typeface="Arial"/>
                <a:sym typeface="Arial"/>
              </a:rPr>
              <a:t>Ürün</a:t>
            </a:r>
          </a:p>
        </p:txBody>
      </p:sp>
      <p:sp>
        <p:nvSpPr>
          <p:cNvPr id="83" name="Shape 83"/>
          <p:cNvSpPr txBox="1"/>
          <p:nvPr/>
        </p:nvSpPr>
        <p:spPr>
          <a:xfrm>
            <a:off x="3319625" y="2760475"/>
            <a:ext cx="933450"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a:solidFill>
                  <a:srgbClr val="000000"/>
                </a:solidFill>
                <a:latin typeface="Arial"/>
                <a:ea typeface="Arial"/>
                <a:cs typeface="Arial"/>
                <a:sym typeface="Arial"/>
              </a:rPr>
              <a:t>Fiyat</a:t>
            </a:r>
          </a:p>
        </p:txBody>
      </p:sp>
      <p:sp>
        <p:nvSpPr>
          <p:cNvPr id="84" name="Shape 84"/>
          <p:cNvSpPr txBox="1"/>
          <p:nvPr/>
        </p:nvSpPr>
        <p:spPr>
          <a:xfrm>
            <a:off x="6198300" y="2845150"/>
            <a:ext cx="691775"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a:solidFill>
                  <a:srgbClr val="000000"/>
                </a:solidFill>
                <a:latin typeface="Arial"/>
                <a:ea typeface="Arial"/>
                <a:cs typeface="Arial"/>
                <a:sym typeface="Arial"/>
              </a:rPr>
              <a:t>Yer</a:t>
            </a:r>
          </a:p>
        </p:txBody>
      </p:sp>
      <p:sp>
        <p:nvSpPr>
          <p:cNvPr id="85" name="Shape 85"/>
          <p:cNvSpPr txBox="1"/>
          <p:nvPr/>
        </p:nvSpPr>
        <p:spPr>
          <a:xfrm>
            <a:off x="6113625" y="4961800"/>
            <a:ext cx="1416750" cy="550674"/>
          </a:xfrm>
          <a:prstGeom prst="rect">
            <a:avLst/>
          </a:prstGeom>
        </p:spPr>
        <p:txBody>
          <a:bodyPr lIns="38100" tIns="38100" rIns="38100" bIns="38100" anchor="t" anchorCtr="0">
            <a:noAutofit/>
          </a:bodyPr>
          <a:lstStyle/>
          <a:p>
            <a:pPr marL="0" marR="0" indent="0" algn="ctr">
              <a:lnSpc>
                <a:spcPct val="120089"/>
              </a:lnSpc>
              <a:spcBef>
                <a:spcPts val="0"/>
              </a:spcBef>
              <a:spcAft>
                <a:spcPts val="0"/>
              </a:spcAft>
              <a:buNone/>
            </a:pPr>
            <a:r>
              <a:rPr lang="en-US" sz="3111">
                <a:solidFill>
                  <a:srgbClr val="000000"/>
                </a:solidFill>
                <a:latin typeface="Arial"/>
                <a:ea typeface="Arial"/>
                <a:cs typeface="Arial"/>
                <a:sym typeface="Arial"/>
              </a:rPr>
              <a:t>Tanıtım</a:t>
            </a:r>
          </a:p>
        </p:txBody>
      </p:sp>
      <p:sp>
        <p:nvSpPr>
          <p:cNvPr id="86" name="Shape 86"/>
          <p:cNvSpPr/>
          <p:nvPr/>
        </p:nvSpPr>
        <p:spPr>
          <a:xfrm>
            <a:off x="3746500" y="2476500"/>
            <a:ext cx="3111500" cy="3111474"/>
          </a:xfrm>
          <a:prstGeom prst="rect">
            <a:avLst/>
          </a:prstGeom>
          <a:blipFill>
            <a:blip r:embed="rId4"/>
            <a:stretch>
              <a:fillRect/>
            </a:stretch>
          </a:blipFill>
        </p:spPr>
      </p:sp>
      <p:sp>
        <p:nvSpPr>
          <p:cNvPr id="87" name="Shape 87"/>
          <p:cNvSpPr/>
          <p:nvPr/>
        </p:nvSpPr>
        <p:spPr>
          <a:xfrm>
            <a:off x="1534575" y="1174750"/>
            <a:ext cx="2010824" cy="1979074"/>
          </a:xfrm>
          <a:prstGeom prst="rect">
            <a:avLst/>
          </a:prstGeom>
          <a:blipFill>
            <a:blip r:embed="rId5"/>
            <a:stretch>
              <a:fillRect/>
            </a:stretch>
          </a:blipFill>
        </p:spPr>
      </p:sp>
      <p:sp>
        <p:nvSpPr>
          <p:cNvPr id="88" name="Shape 88"/>
          <p:cNvSpPr/>
          <p:nvPr/>
        </p:nvSpPr>
        <p:spPr>
          <a:xfrm>
            <a:off x="6604000" y="1206475"/>
            <a:ext cx="2032000" cy="1915574"/>
          </a:xfrm>
          <a:prstGeom prst="rect">
            <a:avLst/>
          </a:prstGeom>
          <a:blipFill>
            <a:blip r:embed="rId6"/>
            <a:stretch>
              <a:fillRect/>
            </a:stretch>
          </a:blipFill>
        </p:spPr>
      </p:sp>
      <p:sp>
        <p:nvSpPr>
          <p:cNvPr id="89" name="Shape 89"/>
          <p:cNvSpPr/>
          <p:nvPr/>
        </p:nvSpPr>
        <p:spPr>
          <a:xfrm>
            <a:off x="6720400" y="5439825"/>
            <a:ext cx="1778000" cy="1820324"/>
          </a:xfrm>
          <a:prstGeom prst="rect">
            <a:avLst/>
          </a:prstGeom>
          <a:blipFill>
            <a:blip r:embed="rId7"/>
            <a:stretch>
              <a:fillRect/>
            </a:stretch>
          </a:blipFill>
        </p:spPr>
      </p:sp>
      <p:sp>
        <p:nvSpPr>
          <p:cNvPr id="90" name="Shape 90"/>
          <p:cNvSpPr/>
          <p:nvPr/>
        </p:nvSpPr>
        <p:spPr>
          <a:xfrm>
            <a:off x="1449900" y="4910650"/>
            <a:ext cx="2010824" cy="1957900"/>
          </a:xfrm>
          <a:prstGeom prst="rect">
            <a:avLst/>
          </a:prstGeom>
          <a:blipFill>
            <a:blip r:embed="rId8"/>
            <a:stretch>
              <a:fillRect/>
            </a:stretch>
          </a:blipFill>
        </p:spPr>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94"/>
        <p:cNvGrpSpPr/>
        <p:nvPr/>
      </p:nvGrpSpPr>
      <p:grpSpPr>
        <a:xfrm>
          <a:off x="0" y="0"/>
          <a:ext cx="0" cy="0"/>
          <a:chOff x="0" y="0"/>
          <a:chExt cx="0" cy="0"/>
        </a:xfrm>
      </p:grpSpPr>
      <p:sp>
        <p:nvSpPr>
          <p:cNvPr id="95" name="Shape 95"/>
          <p:cNvSpPr/>
          <p:nvPr/>
        </p:nvSpPr>
        <p:spPr>
          <a:xfrm>
            <a:off x="423325" y="1693325"/>
            <a:ext cx="4741324" cy="4910650"/>
          </a:xfrm>
          <a:prstGeom prst="rect">
            <a:avLst/>
          </a:prstGeom>
          <a:blipFill>
            <a:blip r:embed="rId4"/>
            <a:stretch>
              <a:fillRect/>
            </a:stretch>
          </a:blipFill>
        </p:spPr>
      </p:sp>
      <p:sp>
        <p:nvSpPr>
          <p:cNvPr id="96" name="Shape 96"/>
          <p:cNvSpPr txBox="1">
            <a:spLocks noGrp="1"/>
          </p:cNvSpPr>
          <p:nvPr>
            <p:ph type="body" idx="1"/>
          </p:nvPr>
        </p:nvSpPr>
        <p:spPr>
          <a:xfrm>
            <a:off x="525625" y="1744475"/>
            <a:ext cx="4612899" cy="4884550"/>
          </a:xfrm>
          <a:prstGeom prst="rect">
            <a:avLst/>
          </a:prstGeom>
        </p:spPr>
        <p:txBody>
          <a:bodyPr lIns="38100" tIns="38100" rIns="38100" bIns="38100" anchor="t" anchorCtr="0">
            <a:noAutofit/>
          </a:bodyPr>
          <a:lstStyle/>
          <a:p>
            <a:pPr marL="381000" marR="0" lvl="0" indent="-248355" algn="l">
              <a:lnSpc>
                <a:spcPct val="100000"/>
              </a:lnSpc>
              <a:spcBef>
                <a:spcPts val="563"/>
              </a:spcBef>
              <a:spcAft>
                <a:spcPts val="0"/>
              </a:spcAft>
              <a:buClr>
                <a:srgbClr val="000000"/>
              </a:buClr>
              <a:buSzPct val="167264"/>
              <a:buFont typeface="Arial"/>
              <a:buChar char="•"/>
            </a:pPr>
            <a:r>
              <a:rPr lang="en-US" sz="3111">
                <a:solidFill>
                  <a:srgbClr val="000000"/>
                </a:solidFill>
                <a:latin typeface="Arial"/>
                <a:ea typeface="Arial"/>
                <a:cs typeface="Arial"/>
                <a:sym typeface="Arial"/>
              </a:rPr>
              <a:t>
Hedef ? </a:t>
            </a:r>
          </a:p>
          <a:p>
            <a:endParaRPr lang="en-US" sz="3111">
              <a:solidFill>
                <a:srgbClr val="000000"/>
              </a:solidFill>
              <a:latin typeface="Arial"/>
              <a:ea typeface="Arial"/>
              <a:cs typeface="Arial"/>
              <a:sym typeface="Arial"/>
            </a:endParaRPr>
          </a:p>
          <a:p>
            <a:pPr marL="381000" marR="0" lvl="0" indent="-248355" algn="l">
              <a:lnSpc>
                <a:spcPct val="100000"/>
              </a:lnSpc>
              <a:spcBef>
                <a:spcPts val="563"/>
              </a:spcBef>
              <a:spcAft>
                <a:spcPts val="0"/>
              </a:spcAft>
              <a:buClr>
                <a:srgbClr val="000000"/>
              </a:buClr>
              <a:buSzPct val="167264"/>
              <a:buFont typeface="Arial"/>
              <a:buChar char="•"/>
            </a:pPr>
            <a:r>
              <a:rPr lang="en-US" sz="3111">
                <a:solidFill>
                  <a:srgbClr val="000000"/>
                </a:solidFill>
                <a:latin typeface="Arial"/>
                <a:ea typeface="Arial"/>
                <a:cs typeface="Arial"/>
                <a:sym typeface="Arial"/>
              </a:rPr>
              <a:t>Yarar ? </a:t>
            </a:r>
          </a:p>
          <a:p>
            <a:endParaRPr lang="en-US" sz="3111">
              <a:solidFill>
                <a:srgbClr val="000000"/>
              </a:solidFill>
              <a:latin typeface="Arial"/>
              <a:ea typeface="Arial"/>
              <a:cs typeface="Arial"/>
              <a:sym typeface="Arial"/>
            </a:endParaRPr>
          </a:p>
          <a:p>
            <a:pPr marL="381000" marR="0" lvl="0" indent="-248355" algn="l">
              <a:lnSpc>
                <a:spcPct val="100000"/>
              </a:lnSpc>
              <a:spcBef>
                <a:spcPts val="563"/>
              </a:spcBef>
              <a:spcAft>
                <a:spcPts val="0"/>
              </a:spcAft>
              <a:buClr>
                <a:srgbClr val="000000"/>
              </a:buClr>
              <a:buSzPct val="167264"/>
              <a:buFont typeface="Arial"/>
              <a:buChar char="•"/>
            </a:pPr>
            <a:r>
              <a:rPr lang="en-US" sz="3111">
                <a:solidFill>
                  <a:srgbClr val="000000"/>
                </a:solidFill>
                <a:latin typeface="Arial"/>
                <a:ea typeface="Arial"/>
                <a:cs typeface="Arial"/>
                <a:sym typeface="Arial"/>
              </a:rPr>
              <a:t>Müşterinin fikri ?</a:t>
            </a:r>
          </a:p>
          <a:p>
            <a:endParaRPr lang="en-US" sz="3111">
              <a:solidFill>
                <a:srgbClr val="000000"/>
              </a:solidFill>
              <a:latin typeface="Arial"/>
              <a:ea typeface="Arial"/>
              <a:cs typeface="Arial"/>
              <a:sym typeface="Arial"/>
            </a:endParaRPr>
          </a:p>
          <a:p>
            <a:pPr marL="381000" marR="0" lvl="0" indent="-248355" algn="l">
              <a:lnSpc>
                <a:spcPct val="100000"/>
              </a:lnSpc>
              <a:spcBef>
                <a:spcPts val="563"/>
              </a:spcBef>
              <a:spcAft>
                <a:spcPts val="0"/>
              </a:spcAft>
              <a:buClr>
                <a:srgbClr val="000000"/>
              </a:buClr>
              <a:buSzPct val="167264"/>
              <a:buFont typeface="Arial"/>
              <a:buChar char="•"/>
            </a:pPr>
            <a:r>
              <a:rPr lang="en-US" sz="3111">
                <a:solidFill>
                  <a:srgbClr val="000000"/>
                </a:solidFill>
                <a:latin typeface="Arial"/>
                <a:ea typeface="Arial"/>
                <a:cs typeface="Arial"/>
                <a:sym typeface="Arial"/>
              </a:rPr>
              <a:t>Fark ? </a:t>
            </a:r>
          </a:p>
        </p:txBody>
      </p:sp>
      <p:sp>
        <p:nvSpPr>
          <p:cNvPr id="97" name="Shape 97"/>
          <p:cNvSpPr/>
          <p:nvPr/>
        </p:nvSpPr>
        <p:spPr>
          <a:xfrm>
            <a:off x="508000" y="253975"/>
            <a:ext cx="8043324" cy="677325"/>
          </a:xfrm>
          <a:prstGeom prst="rect">
            <a:avLst/>
          </a:prstGeom>
          <a:blipFill>
            <a:blip r:embed="rId5"/>
            <a:stretch>
              <a:fillRect/>
            </a:stretch>
          </a:blipFill>
        </p:spPr>
      </p:sp>
      <p:sp>
        <p:nvSpPr>
          <p:cNvPr id="98" name="Shape 98"/>
          <p:cNvSpPr txBox="1"/>
          <p:nvPr/>
        </p:nvSpPr>
        <p:spPr>
          <a:xfrm>
            <a:off x="610300" y="305150"/>
            <a:ext cx="7914899" cy="854868"/>
          </a:xfrm>
          <a:prstGeom prst="rect">
            <a:avLst/>
          </a:prstGeom>
        </p:spPr>
        <p:txBody>
          <a:bodyPr lIns="38100" tIns="38100" rIns="38100" bIns="38100" anchor="ctr" anchorCtr="0">
            <a:noAutofit/>
          </a:bodyPr>
          <a:lstStyle/>
          <a:p>
            <a:pPr marL="0" marR="0" indent="0" algn="l">
              <a:lnSpc>
                <a:spcPct val="120000"/>
              </a:lnSpc>
              <a:spcBef>
                <a:spcPts val="0"/>
              </a:spcBef>
              <a:spcAft>
                <a:spcPts val="0"/>
              </a:spcAft>
              <a:buNone/>
            </a:pPr>
            <a:r>
              <a:rPr lang="en-US" sz="4444">
                <a:solidFill>
                  <a:srgbClr val="000000"/>
                </a:solidFill>
                <a:latin typeface="Arial"/>
                <a:ea typeface="Arial"/>
                <a:cs typeface="Arial"/>
                <a:sym typeface="Arial"/>
              </a:rPr>
              <a:t>Ürün</a:t>
            </a:r>
          </a:p>
        </p:txBody>
      </p:sp>
      <p:sp>
        <p:nvSpPr>
          <p:cNvPr id="99" name="Shape 99"/>
          <p:cNvSpPr/>
          <p:nvPr/>
        </p:nvSpPr>
        <p:spPr>
          <a:xfrm>
            <a:off x="5334000" y="2539975"/>
            <a:ext cx="4402649" cy="2836325"/>
          </a:xfrm>
          <a:prstGeom prst="rect">
            <a:avLst/>
          </a:prstGeom>
          <a:blipFill>
            <a:blip r:embed="rId6"/>
            <a:stretch>
              <a:fillRect/>
            </a:stretch>
          </a:blipFill>
        </p:spPr>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103"/>
        <p:cNvGrpSpPr/>
        <p:nvPr/>
      </p:nvGrpSpPr>
      <p:grpSpPr>
        <a:xfrm>
          <a:off x="0" y="0"/>
          <a:ext cx="0" cy="0"/>
          <a:chOff x="0" y="0"/>
          <a:chExt cx="0" cy="0"/>
        </a:xfrm>
      </p:grpSpPr>
      <p:sp>
        <p:nvSpPr>
          <p:cNvPr id="104" name="Shape 104"/>
          <p:cNvSpPr/>
          <p:nvPr/>
        </p:nvSpPr>
        <p:spPr>
          <a:xfrm>
            <a:off x="508000" y="169325"/>
            <a:ext cx="8043324" cy="899574"/>
          </a:xfrm>
          <a:prstGeom prst="rect">
            <a:avLst/>
          </a:prstGeom>
          <a:blipFill>
            <a:blip r:embed="rId4"/>
            <a:stretch>
              <a:fillRect/>
            </a:stretch>
          </a:blipFill>
        </p:spPr>
      </p:sp>
      <p:sp>
        <p:nvSpPr>
          <p:cNvPr id="105" name="Shape 105"/>
          <p:cNvSpPr txBox="1">
            <a:spLocks noGrp="1"/>
          </p:cNvSpPr>
          <p:nvPr>
            <p:ph type="title"/>
          </p:nvPr>
        </p:nvSpPr>
        <p:spPr>
          <a:xfrm>
            <a:off x="610300" y="220475"/>
            <a:ext cx="7914899" cy="871699"/>
          </a:xfrm>
          <a:prstGeom prst="rect">
            <a:avLst/>
          </a:prstGeom>
        </p:spPr>
        <p:txBody>
          <a:bodyPr lIns="38100" tIns="38100" rIns="38100" bIns="38100" anchor="ctr" anchorCtr="0">
            <a:noAutofit/>
          </a:bodyPr>
          <a:lstStyle/>
          <a:p>
            <a:pPr marL="0" marR="0" indent="0" algn="l">
              <a:lnSpc>
                <a:spcPct val="120000"/>
              </a:lnSpc>
              <a:spcBef>
                <a:spcPts val="0"/>
              </a:spcBef>
              <a:spcAft>
                <a:spcPts val="0"/>
              </a:spcAft>
              <a:buNone/>
            </a:pPr>
            <a:r>
              <a:rPr lang="en-US" sz="4444">
                <a:solidFill>
                  <a:srgbClr val="000000"/>
                </a:solidFill>
                <a:latin typeface="Arial"/>
                <a:ea typeface="Arial"/>
                <a:cs typeface="Arial"/>
                <a:sym typeface="Arial"/>
              </a:rPr>
              <a:t>Fiyat</a:t>
            </a:r>
          </a:p>
        </p:txBody>
      </p:sp>
      <p:sp>
        <p:nvSpPr>
          <p:cNvPr id="106" name="Shape 106"/>
          <p:cNvSpPr txBox="1">
            <a:spLocks noGrp="1"/>
          </p:cNvSpPr>
          <p:nvPr>
            <p:ph type="body" idx="1"/>
          </p:nvPr>
        </p:nvSpPr>
        <p:spPr>
          <a:xfrm>
            <a:off x="440950" y="1236475"/>
            <a:ext cx="4782249" cy="2767875"/>
          </a:xfrm>
          <a:prstGeom prst="rect">
            <a:avLst/>
          </a:prstGeom>
        </p:spPr>
        <p:txBody>
          <a:bodyPr lIns="38100" tIns="38100" rIns="38100" bIns="38100" anchor="t" anchorCtr="0">
            <a:noAutofit/>
          </a:bodyPr>
          <a:lstStyle/>
          <a:p>
            <a:pPr marL="0" marR="0" indent="0" algn="l">
              <a:lnSpc>
                <a:spcPct val="100000"/>
              </a:lnSpc>
              <a:spcBef>
                <a:spcPts val="479"/>
              </a:spcBef>
              <a:spcAft>
                <a:spcPts val="0"/>
              </a:spcAft>
              <a:buNone/>
            </a:pPr>
            <a:r>
              <a:rPr lang="en-US" sz="2666" b="1">
                <a:solidFill>
                  <a:srgbClr val="000000"/>
                </a:solidFill>
                <a:latin typeface="Arial"/>
                <a:ea typeface="Arial"/>
                <a:cs typeface="Arial"/>
                <a:sym typeface="Arial"/>
              </a:rPr>
              <a:t>
Talebin belirlediği ;</a:t>
            </a:r>
          </a:p>
          <a:p>
            <a:pPr marL="381000" marR="0" lvl="0" indent="-220133" algn="l">
              <a:lnSpc>
                <a:spcPct val="100000"/>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Pazar tepkisini göz önünde tutar, ürün maliyetini göz önüne almaz, ürünün piyasadaki değeri fiyatı belirler.</a:t>
            </a:r>
          </a:p>
        </p:txBody>
      </p:sp>
      <p:sp>
        <p:nvSpPr>
          <p:cNvPr id="107" name="Shape 107"/>
          <p:cNvSpPr txBox="1"/>
          <p:nvPr/>
        </p:nvSpPr>
        <p:spPr>
          <a:xfrm>
            <a:off x="440950" y="4453800"/>
            <a:ext cx="5122674" cy="2090550"/>
          </a:xfrm>
          <a:prstGeom prst="rect">
            <a:avLst/>
          </a:prstGeom>
        </p:spPr>
        <p:txBody>
          <a:bodyPr lIns="38100" tIns="38100" rIns="38100" bIns="38100" anchor="t" anchorCtr="0">
            <a:noAutofit/>
          </a:bodyPr>
          <a:lstStyle/>
          <a:p>
            <a:pPr marL="0" marR="0" indent="0" algn="l">
              <a:lnSpc>
                <a:spcPct val="100000"/>
              </a:lnSpc>
              <a:spcBef>
                <a:spcPts val="479"/>
              </a:spcBef>
              <a:spcAft>
                <a:spcPts val="0"/>
              </a:spcAft>
              <a:buNone/>
            </a:pPr>
            <a:r>
              <a:rPr lang="en-US" sz="2666" b="1">
                <a:solidFill>
                  <a:srgbClr val="000000"/>
                </a:solidFill>
                <a:latin typeface="Arial"/>
                <a:ea typeface="Arial"/>
                <a:cs typeface="Arial"/>
                <a:sym typeface="Arial"/>
              </a:rPr>
              <a:t>
Maliyetin belirlediği ;</a:t>
            </a:r>
          </a:p>
          <a:p>
            <a:pPr marL="381000" marR="0" lvl="0" indent="-220133" algn="l">
              <a:lnSpc>
                <a:spcPct val="100000"/>
              </a:lnSpc>
              <a:spcBef>
                <a:spcPts val="479"/>
              </a:spcBef>
              <a:spcAft>
                <a:spcPts val="0"/>
              </a:spcAft>
              <a:buClr>
                <a:srgbClr val="000000"/>
              </a:buClr>
              <a:buSzPct val="164609"/>
              <a:buFont typeface="Arial"/>
              <a:buChar char="•"/>
            </a:pPr>
            <a:r>
              <a:rPr lang="en-US" sz="2666">
                <a:solidFill>
                  <a:srgbClr val="000000"/>
                </a:solidFill>
                <a:latin typeface="Arial"/>
                <a:ea typeface="Arial"/>
                <a:cs typeface="Arial"/>
                <a:sym typeface="Arial"/>
              </a:rPr>
              <a:t>Maliyetlerin üstüne, sabit bir kar yüzdesi eklenir.</a:t>
            </a:r>
          </a:p>
        </p:txBody>
      </p:sp>
      <p:sp>
        <p:nvSpPr>
          <p:cNvPr id="108" name="Shape 108"/>
          <p:cNvSpPr/>
          <p:nvPr/>
        </p:nvSpPr>
        <p:spPr>
          <a:xfrm>
            <a:off x="6350000" y="2370650"/>
            <a:ext cx="3048000" cy="3556000"/>
          </a:xfrm>
          <a:prstGeom prst="rect">
            <a:avLst/>
          </a:prstGeom>
          <a:blipFill>
            <a:blip r:embed="rId5"/>
            <a:stretch>
              <a:fillRect/>
            </a:stretch>
          </a:blipFill>
        </p:spPr>
      </p:sp>
    </p:spTree>
  </p:cSld>
  <p:clrMapOvr>
    <a:masterClrMapping/>
  </p:clrMapOvr>
  <p:transition spd="slow">
    <p:cut/>
  </p:transition>
</p:sld>
</file>

<file path=ppt/theme/theme1.xml><?xml version="1.0" encoding="utf-8"?>
<a:theme xmlns:a="http://schemas.openxmlformats.org/drawingml/2006/main">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560</Words>
  <Application>Microsoft Office PowerPoint</Application>
  <PresentationFormat>Özel</PresentationFormat>
  <Paragraphs>129</Paragraphs>
  <Slides>12</Slides>
  <Notes>12</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
      <vt:lpstr>PowerPoint Sunusu</vt:lpstr>
      <vt:lpstr>Müşterinizi bilmenin önemi</vt:lpstr>
      <vt:lpstr>PowerPoint Sunusu</vt:lpstr>
      <vt:lpstr>Hedef Pazar nedir?</vt:lpstr>
      <vt:lpstr>PowerPoint Sunusu</vt:lpstr>
      <vt:lpstr>PowerPoint Sunusu</vt:lpstr>
      <vt:lpstr>PowerPoint Sunusu</vt:lpstr>
      <vt:lpstr>PowerPoint Sunusu</vt:lpstr>
      <vt:lpstr>Fiyat</vt:lpstr>
      <vt:lpstr>Yer</vt:lpstr>
      <vt:lpstr>Tanıtım</vt:lpstr>
      <vt:lpstr>Şimdi pazarlama yolunuzu belirleyebilirsiniz</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cp:lastModifiedBy>TURKOGLU</cp:lastModifiedBy>
  <cp:revision>1</cp:revision>
  <dcterms:modified xsi:type="dcterms:W3CDTF">2013-02-19T20:49:09Z</dcterms:modified>
</cp:coreProperties>
</file>