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44" y="-10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7539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Müşteriye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değil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değer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sunmak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gerekir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Çünkü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belirli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seçme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nedeni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aslında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kendisi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değil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müşteriye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sunduğu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farklılık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faydadır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Eğer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naneli-fesleğenli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salata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sosu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satıyorsanız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gerçekte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sattığınız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şey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nane-fesleğen-zeytinyağı-limon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karışımı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değildir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Sattığınız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şey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sofrada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farklı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tattır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Sunduğumuz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değer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veya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kişiye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göre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değişir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sofrada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farklı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tat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alırken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diğeri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misafirlerine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atmak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alabilir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 </a:t>
            </a:r>
          </a:p>
          <a:p>
            <a:endParaRPr lang="en-US" sz="14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Burada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geçen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risk,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katılımcılara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sağlık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yasadışı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olma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gibi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çağrışımalr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yapacaktır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Risk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kelimesiyle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kastedilenin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olmadığının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altını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çizin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ihtiyacı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veya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sorunu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gidermek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alınıyorsa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satınalmadaki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risk,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ihtiyacın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giderilememesidir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Konunun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daha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iyi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anlaşılmasını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sağlamak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sınıfa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sorun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fular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almanın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nedir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Hediye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olarak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alınıyorsa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hediyenin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beğenilmemesi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elbiseyle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birlikte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kullanmak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alınıyorsa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renginin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uymaması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v.b</a:t>
            </a:r>
            <a:r>
              <a:rPr lang="en-US" sz="14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endParaRPr lang="en-US" sz="14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.png"/><Relationship Id="rId7" Type="http://schemas.openxmlformats.org/officeDocument/2006/relationships/image" Target="../media/image25.jpg"/><Relationship Id="rId12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9.png"/><Relationship Id="rId9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02025" y="1940275"/>
            <a:ext cx="9015574" cy="12544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 Planı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622650" y="3353150"/>
            <a:ext cx="9151400" cy="550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Ders 7</a:t>
            </a:r>
          </a:p>
        </p:txBody>
      </p:sp>
      <p:sp>
        <p:nvSpPr>
          <p:cNvPr id="21" name="Shape 21"/>
          <p:cNvSpPr/>
          <p:nvPr/>
        </p:nvSpPr>
        <p:spPr>
          <a:xfrm>
            <a:off x="0" y="3164400"/>
            <a:ext cx="10160000" cy="105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x="5334000" y="3556000"/>
            <a:ext cx="3640649" cy="34818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254000" y="169325"/>
            <a:ext cx="9482649" cy="1015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56300" y="220475"/>
            <a:ext cx="9354249" cy="989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Hangisi daha iyi satar : Ürün mü müşteri mi?</a:t>
            </a: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40950" y="1659800"/>
            <a:ext cx="4612899" cy="45388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 daha önce kullanmış olan müşterilerin sözleri, ürünle ilgili anlattığımız herşeyden daha etkilidir. 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Reklam, şirketinizi, müşterinin sözleri ise ürünü tanıtır. 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iyi satış elemanınız mutlu bir müşteridir. </a:t>
            </a:r>
          </a:p>
        </p:txBody>
      </p:sp>
      <p:sp>
        <p:nvSpPr>
          <p:cNvPr id="109" name="Shape 109"/>
          <p:cNvSpPr/>
          <p:nvPr/>
        </p:nvSpPr>
        <p:spPr>
          <a:xfrm>
            <a:off x="5926650" y="1862650"/>
            <a:ext cx="3344324" cy="41486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508000" y="169325"/>
            <a:ext cx="8043324" cy="8995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Önce Müşteri...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10300" y="1405800"/>
            <a:ext cx="5544250" cy="5770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Müşterinizi sizin ürününüze yönlendiren duygusal motivasyonu bulun. </a:t>
            </a:r>
          </a:p>
          <a:p>
            <a:endParaRPr lang="en-US"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Müşterinin ihtiyaçlarına odaklanın.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Müşterinizin “lisanını” kullanın. </a:t>
            </a:r>
          </a:p>
          <a:p>
            <a:endParaRPr lang="en-US"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Müşterinin önceliklerine önem verin.</a:t>
            </a:r>
          </a:p>
        </p:txBody>
      </p:sp>
      <p:sp>
        <p:nvSpPr>
          <p:cNvPr id="117" name="Shape 117"/>
          <p:cNvSpPr/>
          <p:nvPr/>
        </p:nvSpPr>
        <p:spPr>
          <a:xfrm>
            <a:off x="6096000" y="1693325"/>
            <a:ext cx="3608900" cy="51646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183456" y="1405800"/>
            <a:ext cx="5904655" cy="57153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698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amacına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odaklanın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698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satın.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698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Ürünlerinizi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çevreyi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iyi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tanıyın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698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Kaynak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olun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698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Sözünüzde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durun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698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Önce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tatmini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698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Çözüm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üretin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370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Olumlu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olun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55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3" name="Shape 123"/>
          <p:cNvSpPr/>
          <p:nvPr/>
        </p:nvSpPr>
        <p:spPr>
          <a:xfrm>
            <a:off x="423325" y="253975"/>
            <a:ext cx="8636000" cy="8995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4" name="Shape 124"/>
          <p:cNvSpPr txBox="1"/>
          <p:nvPr/>
        </p:nvSpPr>
        <p:spPr>
          <a:xfrm>
            <a:off x="525625" y="305150"/>
            <a:ext cx="8507575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Sadık Müşteri</a:t>
            </a:r>
          </a:p>
        </p:txBody>
      </p:sp>
      <p:sp>
        <p:nvSpPr>
          <p:cNvPr id="125" name="Shape 125"/>
          <p:cNvSpPr/>
          <p:nvPr/>
        </p:nvSpPr>
        <p:spPr>
          <a:xfrm>
            <a:off x="6206802" y="1608650"/>
            <a:ext cx="3841750" cy="52493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08000" y="169325"/>
            <a:ext cx="8043324" cy="8995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 ; Son Nokta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456950" y="5639150"/>
            <a:ext cx="7152899" cy="2005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 yaparak para,</a:t>
            </a:r>
          </a:p>
          <a:p>
            <a:pPr marL="0" marR="0" indent="0" algn="ctr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Dost edinerek servet kazanırsınız.</a:t>
            </a:r>
          </a:p>
        </p:txBody>
      </p:sp>
      <p:sp>
        <p:nvSpPr>
          <p:cNvPr id="133" name="Shape 133"/>
          <p:cNvSpPr/>
          <p:nvPr/>
        </p:nvSpPr>
        <p:spPr>
          <a:xfrm>
            <a:off x="2878650" y="1693325"/>
            <a:ext cx="1640400" cy="16933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4" name="Shape 134"/>
          <p:cNvSpPr/>
          <p:nvPr/>
        </p:nvSpPr>
        <p:spPr>
          <a:xfrm>
            <a:off x="931325" y="1693325"/>
            <a:ext cx="1270000" cy="169332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35" name="Shape 135"/>
          <p:cNvSpPr/>
          <p:nvPr/>
        </p:nvSpPr>
        <p:spPr>
          <a:xfrm>
            <a:off x="5080000" y="1862650"/>
            <a:ext cx="1693324" cy="112182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36" name="Shape 136"/>
          <p:cNvSpPr/>
          <p:nvPr/>
        </p:nvSpPr>
        <p:spPr>
          <a:xfrm>
            <a:off x="7535325" y="1524000"/>
            <a:ext cx="1693324" cy="160865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137" name="Shape 137"/>
          <p:cNvSpPr/>
          <p:nvPr/>
        </p:nvSpPr>
        <p:spPr>
          <a:xfrm>
            <a:off x="931325" y="3556000"/>
            <a:ext cx="1449899" cy="169332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38" name="Shape 138"/>
          <p:cNvSpPr/>
          <p:nvPr/>
        </p:nvSpPr>
        <p:spPr>
          <a:xfrm>
            <a:off x="2963325" y="3556000"/>
            <a:ext cx="1576899" cy="1693324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139" name="Shape 139"/>
          <p:cNvSpPr/>
          <p:nvPr/>
        </p:nvSpPr>
        <p:spPr>
          <a:xfrm>
            <a:off x="5164650" y="3810000"/>
            <a:ext cx="1693324" cy="11958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140" name="Shape 140"/>
          <p:cNvSpPr/>
          <p:nvPr/>
        </p:nvSpPr>
        <p:spPr>
          <a:xfrm>
            <a:off x="7535325" y="3725325"/>
            <a:ext cx="1693324" cy="1259399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 ve Satmak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440950" y="3776475"/>
            <a:ext cx="4697575" cy="12932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 faaliyetleri, firmanın işletme ve pazarlama stratejileri ile uyumlu olmalıdır. 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525625" y="1659800"/>
            <a:ext cx="4782249" cy="16989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 ürün veya hizmet sunarak, müşterilerin bir ihtiyacını gidermelerine yardımcı olmanın bir yoludur. </a:t>
            </a:r>
          </a:p>
        </p:txBody>
      </p:sp>
      <p:sp>
        <p:nvSpPr>
          <p:cNvPr id="30" name="Shape 30"/>
          <p:cNvSpPr/>
          <p:nvPr/>
        </p:nvSpPr>
        <p:spPr>
          <a:xfrm>
            <a:off x="5842000" y="1862650"/>
            <a:ext cx="3503075" cy="48259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84650" y="169325"/>
            <a:ext cx="9398000" cy="8995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86950" y="220475"/>
            <a:ext cx="9269574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Pazarlama döngüsünde satışın yeri</a:t>
            </a:r>
          </a:p>
        </p:txBody>
      </p:sp>
      <p:sp>
        <p:nvSpPr>
          <p:cNvPr id="37" name="Shape 37"/>
          <p:cNvSpPr/>
          <p:nvPr/>
        </p:nvSpPr>
        <p:spPr>
          <a:xfrm>
            <a:off x="7355400" y="4646075"/>
            <a:ext cx="2645825" cy="12911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8" name="Shape 38"/>
          <p:cNvSpPr txBox="1"/>
          <p:nvPr/>
        </p:nvSpPr>
        <p:spPr>
          <a:xfrm>
            <a:off x="7473575" y="4713100"/>
            <a:ext cx="2485649" cy="12333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ÜRETİM</a:t>
            </a: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Talebi meydana </a:t>
            </a: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getirmek</a:t>
            </a:r>
          </a:p>
        </p:txBody>
      </p:sp>
      <p:sp>
        <p:nvSpPr>
          <p:cNvPr id="39" name="Shape 39"/>
          <p:cNvSpPr/>
          <p:nvPr/>
        </p:nvSpPr>
        <p:spPr>
          <a:xfrm>
            <a:off x="243400" y="4984725"/>
            <a:ext cx="2561149" cy="10371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40" name="Shape 40"/>
          <p:cNvSpPr txBox="1"/>
          <p:nvPr/>
        </p:nvSpPr>
        <p:spPr>
          <a:xfrm>
            <a:off x="361575" y="5051775"/>
            <a:ext cx="2400999" cy="9792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SATIŞ</a:t>
            </a: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nokta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1" name="Shape 41"/>
          <p:cNvSpPr/>
          <p:nvPr/>
        </p:nvSpPr>
        <p:spPr>
          <a:xfrm>
            <a:off x="3714750" y="1344075"/>
            <a:ext cx="2645825" cy="12911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42" name="Shape 42"/>
          <p:cNvSpPr txBox="1"/>
          <p:nvPr/>
        </p:nvSpPr>
        <p:spPr>
          <a:xfrm>
            <a:off x="3832925" y="1411100"/>
            <a:ext cx="2485649" cy="1479425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ANLAMAK </a:t>
            </a: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isteniyor? </a:t>
            </a:r>
          </a:p>
          <a:p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78650" y="2709325"/>
            <a:ext cx="4487325" cy="410632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508000" y="338650"/>
            <a:ext cx="8043324" cy="8995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10300" y="389800"/>
            <a:ext cx="7914899" cy="1011186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 Aşamaları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10300" y="1829150"/>
            <a:ext cx="4697575" cy="52232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Dikkat: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Müşterinizin dikkatini, farklı yöntemler kullanarak çekmek. </a:t>
            </a:r>
          </a:p>
          <a:p>
            <a:pPr marL="381000" marR="0" lvl="0" indent="-248355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İlgi: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Müşterinizin ihtiyaçlarına hitap ederek ürün veya hizmetinizle ilgilenmelerini sağlamak.</a:t>
            </a: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81000" marR="0" lvl="0" indent="-248355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İstek: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 veya hizmetinizi alma isteği uyandırmak.</a:t>
            </a:r>
          </a:p>
          <a:p>
            <a:pPr marL="381000" marR="0" lvl="0" indent="-248355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Eylem: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Müşterinin sipariş vermesini sağlamak. </a:t>
            </a:r>
          </a:p>
        </p:txBody>
      </p:sp>
      <p:sp>
        <p:nvSpPr>
          <p:cNvPr id="51" name="Shape 51"/>
          <p:cNvSpPr/>
          <p:nvPr/>
        </p:nvSpPr>
        <p:spPr>
          <a:xfrm>
            <a:off x="5757325" y="2539975"/>
            <a:ext cx="3725325" cy="27728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1479783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Importance of Knowing your customers</a:t>
            </a:r>
          </a:p>
        </p:txBody>
      </p:sp>
      <p:sp>
        <p:nvSpPr>
          <p:cNvPr id="57" name="Shape 57"/>
          <p:cNvSpPr/>
          <p:nvPr/>
        </p:nvSpPr>
        <p:spPr>
          <a:xfrm>
            <a:off x="677325" y="201075"/>
            <a:ext cx="8043324" cy="8995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8" name="Shape 58"/>
          <p:cNvSpPr txBox="1"/>
          <p:nvPr/>
        </p:nvSpPr>
        <p:spPr>
          <a:xfrm>
            <a:off x="779625" y="2539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</a:t>
            </a:r>
            <a:r>
              <a:rPr lang="en-US" sz="444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44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planı</a:t>
            </a:r>
            <a:endParaRPr lang="en-US" sz="444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1100650" y="1433736"/>
            <a:ext cx="8128000" cy="61912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0" name="Shape 60"/>
          <p:cNvSpPr txBox="1"/>
          <p:nvPr/>
        </p:nvSpPr>
        <p:spPr>
          <a:xfrm>
            <a:off x="3573624" y="6401150"/>
            <a:ext cx="2586495" cy="381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Servisin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tanımı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996950" y="5977800"/>
            <a:ext cx="1586074" cy="381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Tahmini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satış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3827625" y="5469800"/>
            <a:ext cx="2122300" cy="381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Tedarikçi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temini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504950" y="5046475"/>
            <a:ext cx="753524" cy="381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Yer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912300" y="4623150"/>
            <a:ext cx="1938849" cy="381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Hedef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müşteriler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4250950" y="4199800"/>
            <a:ext cx="1332074" cy="381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Rakipler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4420300" y="3776475"/>
            <a:ext cx="838174" cy="381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Fiyat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4166300" y="3353150"/>
            <a:ext cx="1273740" cy="381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Sermaye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504950" y="2929800"/>
            <a:ext cx="659700" cy="381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Kar</a:t>
            </a:r>
            <a:endParaRPr lang="en-US"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255464" y="1321150"/>
            <a:ext cx="9721079" cy="61757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92043"/>
              <a:buFont typeface="Arial"/>
              <a:buChar char="•"/>
            </a:pPr>
            <a:r>
              <a:rPr lang="en-US" sz="2666" b="1" dirty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Müşteriye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sunduğunuz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değer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nedir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Ürününüzün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sunduğu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faydalara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değerlere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konsantre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olun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odaklanmayın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ürününüzün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ihtiyaçlarını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karşılamasına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odaklanın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Eğer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değer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sunamıyorsanız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rekabet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edebilmek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fiyatı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yani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kârınızı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düşürmek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zorunda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kalırsınız</a:t>
            </a:r>
            <a:r>
              <a:rPr lang="en-US" sz="311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endParaRPr lang="en-US" sz="3111" b="1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762000" y="253975"/>
            <a:ext cx="8043324" cy="8995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5" name="Shape 75"/>
          <p:cNvSpPr txBox="1"/>
          <p:nvPr/>
        </p:nvSpPr>
        <p:spPr>
          <a:xfrm>
            <a:off x="864300" y="305150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Müşterinin gözünde ürününüzün değeri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794000" y="1289720"/>
            <a:ext cx="4318000" cy="3513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1" name="Shape 81"/>
          <p:cNvSpPr txBox="1"/>
          <p:nvPr/>
        </p:nvSpPr>
        <p:spPr>
          <a:xfrm>
            <a:off x="6370086" y="2945904"/>
            <a:ext cx="1734250" cy="48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DEĞER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795625" y="2657872"/>
            <a:ext cx="1734250" cy="48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FİYAT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16025" y="4386064"/>
            <a:ext cx="9832527" cy="115212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belirli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seçme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nedeni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aslında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kendisi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değil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müşteriye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sunduğu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farklılık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faydadır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84" name="Shape 84"/>
          <p:cNvSpPr/>
          <p:nvPr/>
        </p:nvSpPr>
        <p:spPr>
          <a:xfrm>
            <a:off x="582075" y="243400"/>
            <a:ext cx="8487824" cy="6985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5" name="Shape 85"/>
          <p:cNvSpPr txBox="1"/>
          <p:nvPr/>
        </p:nvSpPr>
        <p:spPr>
          <a:xfrm>
            <a:off x="700250" y="310425"/>
            <a:ext cx="8327650" cy="854868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Fiyat – Değer Karşılaştırması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83456" y="5466184"/>
            <a:ext cx="9865096" cy="198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2500"/>
              </a:lnSpc>
              <a:spcAft>
                <a:spcPts val="333"/>
              </a:spcAft>
            </a:pPr>
            <a:r>
              <a:rPr lang="en-US" sz="1800" dirty="0" err="1"/>
              <a:t>Müşteriye</a:t>
            </a:r>
            <a:r>
              <a:rPr lang="en-US" sz="1800" dirty="0"/>
              <a:t> </a:t>
            </a:r>
            <a:r>
              <a:rPr lang="en-US" sz="1800" dirty="0" err="1"/>
              <a:t>ürün</a:t>
            </a:r>
            <a:r>
              <a:rPr lang="en-US" sz="1800" dirty="0"/>
              <a:t> </a:t>
            </a:r>
            <a:r>
              <a:rPr lang="en-US" sz="1800" dirty="0" err="1"/>
              <a:t>değil</a:t>
            </a:r>
            <a:r>
              <a:rPr lang="en-US" sz="1800" dirty="0"/>
              <a:t> “</a:t>
            </a:r>
            <a:r>
              <a:rPr lang="en-US" sz="1800" dirty="0" err="1"/>
              <a:t>değer</a:t>
            </a:r>
            <a:r>
              <a:rPr lang="en-US" sz="1800" dirty="0"/>
              <a:t>” </a:t>
            </a:r>
            <a:r>
              <a:rPr lang="en-US" sz="1800" dirty="0" err="1"/>
              <a:t>sunmak</a:t>
            </a:r>
            <a:r>
              <a:rPr lang="en-US" sz="1800" dirty="0"/>
              <a:t> </a:t>
            </a:r>
            <a:r>
              <a:rPr lang="en-US" sz="1800" dirty="0" err="1"/>
              <a:t>gerekir</a:t>
            </a:r>
            <a:r>
              <a:rPr lang="en-US" sz="1800" dirty="0"/>
              <a:t>. </a:t>
            </a:r>
            <a:r>
              <a:rPr lang="en-US" sz="1800" dirty="0" err="1"/>
              <a:t>Çünkü</a:t>
            </a:r>
            <a:r>
              <a:rPr lang="en-US" sz="1800" dirty="0"/>
              <a:t> </a:t>
            </a:r>
            <a:r>
              <a:rPr lang="en-US" sz="1800" dirty="0" err="1"/>
              <a:t>müşterinin</a:t>
            </a:r>
            <a:r>
              <a:rPr lang="en-US" sz="1800" dirty="0"/>
              <a:t> </a:t>
            </a:r>
            <a:r>
              <a:rPr lang="en-US" sz="1800" dirty="0" err="1"/>
              <a:t>belirli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ürünü</a:t>
            </a:r>
            <a:r>
              <a:rPr lang="en-US" sz="1800" dirty="0"/>
              <a:t> </a:t>
            </a:r>
            <a:r>
              <a:rPr lang="en-US" sz="1800" dirty="0" err="1"/>
              <a:t>seçme</a:t>
            </a:r>
            <a:r>
              <a:rPr lang="en-US" sz="1800" dirty="0"/>
              <a:t> </a:t>
            </a:r>
            <a:r>
              <a:rPr lang="en-US" sz="1800" dirty="0" err="1"/>
              <a:t>nedeni</a:t>
            </a:r>
            <a:r>
              <a:rPr lang="en-US" sz="1800" dirty="0"/>
              <a:t>, </a:t>
            </a:r>
            <a:r>
              <a:rPr lang="en-US" sz="1800" dirty="0" err="1"/>
              <a:t>aslında</a:t>
            </a:r>
            <a:r>
              <a:rPr lang="en-US" sz="1800" dirty="0"/>
              <a:t> o </a:t>
            </a:r>
            <a:r>
              <a:rPr lang="en-US" sz="1800" dirty="0" err="1"/>
              <a:t>ürünün</a:t>
            </a:r>
            <a:r>
              <a:rPr lang="en-US" sz="1800" dirty="0"/>
              <a:t> </a:t>
            </a:r>
            <a:r>
              <a:rPr lang="en-US" sz="1800" dirty="0" err="1"/>
              <a:t>kendisi</a:t>
            </a:r>
            <a:r>
              <a:rPr lang="en-US" sz="1800" dirty="0"/>
              <a:t> </a:t>
            </a:r>
            <a:r>
              <a:rPr lang="en-US" sz="1800" dirty="0" err="1"/>
              <a:t>değil</a:t>
            </a:r>
            <a:r>
              <a:rPr lang="en-US" sz="1800" dirty="0"/>
              <a:t>, </a:t>
            </a:r>
            <a:r>
              <a:rPr lang="en-US" sz="1800" dirty="0" err="1"/>
              <a:t>müşteriye</a:t>
            </a:r>
            <a:r>
              <a:rPr lang="en-US" sz="1800" dirty="0"/>
              <a:t> </a:t>
            </a:r>
            <a:r>
              <a:rPr lang="en-US" sz="1800" dirty="0" err="1"/>
              <a:t>sunduğu</a:t>
            </a:r>
            <a:r>
              <a:rPr lang="en-US" sz="1800" dirty="0"/>
              <a:t> </a:t>
            </a:r>
            <a:r>
              <a:rPr lang="en-US" sz="1800" dirty="0" err="1"/>
              <a:t>farklılık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faydadır</a:t>
            </a:r>
            <a:r>
              <a:rPr lang="en-US" sz="1800" dirty="0"/>
              <a:t>. </a:t>
            </a:r>
            <a:r>
              <a:rPr lang="en-US" sz="1800" dirty="0" err="1"/>
              <a:t>Eğer</a:t>
            </a:r>
            <a:r>
              <a:rPr lang="en-US" sz="1800" dirty="0"/>
              <a:t> </a:t>
            </a:r>
            <a:r>
              <a:rPr lang="en-US" sz="1800" dirty="0" err="1"/>
              <a:t>naneli-fesleğenli</a:t>
            </a:r>
            <a:r>
              <a:rPr lang="en-US" sz="1800" dirty="0"/>
              <a:t> </a:t>
            </a:r>
            <a:r>
              <a:rPr lang="en-US" sz="1800" dirty="0" err="1"/>
              <a:t>salata</a:t>
            </a:r>
            <a:r>
              <a:rPr lang="en-US" sz="1800" dirty="0"/>
              <a:t> </a:t>
            </a:r>
            <a:r>
              <a:rPr lang="en-US" sz="1800" dirty="0" err="1"/>
              <a:t>sosu</a:t>
            </a:r>
            <a:r>
              <a:rPr lang="en-US" sz="1800" dirty="0"/>
              <a:t> </a:t>
            </a:r>
            <a:r>
              <a:rPr lang="en-US" sz="1800" dirty="0" err="1"/>
              <a:t>satıyorsanız</a:t>
            </a:r>
            <a:r>
              <a:rPr lang="en-US" sz="1800" dirty="0"/>
              <a:t>, </a:t>
            </a:r>
            <a:r>
              <a:rPr lang="en-US" sz="1800" dirty="0" err="1"/>
              <a:t>gerçekte</a:t>
            </a:r>
            <a:r>
              <a:rPr lang="en-US" sz="1800" dirty="0"/>
              <a:t> </a:t>
            </a:r>
            <a:r>
              <a:rPr lang="en-US" sz="1800" dirty="0" err="1"/>
              <a:t>sattığınız</a:t>
            </a:r>
            <a:r>
              <a:rPr lang="en-US" sz="1800" dirty="0"/>
              <a:t> </a:t>
            </a:r>
            <a:r>
              <a:rPr lang="en-US" sz="1800" dirty="0" err="1"/>
              <a:t>şey</a:t>
            </a:r>
            <a:r>
              <a:rPr lang="en-US" sz="1800" dirty="0"/>
              <a:t> </a:t>
            </a:r>
            <a:r>
              <a:rPr lang="en-US" sz="1800" dirty="0" err="1"/>
              <a:t>nane-fesleğen-zeytinyağı-limon</a:t>
            </a:r>
            <a:r>
              <a:rPr lang="en-US" sz="1800" dirty="0"/>
              <a:t> </a:t>
            </a:r>
            <a:r>
              <a:rPr lang="en-US" sz="1800" dirty="0" err="1"/>
              <a:t>karışımı</a:t>
            </a:r>
            <a:r>
              <a:rPr lang="en-US" sz="1800" dirty="0"/>
              <a:t> </a:t>
            </a:r>
            <a:r>
              <a:rPr lang="en-US" sz="1800" dirty="0" err="1"/>
              <a:t>değildir</a:t>
            </a:r>
            <a:r>
              <a:rPr lang="en-US" sz="1800" dirty="0"/>
              <a:t>. </a:t>
            </a:r>
            <a:r>
              <a:rPr lang="en-US" sz="1800" dirty="0" err="1"/>
              <a:t>Sattığınız</a:t>
            </a:r>
            <a:r>
              <a:rPr lang="en-US" sz="1800" dirty="0"/>
              <a:t> </a:t>
            </a:r>
            <a:r>
              <a:rPr lang="en-US" sz="1800" dirty="0" err="1"/>
              <a:t>şey</a:t>
            </a:r>
            <a:r>
              <a:rPr lang="en-US" sz="1800" dirty="0"/>
              <a:t> </a:t>
            </a:r>
            <a:r>
              <a:rPr lang="en-US" sz="1800" dirty="0" err="1"/>
              <a:t>sofrada</a:t>
            </a:r>
            <a:r>
              <a:rPr lang="en-US" sz="1800" dirty="0"/>
              <a:t>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</a:t>
            </a:r>
            <a:r>
              <a:rPr lang="en-US" sz="1800" dirty="0" err="1"/>
              <a:t>tattır</a:t>
            </a:r>
            <a:r>
              <a:rPr lang="en-US" sz="1800" dirty="0"/>
              <a:t>. </a:t>
            </a:r>
          </a:p>
          <a:p>
            <a:pPr>
              <a:lnSpc>
                <a:spcPct val="112500"/>
              </a:lnSpc>
              <a:spcAft>
                <a:spcPts val="333"/>
              </a:spcAft>
            </a:pPr>
            <a:r>
              <a:rPr lang="en-US" sz="1800" dirty="0" err="1"/>
              <a:t>Sunduğumuz</a:t>
            </a:r>
            <a:r>
              <a:rPr lang="en-US" sz="1800" dirty="0"/>
              <a:t> “</a:t>
            </a:r>
            <a:r>
              <a:rPr lang="en-US" sz="1800" dirty="0" err="1"/>
              <a:t>değer</a:t>
            </a:r>
            <a:r>
              <a:rPr lang="en-US" sz="1800" dirty="0"/>
              <a:t>” </a:t>
            </a:r>
            <a:r>
              <a:rPr lang="en-US" sz="1800" dirty="0" err="1"/>
              <a:t>veya</a:t>
            </a:r>
            <a:r>
              <a:rPr lang="en-US" sz="1800" dirty="0"/>
              <a:t> “</a:t>
            </a:r>
            <a:r>
              <a:rPr lang="en-US" sz="1800" dirty="0" err="1"/>
              <a:t>fayda</a:t>
            </a:r>
            <a:r>
              <a:rPr lang="en-US" sz="1800" dirty="0"/>
              <a:t>” </a:t>
            </a:r>
            <a:r>
              <a:rPr lang="en-US" sz="1800" dirty="0" err="1"/>
              <a:t>kişiye</a:t>
            </a:r>
            <a:r>
              <a:rPr lang="en-US" sz="1800" dirty="0"/>
              <a:t> </a:t>
            </a:r>
            <a:r>
              <a:rPr lang="en-US" sz="1800" dirty="0" err="1"/>
              <a:t>göre</a:t>
            </a:r>
            <a:r>
              <a:rPr lang="en-US" sz="1800" dirty="0"/>
              <a:t> </a:t>
            </a:r>
            <a:r>
              <a:rPr lang="en-US" sz="1800" dirty="0" err="1"/>
              <a:t>değişir</a:t>
            </a:r>
            <a:r>
              <a:rPr lang="en-US" sz="1800" dirty="0"/>
              <a:t>. </a:t>
            </a:r>
            <a:r>
              <a:rPr lang="en-US" sz="1800" dirty="0" err="1"/>
              <a:t>Biri</a:t>
            </a:r>
            <a:r>
              <a:rPr lang="en-US" sz="1800" dirty="0"/>
              <a:t> </a:t>
            </a:r>
            <a:r>
              <a:rPr lang="en-US" sz="1800" dirty="0" err="1"/>
              <a:t>sofrada</a:t>
            </a:r>
            <a:r>
              <a:rPr lang="en-US" sz="1800" dirty="0"/>
              <a:t> </a:t>
            </a:r>
            <a:r>
              <a:rPr lang="en-US" sz="1800" dirty="0" err="1"/>
              <a:t>farklı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tat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alırken</a:t>
            </a:r>
            <a:r>
              <a:rPr lang="en-US" sz="1800" dirty="0"/>
              <a:t>, </a:t>
            </a:r>
            <a:r>
              <a:rPr lang="en-US" sz="1800" dirty="0" err="1"/>
              <a:t>diğeri</a:t>
            </a:r>
            <a:r>
              <a:rPr lang="en-US" sz="1800" dirty="0"/>
              <a:t> </a:t>
            </a:r>
            <a:r>
              <a:rPr lang="en-US" sz="1800" dirty="0" err="1"/>
              <a:t>misafirlerine</a:t>
            </a:r>
            <a:r>
              <a:rPr lang="en-US" sz="1800" dirty="0"/>
              <a:t> </a:t>
            </a:r>
            <a:r>
              <a:rPr lang="en-US" sz="1800" dirty="0" err="1"/>
              <a:t>hava</a:t>
            </a:r>
            <a:r>
              <a:rPr lang="en-US" sz="1800" dirty="0"/>
              <a:t> </a:t>
            </a:r>
            <a:r>
              <a:rPr lang="en-US" sz="1800" dirty="0" err="1"/>
              <a:t>atmak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alabilir</a:t>
            </a:r>
            <a:r>
              <a:rPr lang="en-US" sz="1800" dirty="0"/>
              <a:t>.. </a:t>
            </a:r>
            <a:endParaRPr lang="en-US" sz="18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762000" y="169325"/>
            <a:ext cx="8043324" cy="8995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864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 için Çevre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10300" y="1490475"/>
            <a:ext cx="8609875" cy="5893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İşinize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faydası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olabilecek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kişilerle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iletişim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kurun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Çevreniz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gelişir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Satışlarınız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artar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Yeni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müşterilerle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tanışabilirsiniz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Kimlerin</a:t>
            </a:r>
            <a:r>
              <a:rPr lang="en-US" sz="311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sizi</a:t>
            </a:r>
            <a:r>
              <a:rPr lang="en-US" sz="311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tanıdığı</a:t>
            </a:r>
            <a:r>
              <a:rPr lang="en-US" sz="311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111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sizin</a:t>
            </a:r>
            <a:r>
              <a:rPr lang="en-US" sz="311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kimi</a:t>
            </a:r>
            <a:r>
              <a:rPr lang="en-US" sz="311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tanıdığınızdan</a:t>
            </a:r>
            <a:r>
              <a:rPr lang="en-US" sz="311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daha</a:t>
            </a:r>
            <a:r>
              <a:rPr lang="en-US" sz="311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önemlidir</a:t>
            </a:r>
            <a:r>
              <a:rPr lang="en-US" sz="3111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93" name="Shape 93"/>
          <p:cNvSpPr/>
          <p:nvPr/>
        </p:nvSpPr>
        <p:spPr>
          <a:xfrm>
            <a:off x="5872088" y="3132650"/>
            <a:ext cx="4148650" cy="31114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508000" y="201075"/>
            <a:ext cx="9228650" cy="8995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10300" y="253975"/>
            <a:ext cx="9100250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 gözüyle ürün/servisi eleştirmek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0" y="1289721"/>
            <a:ext cx="7168232" cy="3744416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Ürününüzün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servisinizin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müşteriyi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memnun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etmeyebilecek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tarafları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719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Nasıl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azaltabilirsiniz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719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edemediğiniz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riskleri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sunduğu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faydalarla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karşılatırın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719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riskleri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faydaları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birlikte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değerlendirmesini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sağlayın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01" name="Shape 101"/>
          <p:cNvSpPr/>
          <p:nvPr/>
        </p:nvSpPr>
        <p:spPr>
          <a:xfrm>
            <a:off x="6808192" y="1361728"/>
            <a:ext cx="3312368" cy="39604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2" name="Dikdörtgen 1"/>
          <p:cNvSpPr/>
          <p:nvPr/>
        </p:nvSpPr>
        <p:spPr>
          <a:xfrm>
            <a:off x="111448" y="5159334"/>
            <a:ext cx="9793088" cy="217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2500"/>
              </a:lnSpc>
              <a:spcAft>
                <a:spcPts val="333"/>
              </a:spcAft>
            </a:pPr>
            <a:r>
              <a:rPr lang="en-US" sz="2000" dirty="0" err="1"/>
              <a:t>Burada</a:t>
            </a:r>
            <a:r>
              <a:rPr lang="en-US" sz="2000" dirty="0"/>
              <a:t> </a:t>
            </a:r>
            <a:r>
              <a:rPr lang="en-US" sz="2000" dirty="0" err="1"/>
              <a:t>geçen</a:t>
            </a:r>
            <a:r>
              <a:rPr lang="en-US" sz="2000" dirty="0"/>
              <a:t> risk, </a:t>
            </a:r>
            <a:r>
              <a:rPr lang="en-US" sz="2000" dirty="0" err="1"/>
              <a:t>katılımcılara</a:t>
            </a:r>
            <a:r>
              <a:rPr lang="en-US" sz="2000" dirty="0"/>
              <a:t> </a:t>
            </a:r>
            <a:r>
              <a:rPr lang="en-US" sz="2000" dirty="0" err="1"/>
              <a:t>sağlık</a:t>
            </a:r>
            <a:r>
              <a:rPr lang="en-US" sz="2000" dirty="0"/>
              <a:t> </a:t>
            </a:r>
            <a:r>
              <a:rPr lang="en-US" sz="2000" dirty="0" err="1"/>
              <a:t>riski</a:t>
            </a:r>
            <a:r>
              <a:rPr lang="en-US" sz="2000" dirty="0"/>
              <a:t>, </a:t>
            </a:r>
            <a:r>
              <a:rPr lang="en-US" sz="2000" dirty="0" err="1"/>
              <a:t>yasadışı</a:t>
            </a:r>
            <a:r>
              <a:rPr lang="en-US" sz="2000" dirty="0"/>
              <a:t> </a:t>
            </a:r>
            <a:r>
              <a:rPr lang="en-US" sz="2000" dirty="0" err="1"/>
              <a:t>olma</a:t>
            </a:r>
            <a:r>
              <a:rPr lang="en-US" sz="2000" dirty="0"/>
              <a:t> </a:t>
            </a:r>
            <a:r>
              <a:rPr lang="en-US" sz="2000" dirty="0" err="1"/>
              <a:t>riski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</a:t>
            </a:r>
            <a:r>
              <a:rPr lang="en-US" sz="2000" dirty="0" err="1" smtClean="0"/>
              <a:t>çağrışıml</a:t>
            </a:r>
            <a:r>
              <a:rPr lang="tr-TR" sz="2000" dirty="0" smtClean="0"/>
              <a:t>a</a:t>
            </a:r>
            <a:r>
              <a:rPr lang="en-US" sz="2000" dirty="0" smtClean="0"/>
              <a:t>r </a:t>
            </a:r>
            <a:r>
              <a:rPr lang="en-US" sz="2000" dirty="0" err="1"/>
              <a:t>yapacaktır</a:t>
            </a:r>
            <a:r>
              <a:rPr lang="en-US" sz="2000" dirty="0"/>
              <a:t>. Risk </a:t>
            </a:r>
            <a:r>
              <a:rPr lang="en-US" sz="2000" dirty="0" err="1"/>
              <a:t>kelimesiyle</a:t>
            </a:r>
            <a:r>
              <a:rPr lang="en-US" sz="2000" dirty="0"/>
              <a:t> </a:t>
            </a:r>
            <a:r>
              <a:rPr lang="en-US" sz="2000" dirty="0" err="1"/>
              <a:t>kastedilenin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tr-TR" sz="2000" dirty="0" smtClean="0"/>
              <a:t>değildir</a:t>
            </a:r>
            <a:r>
              <a:rPr lang="en-US" sz="2000" dirty="0" smtClean="0"/>
              <a:t>. </a:t>
            </a:r>
            <a:r>
              <a:rPr lang="en-US" sz="2000" dirty="0" err="1"/>
              <a:t>Ürün</a:t>
            </a:r>
            <a:r>
              <a:rPr lang="en-US" sz="2000" dirty="0"/>
              <a:t>/</a:t>
            </a:r>
            <a:r>
              <a:rPr lang="en-US" sz="2000" dirty="0" err="1"/>
              <a:t>hizmet</a:t>
            </a:r>
            <a:r>
              <a:rPr lang="en-US" sz="2000" dirty="0"/>
              <a:t> </a:t>
            </a:r>
            <a:r>
              <a:rPr lang="en-US" sz="2000" dirty="0" err="1"/>
              <a:t>hangi</a:t>
            </a:r>
            <a:r>
              <a:rPr lang="en-US" sz="2000" dirty="0"/>
              <a:t> </a:t>
            </a:r>
            <a:r>
              <a:rPr lang="en-US" sz="2000" dirty="0" err="1"/>
              <a:t>ihtiyacı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sorunu</a:t>
            </a:r>
            <a:r>
              <a:rPr lang="en-US" sz="2000" dirty="0"/>
              <a:t> </a:t>
            </a:r>
            <a:r>
              <a:rPr lang="en-US" sz="2000" dirty="0" err="1"/>
              <a:t>gidermek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alınıyorsa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satınalmadaki</a:t>
            </a:r>
            <a:r>
              <a:rPr lang="en-US" sz="2000" dirty="0"/>
              <a:t> risk,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ihtiyacın</a:t>
            </a:r>
            <a:r>
              <a:rPr lang="en-US" sz="2000" dirty="0"/>
              <a:t> </a:t>
            </a:r>
            <a:r>
              <a:rPr lang="en-US" sz="2000" dirty="0" err="1"/>
              <a:t>giderilememesidir</a:t>
            </a:r>
            <a:r>
              <a:rPr lang="en-US" sz="2000" dirty="0"/>
              <a:t>. </a:t>
            </a:r>
            <a:r>
              <a:rPr lang="tr-TR" sz="2000" dirty="0" smtClean="0"/>
              <a:t>Örnek: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/>
              <a:t>fular</a:t>
            </a:r>
            <a:r>
              <a:rPr lang="en-US" sz="2000" dirty="0"/>
              <a:t> </a:t>
            </a:r>
            <a:r>
              <a:rPr lang="en-US" sz="2000" dirty="0" err="1"/>
              <a:t>almanın</a:t>
            </a:r>
            <a:r>
              <a:rPr lang="en-US" sz="2000" dirty="0"/>
              <a:t> </a:t>
            </a:r>
            <a:r>
              <a:rPr lang="en-US" sz="2000" dirty="0" err="1"/>
              <a:t>riski</a:t>
            </a:r>
            <a:r>
              <a:rPr lang="en-US" sz="2000" dirty="0"/>
              <a:t> </a:t>
            </a:r>
            <a:r>
              <a:rPr lang="en-US" sz="2000" dirty="0" err="1"/>
              <a:t>nedir</a:t>
            </a:r>
            <a:r>
              <a:rPr lang="en-US" sz="2000" dirty="0"/>
              <a:t>? </a:t>
            </a:r>
            <a:r>
              <a:rPr lang="en-US" sz="2000" dirty="0" err="1"/>
              <a:t>Hediye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alınıyorsa</a:t>
            </a:r>
            <a:r>
              <a:rPr lang="en-US" sz="2000" dirty="0"/>
              <a:t>, </a:t>
            </a:r>
            <a:r>
              <a:rPr lang="en-US" sz="2000" dirty="0" err="1"/>
              <a:t>hediyenin</a:t>
            </a:r>
            <a:r>
              <a:rPr lang="en-US" sz="2000" dirty="0"/>
              <a:t> </a:t>
            </a:r>
            <a:r>
              <a:rPr lang="en-US" sz="2000" dirty="0" err="1"/>
              <a:t>beğenilmemesi</a:t>
            </a:r>
            <a:r>
              <a:rPr lang="en-US" sz="2000" dirty="0"/>
              <a:t>...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elbiseyle</a:t>
            </a:r>
            <a:r>
              <a:rPr lang="en-US" sz="2000" dirty="0"/>
              <a:t> </a:t>
            </a:r>
            <a:r>
              <a:rPr lang="en-US" sz="2000" dirty="0" err="1"/>
              <a:t>birlikte</a:t>
            </a:r>
            <a:r>
              <a:rPr lang="en-US" sz="2000" dirty="0"/>
              <a:t> </a:t>
            </a:r>
            <a:r>
              <a:rPr lang="en-US" sz="2000" dirty="0" err="1"/>
              <a:t>kullanmak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alınıyorsa</a:t>
            </a:r>
            <a:r>
              <a:rPr lang="en-US" sz="2000" dirty="0"/>
              <a:t>, </a:t>
            </a:r>
            <a:r>
              <a:rPr lang="en-US" sz="2000" dirty="0" err="1"/>
              <a:t>renginin</a:t>
            </a:r>
            <a:r>
              <a:rPr lang="en-US" sz="2000" dirty="0"/>
              <a:t> </a:t>
            </a:r>
            <a:r>
              <a:rPr lang="en-US" sz="2000" dirty="0" err="1"/>
              <a:t>uymaması</a:t>
            </a:r>
            <a:r>
              <a:rPr lang="en-US" sz="2000" dirty="0"/>
              <a:t> </a:t>
            </a:r>
            <a:r>
              <a:rPr lang="en-US" sz="2000" dirty="0" err="1"/>
              <a:t>v.b</a:t>
            </a:r>
            <a:r>
              <a:rPr lang="en-US" sz="2000" dirty="0"/>
              <a:t>. </a:t>
            </a:r>
            <a:endParaRPr lang="en-US" sz="200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598</Words>
  <Application>Microsoft Office PowerPoint</Application>
  <PresentationFormat>Özel</PresentationFormat>
  <Paragraphs>90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/>
      <vt:lpstr>Satış Planı</vt:lpstr>
      <vt:lpstr>Satış ve Satmak</vt:lpstr>
      <vt:lpstr>Pazarlama döngüsünde satışın yeri</vt:lpstr>
      <vt:lpstr>Satış Aşamaları</vt:lpstr>
      <vt:lpstr>The Importance of Knowing your customers</vt:lpstr>
      <vt:lpstr>PowerPoint Sunusu</vt:lpstr>
      <vt:lpstr>PowerPoint Sunusu</vt:lpstr>
      <vt:lpstr>Satış için Çevre</vt:lpstr>
      <vt:lpstr>Müşteri gözüyle ürün/servisi eleştirmek</vt:lpstr>
      <vt:lpstr>Hangisi daha iyi satar : Ürün mü müşteri mi? </vt:lpstr>
      <vt:lpstr>Önce Müşteri...</vt:lpstr>
      <vt:lpstr>PowerPoint Sunusu</vt:lpstr>
      <vt:lpstr>Satış ; Son Nokta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Satış Planı</dc:title>
  <cp:lastModifiedBy>TURKOGLU</cp:lastModifiedBy>
  <cp:revision>2</cp:revision>
  <dcterms:modified xsi:type="dcterms:W3CDTF">2013-02-19T21:04:51Z</dcterms:modified>
</cp:coreProperties>
</file>