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C695AEF-42F0-4A48-96E4-0F92B8A78892}">
  <a:tblStyle styleId="{AC695AEF-42F0-4A48-96E4-0F92B8A78892}" styleName="Table_0"/>
  <a:tblStyle styleId="{8FF3DD95-0780-4D27-BC4B-1E1275FCD4DD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4" y="-10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6030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02025" y="1940275"/>
            <a:ext cx="9015574" cy="12544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Finans Planı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622650" y="3353150"/>
            <a:ext cx="9151400" cy="550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Ders 09</a:t>
            </a:r>
          </a:p>
        </p:txBody>
      </p:sp>
      <p:sp>
        <p:nvSpPr>
          <p:cNvPr id="21" name="Shape 21"/>
          <p:cNvSpPr/>
          <p:nvPr/>
        </p:nvSpPr>
        <p:spPr>
          <a:xfrm>
            <a:off x="0" y="3164400"/>
            <a:ext cx="10160000" cy="105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5556250" y="3481900"/>
            <a:ext cx="3608900" cy="36089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62125" y="580300"/>
            <a:ext cx="8193599" cy="3760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Dolaylı maliyetler</a:t>
            </a:r>
          </a:p>
        </p:txBody>
      </p:sp>
      <p:sp>
        <p:nvSpPr>
          <p:cNvPr id="121" name="Shape 121"/>
          <p:cNvSpPr/>
          <p:nvPr/>
        </p:nvSpPr>
        <p:spPr>
          <a:xfrm>
            <a:off x="666750" y="2042575"/>
            <a:ext cx="8900575" cy="51963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2" name="Shape 122"/>
          <p:cNvSpPr txBox="1"/>
          <p:nvPr/>
        </p:nvSpPr>
        <p:spPr>
          <a:xfrm>
            <a:off x="1421675" y="2100775"/>
            <a:ext cx="6923599" cy="48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Dolaylı maliyetler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421675" y="2608775"/>
            <a:ext cx="5964050" cy="414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Kira Maliyeti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421675" y="3049750"/>
            <a:ext cx="5964050" cy="413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Personel Maliyeti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421675" y="3488950"/>
            <a:ext cx="5964050" cy="414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Elektrik / Su / Doğalgaz faturaları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421675" y="3929925"/>
            <a:ext cx="5964050" cy="413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Sigorta, Kırtasiye Ulaşım v.s.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421675" y="4369150"/>
            <a:ext cx="5964050" cy="414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Diğer Maliyetler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421675" y="4810125"/>
            <a:ext cx="5964050" cy="414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 Dolaylı Maliyet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86675" y="5547425"/>
            <a:ext cx="8742175" cy="1702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Aylık Toplam Dolaylı Maliyet </a:t>
            </a:r>
          </a:p>
          <a:p>
            <a:pPr marL="0" marR="0" indent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Ürün Başına Dolaylı Maliyet</a:t>
            </a:r>
          </a:p>
          <a:p>
            <a:pPr marL="0" marR="0" indent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Aylık Toplam Ürün Adedi</a:t>
            </a:r>
          </a:p>
          <a:p>
            <a:endParaRPr lang="en-US"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825500" y="5958400"/>
            <a:ext cx="3619500" cy="1058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02025" y="580300"/>
            <a:ext cx="8193599" cy="534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 Üretim Maliyeti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10300" y="2903350"/>
            <a:ext cx="9015574" cy="22916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 başına doğrudan maliyet = 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 başına dolaylı maliyet =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 başına toplam maliyet =</a:t>
            </a:r>
          </a:p>
        </p:txBody>
      </p:sp>
      <p:sp>
        <p:nvSpPr>
          <p:cNvPr id="137" name="Shape 137"/>
          <p:cNvSpPr/>
          <p:nvPr/>
        </p:nvSpPr>
        <p:spPr>
          <a:xfrm>
            <a:off x="5873750" y="4201575"/>
            <a:ext cx="3460750" cy="95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421675" y="661450"/>
            <a:ext cx="7017100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Başa Baş Noktası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021275" y="5621500"/>
            <a:ext cx="5232024" cy="8540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Brüt Kar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102425" y="3460750"/>
            <a:ext cx="5471924" cy="11733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 İşletme Maliyeti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81400" y="2021400"/>
            <a:ext cx="8193599" cy="11733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 Satış Fiyatı – Ürün maliyeti : Brüt Kar</a:t>
            </a:r>
          </a:p>
        </p:txBody>
      </p:sp>
      <p:sp>
        <p:nvSpPr>
          <p:cNvPr id="146" name="Shape 146"/>
          <p:cNvSpPr/>
          <p:nvPr/>
        </p:nvSpPr>
        <p:spPr>
          <a:xfrm>
            <a:off x="910150" y="5079975"/>
            <a:ext cx="4582574" cy="95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7" name="Shape 147"/>
          <p:cNvSpPr txBox="1"/>
          <p:nvPr/>
        </p:nvSpPr>
        <p:spPr>
          <a:xfrm>
            <a:off x="5822575" y="4261550"/>
            <a:ext cx="645925" cy="2104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782150" y="3781775"/>
            <a:ext cx="3073025" cy="29337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</a:p>
          <a:p>
            <a:pPr marL="0" marR="0" indent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Başa Baş Noktası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399479" y="6715475"/>
            <a:ext cx="9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 smtClean="0">
                <a:solidFill>
                  <a:srgbClr val="FF0000"/>
                </a:solidFill>
              </a:rPr>
              <a:t>Başabaş</a:t>
            </a:r>
            <a:r>
              <a:rPr lang="tr-TR" sz="1800" b="1" dirty="0" smtClean="0">
                <a:solidFill>
                  <a:srgbClr val="FF0000"/>
                </a:solidFill>
              </a:rPr>
              <a:t> Noktası=Kar ve zararın bir birine eşit olduğu ürün </a:t>
            </a:r>
            <a:r>
              <a:rPr lang="tr-TR" sz="1800" b="1" dirty="0">
                <a:solidFill>
                  <a:srgbClr val="FF0000"/>
                </a:solidFill>
              </a:rPr>
              <a:t>s</a:t>
            </a:r>
            <a:r>
              <a:rPr lang="tr-TR" sz="1800" b="1" dirty="0" smtClean="0">
                <a:solidFill>
                  <a:srgbClr val="FF0000"/>
                </a:solidFill>
              </a:rPr>
              <a:t>atış miktarını gösterir…</a:t>
            </a:r>
            <a:endParaRPr lang="tr-TR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Shape 153"/>
          <p:cNvGraphicFramePr/>
          <p:nvPr/>
        </p:nvGraphicFramePr>
        <p:xfrm>
          <a:off x="278675" y="2689925"/>
          <a:ext cx="9521375" cy="4913434"/>
        </p:xfrm>
        <a:graphic>
          <a:graphicData uri="http://schemas.openxmlformats.org/drawingml/2006/table">
            <a:tbl>
              <a:tblPr>
                <a:noFill/>
                <a:tableStyleId>{AC695AEF-42F0-4A48-96E4-0F92B8A78892}</a:tableStyleId>
              </a:tblPr>
              <a:tblGrid>
                <a:gridCol w="3049750"/>
                <a:gridCol w="1142975"/>
                <a:gridCol w="903100"/>
                <a:gridCol w="1146525"/>
                <a:gridCol w="1224125"/>
                <a:gridCol w="906625"/>
                <a:gridCol w="1148275"/>
              </a:tblGrid>
              <a:tr h="366875"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Pazartesi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Salı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Çarşamba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Perşembe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Cuma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Cumartesi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Nakit girişleri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Alınan borç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Satış gelirleri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Toplam nakit girişi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Nakit çıkışları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Hammadde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05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2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Kira</a:t>
                      </a:r>
                      <a:r>
                        <a:rPr lang="en-US" sz="311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Personel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Diğer İşletme Giderleri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Toplam nakit çıkışı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Fark (Nakit Girişi – Nakit Çıkışı)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8604600" cy="777991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Nakit Akış Tablosu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02425" y="1700375"/>
            <a:ext cx="8031324" cy="7535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Tahmini olarak kasaya girecek ve kasadan çıkacak miktarın haftalık yada aylık olarak gösteren bir tablodur.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Shape 160"/>
          <p:cNvGraphicFramePr/>
          <p:nvPr/>
        </p:nvGraphicFramePr>
        <p:xfrm>
          <a:off x="359825" y="1889100"/>
          <a:ext cx="9360875" cy="5032250"/>
        </p:xfrm>
        <a:graphic>
          <a:graphicData uri="http://schemas.openxmlformats.org/drawingml/2006/table">
            <a:tbl>
              <a:tblPr>
                <a:noFill/>
                <a:tableStyleId>{8FF3DD95-0780-4D27-BC4B-1E1275FCD4DD}</a:tableStyleId>
              </a:tblPr>
              <a:tblGrid>
                <a:gridCol w="3049750"/>
                <a:gridCol w="950725"/>
                <a:gridCol w="800800"/>
                <a:gridCol w="799025"/>
                <a:gridCol w="880175"/>
                <a:gridCol w="881925"/>
                <a:gridCol w="959550"/>
                <a:gridCol w="1038925"/>
              </a:tblGrid>
              <a:tr h="366875"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Ocak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Şubat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Mart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Nisan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Mayıs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Haziran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Temmuz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Nakit girişleri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Kasa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Satış gelirleri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Alınan Kredi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Toplam nakit girişi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Nakit çıkışları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Hammadde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05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Personel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Diğer İşletme Giderleri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Kredi geri Ödemesi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7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Toplam nakit çıkışı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Fark (Nakit Girişi – Nakit Çıkışı)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-4.500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20.000</a:t>
                      </a:r>
                    </a:p>
                  </a:txBody>
                  <a:tcPr marL="28575" marR="28575" marT="28575" marB="28575" anchor="b">
                    <a:lnL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8604600" cy="1479783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Nakit Akış Tablosu</a:t>
            </a:r>
            <a:b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Örnek Çalışma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021275" y="137592"/>
            <a:ext cx="8673374" cy="81634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Tahmini</a:t>
            </a:r>
            <a:r>
              <a:rPr lang="en-US" sz="4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</a:t>
            </a:r>
            <a:r>
              <a:rPr lang="en-US" sz="4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Bütçesi</a:t>
            </a:r>
            <a:endParaRPr lang="en-US" sz="4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02300" y="1372075"/>
            <a:ext cx="4872200" cy="44541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300.000 </a:t>
            </a: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Doğrudan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Ü.M. 90.000 %30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Brüt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210.000 %70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Kira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30.000 %10</a:t>
            </a: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Personel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Gideri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60.000 %20</a:t>
            </a: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Diğer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İşletme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Giderleri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30.000 %10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Dolaylı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M. 120.000 %40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Vergi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Öncesi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Net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90.000 %30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264575" y="2275400"/>
            <a:ext cx="4741324" cy="1058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9" name="Shape 169"/>
          <p:cNvSpPr/>
          <p:nvPr/>
        </p:nvSpPr>
        <p:spPr>
          <a:xfrm>
            <a:off x="264575" y="2873896"/>
            <a:ext cx="4741324" cy="1058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0" name="Shape 170"/>
          <p:cNvSpPr/>
          <p:nvPr/>
        </p:nvSpPr>
        <p:spPr>
          <a:xfrm>
            <a:off x="433900" y="4746104"/>
            <a:ext cx="4730750" cy="1058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71" name="Shape 171"/>
          <p:cNvSpPr/>
          <p:nvPr/>
        </p:nvSpPr>
        <p:spPr>
          <a:xfrm>
            <a:off x="5386900" y="2153816"/>
            <a:ext cx="4466150" cy="10582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72" name="Shape 172"/>
          <p:cNvSpPr/>
          <p:nvPr/>
        </p:nvSpPr>
        <p:spPr>
          <a:xfrm>
            <a:off x="5386900" y="2801888"/>
            <a:ext cx="4466150" cy="10582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73" name="Shape 173"/>
          <p:cNvSpPr/>
          <p:nvPr/>
        </p:nvSpPr>
        <p:spPr>
          <a:xfrm>
            <a:off x="5312825" y="4746104"/>
            <a:ext cx="4455575" cy="1058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74" name="Shape 174"/>
          <p:cNvSpPr txBox="1"/>
          <p:nvPr/>
        </p:nvSpPr>
        <p:spPr>
          <a:xfrm>
            <a:off x="462125" y="5782025"/>
            <a:ext cx="4351850" cy="157372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Sandalye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Sayısı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100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Başı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10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300.000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422175" y="5782025"/>
            <a:ext cx="4351850" cy="157372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Sandalye Sayısı : 200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 Başı Satış : 10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 Toplam Satış : 600.000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021775" y="1444083"/>
            <a:ext cx="4872200" cy="44541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600.000 </a:t>
            </a: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Doğrudan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Ü.M. 180.000 %30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Brüt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420.000 %70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Kira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60.000 %10</a:t>
            </a: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Personel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Gideri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80.000 %13</a:t>
            </a: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Diğer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İşletme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Giderleri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40.000 % 7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Yıllık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Dolaylı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M. 180.000 %30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Vergi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Öncesi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Net </a:t>
            </a:r>
            <a:r>
              <a:rPr lang="en-US" sz="177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</a:t>
            </a:r>
            <a:r>
              <a:rPr lang="en-US" sz="17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240.000 %40</a:t>
            </a:r>
          </a:p>
          <a:p>
            <a:endParaRPr lang="en-US" sz="17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79075" y="351000"/>
            <a:ext cx="9015574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Finans nedir?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98350" y="1781525"/>
            <a:ext cx="4055525" cy="52532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İşinizi kurmak için gereken parasal kaynakları bulmak, ve </a:t>
            </a:r>
          </a:p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bunları işinizin gerektirdiği şekilde kullanmaktır. </a:t>
            </a:r>
          </a:p>
        </p:txBody>
      </p:sp>
      <p:sp>
        <p:nvSpPr>
          <p:cNvPr id="29" name="Shape 29"/>
          <p:cNvSpPr/>
          <p:nvPr/>
        </p:nvSpPr>
        <p:spPr>
          <a:xfrm>
            <a:off x="5154075" y="2603500"/>
            <a:ext cx="3979325" cy="4095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7789325" y="3481900"/>
            <a:ext cx="2095500" cy="8783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5" name="Shape 35"/>
          <p:cNvSpPr txBox="1"/>
          <p:nvPr/>
        </p:nvSpPr>
        <p:spPr>
          <a:xfrm>
            <a:off x="7907500" y="3547175"/>
            <a:ext cx="1940625" cy="8205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Nasıl bulacağım?</a:t>
            </a:r>
          </a:p>
        </p:txBody>
      </p:sp>
      <p:sp>
        <p:nvSpPr>
          <p:cNvPr id="36" name="Shape 36"/>
          <p:cNvSpPr/>
          <p:nvPr/>
        </p:nvSpPr>
        <p:spPr>
          <a:xfrm>
            <a:off x="3545400" y="6360575"/>
            <a:ext cx="3386649" cy="8783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7" name="Shape 37"/>
          <p:cNvSpPr txBox="1"/>
          <p:nvPr/>
        </p:nvSpPr>
        <p:spPr>
          <a:xfrm>
            <a:off x="3667125" y="6427600"/>
            <a:ext cx="3221199" cy="8205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Nereye ve ne zaman harcayacağım?</a:t>
            </a:r>
          </a:p>
        </p:txBody>
      </p:sp>
      <p:sp>
        <p:nvSpPr>
          <p:cNvPr id="38" name="Shape 38"/>
          <p:cNvSpPr/>
          <p:nvPr/>
        </p:nvSpPr>
        <p:spPr>
          <a:xfrm>
            <a:off x="264575" y="3397225"/>
            <a:ext cx="2264825" cy="124882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9" name="Shape 39"/>
          <p:cNvSpPr txBox="1"/>
          <p:nvPr/>
        </p:nvSpPr>
        <p:spPr>
          <a:xfrm>
            <a:off x="386275" y="3466025"/>
            <a:ext cx="2102899" cy="1192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Harcadıklarımı nasıl geri kazanacağım? </a:t>
            </a:r>
          </a:p>
        </p:txBody>
      </p:sp>
      <p:sp>
        <p:nvSpPr>
          <p:cNvPr id="40" name="Shape 40"/>
          <p:cNvSpPr/>
          <p:nvPr/>
        </p:nvSpPr>
        <p:spPr>
          <a:xfrm>
            <a:off x="3471325" y="1799150"/>
            <a:ext cx="3302000" cy="50797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41" name="Shape 41"/>
          <p:cNvSpPr txBox="1"/>
          <p:nvPr/>
        </p:nvSpPr>
        <p:spPr>
          <a:xfrm>
            <a:off x="3587750" y="1866175"/>
            <a:ext cx="3141824" cy="4483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İhtiyacım ne kadar ?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8604600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Finansal Planlama nedir?</a:t>
            </a:r>
          </a:p>
        </p:txBody>
      </p:sp>
      <p:sp>
        <p:nvSpPr>
          <p:cNvPr id="43" name="Shape 43"/>
          <p:cNvSpPr/>
          <p:nvPr/>
        </p:nvSpPr>
        <p:spPr>
          <a:xfrm>
            <a:off x="2677575" y="2529400"/>
            <a:ext cx="5048250" cy="366182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8604600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Finansal Kontrol nedir?</a:t>
            </a:r>
          </a:p>
        </p:txBody>
      </p:sp>
      <p:sp>
        <p:nvSpPr>
          <p:cNvPr id="49" name="Shape 49"/>
          <p:cNvSpPr/>
          <p:nvPr/>
        </p:nvSpPr>
        <p:spPr>
          <a:xfrm>
            <a:off x="3153825" y="2444725"/>
            <a:ext cx="3608900" cy="3524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0" name="Shape 50"/>
          <p:cNvSpPr/>
          <p:nvPr/>
        </p:nvSpPr>
        <p:spPr>
          <a:xfrm>
            <a:off x="3312575" y="1799150"/>
            <a:ext cx="3302000" cy="5079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1" name="Shape 51"/>
          <p:cNvSpPr txBox="1"/>
          <p:nvPr/>
        </p:nvSpPr>
        <p:spPr>
          <a:xfrm>
            <a:off x="3427225" y="1866175"/>
            <a:ext cx="3141824" cy="4483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planlamıştım ?</a:t>
            </a:r>
          </a:p>
        </p:txBody>
      </p:sp>
      <p:sp>
        <p:nvSpPr>
          <p:cNvPr id="52" name="Shape 52"/>
          <p:cNvSpPr/>
          <p:nvPr/>
        </p:nvSpPr>
        <p:spPr>
          <a:xfrm>
            <a:off x="7069650" y="3556000"/>
            <a:ext cx="2582325" cy="8783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53" name="Shape 53"/>
          <p:cNvSpPr txBox="1"/>
          <p:nvPr/>
        </p:nvSpPr>
        <p:spPr>
          <a:xfrm>
            <a:off x="7187825" y="3626550"/>
            <a:ext cx="2420400" cy="8205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Şu an neredeyim ?</a:t>
            </a:r>
          </a:p>
        </p:txBody>
      </p:sp>
      <p:sp>
        <p:nvSpPr>
          <p:cNvPr id="54" name="Shape 54"/>
          <p:cNvSpPr/>
          <p:nvPr/>
        </p:nvSpPr>
        <p:spPr>
          <a:xfrm>
            <a:off x="3312575" y="6275900"/>
            <a:ext cx="3302000" cy="50797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55" name="Shape 55"/>
          <p:cNvSpPr txBox="1"/>
          <p:nvPr/>
        </p:nvSpPr>
        <p:spPr>
          <a:xfrm>
            <a:off x="3427225" y="6346450"/>
            <a:ext cx="3141824" cy="4483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Sapma var mı ?</a:t>
            </a:r>
          </a:p>
        </p:txBody>
      </p:sp>
      <p:sp>
        <p:nvSpPr>
          <p:cNvPr id="56" name="Shape 56"/>
          <p:cNvSpPr/>
          <p:nvPr/>
        </p:nvSpPr>
        <p:spPr>
          <a:xfrm>
            <a:off x="264575" y="3481900"/>
            <a:ext cx="2508250" cy="161925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57" name="Shape 57"/>
          <p:cNvSpPr txBox="1"/>
          <p:nvPr/>
        </p:nvSpPr>
        <p:spPr>
          <a:xfrm>
            <a:off x="386275" y="3547175"/>
            <a:ext cx="2342774" cy="15648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Sapmaların sebepleri ve düzeltici faaliyetler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1342300" y="1860900"/>
            <a:ext cx="7951950" cy="8205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İşinizi kurmak ve devam ettirmek için gereken, parayla ölçülebilen bütün değerlerdir.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244874" cy="998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Finansal Kaynaklar </a:t>
            </a:r>
          </a:p>
        </p:txBody>
      </p:sp>
      <p:sp>
        <p:nvSpPr>
          <p:cNvPr id="64" name="Shape 64"/>
          <p:cNvSpPr/>
          <p:nvPr/>
        </p:nvSpPr>
        <p:spPr>
          <a:xfrm>
            <a:off x="1079500" y="3090325"/>
            <a:ext cx="2402399" cy="32067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x="6360575" y="3810000"/>
            <a:ext cx="1270000" cy="16933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x="7799900" y="3810000"/>
            <a:ext cx="1693324" cy="12911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67" name="Shape 67"/>
          <p:cNvSpPr/>
          <p:nvPr/>
        </p:nvSpPr>
        <p:spPr>
          <a:xfrm>
            <a:off x="4519075" y="3810000"/>
            <a:ext cx="1693324" cy="112182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x="666750" y="6603975"/>
            <a:ext cx="3302000" cy="4974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69" name="Shape 69"/>
          <p:cNvSpPr txBox="1"/>
          <p:nvPr/>
        </p:nvSpPr>
        <p:spPr>
          <a:xfrm>
            <a:off x="786675" y="6667500"/>
            <a:ext cx="3141824" cy="4483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</a:t>
            </a:r>
          </a:p>
        </p:txBody>
      </p:sp>
      <p:sp>
        <p:nvSpPr>
          <p:cNvPr id="70" name="Shape 70"/>
          <p:cNvSpPr/>
          <p:nvPr/>
        </p:nvSpPr>
        <p:spPr>
          <a:xfrm>
            <a:off x="5471575" y="6603975"/>
            <a:ext cx="3302000" cy="4974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71" name="Shape 71"/>
          <p:cNvSpPr txBox="1"/>
          <p:nvPr/>
        </p:nvSpPr>
        <p:spPr>
          <a:xfrm>
            <a:off x="5588000" y="6667500"/>
            <a:ext cx="3141824" cy="4483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Ayni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4075" y="507975"/>
            <a:ext cx="9620600" cy="81634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Yatırım Giderleri / İşletme Giderleri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01625" y="1700375"/>
            <a:ext cx="9474200" cy="5175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Yatırım Giderleri: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İşin ilk kuruluşunda</a:t>
            </a:r>
          </a:p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gereken</a:t>
            </a:r>
          </a:p>
          <a:p>
            <a:pPr marL="0" marR="0" indent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harcamalar.</a:t>
            </a:r>
          </a:p>
          <a:p>
            <a:endParaRPr lang="en-US"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Başlangıç giderleri = Yatırım giderleri + İşletme giderleri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942400" y="1781525"/>
            <a:ext cx="4193099" cy="32529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İşletme masrafları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indent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İşin yürütülmesi </a:t>
            </a:r>
          </a:p>
          <a:p>
            <a:pPr marL="0" marR="0" indent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 yapılması </a:t>
            </a:r>
          </a:p>
          <a:p>
            <a:pPr marL="0" marR="0" indent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gereken </a:t>
            </a:r>
          </a:p>
          <a:p>
            <a:pPr marL="0" marR="0" indent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harcamalar.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4075" y="507975"/>
            <a:ext cx="9620600" cy="81634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Yatırım Giderleri / İşletme Giderleri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81000" y="1940275"/>
            <a:ext cx="4512374" cy="16548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 ve İnşaat Giderleri 20.000 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İnşaat, 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Dekorasyon v.s.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822575" y="2180150"/>
            <a:ext cx="3951449" cy="38949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163688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Kira 12.000</a:t>
            </a: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Personel giderleri 24.000</a:t>
            </a:r>
          </a:p>
          <a:p>
            <a:endParaRPr lang="en-US"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Hammadde 10.000</a:t>
            </a:r>
          </a:p>
          <a:p>
            <a:endParaRPr lang="en-US"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Diğer İşletme Giderleri 14.000 </a:t>
            </a:r>
          </a:p>
          <a:p>
            <a:endParaRPr lang="en-US"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01625" y="4580800"/>
            <a:ext cx="4672875" cy="2214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Kuruluş giderleri 8.000 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Kira 3.000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Personel 2.000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Hammadde 3.000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Elektrik, su v.s 2.000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81000" y="3300225"/>
            <a:ext cx="4353625" cy="14132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Donanım 10.000 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Demirbaşlar, </a:t>
            </a:r>
          </a:p>
          <a:p>
            <a:pPr marL="762000" marR="0" lvl="1" indent="-163688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Ekipmanlar v.s.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942150" y="6820950"/>
            <a:ext cx="1951199" cy="3478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 40.000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343050" y="6741575"/>
            <a:ext cx="2430975" cy="3478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 60.000</a:t>
            </a:r>
          </a:p>
        </p:txBody>
      </p:sp>
      <p:sp>
        <p:nvSpPr>
          <p:cNvPr id="90" name="Shape 90"/>
          <p:cNvSpPr/>
          <p:nvPr/>
        </p:nvSpPr>
        <p:spPr>
          <a:xfrm>
            <a:off x="5069400" y="1481650"/>
            <a:ext cx="21150" cy="56091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421675" y="661450"/>
            <a:ext cx="7017100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Üretim Maliyeti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21275" y="2421800"/>
            <a:ext cx="2191099" cy="2104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2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Doğrudan maliyet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421925" y="2501175"/>
            <a:ext cx="935200" cy="2104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</a:p>
          <a:p>
            <a:pPr marL="0" marR="0" indent="0" algn="ctr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781900" y="2501175"/>
            <a:ext cx="2049974" cy="2104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Dolaylı maliyet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863275" y="2501175"/>
            <a:ext cx="645925" cy="2104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078600" y="2499425"/>
            <a:ext cx="1616074" cy="2104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Toplam maliyet</a:t>
            </a:r>
          </a:p>
        </p:txBody>
      </p:sp>
      <p:sp>
        <p:nvSpPr>
          <p:cNvPr id="101" name="Shape 101"/>
          <p:cNvSpPr/>
          <p:nvPr/>
        </p:nvSpPr>
        <p:spPr>
          <a:xfrm>
            <a:off x="751400" y="2370650"/>
            <a:ext cx="21150" cy="2243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2" name="Shape 102"/>
          <p:cNvSpPr/>
          <p:nvPr/>
        </p:nvSpPr>
        <p:spPr>
          <a:xfrm>
            <a:off x="9704900" y="2444725"/>
            <a:ext cx="31750" cy="21378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3" name="Shape 103"/>
          <p:cNvSpPr/>
          <p:nvPr/>
        </p:nvSpPr>
        <p:spPr>
          <a:xfrm>
            <a:off x="751400" y="2434150"/>
            <a:ext cx="8974650" cy="3172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4" name="Shape 104"/>
          <p:cNvSpPr/>
          <p:nvPr/>
        </p:nvSpPr>
        <p:spPr>
          <a:xfrm>
            <a:off x="751400" y="4519075"/>
            <a:ext cx="8974650" cy="7407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2650" y="421550"/>
            <a:ext cx="9015574" cy="7252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Doğrudan maliyet</a:t>
            </a:r>
          </a:p>
        </p:txBody>
      </p:sp>
      <p:sp>
        <p:nvSpPr>
          <p:cNvPr id="110" name="Shape 110"/>
          <p:cNvSpPr/>
          <p:nvPr/>
        </p:nvSpPr>
        <p:spPr>
          <a:xfrm>
            <a:off x="814900" y="1714500"/>
            <a:ext cx="8445500" cy="50588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1" name="Shape 111"/>
          <p:cNvSpPr txBox="1"/>
          <p:nvPr/>
        </p:nvSpPr>
        <p:spPr>
          <a:xfrm>
            <a:off x="941900" y="1781525"/>
            <a:ext cx="2513875" cy="146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Hammadde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82450" y="1781525"/>
            <a:ext cx="1432624" cy="146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Kg / Adet Maliyet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143500" y="1781525"/>
            <a:ext cx="1970600" cy="146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Kg / Adet</a:t>
            </a:r>
          </a:p>
          <a:p>
            <a:pPr marL="0" marR="0" indent="0" algn="l">
              <a:lnSpc>
                <a:spcPct val="119886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Kullanılan miktar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242525" y="1781525"/>
            <a:ext cx="1972374" cy="146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 başına doğrudan maliyet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41900" y="6036025"/>
            <a:ext cx="8272974" cy="746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Ürün Başına Toplam Doğrudan Maliyet 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Özel</PresentationFormat>
  <Paragraphs>197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/>
      <vt:lpstr>Finans Planı</vt:lpstr>
      <vt:lpstr>Finans nedir?</vt:lpstr>
      <vt:lpstr>Finansal Planlama nedir?</vt:lpstr>
      <vt:lpstr>Finansal Kontrol nedir?</vt:lpstr>
      <vt:lpstr>Finansal Kaynaklar </vt:lpstr>
      <vt:lpstr>Yatırım Giderleri / İşletme Giderleri</vt:lpstr>
      <vt:lpstr>Yatırım Giderleri / İşletme Giderleri</vt:lpstr>
      <vt:lpstr>Üretim Maliyeti</vt:lpstr>
      <vt:lpstr>PowerPoint Sunusu</vt:lpstr>
      <vt:lpstr>PowerPoint Sunusu</vt:lpstr>
      <vt:lpstr>PowerPoint Sunusu</vt:lpstr>
      <vt:lpstr>Başa Baş Noktası</vt:lpstr>
      <vt:lpstr>Nakit Akış Tablosu</vt:lpstr>
      <vt:lpstr>Nakit Akış Tablosu Örnek Çalışma</vt:lpstr>
      <vt:lpstr>Tahmini Satış Bütçesi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Finans Planı</dc:title>
  <cp:lastModifiedBy>TURKOGLU</cp:lastModifiedBy>
  <cp:revision>1</cp:revision>
  <dcterms:modified xsi:type="dcterms:W3CDTF">2013-02-19T21:19:20Z</dcterms:modified>
</cp:coreProperties>
</file>