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2" r:id="rId9"/>
    <p:sldId id="269" r:id="rId10"/>
    <p:sldId id="263" r:id="rId11"/>
    <p:sldId id="265" r:id="rId12"/>
    <p:sldId id="267" r:id="rId13"/>
    <p:sldId id="268" r:id="rId14"/>
    <p:sldId id="270" r:id="rId15"/>
  </p:sldIdLst>
  <p:sldSz cx="12192000" cy="6858000"/>
  <p:notesSz cx="6858000" cy="9144000"/>
  <p:defaultTextStyle>
    <a:defPPr>
      <a:defRPr lang="en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58"/>
  </p:normalViewPr>
  <p:slideViewPr>
    <p:cSldViewPr snapToGrid="0">
      <p:cViewPr varScale="1">
        <p:scale>
          <a:sx n="120" d="100"/>
          <a:sy n="120" d="100"/>
        </p:scale>
        <p:origin x="8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hmet Çavuşoğlu" userId="a77df5f8-ec92-489d-b6f6-76ac83be164b" providerId="ADAL" clId="{CDF84306-ADC5-6D41-9062-0168578AA3D4}"/>
    <pc:docChg chg="undo custSel addSld modSld">
      <pc:chgData name="Ahmet Çavuşoğlu" userId="a77df5f8-ec92-489d-b6f6-76ac83be164b" providerId="ADAL" clId="{CDF84306-ADC5-6D41-9062-0168578AA3D4}" dt="2025-04-22T22:58:08.132" v="104" actId="27636"/>
      <pc:docMkLst>
        <pc:docMk/>
      </pc:docMkLst>
      <pc:sldChg chg="modSp mod">
        <pc:chgData name="Ahmet Çavuşoğlu" userId="a77df5f8-ec92-489d-b6f6-76ac83be164b" providerId="ADAL" clId="{CDF84306-ADC5-6D41-9062-0168578AA3D4}" dt="2025-04-22T22:58:08.132" v="104" actId="27636"/>
        <pc:sldMkLst>
          <pc:docMk/>
          <pc:sldMk cId="2635900113" sldId="256"/>
        </pc:sldMkLst>
        <pc:spChg chg="mod">
          <ac:chgData name="Ahmet Çavuşoğlu" userId="a77df5f8-ec92-489d-b6f6-76ac83be164b" providerId="ADAL" clId="{CDF84306-ADC5-6D41-9062-0168578AA3D4}" dt="2025-04-22T22:58:08.132" v="104" actId="27636"/>
          <ac:spMkLst>
            <pc:docMk/>
            <pc:sldMk cId="2635900113" sldId="256"/>
            <ac:spMk id="8" creationId="{2476302F-BFFA-9ECF-7F69-C14A697B42F8}"/>
          </ac:spMkLst>
        </pc:spChg>
        <pc:spChg chg="mod">
          <ac:chgData name="Ahmet Çavuşoğlu" userId="a77df5f8-ec92-489d-b6f6-76ac83be164b" providerId="ADAL" clId="{CDF84306-ADC5-6D41-9062-0168578AA3D4}" dt="2025-04-22T22:57:38.074" v="96" actId="1076"/>
          <ac:spMkLst>
            <pc:docMk/>
            <pc:sldMk cId="2635900113" sldId="256"/>
            <ac:spMk id="11" creationId="{A91B2AF2-F2CB-D475-F958-F55FB3F3095E}"/>
          </ac:spMkLst>
        </pc:spChg>
      </pc:sldChg>
      <pc:sldChg chg="modSp new mod">
        <pc:chgData name="Ahmet Çavuşoğlu" userId="a77df5f8-ec92-489d-b6f6-76ac83be164b" providerId="ADAL" clId="{CDF84306-ADC5-6D41-9062-0168578AA3D4}" dt="2025-04-22T22:12:31.675" v="27" actId="2711"/>
        <pc:sldMkLst>
          <pc:docMk/>
          <pc:sldMk cId="1210461971" sldId="270"/>
        </pc:sldMkLst>
        <pc:spChg chg="mod">
          <ac:chgData name="Ahmet Çavuşoğlu" userId="a77df5f8-ec92-489d-b6f6-76ac83be164b" providerId="ADAL" clId="{CDF84306-ADC5-6D41-9062-0168578AA3D4}" dt="2025-04-22T22:09:32.748" v="24" actId="1076"/>
          <ac:spMkLst>
            <pc:docMk/>
            <pc:sldMk cId="1210461971" sldId="270"/>
            <ac:spMk id="2" creationId="{851D670D-1200-04F6-9EF5-0FFBBCD151D7}"/>
          </ac:spMkLst>
        </pc:spChg>
        <pc:spChg chg="mod">
          <ac:chgData name="Ahmet Çavuşoğlu" userId="a77df5f8-ec92-489d-b6f6-76ac83be164b" providerId="ADAL" clId="{CDF84306-ADC5-6D41-9062-0168578AA3D4}" dt="2025-04-22T22:12:31.675" v="27" actId="2711"/>
          <ac:spMkLst>
            <pc:docMk/>
            <pc:sldMk cId="1210461971" sldId="270"/>
            <ac:spMk id="3" creationId="{E790DF91-B5A7-ED7E-4DFE-2A3D61D6684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0D77B-7523-8AD9-17A3-48EBE36B21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D9AF74-6E34-96CD-C3B5-AEA31E8E97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80192E-A233-6D39-6C90-FF33EFB7D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527B0-713D-9146-ACA1-0893C7A57AAB}" type="datetimeFigureOut">
              <a:rPr lang="en-TR" smtClean="0"/>
              <a:t>23.04.2025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F8B62B-A182-9A0A-FC57-F93761E82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02E210-185E-630A-A324-555074742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BBE32-31F9-8C4E-8B26-FA8F30F173DA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531175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F8132-0779-0863-BF9E-3B41B6BD2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B95BCA-DB4E-1825-C941-9CA9D9C13B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F6F3E-02B8-0519-3725-3290D6EB6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527B0-713D-9146-ACA1-0893C7A57AAB}" type="datetimeFigureOut">
              <a:rPr lang="en-TR" smtClean="0"/>
              <a:t>23.04.2025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594178-1A39-7F53-D5B9-64B187E65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8EF42F-1B73-62B0-B373-D97A85918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BBE32-31F9-8C4E-8B26-FA8F30F173DA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484484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C52DE6-5DC9-F981-9D0C-B924F99776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CA3A6C-0738-B3A2-160C-D45ADC997C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F97B7F-5204-5DFE-9564-02A341EE0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527B0-713D-9146-ACA1-0893C7A57AAB}" type="datetimeFigureOut">
              <a:rPr lang="en-TR" smtClean="0"/>
              <a:t>23.04.2025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7B490E-FBDB-A50C-6128-8872EDED4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EDB888-AFD6-6A81-4ECB-16B4D0896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BBE32-31F9-8C4E-8B26-FA8F30F173DA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539512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76883-3B01-6299-8973-D3CC3D9DF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ED71F4-A116-8A2B-2804-EE51A085C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930A92-0651-5E26-9019-E81A5FD3E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527B0-713D-9146-ACA1-0893C7A57AAB}" type="datetimeFigureOut">
              <a:rPr lang="en-TR" smtClean="0"/>
              <a:t>23.04.2025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8C35CA-82FF-DDE5-F372-2A4CC7151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F257A4-1C72-9D28-E39F-0AE1B7381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BBE32-31F9-8C4E-8B26-FA8F30F173DA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190143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5030B-AF58-BA49-5726-691EE80A0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D08437-C550-BEA9-AE74-C714DEB221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8A8098-8964-ECC2-C292-6C6C4386A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527B0-713D-9146-ACA1-0893C7A57AAB}" type="datetimeFigureOut">
              <a:rPr lang="en-TR" smtClean="0"/>
              <a:t>23.04.2025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4E172E-6B37-7FFA-6811-E82CBC9AB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E6C00E-5D50-A34F-E20E-8881A4273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BBE32-31F9-8C4E-8B26-FA8F30F173DA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875603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B9989-C96A-37DA-6B13-BD12BE671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C40AB5-768C-FDDC-4CAC-458EF88404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5B5378-E14C-1995-E95D-72AD3CBB13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684FB-D3B7-9DAA-053D-7741DB113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527B0-713D-9146-ACA1-0893C7A57AAB}" type="datetimeFigureOut">
              <a:rPr lang="en-TR" smtClean="0"/>
              <a:t>23.04.2025</a:t>
            </a:fld>
            <a:endParaRPr lang="en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6A9A84-9F51-AFEB-F5CC-29F01BC14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47B1E4-A353-EF4D-34AC-8F0BE5E03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BBE32-31F9-8C4E-8B26-FA8F30F173DA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429138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4D6EB-7FD3-5F77-5B9B-BE4E6DCC9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6F93E8-1060-3330-4D5C-481626AB14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363AFE-5E30-9969-EC52-3AB6D16AEB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59C995-30CF-F512-A091-A35CF9EEAF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00034D-9690-463D-0DE6-7146FC18AD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8A8B39-B11F-3066-31FA-6B2B696DD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527B0-713D-9146-ACA1-0893C7A57AAB}" type="datetimeFigureOut">
              <a:rPr lang="en-TR" smtClean="0"/>
              <a:t>23.04.2025</a:t>
            </a:fld>
            <a:endParaRPr lang="en-T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A65F77-BE0F-C11A-C098-A6BBA0D37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BD6541-D7A0-4A3A-0DE4-8ABD3FE36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BBE32-31F9-8C4E-8B26-FA8F30F173DA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529047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75FDA-0072-0FF6-68DB-42B668FEA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8B4F7F-0CFE-779D-34CC-2CF671C90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527B0-713D-9146-ACA1-0893C7A57AAB}" type="datetimeFigureOut">
              <a:rPr lang="en-TR" smtClean="0"/>
              <a:t>23.04.2025</a:t>
            </a:fld>
            <a:endParaRPr lang="en-T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CF1B52-CD1F-0A3A-519F-D80BE9001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B551C2-E87D-C41A-C86F-32C434E43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BBE32-31F9-8C4E-8B26-FA8F30F173DA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581389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BD8776-4255-E652-1FBD-29ADD09C6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527B0-713D-9146-ACA1-0893C7A57AAB}" type="datetimeFigureOut">
              <a:rPr lang="en-TR" smtClean="0"/>
              <a:t>23.04.2025</a:t>
            </a:fld>
            <a:endParaRPr lang="en-T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D45701-B014-4DF6-0225-F14985E3D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93F46E-9CA3-6E53-600A-ACA8DB7A0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BBE32-31F9-8C4E-8B26-FA8F30F173DA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112627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5EAE1-08A1-F917-91D1-79F33992B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EFDB3-F4A5-39B1-759E-20353FF011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196E7E-A9AC-6A84-7CC1-5FCD416BE3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A1E08D-3893-380A-A8A3-5B199524C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527B0-713D-9146-ACA1-0893C7A57AAB}" type="datetimeFigureOut">
              <a:rPr lang="en-TR" smtClean="0"/>
              <a:t>23.04.2025</a:t>
            </a:fld>
            <a:endParaRPr lang="en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90F828-E396-9760-7A6E-9295F211E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77E995-66B8-36F9-3AD4-B54698175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BBE32-31F9-8C4E-8B26-FA8F30F173DA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557926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7B51D-99F8-6654-97AA-1F004D41C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229570-5940-3A0D-32A2-0575904AEB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A87B42-B8DE-A9CF-039C-3CC0A512A5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0490BF-5CED-097D-FCA9-9904C78AB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527B0-713D-9146-ACA1-0893C7A57AAB}" type="datetimeFigureOut">
              <a:rPr lang="en-TR" smtClean="0"/>
              <a:t>23.04.2025</a:t>
            </a:fld>
            <a:endParaRPr lang="en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4C8C46-AEC7-8CD3-3640-6C34C154E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BEB13C-4D70-439D-48B5-B38767C21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BBE32-31F9-8C4E-8B26-FA8F30F173DA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978669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81D6A9-05AE-866E-BFFC-6F85EFA6C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F78021-B641-5506-19C9-653B79057F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588ABC-6FE8-CA6F-ACB9-F172081A44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2B527B0-713D-9146-ACA1-0893C7A57AAB}" type="datetimeFigureOut">
              <a:rPr lang="en-TR" smtClean="0"/>
              <a:t>23.04.2025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77B7B4-8753-5E18-0EDF-A2DE9DD8C6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EADE17-1A34-4C9C-8632-8A1E671BFA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DDBBE32-31F9-8C4E-8B26-FA8F30F173DA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755086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uilding with towers and a bridge over water&#10;&#10;AI-generated content may be incorrect.">
            <a:extLst>
              <a:ext uri="{FF2B5EF4-FFF2-40B4-BE49-F238E27FC236}">
                <a16:creationId xmlns:a16="http://schemas.microsoft.com/office/drawing/2014/main" id="{907E32C8-045F-7278-94FE-8611A4C869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8777" y="-577101"/>
            <a:ext cx="12329551" cy="8227862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2476302F-BFFA-9ECF-7F69-C14A697B42F8}"/>
              </a:ext>
            </a:extLst>
          </p:cNvPr>
          <p:cNvSpPr txBox="1">
            <a:spLocks/>
          </p:cNvSpPr>
          <p:nvPr/>
        </p:nvSpPr>
        <p:spPr>
          <a:xfrm>
            <a:off x="1523997" y="630118"/>
            <a:ext cx="9576393" cy="249585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latin typeface="American Typewriter" panose="02090604020004020304" pitchFamily="18" charset="77"/>
                <a:cs typeface="Algerian" panose="020F0502020204030204" pitchFamily="34" charset="0"/>
              </a:rPr>
              <a:t>The Impact of Weather and School Terms on Istanbul's Maritime Transport: A Case Study of Beşiktaş Pier Passenger Numbers</a:t>
            </a:r>
            <a:endParaRPr lang="en-TR" b="1" dirty="0">
              <a:solidFill>
                <a:schemeClr val="bg1"/>
              </a:solidFill>
              <a:latin typeface="American Typewriter" panose="02090604020004020304" pitchFamily="18" charset="77"/>
              <a:cs typeface="Algerian" panose="020F0502020204030204" pitchFamily="34" charset="0"/>
            </a:endParaRP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91B2AF2-F2CB-D475-F958-F55FB3F309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8" y="5001113"/>
            <a:ext cx="9144000" cy="165576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Ahmet Çavuşoğlu – 32394</a:t>
            </a:r>
            <a:endParaRPr lang="en-TR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59001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E6008-9B3C-21A6-500E-E06597925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</p:spPr>
        <p:txBody>
          <a:bodyPr/>
          <a:lstStyle/>
          <a:p>
            <a:pPr algn="ctr"/>
            <a:r>
              <a:rPr lang="tr-TR" sz="4400" dirty="0">
                <a:latin typeface="Aharoni" panose="02010803020104030203" pitchFamily="2" charset="-79"/>
                <a:cs typeface="Aharoni" panose="02010803020104030203" pitchFamily="2" charset="-79"/>
              </a:rPr>
              <a:t>BIVARIATE ANALYSIS</a:t>
            </a:r>
            <a:br>
              <a:rPr lang="tr-TR" sz="4400" dirty="0">
                <a:latin typeface="Aharoni" panose="02010803020104030203" pitchFamily="2" charset="-79"/>
                <a:cs typeface="Aharoni" panose="02010803020104030203" pitchFamily="2" charset="-79"/>
              </a:rPr>
            </a:br>
            <a:endParaRPr lang="en-TR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7AB16EC-E60B-0782-9218-84D8BB592E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343818"/>
            <a:ext cx="5826367" cy="43513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35BAB1A-AE40-0020-F8EF-ACCC14E96EFE}"/>
              </a:ext>
            </a:extLst>
          </p:cNvPr>
          <p:cNvSpPr txBox="1"/>
          <p:nvPr/>
        </p:nvSpPr>
        <p:spPr>
          <a:xfrm>
            <a:off x="6096000" y="1951672"/>
            <a:ext cx="520240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boxplot compares daily passenger counts during school and holiday periods. The median is </a:t>
            </a:r>
            <a:r>
              <a:rPr lang="en-US" b="1" dirty="0"/>
              <a:t>higher during holidays</a:t>
            </a:r>
            <a:r>
              <a:rPr lang="en-US" dirty="0"/>
              <a:t> compared to school periods, suggesting increased travel activity during breaks.</a:t>
            </a:r>
            <a:endParaRPr lang="en-T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5F0A6E-3910-31A3-7344-3D0991FBF6F0}"/>
              </a:ext>
            </a:extLst>
          </p:cNvPr>
          <p:cNvSpPr txBox="1"/>
          <p:nvPr/>
        </p:nvSpPr>
        <p:spPr>
          <a:xfrm>
            <a:off x="6096000" y="3795824"/>
            <a:ext cx="470667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b="0" i="0" dirty="0">
                <a:effectLst/>
                <a:latin typeface="Menlo" panose="020B0609030804020204" pitchFamily="49" charset="0"/>
              </a:rPr>
              <a:t>H0 is rejected. </a:t>
            </a:r>
          </a:p>
          <a:p>
            <a:pPr>
              <a:buNone/>
            </a:pPr>
            <a:r>
              <a:rPr lang="en-US" b="1" i="0" dirty="0">
                <a:effectLst/>
                <a:latin typeface="Menlo" panose="020B0609030804020204" pitchFamily="49" charset="0"/>
              </a:rPr>
              <a:t>p-value</a:t>
            </a:r>
            <a:r>
              <a:rPr lang="en-US" b="0" i="0" dirty="0">
                <a:effectLst/>
                <a:latin typeface="Menlo" panose="020B0609030804020204" pitchFamily="49" charset="0"/>
              </a:rPr>
              <a:t> = 0.0021 </a:t>
            </a:r>
          </a:p>
          <a:p>
            <a:pPr>
              <a:buNone/>
            </a:pPr>
            <a:r>
              <a:rPr lang="en-US" b="1" i="0" dirty="0">
                <a:effectLst/>
                <a:latin typeface="Menlo" panose="020B0609030804020204" pitchFamily="49" charset="0"/>
              </a:rPr>
              <a:t>Conclusion</a:t>
            </a:r>
            <a:r>
              <a:rPr lang="en-US" b="0" i="0" dirty="0">
                <a:effectLst/>
                <a:latin typeface="Menlo" panose="020B0609030804020204" pitchFamily="49" charset="0"/>
              </a:rPr>
              <a:t>: The average number of daily passengers is significantly higher during holidays.</a:t>
            </a:r>
            <a:br>
              <a:rPr lang="en-US" dirty="0"/>
            </a:br>
            <a:endParaRPr lang="en-US" dirty="0"/>
          </a:p>
          <a:p>
            <a:endParaRPr lang="en-TR" dirty="0"/>
          </a:p>
          <a:p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16866203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7F28B901-1B1A-1E68-7689-0253083AF2A6}"/>
              </a:ext>
            </a:extLst>
          </p:cNvPr>
          <p:cNvSpPr txBox="1"/>
          <p:nvPr/>
        </p:nvSpPr>
        <p:spPr>
          <a:xfrm>
            <a:off x="630936" y="639520"/>
            <a:ext cx="3429000" cy="171907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MULTIVARIATE ANALYSIS</a:t>
            </a:r>
          </a:p>
        </p:txBody>
      </p:sp>
      <p:sp>
        <p:nvSpPr>
          <p:cNvPr id="41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E344D4-0E20-6A58-AF7D-3815A3DD53AA}"/>
              </a:ext>
            </a:extLst>
          </p:cNvPr>
          <p:cNvSpPr txBox="1"/>
          <p:nvPr/>
        </p:nvSpPr>
        <p:spPr>
          <a:xfrm>
            <a:off x="244549" y="2747878"/>
            <a:ext cx="4446323" cy="384728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1" dirty="0"/>
              <a:t>Correlation Heatmap: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1" dirty="0"/>
              <a:t>Notable Correlations with Daily Passenger Count: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dirty="0"/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🌀 </a:t>
            </a:r>
            <a:r>
              <a:rPr lang="en-US" sz="1700" b="1" dirty="0"/>
              <a:t>Wind Speed</a:t>
            </a:r>
            <a:r>
              <a:rPr lang="en-US" sz="1700" dirty="0"/>
              <a:t>: </a:t>
            </a:r>
            <a:r>
              <a:rPr lang="en-US" sz="1700" b="1" dirty="0"/>
              <a:t>-0.41</a:t>
            </a:r>
            <a:br>
              <a:rPr lang="en-US" sz="1700" dirty="0"/>
            </a:br>
            <a:r>
              <a:rPr lang="en-US" sz="1700" i="1" dirty="0"/>
              <a:t>(Higher wind → fewer passengers)</a:t>
            </a:r>
            <a:endParaRPr lang="en-US" sz="1700" dirty="0"/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🌡️ </a:t>
            </a:r>
            <a:r>
              <a:rPr lang="en-US" sz="1700" b="1" dirty="0"/>
              <a:t>Max Temperature</a:t>
            </a:r>
            <a:r>
              <a:rPr lang="en-US" sz="1700" dirty="0"/>
              <a:t>: </a:t>
            </a:r>
            <a:r>
              <a:rPr lang="en-US" sz="1700" b="1" dirty="0"/>
              <a:t>+0.04</a:t>
            </a:r>
            <a:br>
              <a:rPr lang="en-US" sz="1700" dirty="0"/>
            </a:br>
            <a:r>
              <a:rPr lang="en-US" sz="1700" i="1" dirty="0"/>
              <a:t>(Negligible positive correlation)</a:t>
            </a:r>
            <a:endParaRPr lang="en-US" sz="1700" dirty="0"/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🌡️ </a:t>
            </a:r>
            <a:r>
              <a:rPr lang="en-US" sz="1700" b="1" dirty="0"/>
              <a:t>Avg Temperature</a:t>
            </a:r>
            <a:r>
              <a:rPr lang="en-US" sz="1700" dirty="0"/>
              <a:t>: </a:t>
            </a:r>
            <a:r>
              <a:rPr lang="en-US" sz="1700" b="1" dirty="0"/>
              <a:t>+0.03</a:t>
            </a:r>
            <a:br>
              <a:rPr lang="en-US" sz="1700" dirty="0"/>
            </a:br>
            <a:r>
              <a:rPr lang="en-US" sz="1700" i="1" dirty="0"/>
              <a:t>(Negligible positive correlation)</a:t>
            </a:r>
            <a:endParaRPr lang="en-US" sz="1700" dirty="0"/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💧 </a:t>
            </a:r>
            <a:r>
              <a:rPr lang="en-US" sz="1700" b="1" dirty="0"/>
              <a:t>Humidity</a:t>
            </a:r>
            <a:r>
              <a:rPr lang="en-US" sz="1700" dirty="0"/>
              <a:t>: </a:t>
            </a:r>
            <a:r>
              <a:rPr lang="en-US" sz="1700" b="1" dirty="0"/>
              <a:t>-0.06</a:t>
            </a:r>
            <a:br>
              <a:rPr lang="en-US" sz="1700" dirty="0"/>
            </a:br>
            <a:r>
              <a:rPr lang="en-US" sz="1700" i="1" dirty="0"/>
              <a:t>(Very weak negative correlation)</a:t>
            </a:r>
            <a:endParaRPr lang="en-US" sz="1700" dirty="0"/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🏫 </a:t>
            </a:r>
            <a:r>
              <a:rPr lang="en-US" sz="1700" b="1" dirty="0"/>
              <a:t>School Term (0=Holiday, 1=School</a:t>
            </a:r>
            <a:r>
              <a:rPr lang="en-US" sz="1700" dirty="0"/>
              <a:t>: </a:t>
            </a:r>
            <a:r>
              <a:rPr lang="en-US" sz="1700" b="1" dirty="0"/>
              <a:t>-0.13</a:t>
            </a:r>
            <a:br>
              <a:rPr lang="en-US" sz="1700" dirty="0"/>
            </a:br>
            <a:r>
              <a:rPr lang="en-US" sz="1700" i="1" dirty="0"/>
              <a:t>(Slight decrease during school periods)</a:t>
            </a:r>
            <a:endParaRPr lang="en-US" sz="17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2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9655C3F-6E15-08F7-DB9E-5EC5C430C3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0872" y="376336"/>
            <a:ext cx="7445522" cy="6105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1671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71D2D9F-31F1-FE58-A700-CB448CFBDE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8DC875BC-D121-10C3-A0AB-E9210C8D83E0}"/>
              </a:ext>
            </a:extLst>
          </p:cNvPr>
          <p:cNvSpPr txBox="1"/>
          <p:nvPr/>
        </p:nvSpPr>
        <p:spPr>
          <a:xfrm>
            <a:off x="630936" y="640080"/>
            <a:ext cx="4818888" cy="14813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MULTIVARIATE ANALYSIS</a:t>
            </a:r>
          </a:p>
        </p:txBody>
      </p:sp>
      <p:sp>
        <p:nvSpPr>
          <p:cNvPr id="26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862CE6-1D04-557D-F6D1-DF2B7F85BA3B}"/>
              </a:ext>
            </a:extLst>
          </p:cNvPr>
          <p:cNvSpPr txBox="1"/>
          <p:nvPr/>
        </p:nvSpPr>
        <p:spPr>
          <a:xfrm>
            <a:off x="609420" y="2692909"/>
            <a:ext cx="4818888" cy="35478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This multivariate bar chart shows the </a:t>
            </a:r>
            <a:r>
              <a:rPr lang="en-US" sz="1600" b="1" dirty="0"/>
              <a:t>average daily number of passengers at Beşiktaş Pier</a:t>
            </a:r>
            <a:r>
              <a:rPr lang="en-US" sz="1600" dirty="0"/>
              <a:t>, broken down by </a:t>
            </a:r>
            <a:r>
              <a:rPr lang="en-US" sz="1600" b="1" dirty="0"/>
              <a:t>day of the week</a:t>
            </a:r>
            <a:r>
              <a:rPr lang="en-US" sz="1600" dirty="0"/>
              <a:t> and whether it was during a </a:t>
            </a:r>
            <a:r>
              <a:rPr lang="en-US" sz="1600" b="1" dirty="0"/>
              <a:t>school term or holiday</a:t>
            </a:r>
            <a:r>
              <a:rPr lang="en-US" sz="1600" dirty="0"/>
              <a:t>.</a:t>
            </a:r>
            <a:br>
              <a:rPr lang="en-US" sz="1600" dirty="0"/>
            </a:br>
            <a:r>
              <a:rPr lang="en-US" sz="1600" dirty="0"/>
              <a:t>Across all days, passenger numbers are </a:t>
            </a:r>
            <a:r>
              <a:rPr lang="en-US" sz="1600" b="1" dirty="0"/>
              <a:t>consistently higher during holidays</a:t>
            </a:r>
            <a:r>
              <a:rPr lang="en-US" sz="1600" dirty="0"/>
              <a:t> compared to school periods.</a:t>
            </a:r>
            <a:br>
              <a:rPr lang="en-US" sz="1600" dirty="0"/>
            </a:br>
            <a:r>
              <a:rPr lang="en-US" sz="1600" dirty="0"/>
              <a:t>The difference is especially noticeable on </a:t>
            </a:r>
            <a:r>
              <a:rPr lang="en-US" sz="1600" b="1" dirty="0"/>
              <a:t>Fridays and weekends</a:t>
            </a:r>
            <a:r>
              <a:rPr lang="en-US" sz="1600" dirty="0"/>
              <a:t>, suggesting increased leisure travel.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>
              <a:buNone/>
            </a:pPr>
            <a:r>
              <a:rPr lang="en-US" sz="1600" b="1" dirty="0"/>
              <a:t>Categorical (X):</a:t>
            </a:r>
            <a:r>
              <a:rPr lang="en-US" sz="1600" dirty="0"/>
              <a:t> Day of the Week</a:t>
            </a:r>
          </a:p>
          <a:p>
            <a:pPr>
              <a:buNone/>
            </a:pPr>
            <a:r>
              <a:rPr lang="en-US" sz="1600" b="1" dirty="0"/>
              <a:t>Hue (Group):</a:t>
            </a:r>
            <a:r>
              <a:rPr lang="en-US" sz="1600" dirty="0"/>
              <a:t> School Term (Holiday vs. School)</a:t>
            </a:r>
          </a:p>
          <a:p>
            <a:r>
              <a:rPr lang="en-US" sz="1600" b="1" dirty="0"/>
              <a:t>Numerical (Y):</a:t>
            </a:r>
            <a:r>
              <a:rPr lang="en-US" sz="1600" dirty="0"/>
              <a:t> Daily Passenger Count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7F06242-134E-6749-97F4-138680EE5C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9824" y="1774038"/>
            <a:ext cx="6720660" cy="3309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7854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D003FB8-4EC8-7141-24F1-AF516D8EA4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7A413F51-96C3-7436-D6BD-3D22181405BE}"/>
              </a:ext>
            </a:extLst>
          </p:cNvPr>
          <p:cNvSpPr txBox="1"/>
          <p:nvPr/>
        </p:nvSpPr>
        <p:spPr>
          <a:xfrm>
            <a:off x="630936" y="640080"/>
            <a:ext cx="4818888" cy="14813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MULTIVARIATE ANALYSIS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97CA5F-2F3B-A17D-FB4E-9138C851AB0D}"/>
              </a:ext>
            </a:extLst>
          </p:cNvPr>
          <p:cNvSpPr txBox="1"/>
          <p:nvPr/>
        </p:nvSpPr>
        <p:spPr>
          <a:xfrm>
            <a:off x="806727" y="4103134"/>
            <a:ext cx="4818888" cy="35478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This multivariate bar chart visualizes how </a:t>
            </a:r>
            <a:r>
              <a:rPr lang="en-US" sz="1600" b="1" dirty="0"/>
              <a:t>daily passenger counts</a:t>
            </a:r>
            <a:r>
              <a:rPr lang="en-US" sz="1600" dirty="0"/>
              <a:t> at Beşiktaş Pier vary depending on both the </a:t>
            </a:r>
            <a:r>
              <a:rPr lang="en-US" sz="1600" b="1" dirty="0"/>
              <a:t>day of the week</a:t>
            </a:r>
            <a:r>
              <a:rPr lang="en-US" sz="1600" dirty="0"/>
              <a:t> and </a:t>
            </a:r>
            <a:r>
              <a:rPr lang="en-US" sz="1600" b="1" dirty="0"/>
              <a:t>wind conditions</a:t>
            </a:r>
            <a:r>
              <a:rPr lang="en-US" sz="1600" dirty="0"/>
              <a:t>.</a:t>
            </a:r>
            <a:br>
              <a:rPr lang="en-US" sz="1600" dirty="0"/>
            </a:br>
            <a:r>
              <a:rPr lang="en-US" sz="1600" dirty="0"/>
              <a:t>Across all weekdays, </a:t>
            </a:r>
            <a:r>
              <a:rPr lang="en-US" sz="1600" b="1" dirty="0"/>
              <a:t>passenger numbers tend to be lower on windy days</a:t>
            </a:r>
            <a:r>
              <a:rPr lang="en-US" sz="1600" dirty="0"/>
              <a:t>, especially on weekdays like Wednesday and Friday.</a:t>
            </a:r>
            <a:br>
              <a:rPr lang="en-US" sz="1600" dirty="0"/>
            </a:br>
            <a:r>
              <a:rPr lang="en-US" sz="1600" dirty="0"/>
              <a:t>The difference suggests that </a:t>
            </a:r>
            <a:r>
              <a:rPr lang="en-US" sz="1600" b="1" dirty="0"/>
              <a:t>sea travel demand is sensitive to wind strength</a:t>
            </a:r>
            <a:r>
              <a:rPr lang="en-US" sz="1600" dirty="0"/>
              <a:t>, particularly during peak travel days.</a:t>
            </a:r>
            <a:endParaRPr lang="en-US" sz="1500" dirty="0"/>
          </a:p>
        </p:txBody>
      </p:sp>
      <p:pic>
        <p:nvPicPr>
          <p:cNvPr id="3" name="Picture 2" descr="A graph of a passenger&#10;&#10;AI-generated content may be incorrect.">
            <a:extLst>
              <a:ext uri="{FF2B5EF4-FFF2-40B4-BE49-F238E27FC236}">
                <a16:creationId xmlns:a16="http://schemas.microsoft.com/office/drawing/2014/main" id="{D1D91E32-C07A-6BCA-BF9A-1DF3423B62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1582" y="187376"/>
            <a:ext cx="7570320" cy="3728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6538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D670D-1200-04F6-9EF5-0FFBBCD15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3628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CONCLUSION</a:t>
            </a:r>
            <a:endParaRPr lang="en-TR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0DF91-B5A7-ED7E-4DFE-2A3D61D668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958" y="1499191"/>
            <a:ext cx="11993526" cy="4677772"/>
          </a:xfrm>
        </p:spPr>
        <p:txBody>
          <a:bodyPr>
            <a:normAutofit fontScale="70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Pearson Correlation Coefficient (Wind Speed vs Passenger Count):</a:t>
            </a:r>
            <a:r>
              <a:rPr lang="en-US" dirty="0"/>
              <a:t> </a:t>
            </a:r>
            <a:r>
              <a:rPr lang="en-TR" b="0" i="0" dirty="0">
                <a:effectLst/>
              </a:rPr>
              <a:t>-0.4056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p-value:</a:t>
            </a:r>
            <a:r>
              <a:rPr lang="en-US" dirty="0"/>
              <a:t> &lt; 0.001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The null hypothesis is rejected.</a:t>
            </a:r>
          </a:p>
          <a:p>
            <a:pPr>
              <a:buFont typeface="Arial" panose="020B0604020202020204" pitchFamily="34" charset="0"/>
              <a:buChar char="•"/>
            </a:pPr>
            <a:br>
              <a:rPr lang="en-US" dirty="0"/>
            </a:br>
            <a:r>
              <a:rPr lang="en-US" dirty="0"/>
              <a:t>There is a statistically significant </a:t>
            </a:r>
            <a:r>
              <a:rPr lang="en-US" b="1" dirty="0"/>
              <a:t>negative correlation</a:t>
            </a:r>
            <a:r>
              <a:rPr lang="en-US" dirty="0"/>
              <a:t> between </a:t>
            </a:r>
            <a:r>
              <a:rPr lang="en-US" b="1" dirty="0"/>
              <a:t>wind speed</a:t>
            </a:r>
            <a:r>
              <a:rPr lang="en-US" dirty="0"/>
              <a:t> and </a:t>
            </a:r>
            <a:r>
              <a:rPr lang="en-US" b="1" dirty="0"/>
              <a:t>daily ferry passenger numbers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As wind speed increases, the number of ferry passengers </a:t>
            </a:r>
            <a:r>
              <a:rPr lang="en-US" b="1" dirty="0"/>
              <a:t>tends to decrease</a:t>
            </a:r>
            <a:r>
              <a:rPr lang="en-US" dirty="0"/>
              <a:t>, indicating that weather conditions play a role in sea transportation behavior.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School Term Analysis: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Average daily passengers are </a:t>
            </a:r>
            <a:r>
              <a:rPr lang="en-US" b="1" dirty="0"/>
              <a:t>significantly higher</a:t>
            </a:r>
            <a:r>
              <a:rPr lang="en-US" dirty="0"/>
              <a:t> during </a:t>
            </a:r>
            <a:r>
              <a:rPr lang="en-US" b="1" dirty="0"/>
              <a:t>holiday periods</a:t>
            </a:r>
            <a:r>
              <a:rPr lang="en-US" dirty="0"/>
              <a:t> compared to school terms.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(p-value = 0.0021)</a:t>
            </a:r>
          </a:p>
          <a:p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1210461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CABA3D-F62A-18C4-4E30-1C9FD41A4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TR" sz="5400">
                <a:latin typeface="Arial" panose="020B0604020202020204" pitchFamily="34" charset="0"/>
                <a:cs typeface="Arial" panose="020B0604020202020204" pitchFamily="34" charset="0"/>
              </a:rPr>
              <a:t>MY DATASET</a:t>
            </a:r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256790-E0FC-564A-38AE-B63435E65F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en-TR" sz="2200" dirty="0"/>
              <a:t>Date</a:t>
            </a:r>
          </a:p>
          <a:p>
            <a:r>
              <a:rPr lang="en-TR" sz="2200" dirty="0"/>
              <a:t>Station name</a:t>
            </a:r>
          </a:p>
          <a:p>
            <a:r>
              <a:rPr lang="en-US" sz="2200" dirty="0"/>
              <a:t>Daily passenger count</a:t>
            </a:r>
          </a:p>
          <a:p>
            <a:r>
              <a:rPr lang="en-US" sz="2200" dirty="0"/>
              <a:t>Humidity</a:t>
            </a:r>
          </a:p>
          <a:p>
            <a:r>
              <a:rPr lang="en-US" sz="2200" dirty="0"/>
              <a:t>Temperature (min and max)</a:t>
            </a:r>
            <a:endParaRPr lang="en-TR" sz="2200" dirty="0"/>
          </a:p>
          <a:p>
            <a:r>
              <a:rPr lang="en-US" sz="2200" dirty="0"/>
              <a:t>Wind speed</a:t>
            </a:r>
            <a:endParaRPr lang="en-TR" sz="2200" dirty="0"/>
          </a:p>
          <a:p>
            <a:r>
              <a:rPr lang="en-US" sz="2200" dirty="0"/>
              <a:t>School vs Holiday Period</a:t>
            </a:r>
            <a:endParaRPr lang="en-TR" sz="2200" dirty="0"/>
          </a:p>
        </p:txBody>
      </p:sp>
      <p:pic>
        <p:nvPicPr>
          <p:cNvPr id="5" name="Picture 4" descr="A blue square with a white cloud and yellow sun&#10;&#10;AI-generated content may be incorrect.">
            <a:extLst>
              <a:ext uri="{FF2B5EF4-FFF2-40B4-BE49-F238E27FC236}">
                <a16:creationId xmlns:a16="http://schemas.microsoft.com/office/drawing/2014/main" id="{32C16CB3-9E2E-C8EE-0455-71557EBE7C1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303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289117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EAC2B-7EE2-C573-2D99-13084F308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45610"/>
            <a:ext cx="10515600" cy="538642"/>
          </a:xfrm>
        </p:spPr>
        <p:txBody>
          <a:bodyPr>
            <a:normAutofit fontScale="90000"/>
          </a:bodyPr>
          <a:lstStyle/>
          <a:p>
            <a:pPr algn="ctr"/>
            <a:r>
              <a:rPr lang="tr-TR" sz="4400" dirty="0">
                <a:latin typeface="Aharoni" panose="02010803020104030203" pitchFamily="2" charset="-79"/>
                <a:cs typeface="Aharoni" panose="02010803020104030203" pitchFamily="2" charset="-79"/>
              </a:rPr>
              <a:t>MY HYPOTHESES</a:t>
            </a:r>
            <a:br>
              <a:rPr lang="tr-TR" sz="4400" dirty="0">
                <a:latin typeface="Aharoni" panose="02010803020104030203" pitchFamily="2" charset="-79"/>
                <a:cs typeface="Aharoni" panose="02010803020104030203" pitchFamily="2" charset="-79"/>
              </a:rPr>
            </a:br>
            <a:endParaRPr lang="en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F91D64-BA7A-7A11-21F2-FC14484D89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Null Hypothesis(H0): </a:t>
            </a:r>
            <a:r>
              <a:rPr lang="en-US" dirty="0"/>
              <a:t>Weather variables have no significant effect on passenger numbers.</a:t>
            </a:r>
          </a:p>
          <a:p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Alternative Hypothesis(H1): </a:t>
            </a:r>
            <a:r>
              <a:rPr lang="en-US" dirty="0"/>
              <a:t>At least one weather variable has a significant effect on passenger numbers.</a:t>
            </a:r>
          </a:p>
          <a:p>
            <a:pPr marL="0" indent="0">
              <a:buNone/>
            </a:pPr>
            <a:r>
              <a:rPr lang="en-US" dirty="0"/>
              <a:t>-------------------------------------------------------------------------------------------</a:t>
            </a:r>
          </a:p>
          <a:p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Null Hypothesis(H0): </a:t>
            </a:r>
            <a:r>
              <a:rPr lang="en-US" dirty="0"/>
              <a:t>There is no significant difference in the average number of daily ferry passengers between school holiday periods and school term periods.</a:t>
            </a:r>
          </a:p>
          <a:p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Alternative Hypothesis(H1): </a:t>
            </a:r>
            <a:r>
              <a:rPr lang="en-US" dirty="0"/>
              <a:t>The average number of daily ferry passengers during school holidays is significantly higher than during school term periods.</a:t>
            </a:r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1840516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5F35B-7477-C5EE-3DFE-333D1814D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1223"/>
            <a:ext cx="10515600" cy="1325563"/>
          </a:xfrm>
        </p:spPr>
        <p:txBody>
          <a:bodyPr/>
          <a:lstStyle/>
          <a:p>
            <a:pPr algn="ctr"/>
            <a:r>
              <a:rPr lang="tr-TR" sz="4400" dirty="0">
                <a:latin typeface="Aharoni" panose="02010803020104030203" pitchFamily="2" charset="-79"/>
                <a:cs typeface="Aharoni" panose="02010803020104030203" pitchFamily="2" charset="-79"/>
              </a:rPr>
              <a:t>UNIVARIATE ANALYSIS</a:t>
            </a:r>
            <a:br>
              <a:rPr lang="tr-TR" sz="4400" dirty="0">
                <a:latin typeface="Aharoni" panose="02010803020104030203" pitchFamily="2" charset="-79"/>
                <a:cs typeface="Aharoni" panose="02010803020104030203" pitchFamily="2" charset="-79"/>
              </a:rPr>
            </a:br>
            <a:endParaRPr lang="en-TR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6654B34-3891-89E8-7A69-0EBF7CEAD4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607" y="1791838"/>
            <a:ext cx="7736370" cy="25499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6E7E712-9BB1-C624-04BE-6A2753B19A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1366" y="1323430"/>
            <a:ext cx="3624149" cy="373174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E6797D-6956-5837-B1CF-7BEB7091A08D}"/>
              </a:ext>
            </a:extLst>
          </p:cNvPr>
          <p:cNvSpPr txBox="1"/>
          <p:nvPr/>
        </p:nvSpPr>
        <p:spPr>
          <a:xfrm>
            <a:off x="406485" y="4341814"/>
            <a:ext cx="742949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/>
              <a:t>scatter plot </a:t>
            </a:r>
            <a:r>
              <a:rPr lang="en-US" dirty="0"/>
              <a:t>shows the number of passengers using the Beşiktaş pier on a daily basis throughout the year.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Passenger Statistics: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Mean (Average)</a:t>
            </a:r>
            <a:r>
              <a:rPr lang="en-US" dirty="0"/>
              <a:t>: 989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Median</a:t>
            </a:r>
            <a:r>
              <a:rPr lang="en-US" dirty="0"/>
              <a:t>: 1020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Mode</a:t>
            </a:r>
            <a:r>
              <a:rPr lang="en-US" dirty="0"/>
              <a:t>: 1040</a:t>
            </a:r>
          </a:p>
          <a:p>
            <a:endParaRPr lang="en-T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DE0F11-914D-FC11-A2BF-E255A8C23C7E}"/>
              </a:ext>
            </a:extLst>
          </p:cNvPr>
          <p:cNvSpPr txBox="1"/>
          <p:nvPr/>
        </p:nvSpPr>
        <p:spPr>
          <a:xfrm>
            <a:off x="8819807" y="4895812"/>
            <a:ext cx="230726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</a:t>
            </a:r>
            <a:r>
              <a:rPr lang="en-US" b="1" dirty="0"/>
              <a:t>pie chart </a:t>
            </a:r>
            <a:r>
              <a:rPr lang="en-US" dirty="0"/>
              <a:t>displays the overall distribution of ferry passengers at the Beşiktaş pier across the four seasons:</a:t>
            </a:r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1154600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56D4D81-BE51-DBAD-175B-5DCA78EE83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0427" y="1374004"/>
            <a:ext cx="7908541" cy="3889974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C054F776-8373-4EF9-47D2-45260B49CA31}"/>
              </a:ext>
            </a:extLst>
          </p:cNvPr>
          <p:cNvSpPr txBox="1">
            <a:spLocks/>
          </p:cNvSpPr>
          <p:nvPr/>
        </p:nvSpPr>
        <p:spPr>
          <a:xfrm>
            <a:off x="838200" y="71122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>
                <a:latin typeface="Aharoni" panose="02010803020104030203" pitchFamily="2" charset="-79"/>
                <a:cs typeface="Aharoni" panose="02010803020104030203" pitchFamily="2" charset="-79"/>
              </a:rPr>
              <a:t>UNIVARIATE ANALYSIS</a:t>
            </a:r>
            <a:br>
              <a:rPr lang="tr-TR">
                <a:latin typeface="Aharoni" panose="02010803020104030203" pitchFamily="2" charset="-79"/>
                <a:cs typeface="Aharoni" panose="02010803020104030203" pitchFamily="2" charset="-79"/>
              </a:rPr>
            </a:br>
            <a:endParaRPr lang="en-T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4318FC-BC6A-E77D-3DD3-88CAAB8B0056}"/>
              </a:ext>
            </a:extLst>
          </p:cNvPr>
          <p:cNvSpPr txBox="1"/>
          <p:nvPr/>
        </p:nvSpPr>
        <p:spPr>
          <a:xfrm>
            <a:off x="8746741" y="2036786"/>
            <a:ext cx="289401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</a:t>
            </a:r>
            <a:r>
              <a:rPr lang="en-US" b="1" dirty="0"/>
              <a:t>bar chart </a:t>
            </a:r>
            <a:r>
              <a:rPr lang="en-US" dirty="0"/>
              <a:t>shows the number of passengers using the Beşiktaş pier on a daily basis throughout the year.</a:t>
            </a:r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1308871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85F05-6023-8A8C-F334-5E51819B9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</p:spPr>
        <p:txBody>
          <a:bodyPr/>
          <a:lstStyle/>
          <a:p>
            <a:pPr algn="ctr"/>
            <a:r>
              <a:rPr lang="tr-TR" sz="4400" dirty="0">
                <a:latin typeface="Aharoni" panose="02010803020104030203" pitchFamily="2" charset="-79"/>
                <a:cs typeface="Aharoni" panose="02010803020104030203" pitchFamily="2" charset="-79"/>
              </a:rPr>
              <a:t>BIVARIATE ANALYSIS</a:t>
            </a:r>
            <a:br>
              <a:rPr lang="tr-TR" sz="4400" dirty="0">
                <a:latin typeface="Aharoni" panose="02010803020104030203" pitchFamily="2" charset="-79"/>
                <a:cs typeface="Aharoni" panose="02010803020104030203" pitchFamily="2" charset="-79"/>
              </a:rPr>
            </a:br>
            <a:endParaRPr lang="en-TR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F76B7CC-A50D-8CFF-4D61-F1C4DFC358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343818"/>
            <a:ext cx="7294022" cy="43513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C365622-952C-76C0-56DC-4C6C93BE8D4E}"/>
              </a:ext>
            </a:extLst>
          </p:cNvPr>
          <p:cNvSpPr txBox="1"/>
          <p:nvPr/>
        </p:nvSpPr>
        <p:spPr>
          <a:xfrm>
            <a:off x="7472630" y="1674674"/>
            <a:ext cx="388117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scatterplot with a trendline shows a slight </a:t>
            </a:r>
            <a:r>
              <a:rPr lang="en-US" b="1" dirty="0"/>
              <a:t>negative correlation</a:t>
            </a:r>
            <a:r>
              <a:rPr lang="en-US" dirty="0"/>
              <a:t> between wind speed and passenger numbers. As wind speed increases, the daily passenger count tends to decrease slightly.</a:t>
            </a:r>
            <a:endParaRPr lang="en-T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5E9775-6DB5-2E2B-4531-348994EA5201}"/>
              </a:ext>
            </a:extLst>
          </p:cNvPr>
          <p:cNvSpPr txBox="1"/>
          <p:nvPr/>
        </p:nvSpPr>
        <p:spPr>
          <a:xfrm>
            <a:off x="7472630" y="3705998"/>
            <a:ext cx="350846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b="1" dirty="0"/>
              <a:t>Correlation coefficient (r)</a:t>
            </a:r>
            <a:r>
              <a:rPr lang="en-US" dirty="0"/>
              <a:t>: </a:t>
            </a:r>
            <a:r>
              <a:rPr lang="en-TR" sz="1600" b="0" i="0" dirty="0">
                <a:effectLst/>
              </a:rPr>
              <a:t>-0.405</a:t>
            </a:r>
            <a:br>
              <a:rPr lang="en-US" dirty="0"/>
            </a:br>
            <a:r>
              <a:rPr lang="en-US" dirty="0"/>
              <a:t>→ Weak negative correlation</a:t>
            </a:r>
          </a:p>
          <a:p>
            <a:r>
              <a:rPr lang="en-US" b="1" dirty="0"/>
              <a:t>P-value</a:t>
            </a:r>
            <a:r>
              <a:rPr lang="en-US" dirty="0"/>
              <a:t>: </a:t>
            </a:r>
            <a:r>
              <a:rPr lang="en-US" sz="1600" b="0" i="0" dirty="0">
                <a:effectLst/>
              </a:rPr>
              <a:t>6.273449728041423e-16</a:t>
            </a:r>
            <a:br>
              <a:rPr lang="en-US" dirty="0"/>
            </a:br>
            <a:r>
              <a:rPr lang="en-US" dirty="0"/>
              <a:t>→ Statistically significant</a:t>
            </a:r>
          </a:p>
          <a:p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1929343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EE0AE-A16D-E228-1200-BA00398A0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4223"/>
            <a:ext cx="10515600" cy="1325563"/>
          </a:xfrm>
        </p:spPr>
        <p:txBody>
          <a:bodyPr/>
          <a:lstStyle/>
          <a:p>
            <a:pPr algn="ctr"/>
            <a:r>
              <a:rPr lang="tr-TR" sz="4400" dirty="0">
                <a:latin typeface="Aharoni" panose="02010803020104030203" pitchFamily="2" charset="-79"/>
                <a:cs typeface="Aharoni" panose="02010803020104030203" pitchFamily="2" charset="-79"/>
              </a:rPr>
              <a:t>BIVARIATE ANALYSIS</a:t>
            </a:r>
            <a:br>
              <a:rPr lang="tr-TR" sz="4400" dirty="0">
                <a:latin typeface="Aharoni" panose="02010803020104030203" pitchFamily="2" charset="-79"/>
                <a:cs typeface="Aharoni" panose="02010803020104030203" pitchFamily="2" charset="-79"/>
              </a:rPr>
            </a:br>
            <a:endParaRPr lang="en-TR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6A9CD2B-4D86-6690-7161-F37FA6C70E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562" y="1517004"/>
            <a:ext cx="7294022" cy="43513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8C528F7-BF2B-D2EE-A835-A50C255E7401}"/>
              </a:ext>
            </a:extLst>
          </p:cNvPr>
          <p:cNvSpPr txBox="1"/>
          <p:nvPr/>
        </p:nvSpPr>
        <p:spPr>
          <a:xfrm>
            <a:off x="7684677" y="1951672"/>
            <a:ext cx="422364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chart illustrates that temperature has </a:t>
            </a:r>
            <a:r>
              <a:rPr lang="en-US" b="1" dirty="0"/>
              <a:t>little to no visible effect</a:t>
            </a:r>
            <a:r>
              <a:rPr lang="en-US" dirty="0"/>
              <a:t> on passenger numbers. The trendline is almost flat, indicating a weak correlation.</a:t>
            </a:r>
            <a:endParaRPr lang="en-T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0D054E-6D1B-7469-07DE-E4FA0ED6C65E}"/>
              </a:ext>
            </a:extLst>
          </p:cNvPr>
          <p:cNvSpPr txBox="1"/>
          <p:nvPr/>
        </p:nvSpPr>
        <p:spPr>
          <a:xfrm>
            <a:off x="7626461" y="3658721"/>
            <a:ext cx="42236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b="1" dirty="0"/>
              <a:t>Correlation coefficient (r)</a:t>
            </a:r>
            <a:r>
              <a:rPr lang="en-US" dirty="0"/>
              <a:t>: </a:t>
            </a:r>
            <a:r>
              <a:rPr lang="en-TR" sz="1600" b="0" i="0" dirty="0">
                <a:effectLst/>
              </a:rPr>
              <a:t>-0.057</a:t>
            </a:r>
            <a:br>
              <a:rPr lang="en-US" dirty="0"/>
            </a:br>
            <a:r>
              <a:rPr lang="en-US" b="1" dirty="0"/>
              <a:t>P-value</a:t>
            </a:r>
            <a:r>
              <a:rPr lang="en-US" dirty="0"/>
              <a:t>: </a:t>
            </a:r>
            <a:r>
              <a:rPr lang="en-TR" sz="1600" b="0" i="0" dirty="0">
                <a:effectLst/>
              </a:rPr>
              <a:t>0.275</a:t>
            </a:r>
            <a:br>
              <a:rPr lang="en-US" dirty="0"/>
            </a:br>
            <a:endParaRPr lang="en-US" dirty="0"/>
          </a:p>
          <a:p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1743681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A88E8-0059-2B7C-EE21-798B5ADA2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9795"/>
            <a:ext cx="10515600" cy="1325563"/>
          </a:xfrm>
        </p:spPr>
        <p:txBody>
          <a:bodyPr/>
          <a:lstStyle/>
          <a:p>
            <a:pPr algn="ctr"/>
            <a:r>
              <a:rPr lang="tr-TR" sz="4400" dirty="0">
                <a:latin typeface="Aharoni" panose="02010803020104030203" pitchFamily="2" charset="-79"/>
                <a:cs typeface="Aharoni" panose="02010803020104030203" pitchFamily="2" charset="-79"/>
              </a:rPr>
              <a:t>BIVARIATE ANALYSIS</a:t>
            </a:r>
            <a:br>
              <a:rPr lang="tr-TR" sz="4400" dirty="0">
                <a:latin typeface="Aharoni" panose="02010803020104030203" pitchFamily="2" charset="-79"/>
                <a:cs typeface="Aharoni" panose="02010803020104030203" pitchFamily="2" charset="-79"/>
              </a:rPr>
            </a:br>
            <a:endParaRPr lang="en-TR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2DF19EC-A383-75F0-F2EA-07F557393B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602064"/>
            <a:ext cx="7294022" cy="43513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D02BC41-A445-2145-DEDE-6DCCD2FB5EF5}"/>
              </a:ext>
            </a:extLst>
          </p:cNvPr>
          <p:cNvSpPr txBox="1"/>
          <p:nvPr/>
        </p:nvSpPr>
        <p:spPr>
          <a:xfrm>
            <a:off x="7755565" y="2228671"/>
            <a:ext cx="443643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plot reveals a </a:t>
            </a:r>
            <a:r>
              <a:rPr lang="en-US" b="1" dirty="0"/>
              <a:t>mild negative relationship</a:t>
            </a:r>
            <a:r>
              <a:rPr lang="en-US" dirty="0"/>
              <a:t> between humidity and daily passenger count. Higher humidity days tend to see slightly fewer passengers.</a:t>
            </a:r>
            <a:endParaRPr lang="en-T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42BCBB-341C-16FC-503B-13EA6E8D09EA}"/>
              </a:ext>
            </a:extLst>
          </p:cNvPr>
          <p:cNvSpPr txBox="1"/>
          <p:nvPr/>
        </p:nvSpPr>
        <p:spPr>
          <a:xfrm>
            <a:off x="7755565" y="3706214"/>
            <a:ext cx="35597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Correlation coefficient (r)</a:t>
            </a:r>
            <a:r>
              <a:rPr lang="en-US" dirty="0"/>
              <a:t>: </a:t>
            </a:r>
            <a:r>
              <a:rPr lang="en-TR" sz="1600" b="0" i="0" dirty="0">
                <a:effectLst/>
              </a:rPr>
              <a:t>0.028</a:t>
            </a:r>
            <a:br>
              <a:rPr lang="en-US" dirty="0"/>
            </a:br>
            <a:r>
              <a:rPr lang="en-US" b="1" dirty="0"/>
              <a:t>P-value</a:t>
            </a:r>
            <a:r>
              <a:rPr lang="en-US" dirty="0"/>
              <a:t>: </a:t>
            </a:r>
            <a:r>
              <a:rPr lang="en-TR" sz="1600" b="0" i="0" dirty="0">
                <a:effectLst/>
              </a:rPr>
              <a:t>0.584</a:t>
            </a:r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14682773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FB086-EB96-D205-A741-F7B4243CD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In summary</a:t>
            </a:r>
            <a:endParaRPr lang="en-TR" b="1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411D99C-7774-C1C0-BAF2-21C48F9634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7190643"/>
              </p:ext>
            </p:extLst>
          </p:nvPr>
        </p:nvGraphicFramePr>
        <p:xfrm>
          <a:off x="200247" y="1918114"/>
          <a:ext cx="10515600" cy="1836505"/>
        </p:xfrm>
        <a:graphic>
          <a:graphicData uri="http://schemas.openxmlformats.org/drawingml/2006/table">
            <a:tbl>
              <a:tblPr/>
              <a:tblGrid>
                <a:gridCol w="3505200">
                  <a:extLst>
                    <a:ext uri="{9D8B030D-6E8A-4147-A177-3AD203B41FA5}">
                      <a16:colId xmlns:a16="http://schemas.microsoft.com/office/drawing/2014/main" val="3640791219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274536073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783766249"/>
                    </a:ext>
                  </a:extLst>
                </a:gridCol>
              </a:tblGrid>
              <a:tr h="739225">
                <a:tc>
                  <a:txBody>
                    <a:bodyPr/>
                    <a:lstStyle/>
                    <a:p>
                      <a:r>
                        <a:rPr lang="en-US"/>
                        <a:t>Variable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F-value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p-value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041176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Wind Speed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TR"/>
                        <a:t>70.65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effectLst/>
                        </a:rPr>
                        <a:t>6.27e-16</a:t>
                      </a:r>
                      <a:r>
                        <a:rPr lang="en-US" dirty="0"/>
                        <a:t> </a:t>
                      </a:r>
                      <a:r>
                        <a:rPr lang="en-TR" dirty="0"/>
                        <a:t>✅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570496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Humidity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TR"/>
                        <a:t>0.50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TR" sz="1800" b="0" i="0" dirty="0">
                          <a:effectLst/>
                        </a:rPr>
                        <a:t>0.275</a:t>
                      </a:r>
                      <a:r>
                        <a:rPr lang="en-TR" dirty="0"/>
                        <a:t> ❌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501507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Avg Temperature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TR"/>
                        <a:t>0.0039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TR" sz="1800" b="0" i="0" dirty="0">
                          <a:effectLst/>
                        </a:rPr>
                        <a:t>0.584</a:t>
                      </a:r>
                      <a:r>
                        <a:rPr lang="en-TR" dirty="0"/>
                        <a:t> ❌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431305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028C734F-1006-74F6-DBC1-68F2C7B899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259804"/>
            <a:ext cx="4565609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TR" altLang="en-TR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📊 ANOVA Test Result: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TR" altLang="en-T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238F7F-C4F0-8CE8-17B6-E11F37B6BCD8}"/>
              </a:ext>
            </a:extLst>
          </p:cNvPr>
          <p:cNvSpPr txBox="1"/>
          <p:nvPr/>
        </p:nvSpPr>
        <p:spPr>
          <a:xfrm>
            <a:off x="200247" y="4089763"/>
            <a:ext cx="61775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H₀ is rejected.</a:t>
            </a:r>
            <a:br>
              <a:rPr lang="en-US" dirty="0"/>
            </a:br>
            <a:r>
              <a:rPr lang="en-US" b="1" dirty="0"/>
              <a:t>p-value (Wind Speed) </a:t>
            </a:r>
            <a:r>
              <a:rPr lang="en-US" dirty="0"/>
              <a:t>=</a:t>
            </a:r>
            <a:r>
              <a:rPr lang="en-US" b="1" dirty="0"/>
              <a:t> </a:t>
            </a:r>
            <a:r>
              <a:rPr lang="en-US" sz="1800" b="0" i="0" dirty="0">
                <a:effectLst/>
              </a:rPr>
              <a:t>6.27e-16</a:t>
            </a:r>
            <a:endParaRPr lang="en-T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746F81-EB3E-BEB4-AF01-5162DCA2AF2A}"/>
              </a:ext>
            </a:extLst>
          </p:cNvPr>
          <p:cNvSpPr txBox="1"/>
          <p:nvPr/>
        </p:nvSpPr>
        <p:spPr>
          <a:xfrm>
            <a:off x="200247" y="4859532"/>
            <a:ext cx="617751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At least one weather variable—</a:t>
            </a:r>
            <a:r>
              <a:rPr lang="en-US" b="1" dirty="0"/>
              <a:t>wind speed</a:t>
            </a:r>
            <a:r>
              <a:rPr lang="en-US" dirty="0"/>
              <a:t>—has a </a:t>
            </a:r>
            <a:r>
              <a:rPr lang="en-US" b="1" dirty="0"/>
              <a:t>statistically significant</a:t>
            </a:r>
            <a:r>
              <a:rPr lang="en-US" dirty="0"/>
              <a:t> effect on daily passenger numbers at Beşiktaş Pier.</a:t>
            </a:r>
            <a:br>
              <a:rPr lang="en-US" dirty="0"/>
            </a:br>
            <a:r>
              <a:rPr lang="en-US" dirty="0"/>
              <a:t>Humidity and temperature, on the other hand, do </a:t>
            </a:r>
            <a:r>
              <a:rPr lang="en-US" b="1" dirty="0"/>
              <a:t>not</a:t>
            </a:r>
            <a:r>
              <a:rPr lang="en-US" dirty="0"/>
              <a:t> show significant individual effects.</a:t>
            </a:r>
          </a:p>
        </p:txBody>
      </p:sp>
    </p:spTree>
    <p:extLst>
      <p:ext uri="{BB962C8B-B14F-4D97-AF65-F5344CB8AC3E}">
        <p14:creationId xmlns:p14="http://schemas.microsoft.com/office/powerpoint/2010/main" val="15667019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</TotalTime>
  <Words>812</Words>
  <Application>Microsoft Macintosh PowerPoint</Application>
  <PresentationFormat>Widescreen</PresentationFormat>
  <Paragraphs>88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-apple-system</vt:lpstr>
      <vt:lpstr>Aharoni</vt:lpstr>
      <vt:lpstr>American Typewriter</vt:lpstr>
      <vt:lpstr>Aptos</vt:lpstr>
      <vt:lpstr>Aptos Display</vt:lpstr>
      <vt:lpstr>Arial</vt:lpstr>
      <vt:lpstr>Menlo</vt:lpstr>
      <vt:lpstr>Office Theme</vt:lpstr>
      <vt:lpstr>PowerPoint Presentation</vt:lpstr>
      <vt:lpstr>MY DATASET</vt:lpstr>
      <vt:lpstr>MY HYPOTHESES </vt:lpstr>
      <vt:lpstr>UNIVARIATE ANALYSIS </vt:lpstr>
      <vt:lpstr>PowerPoint Presentation</vt:lpstr>
      <vt:lpstr>BIVARIATE ANALYSIS </vt:lpstr>
      <vt:lpstr>BIVARIATE ANALYSIS </vt:lpstr>
      <vt:lpstr>BIVARIATE ANALYSIS </vt:lpstr>
      <vt:lpstr>In summary</vt:lpstr>
      <vt:lpstr>BIVARIATE ANALYSIS </vt:lpstr>
      <vt:lpstr>PowerPoint Presentation</vt:lpstr>
      <vt:lpstr>PowerPoint Presentation</vt:lpstr>
      <vt:lpstr>PowerPoint Presentation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Ahmet Çavuşoğlu</dc:creator>
  <cp:lastModifiedBy>Ahmet Çavuşoğlu</cp:lastModifiedBy>
  <cp:revision>1</cp:revision>
  <dcterms:created xsi:type="dcterms:W3CDTF">2025-04-22T17:35:45Z</dcterms:created>
  <dcterms:modified xsi:type="dcterms:W3CDTF">2025-04-22T22:58:14Z</dcterms:modified>
</cp:coreProperties>
</file>