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9" r:id="rId10"/>
    <p:sldId id="263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Çavuşoğlu" userId="a77df5f8-ec92-489d-b6f6-76ac83be164b" providerId="ADAL" clId="{CDF84306-ADC5-6D41-9062-0168578AA3D4}"/>
    <pc:docChg chg="undo custSel addSld modSld">
      <pc:chgData name="Ahmet Çavuşoğlu" userId="a77df5f8-ec92-489d-b6f6-76ac83be164b" providerId="ADAL" clId="{CDF84306-ADC5-6D41-9062-0168578AA3D4}" dt="2025-04-22T22:58:08.132" v="104" actId="27636"/>
      <pc:docMkLst>
        <pc:docMk/>
      </pc:docMkLst>
      <pc:sldChg chg="modSp mod">
        <pc:chgData name="Ahmet Çavuşoğlu" userId="a77df5f8-ec92-489d-b6f6-76ac83be164b" providerId="ADAL" clId="{CDF84306-ADC5-6D41-9062-0168578AA3D4}" dt="2025-04-22T22:58:08.132" v="104" actId="27636"/>
        <pc:sldMkLst>
          <pc:docMk/>
          <pc:sldMk cId="2635900113" sldId="256"/>
        </pc:sldMkLst>
        <pc:spChg chg="mod">
          <ac:chgData name="Ahmet Çavuşoğlu" userId="a77df5f8-ec92-489d-b6f6-76ac83be164b" providerId="ADAL" clId="{CDF84306-ADC5-6D41-9062-0168578AA3D4}" dt="2025-04-22T22:58:08.132" v="104" actId="27636"/>
          <ac:spMkLst>
            <pc:docMk/>
            <pc:sldMk cId="2635900113" sldId="256"/>
            <ac:spMk id="8" creationId="{2476302F-BFFA-9ECF-7F69-C14A697B42F8}"/>
          </ac:spMkLst>
        </pc:spChg>
        <pc:spChg chg="mod">
          <ac:chgData name="Ahmet Çavuşoğlu" userId="a77df5f8-ec92-489d-b6f6-76ac83be164b" providerId="ADAL" clId="{CDF84306-ADC5-6D41-9062-0168578AA3D4}" dt="2025-04-22T22:57:38.074" v="96" actId="1076"/>
          <ac:spMkLst>
            <pc:docMk/>
            <pc:sldMk cId="2635900113" sldId="256"/>
            <ac:spMk id="11" creationId="{A91B2AF2-F2CB-D475-F958-F55FB3F3095E}"/>
          </ac:spMkLst>
        </pc:spChg>
      </pc:sldChg>
      <pc:sldChg chg="modSp new mod">
        <pc:chgData name="Ahmet Çavuşoğlu" userId="a77df5f8-ec92-489d-b6f6-76ac83be164b" providerId="ADAL" clId="{CDF84306-ADC5-6D41-9062-0168578AA3D4}" dt="2025-04-22T22:12:31.675" v="27" actId="2711"/>
        <pc:sldMkLst>
          <pc:docMk/>
          <pc:sldMk cId="1210461971" sldId="270"/>
        </pc:sldMkLst>
        <pc:spChg chg="mod">
          <ac:chgData name="Ahmet Çavuşoğlu" userId="a77df5f8-ec92-489d-b6f6-76ac83be164b" providerId="ADAL" clId="{CDF84306-ADC5-6D41-9062-0168578AA3D4}" dt="2025-04-22T22:09:32.748" v="24" actId="1076"/>
          <ac:spMkLst>
            <pc:docMk/>
            <pc:sldMk cId="1210461971" sldId="270"/>
            <ac:spMk id="2" creationId="{851D670D-1200-04F6-9EF5-0FFBBCD151D7}"/>
          </ac:spMkLst>
        </pc:spChg>
        <pc:spChg chg="mod">
          <ac:chgData name="Ahmet Çavuşoğlu" userId="a77df5f8-ec92-489d-b6f6-76ac83be164b" providerId="ADAL" clId="{CDF84306-ADC5-6D41-9062-0168578AA3D4}" dt="2025-04-22T22:12:31.675" v="27" actId="2711"/>
          <ac:spMkLst>
            <pc:docMk/>
            <pc:sldMk cId="1210461971" sldId="270"/>
            <ac:spMk id="3" creationId="{E790DF91-B5A7-ED7E-4DFE-2A3D61D668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D77B-7523-8AD9-17A3-48EBE36B2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AF74-6E34-96CD-C3B5-AEA31E8E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0192E-A233-6D39-6C90-FF33EFB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B62B-A182-9A0A-FC57-F93761E8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E210-185E-630A-A324-55507474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11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8132-0779-0863-BF9E-3B41B6B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95BCA-DB4E-1825-C941-9CA9D9C1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6F3E-02B8-0519-3725-3290D6EB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4178-1A39-7F53-D5B9-64B187E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F42F-1B73-62B0-B373-D97A859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8448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2DE6-5DC9-F981-9D0C-B924F9977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A3A6C-0738-B3A2-160C-D45ADC99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7B7F-5204-5DFE-9564-02A341EE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90E-FBDB-A50C-6128-8872EDED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B888-AFD6-6A81-4ECB-16B4D089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951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883-3B01-6299-8973-D3CC3D9D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71F4-A116-8A2B-2804-EE51A085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0A92-0651-5E26-9019-E81A5FD3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35CA-82FF-DDE5-F372-2A4CC715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57A4-1C72-9D28-E39F-0AE1B738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014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030B-AF58-BA49-5726-691EE80A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8437-C550-BEA9-AE74-C714DEB2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8098-8964-ECC2-C292-6C6C4386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172E-6B37-7FFA-6811-E82CBC9A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C00E-5D50-A34F-E20E-8881A427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560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9989-C96A-37DA-6B13-BD12BE67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0AB5-768C-FDDC-4CAC-458EF884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5378-E14C-1995-E95D-72AD3CBB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84FB-D3B7-9DAA-053D-7741DB11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A9A84-9F51-AFEB-F5CC-29F01BC1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B1E4-A353-EF4D-34AC-8F0BE5E0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913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D6EB-7FD3-5F77-5B9B-BE4E6DCC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93E8-1060-3330-4D5C-481626AB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63AFE-5E30-9969-EC52-3AB6D16A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9C995-30CF-F512-A091-A35CF9EE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034D-9690-463D-0DE6-7146FC18A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8B39-B11F-3066-31FA-6B2B696D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65F77-BE0F-C11A-C098-A6BBA0D3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D6541-D7A0-4A3A-0DE4-8ABD3FE3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2904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5FDA-0072-0FF6-68DB-42B668FE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B4F7F-0CFE-779D-34CC-2CF671C9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F1B52-CD1F-0A3A-519F-D80BE900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551C2-E87D-C41A-C86F-32C434E4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813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D8776-4255-E652-1FBD-29ADD09C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45701-B014-4DF6-0225-F14985E3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3F46E-9CA3-6E53-600A-ACA8DB7A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26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EAE1-08A1-F917-91D1-79F33992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FDB3-F4A5-39B1-759E-20353FF0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6E7E-A9AC-6A84-7CC1-5FCD416BE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E08D-3893-380A-A8A3-5B199524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0F828-E396-9760-7A6E-9295F211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995-66B8-36F9-3AD4-B5469817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79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B51D-99F8-6654-97AA-1F004D41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29570-5940-3A0D-32A2-0575904A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87B42-B8DE-A9CF-039C-3CC0A512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90BF-5CED-097D-FCA9-9904C78A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C8C46-AEC7-8CD3-3640-6C34C154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B13C-4D70-439D-48B5-B38767C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786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D6A9-05AE-866E-BFFC-6F85EFA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8021-B641-5506-19C9-653B7905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8ABC-6FE8-CA6F-ACB9-F172081A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527B0-713D-9146-ACA1-0893C7A57AAB}" type="datetimeFigureOut">
              <a:rPr lang="en-TR" smtClean="0"/>
              <a:t>24.04.2025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B7B4-8753-5E18-0EDF-A2DE9DD8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DE17-1A34-4C9C-8632-8A1E671BF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5508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tower with a city and water in the background&#10;&#10;AI-generated content may be incorrect.">
            <a:extLst>
              <a:ext uri="{FF2B5EF4-FFF2-40B4-BE49-F238E27FC236}">
                <a16:creationId xmlns:a16="http://schemas.microsoft.com/office/drawing/2014/main" id="{5C907FD2-9E5C-7AFE-C4A6-AEE0BCBEF5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82" t="9091" r="189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76302F-BFFA-9ECF-7F69-C14A697B42F8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000" dirty="0"/>
              <a:t>The Impact of Weather and School Terms on Istanbul's Maritime Transport: A Case Study of Beşiktaş Pier Passenger Numbers</a:t>
            </a:r>
          </a:p>
          <a:p>
            <a:pPr algn="l">
              <a:spcAft>
                <a:spcPts val="600"/>
              </a:spcAft>
            </a:pPr>
            <a:r>
              <a:rPr lang="en-US" sz="3000" dirty="0">
                <a:solidFill>
                  <a:srgbClr val="FF0000"/>
                </a:solidFill>
              </a:rPr>
              <a:t>(In 2024)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1B2AF2-F2CB-D475-F958-F55FB3F3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/>
              <a:t>Ahmet Çavuşoğlu – 32394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9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6008-9B3C-21A6-500E-E0659792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B16EC-E60B-0782-9218-84D8BB59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582636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BAB1A-AE40-0020-F8EF-ACCC14E96EFE}"/>
              </a:ext>
            </a:extLst>
          </p:cNvPr>
          <p:cNvSpPr txBox="1"/>
          <p:nvPr/>
        </p:nvSpPr>
        <p:spPr>
          <a:xfrm>
            <a:off x="6096000" y="1951672"/>
            <a:ext cx="52024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boxplot compares daily passenger counts during school and holiday periods. The median is </a:t>
            </a:r>
            <a:r>
              <a:rPr lang="en-US" b="1" dirty="0"/>
              <a:t>higher during holidays</a:t>
            </a:r>
            <a:r>
              <a:rPr lang="en-US" dirty="0"/>
              <a:t> compared to school periods, suggesting increased travel activity during breaks.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F0A6E-3910-31A3-7344-3D0991FBF6F0}"/>
              </a:ext>
            </a:extLst>
          </p:cNvPr>
          <p:cNvSpPr txBox="1"/>
          <p:nvPr/>
        </p:nvSpPr>
        <p:spPr>
          <a:xfrm>
            <a:off x="6096000" y="3795824"/>
            <a:ext cx="4706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i="0" dirty="0">
                <a:effectLst/>
                <a:latin typeface="Menlo" panose="020B0609030804020204" pitchFamily="49" charset="0"/>
              </a:rPr>
              <a:t>H0 is rejected. </a:t>
            </a:r>
          </a:p>
          <a:p>
            <a:pPr>
              <a:buNone/>
            </a:pPr>
            <a:r>
              <a:rPr lang="en-US" b="1" i="0" dirty="0">
                <a:effectLst/>
                <a:latin typeface="Menlo" panose="020B0609030804020204" pitchFamily="49" charset="0"/>
              </a:rPr>
              <a:t>p-value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0.0021 </a:t>
            </a:r>
          </a:p>
          <a:p>
            <a:pPr>
              <a:buNone/>
            </a:pPr>
            <a:r>
              <a:rPr lang="en-US" b="1" i="0" dirty="0">
                <a:effectLst/>
                <a:latin typeface="Menlo" panose="020B0609030804020204" pitchFamily="49" charset="0"/>
              </a:rPr>
              <a:t>Conclusion</a:t>
            </a:r>
            <a:r>
              <a:rPr lang="en-US" b="0" i="0" dirty="0">
                <a:effectLst/>
                <a:latin typeface="Menlo" panose="020B0609030804020204" pitchFamily="49" charset="0"/>
              </a:rPr>
              <a:t>: The average number of daily passengers is significantly higher during holidays.</a:t>
            </a:r>
            <a:br>
              <a:rPr lang="en-US" dirty="0"/>
            </a:br>
            <a:endParaRPr lang="en-US" dirty="0"/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8662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F28B901-1B1A-1E68-7689-0253083AF2A6}"/>
              </a:ext>
            </a:extLst>
          </p:cNvPr>
          <p:cNvSpPr txBox="1"/>
          <p:nvPr/>
        </p:nvSpPr>
        <p:spPr>
          <a:xfrm>
            <a:off x="630935" y="639520"/>
            <a:ext cx="4004331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344D4-0E20-6A58-AF7D-3815A3DD53AA}"/>
              </a:ext>
            </a:extLst>
          </p:cNvPr>
          <p:cNvSpPr txBox="1"/>
          <p:nvPr/>
        </p:nvSpPr>
        <p:spPr>
          <a:xfrm>
            <a:off x="244549" y="2747878"/>
            <a:ext cx="4446323" cy="3847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Correlation Heatmap: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Notable Correlations with Daily Passenger Count: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🌀 </a:t>
            </a:r>
            <a:r>
              <a:rPr lang="en-US" sz="1700" b="1" dirty="0"/>
              <a:t>Wind Speed</a:t>
            </a:r>
            <a:r>
              <a:rPr lang="en-US" sz="1700" dirty="0"/>
              <a:t>: </a:t>
            </a:r>
            <a:r>
              <a:rPr lang="en-US" sz="1700" b="1" dirty="0"/>
              <a:t>-0.41</a:t>
            </a:r>
            <a:br>
              <a:rPr lang="en-US" sz="1700" dirty="0"/>
            </a:br>
            <a:r>
              <a:rPr lang="en-US" sz="1700" i="1" dirty="0"/>
              <a:t>(Higher wind → fewer passengers)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🌡️ </a:t>
            </a:r>
            <a:r>
              <a:rPr lang="en-US" sz="1700" b="1" dirty="0"/>
              <a:t>Max Temperature</a:t>
            </a:r>
            <a:r>
              <a:rPr lang="en-US" sz="1700" dirty="0"/>
              <a:t>: </a:t>
            </a:r>
            <a:r>
              <a:rPr lang="en-US" sz="1700" b="1" dirty="0"/>
              <a:t>+0.04</a:t>
            </a:r>
            <a:br>
              <a:rPr lang="en-US" sz="1700" dirty="0"/>
            </a:br>
            <a:r>
              <a:rPr lang="en-US" sz="1700" i="1" dirty="0"/>
              <a:t>(Negligible positive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🌡️ </a:t>
            </a:r>
            <a:r>
              <a:rPr lang="en-US" sz="1700" b="1" dirty="0"/>
              <a:t>Avg Temperature</a:t>
            </a:r>
            <a:r>
              <a:rPr lang="en-US" sz="1700" dirty="0"/>
              <a:t>: </a:t>
            </a:r>
            <a:r>
              <a:rPr lang="en-US" sz="1700" b="1" dirty="0"/>
              <a:t>+0.03</a:t>
            </a:r>
            <a:br>
              <a:rPr lang="en-US" sz="1700" dirty="0"/>
            </a:br>
            <a:r>
              <a:rPr lang="en-US" sz="1700" i="1" dirty="0"/>
              <a:t>(Negligible positive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💧 </a:t>
            </a:r>
            <a:r>
              <a:rPr lang="en-US" sz="1700" b="1" dirty="0"/>
              <a:t>Humidity</a:t>
            </a:r>
            <a:r>
              <a:rPr lang="en-US" sz="1700" dirty="0"/>
              <a:t>: </a:t>
            </a:r>
            <a:r>
              <a:rPr lang="en-US" sz="1700" b="1" dirty="0"/>
              <a:t>-0.06</a:t>
            </a:r>
            <a:br>
              <a:rPr lang="en-US" sz="1700" dirty="0"/>
            </a:br>
            <a:r>
              <a:rPr lang="en-US" sz="1700" i="1" dirty="0"/>
              <a:t>(Very weak negative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🏫 </a:t>
            </a:r>
            <a:r>
              <a:rPr lang="en-US" sz="1700" b="1" dirty="0"/>
              <a:t>School Term (0=Holiday, 1=School</a:t>
            </a:r>
            <a:r>
              <a:rPr lang="en-US" sz="1700" dirty="0"/>
              <a:t>: </a:t>
            </a:r>
            <a:r>
              <a:rPr lang="en-US" sz="1700" b="1" dirty="0"/>
              <a:t>-0.13</a:t>
            </a:r>
            <a:br>
              <a:rPr lang="en-US" sz="1700" dirty="0"/>
            </a:br>
            <a:r>
              <a:rPr lang="en-US" sz="1700" i="1" dirty="0"/>
              <a:t>(Slight decrease during school periods)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55C3F-6E15-08F7-DB9E-5EC5C430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376336"/>
            <a:ext cx="7445522" cy="61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D2D9F-31F1-FE58-A700-CB448CFB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DC875BC-D121-10C3-A0AB-E9210C8D83E0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62CE6-1D04-557D-F6D1-DF2B7F85BA3B}"/>
              </a:ext>
            </a:extLst>
          </p:cNvPr>
          <p:cNvSpPr txBox="1"/>
          <p:nvPr/>
        </p:nvSpPr>
        <p:spPr>
          <a:xfrm>
            <a:off x="609420" y="2692909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multivariate bar chart shows the </a:t>
            </a:r>
            <a:r>
              <a:rPr lang="en-US" sz="1600" b="1" dirty="0"/>
              <a:t>average daily number of passengers at Beşiktaş Pier</a:t>
            </a:r>
            <a:r>
              <a:rPr lang="en-US" sz="1600" dirty="0"/>
              <a:t>, broken down by </a:t>
            </a:r>
            <a:r>
              <a:rPr lang="en-US" sz="1600" b="1" dirty="0"/>
              <a:t>day of the week</a:t>
            </a:r>
            <a:r>
              <a:rPr lang="en-US" sz="1600" dirty="0"/>
              <a:t> and whether it was during a </a:t>
            </a:r>
            <a:r>
              <a:rPr lang="en-US" sz="1600" b="1" dirty="0"/>
              <a:t>school term or holiday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Across all days, passenger numbers are </a:t>
            </a:r>
            <a:r>
              <a:rPr lang="en-US" sz="1600" b="1" dirty="0"/>
              <a:t>consistently higher during holidays</a:t>
            </a:r>
            <a:r>
              <a:rPr lang="en-US" sz="1600" dirty="0"/>
              <a:t> compared to school periods.</a:t>
            </a:r>
            <a:br>
              <a:rPr lang="en-US" sz="1600" dirty="0"/>
            </a:br>
            <a:r>
              <a:rPr lang="en-US" sz="1600" dirty="0"/>
              <a:t>The difference is especially noticeable on </a:t>
            </a:r>
            <a:r>
              <a:rPr lang="en-US" sz="1600" b="1" dirty="0"/>
              <a:t>Fridays and weekends</a:t>
            </a:r>
            <a:r>
              <a:rPr lang="en-US" sz="1600" dirty="0"/>
              <a:t>, suggesting increased leisure travel.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Categorical (X):</a:t>
            </a:r>
            <a:r>
              <a:rPr lang="en-US" sz="1600" dirty="0"/>
              <a:t> Day of the Week</a:t>
            </a:r>
          </a:p>
          <a:p>
            <a:pPr>
              <a:buNone/>
            </a:pPr>
            <a:r>
              <a:rPr lang="en-US" sz="1600" b="1" dirty="0"/>
              <a:t>Hue (Group):</a:t>
            </a:r>
            <a:r>
              <a:rPr lang="en-US" sz="1600" dirty="0"/>
              <a:t> School Term (Holiday vs. School)</a:t>
            </a:r>
          </a:p>
          <a:p>
            <a:r>
              <a:rPr lang="en-US" sz="1600" b="1" dirty="0"/>
              <a:t>Numerical (Y):</a:t>
            </a:r>
            <a:r>
              <a:rPr lang="en-US" sz="1600" dirty="0"/>
              <a:t> Daily Passenger Count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F06242-134E-6749-97F4-138680EE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1774038"/>
            <a:ext cx="6720660" cy="33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03FB8-4EC8-7141-24F1-AF516D8EA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413F51-96C3-7436-D6BD-3D22181405BE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7CA5F-2F3B-A17D-FB4E-9138C851AB0D}"/>
              </a:ext>
            </a:extLst>
          </p:cNvPr>
          <p:cNvSpPr txBox="1"/>
          <p:nvPr/>
        </p:nvSpPr>
        <p:spPr>
          <a:xfrm>
            <a:off x="806727" y="410313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multivariate bar chart visualizes how </a:t>
            </a:r>
            <a:r>
              <a:rPr lang="en-US" sz="1600" b="1" dirty="0"/>
              <a:t>daily passenger counts</a:t>
            </a:r>
            <a:r>
              <a:rPr lang="en-US" sz="1600" dirty="0"/>
              <a:t> at Beşiktaş Pier vary depending on both the </a:t>
            </a:r>
            <a:r>
              <a:rPr lang="en-US" sz="1600" b="1" dirty="0"/>
              <a:t>day of the week</a:t>
            </a:r>
            <a:r>
              <a:rPr lang="en-US" sz="1600" dirty="0"/>
              <a:t> and </a:t>
            </a:r>
            <a:r>
              <a:rPr lang="en-US" sz="1600" b="1" dirty="0"/>
              <a:t>wind conditions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Across all weekdays, </a:t>
            </a:r>
            <a:r>
              <a:rPr lang="en-US" sz="1600" b="1" dirty="0"/>
              <a:t>passenger numbers tend to be lower on windy days</a:t>
            </a:r>
            <a:r>
              <a:rPr lang="en-US" sz="1600" dirty="0"/>
              <a:t>, especially on weekdays like Wednesday and Friday.</a:t>
            </a:r>
            <a:br>
              <a:rPr lang="en-US" sz="1600" dirty="0"/>
            </a:br>
            <a:r>
              <a:rPr lang="en-US" sz="1600" dirty="0"/>
              <a:t>The difference suggests that </a:t>
            </a:r>
            <a:r>
              <a:rPr lang="en-US" sz="1600" b="1" dirty="0"/>
              <a:t>sea travel demand is sensitive to wind strength</a:t>
            </a:r>
            <a:r>
              <a:rPr lang="en-US" sz="1600" dirty="0"/>
              <a:t>, particularly during peak travel days.</a:t>
            </a:r>
            <a:endParaRPr lang="en-US" sz="1500" dirty="0"/>
          </a:p>
        </p:txBody>
      </p:sp>
      <p:pic>
        <p:nvPicPr>
          <p:cNvPr id="3" name="Picture 2" descr="A graph of a passenger&#10;&#10;AI-generated content may be incorrect.">
            <a:extLst>
              <a:ext uri="{FF2B5EF4-FFF2-40B4-BE49-F238E27FC236}">
                <a16:creationId xmlns:a16="http://schemas.microsoft.com/office/drawing/2014/main" id="{D1D91E32-C07A-6BCA-BF9A-1DF3423B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82" y="187376"/>
            <a:ext cx="7570320" cy="37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5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670D-1200-04F6-9EF5-0FFBBCD1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endParaRPr lang="en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DF91-B5A7-ED7E-4DFE-2A3D61D6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" y="1105786"/>
            <a:ext cx="11993526" cy="5578585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Pearson Correlation Coefficient (Wind Speed vs Passenger Count):</a:t>
            </a:r>
            <a:r>
              <a:rPr lang="en-US" dirty="0"/>
              <a:t> </a:t>
            </a:r>
            <a:r>
              <a:rPr lang="en-TR" b="0" i="0" dirty="0">
                <a:effectLst/>
              </a:rPr>
              <a:t>-0.4056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p-value:</a:t>
            </a:r>
            <a:r>
              <a:rPr lang="en-US" dirty="0"/>
              <a:t> &lt; 0.001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The null hypothesis is rejected.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There is a statistically significant </a:t>
            </a:r>
            <a:r>
              <a:rPr lang="en-US" b="1" dirty="0"/>
              <a:t>negative correlation</a:t>
            </a:r>
            <a:r>
              <a:rPr lang="en-US" dirty="0"/>
              <a:t> between </a:t>
            </a:r>
            <a:r>
              <a:rPr lang="en-US" b="1" dirty="0"/>
              <a:t>wind speed</a:t>
            </a:r>
            <a:r>
              <a:rPr lang="en-US" dirty="0"/>
              <a:t> and </a:t>
            </a:r>
            <a:r>
              <a:rPr lang="en-US" b="1" dirty="0"/>
              <a:t>daily ferry passenger numbers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wind speed increases, the number of ferry passengers </a:t>
            </a:r>
            <a:r>
              <a:rPr lang="en-US" b="1" dirty="0"/>
              <a:t>tends to decrease</a:t>
            </a:r>
            <a:r>
              <a:rPr lang="en-US" dirty="0"/>
              <a:t>, indicating that weather conditions play a role in sea transportation behavior.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School Term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daily passengers are </a:t>
            </a:r>
            <a:r>
              <a:rPr lang="en-US" b="1" dirty="0"/>
              <a:t>significantly higher</a:t>
            </a:r>
            <a:r>
              <a:rPr lang="en-US" dirty="0"/>
              <a:t> during </a:t>
            </a:r>
            <a:r>
              <a:rPr lang="en-US" b="1" dirty="0"/>
              <a:t>holiday periods</a:t>
            </a:r>
            <a:r>
              <a:rPr lang="en-US" dirty="0"/>
              <a:t> compared to school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(p-value = 0.0021)</a:t>
            </a:r>
          </a:p>
          <a:p>
            <a:r>
              <a:rPr lang="en-US" b="1" dirty="0">
                <a:solidFill>
                  <a:srgbClr val="FF0000"/>
                </a:solidFill>
              </a:rPr>
              <a:t>The null hypothesis is rejected.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104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ABA3D-F62A-18C4-4E30-1C9FD41A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TR" sz="5400">
                <a:latin typeface="Arial" panose="020B0604020202020204" pitchFamily="34" charset="0"/>
                <a:cs typeface="Arial" panose="020B0604020202020204" pitchFamily="34" charset="0"/>
              </a:rPr>
              <a:t>MY DATASET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6790-E0FC-564A-38AE-B63435E6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TR" sz="2200" dirty="0"/>
              <a:t>Date</a:t>
            </a:r>
          </a:p>
          <a:p>
            <a:r>
              <a:rPr lang="en-TR" sz="2200" dirty="0"/>
              <a:t>Station name</a:t>
            </a:r>
          </a:p>
          <a:p>
            <a:r>
              <a:rPr lang="en-US" sz="2200" dirty="0"/>
              <a:t>Daily passenger count</a:t>
            </a:r>
          </a:p>
          <a:p>
            <a:r>
              <a:rPr lang="en-US" sz="2200" dirty="0"/>
              <a:t>Humidity</a:t>
            </a:r>
          </a:p>
          <a:p>
            <a:r>
              <a:rPr lang="en-US" sz="2200" dirty="0"/>
              <a:t>Temperature (min and max)</a:t>
            </a:r>
            <a:endParaRPr lang="en-TR" sz="2200" dirty="0"/>
          </a:p>
          <a:p>
            <a:r>
              <a:rPr lang="en-US" sz="2200" dirty="0"/>
              <a:t>Wind speed</a:t>
            </a:r>
            <a:endParaRPr lang="en-TR" sz="2200" dirty="0"/>
          </a:p>
          <a:p>
            <a:r>
              <a:rPr lang="en-US" sz="2200" dirty="0"/>
              <a:t>School vs Holiday Period</a:t>
            </a:r>
            <a:endParaRPr lang="en-TR" sz="2200" dirty="0"/>
          </a:p>
        </p:txBody>
      </p:sp>
      <p:pic>
        <p:nvPicPr>
          <p:cNvPr id="5" name="Picture 4" descr="A blue square with a white cloud and yellow sun&#10;&#10;AI-generated content may be incorrect.">
            <a:extLst>
              <a:ext uri="{FF2B5EF4-FFF2-40B4-BE49-F238E27FC236}">
                <a16:creationId xmlns:a16="http://schemas.microsoft.com/office/drawing/2014/main" id="{32C16CB3-9E2E-C8EE-0455-71557EBE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91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AC2B-7EE2-C573-2D99-13084F30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610"/>
            <a:ext cx="10515600" cy="538642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MY HYPOTHESES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1D64-BA7A-7A11-21F2-FC14484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Null Hypothesis(H0): </a:t>
            </a:r>
            <a:r>
              <a:rPr lang="en-US" dirty="0"/>
              <a:t>Weather variables have no significant effect on passenger numbers.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Alternative Hypothesis(H1): </a:t>
            </a:r>
            <a:r>
              <a:rPr lang="en-US" dirty="0"/>
              <a:t>At least one weather variable has a significant effect on passenger numbers.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Null Hypothesis(H0): </a:t>
            </a:r>
            <a:r>
              <a:rPr lang="en-US" dirty="0"/>
              <a:t>There is no significant difference in the average number of daily ferry passengers between school holiday periods and school term periods.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Alternative Hypothesis(H1): </a:t>
            </a:r>
            <a:r>
              <a:rPr lang="en-US" dirty="0"/>
              <a:t>The average number of daily ferry passengers during school holidays is significantly higher than during school term periods.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4051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F35B-7477-C5EE-3DFE-333D1814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23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54B34-3891-89E8-7A69-0EBF7CEAD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07" y="1791838"/>
            <a:ext cx="7736370" cy="2549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7E712-9BB1-C624-04BE-6A2753B19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66" y="1323430"/>
            <a:ext cx="3624149" cy="373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6797D-6956-5837-B1CF-7BEB7091A08D}"/>
              </a:ext>
            </a:extLst>
          </p:cNvPr>
          <p:cNvSpPr txBox="1"/>
          <p:nvPr/>
        </p:nvSpPr>
        <p:spPr>
          <a:xfrm>
            <a:off x="406485" y="4341814"/>
            <a:ext cx="7429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scatter plot </a:t>
            </a:r>
            <a:r>
              <a:rPr lang="en-US" dirty="0"/>
              <a:t>shows the number of passengers using the Beşiktaş pier on a daily basis throughout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Passenger Statistics: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 (Average)</a:t>
            </a:r>
            <a:r>
              <a:rPr lang="en-US" dirty="0"/>
              <a:t>: 989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</a:t>
            </a:r>
            <a:r>
              <a:rPr lang="en-US" dirty="0"/>
              <a:t>: 1020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</a:t>
            </a:r>
            <a:r>
              <a:rPr lang="en-US" dirty="0"/>
              <a:t>: 1040</a:t>
            </a:r>
          </a:p>
          <a:p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E0F11-914D-FC11-A2BF-E255A8C23C7E}"/>
              </a:ext>
            </a:extLst>
          </p:cNvPr>
          <p:cNvSpPr txBox="1"/>
          <p:nvPr/>
        </p:nvSpPr>
        <p:spPr>
          <a:xfrm>
            <a:off x="8819807" y="4895812"/>
            <a:ext cx="230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pie chart </a:t>
            </a:r>
            <a:r>
              <a:rPr lang="en-US" dirty="0"/>
              <a:t>displays the overall distribution of ferry passengers at the Beşiktaş pier across the four seasons: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5460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D4D81-BE51-DBAD-175B-5DCA78EE8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27" y="1374004"/>
            <a:ext cx="7908541" cy="388997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54F776-8373-4EF9-47D2-45260B49CA31}"/>
              </a:ext>
            </a:extLst>
          </p:cNvPr>
          <p:cNvSpPr txBox="1">
            <a:spLocks/>
          </p:cNvSpPr>
          <p:nvPr/>
        </p:nvSpPr>
        <p:spPr>
          <a:xfrm>
            <a:off x="838200" y="7112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  <a:br>
              <a:rPr lang="tr-TR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318FC-BC6A-E77D-3DD3-88CAAB8B0056}"/>
              </a:ext>
            </a:extLst>
          </p:cNvPr>
          <p:cNvSpPr txBox="1"/>
          <p:nvPr/>
        </p:nvSpPr>
        <p:spPr>
          <a:xfrm>
            <a:off x="8746741" y="2036786"/>
            <a:ext cx="2894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bar chart </a:t>
            </a:r>
            <a:r>
              <a:rPr lang="en-US" dirty="0"/>
              <a:t>shows the number of passengers using the Beşiktaş pier on a daily basis throughout the year.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0887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5F05-6023-8A8C-F334-5E51819B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76B7CC-A50D-8CFF-4D61-F1C4DFC35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729402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65622-952C-76C0-56DC-4C6C93BE8D4E}"/>
              </a:ext>
            </a:extLst>
          </p:cNvPr>
          <p:cNvSpPr txBox="1"/>
          <p:nvPr/>
        </p:nvSpPr>
        <p:spPr>
          <a:xfrm>
            <a:off x="7472630" y="1674674"/>
            <a:ext cx="3881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scatterplot with a trendline shows a slight </a:t>
            </a:r>
            <a:r>
              <a:rPr lang="en-US" b="1" dirty="0"/>
              <a:t>negative correlation</a:t>
            </a:r>
            <a:r>
              <a:rPr lang="en-US" dirty="0"/>
              <a:t> between wind speed and passenger numbers. As wind speed increases, the daily passenger count tends to decrease slightly.</a:t>
            </a:r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E9775-6DB5-2E2B-4531-348994EA5201}"/>
              </a:ext>
            </a:extLst>
          </p:cNvPr>
          <p:cNvSpPr txBox="1"/>
          <p:nvPr/>
        </p:nvSpPr>
        <p:spPr>
          <a:xfrm>
            <a:off x="7472630" y="3705998"/>
            <a:ext cx="3508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-0.405</a:t>
            </a:r>
            <a:br>
              <a:rPr lang="en-US" dirty="0"/>
            </a:br>
            <a:r>
              <a:rPr lang="en-US" dirty="0"/>
              <a:t>→ Weak negative correlation</a:t>
            </a:r>
          </a:p>
          <a:p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US" sz="1600" b="0" i="0" dirty="0">
                <a:effectLst/>
              </a:rPr>
              <a:t>6.273449728041423e-16</a:t>
            </a:r>
            <a:br>
              <a:rPr lang="en-US" dirty="0"/>
            </a:br>
            <a:r>
              <a:rPr lang="en-US" dirty="0"/>
              <a:t>→ Statistically significant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2934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E0AE-A16D-E228-1200-BA00398A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23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9CD2B-4D86-6690-7161-F37FA6C7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62" y="1517004"/>
            <a:ext cx="729402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528F7-BF2B-D2EE-A835-A50C255E7401}"/>
              </a:ext>
            </a:extLst>
          </p:cNvPr>
          <p:cNvSpPr txBox="1"/>
          <p:nvPr/>
        </p:nvSpPr>
        <p:spPr>
          <a:xfrm>
            <a:off x="7684677" y="1951672"/>
            <a:ext cx="4223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chart illustrates that temperature has </a:t>
            </a:r>
            <a:r>
              <a:rPr lang="en-US" b="1" dirty="0"/>
              <a:t>little to no visible effect</a:t>
            </a:r>
            <a:r>
              <a:rPr lang="en-US" dirty="0"/>
              <a:t> on passenger numbers. The trendline is almost flat, indicating a weak correlation.</a:t>
            </a:r>
            <a:endParaRPr lang="en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D054E-6D1B-7469-07DE-E4FA0ED6C65E}"/>
              </a:ext>
            </a:extLst>
          </p:cNvPr>
          <p:cNvSpPr txBox="1"/>
          <p:nvPr/>
        </p:nvSpPr>
        <p:spPr>
          <a:xfrm>
            <a:off x="7626461" y="3658721"/>
            <a:ext cx="422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-0.057</a:t>
            </a:r>
            <a:br>
              <a:rPr lang="en-US" dirty="0"/>
            </a:br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0.275</a:t>
            </a:r>
            <a:br>
              <a:rPr lang="en-US" dirty="0"/>
            </a:br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68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88E8-0059-2B7C-EE21-798B5ADA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795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DF19EC-A383-75F0-F2EA-07F557393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2064"/>
            <a:ext cx="729402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2BC41-A445-2145-DEDE-6DCCD2FB5EF5}"/>
              </a:ext>
            </a:extLst>
          </p:cNvPr>
          <p:cNvSpPr txBox="1"/>
          <p:nvPr/>
        </p:nvSpPr>
        <p:spPr>
          <a:xfrm>
            <a:off x="7755565" y="2228671"/>
            <a:ext cx="4436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plot reveals a </a:t>
            </a:r>
            <a:r>
              <a:rPr lang="en-US" b="1" dirty="0"/>
              <a:t>mild negative relationship</a:t>
            </a:r>
            <a:r>
              <a:rPr lang="en-US" dirty="0"/>
              <a:t> between humidity and daily passenger count. Higher humidity days tend to see slightly fewer passengers.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2BCBB-341C-16FC-503B-13EA6E8D09EA}"/>
              </a:ext>
            </a:extLst>
          </p:cNvPr>
          <p:cNvSpPr txBox="1"/>
          <p:nvPr/>
        </p:nvSpPr>
        <p:spPr>
          <a:xfrm>
            <a:off x="7755565" y="3706214"/>
            <a:ext cx="3559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0.028</a:t>
            </a:r>
            <a:br>
              <a:rPr lang="en-US" dirty="0"/>
            </a:br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0.584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6827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B086-EB96-D205-A741-F7B4243C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 summary</a:t>
            </a:r>
            <a:endParaRPr lang="en-TR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11D99C-7774-C1C0-BAF2-21C48F963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190643"/>
              </p:ext>
            </p:extLst>
          </p:nvPr>
        </p:nvGraphicFramePr>
        <p:xfrm>
          <a:off x="200247" y="1918114"/>
          <a:ext cx="10515600" cy="1836505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407912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745360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3766249"/>
                    </a:ext>
                  </a:extLst>
                </a:gridCol>
              </a:tblGrid>
              <a:tr h="739225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41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Wind Speed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70.65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</a:rPr>
                        <a:t>6.27e-16</a:t>
                      </a:r>
                      <a:r>
                        <a:rPr lang="en-US" dirty="0"/>
                        <a:t> </a:t>
                      </a:r>
                      <a:r>
                        <a:rPr lang="en-TR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704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Humidity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0.50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 sz="1800" b="0" i="0" dirty="0">
                          <a:effectLst/>
                        </a:rPr>
                        <a:t>0.275</a:t>
                      </a:r>
                      <a:r>
                        <a:rPr lang="en-TR" dirty="0"/>
                        <a:t>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15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Avg 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0.0039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 sz="1800" b="0" i="0" dirty="0">
                          <a:effectLst/>
                        </a:rPr>
                        <a:t>0.584</a:t>
                      </a:r>
                      <a:r>
                        <a:rPr lang="en-TR" dirty="0"/>
                        <a:t>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313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28C734F-1006-74F6-DBC1-68F2C7B8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9804"/>
            <a:ext cx="456560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R" altLang="en-T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ANOVA Test 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TR" altLang="en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38F7F-C4F0-8CE8-17B6-E11F37B6BCD8}"/>
              </a:ext>
            </a:extLst>
          </p:cNvPr>
          <p:cNvSpPr txBox="1"/>
          <p:nvPr/>
        </p:nvSpPr>
        <p:spPr>
          <a:xfrm>
            <a:off x="200247" y="4089763"/>
            <a:ext cx="61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H₀ is rejected.</a:t>
            </a:r>
            <a:br>
              <a:rPr lang="en-US" dirty="0"/>
            </a:br>
            <a:r>
              <a:rPr lang="en-US" b="1" dirty="0"/>
              <a:t>p-value (Wind Speed)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sz="1800" b="0" i="0" dirty="0">
                <a:effectLst/>
              </a:rPr>
              <a:t>6.27e-16</a:t>
            </a:r>
            <a:endParaRPr lang="en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46F81-EB3E-BEB4-AF01-5162DCA2AF2A}"/>
              </a:ext>
            </a:extLst>
          </p:cNvPr>
          <p:cNvSpPr txBox="1"/>
          <p:nvPr/>
        </p:nvSpPr>
        <p:spPr>
          <a:xfrm>
            <a:off x="200247" y="4859532"/>
            <a:ext cx="6177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 least one weather variable—</a:t>
            </a:r>
            <a:r>
              <a:rPr lang="en-US" b="1" dirty="0"/>
              <a:t>wind speed</a:t>
            </a:r>
            <a:r>
              <a:rPr lang="en-US" dirty="0"/>
              <a:t>—has a </a:t>
            </a:r>
            <a:r>
              <a:rPr lang="en-US" b="1" dirty="0"/>
              <a:t>statistically significant</a:t>
            </a:r>
            <a:r>
              <a:rPr lang="en-US" dirty="0"/>
              <a:t> effect on daily passenger numbers at Beşiktaş Pier.</a:t>
            </a:r>
            <a:br>
              <a:rPr lang="en-US" dirty="0"/>
            </a:br>
            <a:r>
              <a:rPr lang="en-US" dirty="0"/>
              <a:t>Humidity and temperature, on the other hand, do </a:t>
            </a:r>
            <a:r>
              <a:rPr lang="en-US" b="1" dirty="0"/>
              <a:t>not</a:t>
            </a:r>
            <a:r>
              <a:rPr lang="en-US" dirty="0"/>
              <a:t> show significant individual effects.</a:t>
            </a:r>
          </a:p>
        </p:txBody>
      </p:sp>
    </p:spTree>
    <p:extLst>
      <p:ext uri="{BB962C8B-B14F-4D97-AF65-F5344CB8AC3E}">
        <p14:creationId xmlns:p14="http://schemas.microsoft.com/office/powerpoint/2010/main" val="156670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822</Words>
  <Application>Microsoft Macintosh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Aharoni</vt:lpstr>
      <vt:lpstr>Aptos</vt:lpstr>
      <vt:lpstr>Aptos Display</vt:lpstr>
      <vt:lpstr>Arial</vt:lpstr>
      <vt:lpstr>Calibri</vt:lpstr>
      <vt:lpstr>Menlo</vt:lpstr>
      <vt:lpstr>Office Theme</vt:lpstr>
      <vt:lpstr>PowerPoint Presentation</vt:lpstr>
      <vt:lpstr>MY DATASET</vt:lpstr>
      <vt:lpstr>MY HYPOTHESES </vt:lpstr>
      <vt:lpstr>UNIVARIATE ANALYSIS </vt:lpstr>
      <vt:lpstr>PowerPoint Presentation</vt:lpstr>
      <vt:lpstr>BIVARIATE ANALYSIS </vt:lpstr>
      <vt:lpstr>BIVARIATE ANALYSIS </vt:lpstr>
      <vt:lpstr>BIVARIATE ANALYSIS </vt:lpstr>
      <vt:lpstr>In summary</vt:lpstr>
      <vt:lpstr>BIVARIATE ANALYSIS 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Çavuşoğlu</dc:creator>
  <cp:lastModifiedBy>Ahmet Çavuşoğlu</cp:lastModifiedBy>
  <cp:revision>3</cp:revision>
  <dcterms:created xsi:type="dcterms:W3CDTF">2025-04-22T17:35:45Z</dcterms:created>
  <dcterms:modified xsi:type="dcterms:W3CDTF">2025-04-24T15:36:31Z</dcterms:modified>
</cp:coreProperties>
</file>