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8" r:id="rId3"/>
    <p:sldId id="268" r:id="rId4"/>
    <p:sldId id="269" r:id="rId5"/>
    <p:sldId id="267" r:id="rId6"/>
    <p:sldId id="264" r:id="rId7"/>
    <p:sldId id="261" r:id="rId8"/>
    <p:sldId id="263" r:id="rId9"/>
    <p:sldId id="262" r:id="rId10"/>
    <p:sldId id="270" r:id="rId11"/>
    <p:sldId id="271" r:id="rId12"/>
    <p:sldId id="272" r:id="rId13"/>
    <p:sldId id="273" r:id="rId14"/>
    <p:sldId id="274" r:id="rId15"/>
    <p:sldId id="275" r:id="rId16"/>
    <p:sldId id="276" r:id="rId17"/>
    <p:sldId id="278" r:id="rId18"/>
    <p:sldId id="277" r:id="rId1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12/15/2023</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17900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12/15/2023</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12032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12/15/2023</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67529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12/15/2023</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210008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12/15/2023</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9250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12/15/2023</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12848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12/15/2023</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219934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12/15/2023</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29341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12/15/2023</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668479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12/15/2023</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082139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12/15/2023</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709789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12/15/2023</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8670846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descr="Üçgen forma hizalı neon lazer ışıkları">
            <a:extLst>
              <a:ext uri="{FF2B5EF4-FFF2-40B4-BE49-F238E27FC236}">
                <a16:creationId xmlns:a16="http://schemas.microsoft.com/office/drawing/2014/main" id="{960328A9-FF57-AB34-D10A-E66AA105F517}"/>
              </a:ext>
            </a:extLst>
          </p:cNvPr>
          <p:cNvPicPr>
            <a:picLocks noChangeAspect="1"/>
          </p:cNvPicPr>
          <p:nvPr/>
        </p:nvPicPr>
        <p:blipFill rotWithShape="1">
          <a:blip r:embed="rId2">
            <a:alphaModFix amt="40000"/>
          </a:blip>
          <a:srcRect t="8904" r="-1" b="1072"/>
          <a:stretch/>
        </p:blipFill>
        <p:spPr>
          <a:xfrm>
            <a:off x="20" y="10"/>
            <a:ext cx="12188932" cy="6857990"/>
          </a:xfrm>
          <a:prstGeom prst="rect">
            <a:avLst/>
          </a:prstGeom>
        </p:spPr>
      </p:pic>
      <p:sp>
        <p:nvSpPr>
          <p:cNvPr id="2" name="Başlık 1">
            <a:extLst>
              <a:ext uri="{FF2B5EF4-FFF2-40B4-BE49-F238E27FC236}">
                <a16:creationId xmlns:a16="http://schemas.microsoft.com/office/drawing/2014/main" id="{458FCFEC-4BDE-C489-ED30-8F56AEA068D6}"/>
              </a:ext>
            </a:extLst>
          </p:cNvPr>
          <p:cNvSpPr>
            <a:spLocks noGrp="1"/>
          </p:cNvSpPr>
          <p:nvPr>
            <p:ph type="ctrTitle"/>
          </p:nvPr>
        </p:nvSpPr>
        <p:spPr>
          <a:xfrm>
            <a:off x="482600" y="732032"/>
            <a:ext cx="6900839" cy="2736390"/>
          </a:xfrm>
        </p:spPr>
        <p:txBody>
          <a:bodyPr anchor="t">
            <a:normAutofit/>
          </a:bodyPr>
          <a:lstStyle/>
          <a:p>
            <a:r>
              <a:rPr lang="tr-TR" sz="8000" dirty="0">
                <a:solidFill>
                  <a:srgbClr val="FFFFFF"/>
                </a:solidFill>
              </a:rPr>
              <a:t>ARUCUO OPENCV 3D </a:t>
            </a:r>
          </a:p>
        </p:txBody>
      </p:sp>
      <p:sp>
        <p:nvSpPr>
          <p:cNvPr id="3" name="Alt Başlık 2">
            <a:extLst>
              <a:ext uri="{FF2B5EF4-FFF2-40B4-BE49-F238E27FC236}">
                <a16:creationId xmlns:a16="http://schemas.microsoft.com/office/drawing/2014/main" id="{0F9AB037-CCA0-A1DF-350A-A8EE34E6A6FF}"/>
              </a:ext>
            </a:extLst>
          </p:cNvPr>
          <p:cNvSpPr>
            <a:spLocks noGrp="1"/>
          </p:cNvSpPr>
          <p:nvPr>
            <p:ph type="subTitle" idx="1"/>
          </p:nvPr>
        </p:nvSpPr>
        <p:spPr>
          <a:xfrm>
            <a:off x="6596565" y="4201721"/>
            <a:ext cx="4986084" cy="1949813"/>
          </a:xfrm>
        </p:spPr>
        <p:txBody>
          <a:bodyPr anchor="b">
            <a:normAutofit fontScale="92500" lnSpcReduction="20000"/>
          </a:bodyPr>
          <a:lstStyle/>
          <a:p>
            <a:endParaRPr lang="tr-TR" dirty="0">
              <a:solidFill>
                <a:srgbClr val="FFFFFF"/>
              </a:solidFill>
            </a:endParaRPr>
          </a:p>
          <a:p>
            <a:r>
              <a:rPr lang="tr-TR" dirty="0">
                <a:solidFill>
                  <a:srgbClr val="FFFFFF"/>
                </a:solidFill>
              </a:rPr>
              <a:t>EMİRHAN IŞIK </a:t>
            </a:r>
          </a:p>
          <a:p>
            <a:r>
              <a:rPr lang="tr-TR" dirty="0">
                <a:solidFill>
                  <a:srgbClr val="FFFFFF"/>
                </a:solidFill>
              </a:rPr>
              <a:t>MEHMET ALİ BEKLER</a:t>
            </a:r>
          </a:p>
          <a:p>
            <a:r>
              <a:rPr lang="tr-TR" dirty="0">
                <a:solidFill>
                  <a:srgbClr val="FFFFFF"/>
                </a:solidFill>
              </a:rPr>
              <a:t>AHMET ŞAMİL SALMAN</a:t>
            </a:r>
          </a:p>
          <a:p>
            <a:r>
              <a:rPr lang="tr-TR" dirty="0">
                <a:solidFill>
                  <a:srgbClr val="FFFFFF"/>
                </a:solidFill>
              </a:rPr>
              <a:t>YUSUF ENES GÜNER</a:t>
            </a:r>
          </a:p>
        </p:txBody>
      </p:sp>
      <p:cxnSp>
        <p:nvCxnSpPr>
          <p:cNvPr id="13" name="Straight Connector 12">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25363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descr="Üçgen forma hizalı neon lazer ışıkları">
            <a:extLst>
              <a:ext uri="{FF2B5EF4-FFF2-40B4-BE49-F238E27FC236}">
                <a16:creationId xmlns:a16="http://schemas.microsoft.com/office/drawing/2014/main" id="{960328A9-FF57-AB34-D10A-E66AA105F517}"/>
              </a:ext>
            </a:extLst>
          </p:cNvPr>
          <p:cNvPicPr>
            <a:picLocks noChangeAspect="1"/>
          </p:cNvPicPr>
          <p:nvPr/>
        </p:nvPicPr>
        <p:blipFill rotWithShape="1">
          <a:blip r:embed="rId2">
            <a:alphaModFix amt="40000"/>
          </a:blip>
          <a:srcRect t="8904" r="-1" b="1072"/>
          <a:stretch/>
        </p:blipFill>
        <p:spPr>
          <a:xfrm>
            <a:off x="0" y="10"/>
            <a:ext cx="12188932" cy="6857990"/>
          </a:xfrm>
          <a:prstGeom prst="rect">
            <a:avLst/>
          </a:prstGeom>
        </p:spPr>
      </p:pic>
      <p:cxnSp>
        <p:nvCxnSpPr>
          <p:cNvPr id="13" name="Straight Connector 12">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pic>
        <p:nvPicPr>
          <p:cNvPr id="3" name="Resim 2" descr="metin, ekran görüntüsü, yazılım, ekran, görüntüleme içeren bir resim&#10;&#10;Açıklama otomatik olarak oluşturuldu">
            <a:extLst>
              <a:ext uri="{FF2B5EF4-FFF2-40B4-BE49-F238E27FC236}">
                <a16:creationId xmlns:a16="http://schemas.microsoft.com/office/drawing/2014/main" id="{7562D885-82AB-5930-04B2-B83810A962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9598" y="625838"/>
            <a:ext cx="6402600" cy="5606321"/>
          </a:xfrm>
          <a:prstGeom prst="rect">
            <a:avLst/>
          </a:prstGeom>
        </p:spPr>
      </p:pic>
    </p:spTree>
    <p:extLst>
      <p:ext uri="{BB962C8B-B14F-4D97-AF65-F5344CB8AC3E}">
        <p14:creationId xmlns:p14="http://schemas.microsoft.com/office/powerpoint/2010/main" val="794006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descr="Üçgen forma hizalı neon lazer ışıkları">
            <a:extLst>
              <a:ext uri="{FF2B5EF4-FFF2-40B4-BE49-F238E27FC236}">
                <a16:creationId xmlns:a16="http://schemas.microsoft.com/office/drawing/2014/main" id="{960328A9-FF57-AB34-D10A-E66AA105F517}"/>
              </a:ext>
            </a:extLst>
          </p:cNvPr>
          <p:cNvPicPr>
            <a:picLocks noChangeAspect="1"/>
          </p:cNvPicPr>
          <p:nvPr/>
        </p:nvPicPr>
        <p:blipFill rotWithShape="1">
          <a:blip r:embed="rId2">
            <a:alphaModFix amt="40000"/>
          </a:blip>
          <a:srcRect t="8904" r="-1" b="1072"/>
          <a:stretch/>
        </p:blipFill>
        <p:spPr>
          <a:xfrm>
            <a:off x="0" y="-1"/>
            <a:ext cx="12188932" cy="6857990"/>
          </a:xfrm>
          <a:prstGeom prst="rect">
            <a:avLst/>
          </a:prstGeom>
        </p:spPr>
      </p:pic>
      <p:cxnSp>
        <p:nvCxnSpPr>
          <p:cNvPr id="13" name="Straight Connector 12">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
        <p:nvSpPr>
          <p:cNvPr id="3" name="Metin kutusu 2">
            <a:extLst>
              <a:ext uri="{FF2B5EF4-FFF2-40B4-BE49-F238E27FC236}">
                <a16:creationId xmlns:a16="http://schemas.microsoft.com/office/drawing/2014/main" id="{5AE63E3A-0140-90D0-D5F8-87F21F70950C}"/>
              </a:ext>
            </a:extLst>
          </p:cNvPr>
          <p:cNvSpPr txBox="1"/>
          <p:nvPr/>
        </p:nvSpPr>
        <p:spPr>
          <a:xfrm>
            <a:off x="2543370" y="487619"/>
            <a:ext cx="6172200" cy="461665"/>
          </a:xfrm>
          <a:prstGeom prst="rect">
            <a:avLst/>
          </a:prstGeom>
          <a:noFill/>
        </p:spPr>
        <p:txBody>
          <a:bodyPr wrap="square">
            <a:spAutoFit/>
          </a:bodyPr>
          <a:lstStyle/>
          <a:p>
            <a:pPr algn="ctr"/>
            <a:r>
              <a:rPr lang="tr-TR" sz="2400" b="0" i="0" dirty="0">
                <a:solidFill>
                  <a:srgbClr val="D1D5DB"/>
                </a:solidFill>
                <a:effectLst/>
                <a:latin typeface="Söhne"/>
              </a:rPr>
              <a:t>HESAP MAKİNESİ KODU</a:t>
            </a:r>
          </a:p>
        </p:txBody>
      </p:sp>
      <p:pic>
        <p:nvPicPr>
          <p:cNvPr id="5" name="Resim 4" descr="metin, ekran görüntüsü, yazılım, ekran, görüntüleme içeren bir resim&#10;&#10;Açıklama otomatik olarak oluşturuldu">
            <a:extLst>
              <a:ext uri="{FF2B5EF4-FFF2-40B4-BE49-F238E27FC236}">
                <a16:creationId xmlns:a16="http://schemas.microsoft.com/office/drawing/2014/main" id="{E6F9DE55-EA0B-14E3-E9AC-B711E3058C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193" y="979701"/>
            <a:ext cx="5849273" cy="5388437"/>
          </a:xfrm>
          <a:prstGeom prst="rect">
            <a:avLst/>
          </a:prstGeom>
        </p:spPr>
      </p:pic>
      <p:pic>
        <p:nvPicPr>
          <p:cNvPr id="7" name="Resim 6" descr="metin, ekran görüntüsü, yazılım, multimedya yazılımı içeren bir resim&#10;&#10;Açıklama otomatik olarak oluşturuldu">
            <a:extLst>
              <a:ext uri="{FF2B5EF4-FFF2-40B4-BE49-F238E27FC236}">
                <a16:creationId xmlns:a16="http://schemas.microsoft.com/office/drawing/2014/main" id="{44467CAA-1FA4-80C4-4732-5F073F9CBE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1268" y="979701"/>
            <a:ext cx="5981003" cy="5388435"/>
          </a:xfrm>
          <a:prstGeom prst="rect">
            <a:avLst/>
          </a:prstGeom>
        </p:spPr>
      </p:pic>
    </p:spTree>
    <p:extLst>
      <p:ext uri="{BB962C8B-B14F-4D97-AF65-F5344CB8AC3E}">
        <p14:creationId xmlns:p14="http://schemas.microsoft.com/office/powerpoint/2010/main" val="3520765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descr="Üçgen forma hizalı neon lazer ışıkları">
            <a:extLst>
              <a:ext uri="{FF2B5EF4-FFF2-40B4-BE49-F238E27FC236}">
                <a16:creationId xmlns:a16="http://schemas.microsoft.com/office/drawing/2014/main" id="{960328A9-FF57-AB34-D10A-E66AA105F517}"/>
              </a:ext>
            </a:extLst>
          </p:cNvPr>
          <p:cNvPicPr>
            <a:picLocks noChangeAspect="1"/>
          </p:cNvPicPr>
          <p:nvPr/>
        </p:nvPicPr>
        <p:blipFill rotWithShape="1">
          <a:blip r:embed="rId2">
            <a:alphaModFix amt="40000"/>
          </a:blip>
          <a:srcRect t="8904" r="-1" b="1072"/>
          <a:stretch/>
        </p:blipFill>
        <p:spPr>
          <a:xfrm>
            <a:off x="0" y="10"/>
            <a:ext cx="12188932" cy="6857990"/>
          </a:xfrm>
          <a:prstGeom prst="rect">
            <a:avLst/>
          </a:prstGeom>
        </p:spPr>
      </p:pic>
      <p:cxnSp>
        <p:nvCxnSpPr>
          <p:cNvPr id="13" name="Straight Connector 12">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pic>
        <p:nvPicPr>
          <p:cNvPr id="3" name="Resim 2" descr="metin, ekran görüntüsü, yazılım, multimedya yazılımı içeren bir resim&#10;&#10;Açıklama otomatik olarak oluşturuldu">
            <a:extLst>
              <a:ext uri="{FF2B5EF4-FFF2-40B4-BE49-F238E27FC236}">
                <a16:creationId xmlns:a16="http://schemas.microsoft.com/office/drawing/2014/main" id="{21D49F95-BE5A-FC61-AA41-D0FC5B2697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782" y="1079150"/>
            <a:ext cx="10820889" cy="4799127"/>
          </a:xfrm>
          <a:prstGeom prst="rect">
            <a:avLst/>
          </a:prstGeom>
        </p:spPr>
      </p:pic>
    </p:spTree>
    <p:extLst>
      <p:ext uri="{BB962C8B-B14F-4D97-AF65-F5344CB8AC3E}">
        <p14:creationId xmlns:p14="http://schemas.microsoft.com/office/powerpoint/2010/main" val="1798197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descr="Üçgen forma hizalı neon lazer ışıkları">
            <a:extLst>
              <a:ext uri="{FF2B5EF4-FFF2-40B4-BE49-F238E27FC236}">
                <a16:creationId xmlns:a16="http://schemas.microsoft.com/office/drawing/2014/main" id="{960328A9-FF57-AB34-D10A-E66AA105F517}"/>
              </a:ext>
            </a:extLst>
          </p:cNvPr>
          <p:cNvPicPr>
            <a:picLocks noChangeAspect="1"/>
          </p:cNvPicPr>
          <p:nvPr/>
        </p:nvPicPr>
        <p:blipFill rotWithShape="1">
          <a:blip r:embed="rId2">
            <a:alphaModFix amt="40000"/>
          </a:blip>
          <a:srcRect t="8904" r="-1" b="1072"/>
          <a:stretch/>
        </p:blipFill>
        <p:spPr>
          <a:xfrm>
            <a:off x="0" y="10"/>
            <a:ext cx="12188932" cy="6857990"/>
          </a:xfrm>
          <a:prstGeom prst="rect">
            <a:avLst/>
          </a:prstGeom>
        </p:spPr>
      </p:pic>
      <p:cxnSp>
        <p:nvCxnSpPr>
          <p:cNvPr id="13" name="Straight Connector 12">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
        <p:nvSpPr>
          <p:cNvPr id="3" name="Metin kutusu 2">
            <a:extLst>
              <a:ext uri="{FF2B5EF4-FFF2-40B4-BE49-F238E27FC236}">
                <a16:creationId xmlns:a16="http://schemas.microsoft.com/office/drawing/2014/main" id="{9358E3F7-0D7C-69E4-2F91-B7CFCEB62D36}"/>
              </a:ext>
            </a:extLst>
          </p:cNvPr>
          <p:cNvSpPr txBox="1"/>
          <p:nvPr/>
        </p:nvSpPr>
        <p:spPr>
          <a:xfrm>
            <a:off x="2342214" y="518036"/>
            <a:ext cx="6213422" cy="461665"/>
          </a:xfrm>
          <a:prstGeom prst="rect">
            <a:avLst/>
          </a:prstGeom>
          <a:noFill/>
        </p:spPr>
        <p:txBody>
          <a:bodyPr wrap="square">
            <a:spAutoFit/>
          </a:bodyPr>
          <a:lstStyle/>
          <a:p>
            <a:pPr algn="ctr"/>
            <a:r>
              <a:rPr lang="tr-TR" sz="2400" b="0" i="0" dirty="0">
                <a:solidFill>
                  <a:srgbClr val="D1D5DB"/>
                </a:solidFill>
                <a:effectLst/>
                <a:latin typeface="Söhne"/>
              </a:rPr>
              <a:t>SANTİMETRE ÖLÇME KODU</a:t>
            </a:r>
          </a:p>
        </p:txBody>
      </p:sp>
      <p:pic>
        <p:nvPicPr>
          <p:cNvPr id="5" name="Resim 4" descr="metin, ekran görüntüsü, yazılım, multimedya yazılımı içeren bir resim&#10;&#10;Açıklama otomatik olarak oluşturuldu">
            <a:extLst>
              <a:ext uri="{FF2B5EF4-FFF2-40B4-BE49-F238E27FC236}">
                <a16:creationId xmlns:a16="http://schemas.microsoft.com/office/drawing/2014/main" id="{1D384171-4DB9-90D0-F3F3-E80FC83BA3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064" y="1015302"/>
            <a:ext cx="9735913" cy="5168752"/>
          </a:xfrm>
          <a:prstGeom prst="rect">
            <a:avLst/>
          </a:prstGeom>
        </p:spPr>
      </p:pic>
    </p:spTree>
    <p:extLst>
      <p:ext uri="{BB962C8B-B14F-4D97-AF65-F5344CB8AC3E}">
        <p14:creationId xmlns:p14="http://schemas.microsoft.com/office/powerpoint/2010/main" val="1610534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descr="Üçgen forma hizalı neon lazer ışıkları">
            <a:extLst>
              <a:ext uri="{FF2B5EF4-FFF2-40B4-BE49-F238E27FC236}">
                <a16:creationId xmlns:a16="http://schemas.microsoft.com/office/drawing/2014/main" id="{960328A9-FF57-AB34-D10A-E66AA105F517}"/>
              </a:ext>
            </a:extLst>
          </p:cNvPr>
          <p:cNvPicPr>
            <a:picLocks noChangeAspect="1"/>
          </p:cNvPicPr>
          <p:nvPr/>
        </p:nvPicPr>
        <p:blipFill rotWithShape="1">
          <a:blip r:embed="rId2">
            <a:alphaModFix amt="40000"/>
          </a:blip>
          <a:srcRect t="8904" r="-1" b="1072"/>
          <a:stretch/>
        </p:blipFill>
        <p:spPr>
          <a:xfrm>
            <a:off x="0" y="10"/>
            <a:ext cx="12188932" cy="6857990"/>
          </a:xfrm>
          <a:prstGeom prst="rect">
            <a:avLst/>
          </a:prstGeom>
        </p:spPr>
      </p:pic>
      <p:cxnSp>
        <p:nvCxnSpPr>
          <p:cNvPr id="13" name="Straight Connector 12">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
        <p:nvSpPr>
          <p:cNvPr id="3" name="Metin kutusu 2">
            <a:extLst>
              <a:ext uri="{FF2B5EF4-FFF2-40B4-BE49-F238E27FC236}">
                <a16:creationId xmlns:a16="http://schemas.microsoft.com/office/drawing/2014/main" id="{7EE95BBE-7192-09F8-1560-72DCED200799}"/>
              </a:ext>
            </a:extLst>
          </p:cNvPr>
          <p:cNvSpPr txBox="1"/>
          <p:nvPr/>
        </p:nvSpPr>
        <p:spPr>
          <a:xfrm>
            <a:off x="2673220" y="518036"/>
            <a:ext cx="6167534" cy="461665"/>
          </a:xfrm>
          <a:prstGeom prst="rect">
            <a:avLst/>
          </a:prstGeom>
          <a:noFill/>
        </p:spPr>
        <p:txBody>
          <a:bodyPr wrap="square">
            <a:spAutoFit/>
          </a:bodyPr>
          <a:lstStyle/>
          <a:p>
            <a:pPr algn="ctr"/>
            <a:r>
              <a:rPr lang="tr-TR" sz="2400" b="0" i="0" dirty="0">
                <a:solidFill>
                  <a:srgbClr val="D1D5DB"/>
                </a:solidFill>
                <a:effectLst/>
                <a:latin typeface="Söhne"/>
              </a:rPr>
              <a:t>ARUCO BULMA KODU</a:t>
            </a:r>
          </a:p>
        </p:txBody>
      </p:sp>
      <p:pic>
        <p:nvPicPr>
          <p:cNvPr id="5" name="Resim 4" descr="metin, ekran görüntüsü, yazılım, multimedya yazılımı içeren bir resim&#10;&#10;Açıklama otomatik olarak oluşturuldu">
            <a:extLst>
              <a:ext uri="{FF2B5EF4-FFF2-40B4-BE49-F238E27FC236}">
                <a16:creationId xmlns:a16="http://schemas.microsoft.com/office/drawing/2014/main" id="{174E19BD-D135-FAD3-5684-FE2DDEA6ED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600" y="1182329"/>
            <a:ext cx="11302584" cy="4885744"/>
          </a:xfrm>
          <a:prstGeom prst="rect">
            <a:avLst/>
          </a:prstGeom>
        </p:spPr>
      </p:pic>
    </p:spTree>
    <p:extLst>
      <p:ext uri="{BB962C8B-B14F-4D97-AF65-F5344CB8AC3E}">
        <p14:creationId xmlns:p14="http://schemas.microsoft.com/office/powerpoint/2010/main" val="2431712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descr="Üçgen forma hizalı neon lazer ışıkları">
            <a:extLst>
              <a:ext uri="{FF2B5EF4-FFF2-40B4-BE49-F238E27FC236}">
                <a16:creationId xmlns:a16="http://schemas.microsoft.com/office/drawing/2014/main" id="{960328A9-FF57-AB34-D10A-E66AA105F517}"/>
              </a:ext>
            </a:extLst>
          </p:cNvPr>
          <p:cNvPicPr>
            <a:picLocks noChangeAspect="1"/>
          </p:cNvPicPr>
          <p:nvPr/>
        </p:nvPicPr>
        <p:blipFill rotWithShape="1">
          <a:blip r:embed="rId2">
            <a:alphaModFix amt="40000"/>
          </a:blip>
          <a:srcRect t="8904" r="-1" b="1072"/>
          <a:stretch/>
        </p:blipFill>
        <p:spPr>
          <a:xfrm>
            <a:off x="0" y="10"/>
            <a:ext cx="12188932" cy="6857990"/>
          </a:xfrm>
          <a:prstGeom prst="rect">
            <a:avLst/>
          </a:prstGeom>
        </p:spPr>
      </p:pic>
      <p:cxnSp>
        <p:nvCxnSpPr>
          <p:cNvPr id="13" name="Straight Connector 12">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
        <p:nvSpPr>
          <p:cNvPr id="3" name="Metin kutusu 2">
            <a:extLst>
              <a:ext uri="{FF2B5EF4-FFF2-40B4-BE49-F238E27FC236}">
                <a16:creationId xmlns:a16="http://schemas.microsoft.com/office/drawing/2014/main" id="{1B4FFDBC-BEF6-4BD4-371B-7BB26BA11A7A}"/>
              </a:ext>
            </a:extLst>
          </p:cNvPr>
          <p:cNvSpPr txBox="1"/>
          <p:nvPr/>
        </p:nvSpPr>
        <p:spPr>
          <a:xfrm>
            <a:off x="2738535" y="518036"/>
            <a:ext cx="6167534" cy="461665"/>
          </a:xfrm>
          <a:prstGeom prst="rect">
            <a:avLst/>
          </a:prstGeom>
          <a:noFill/>
        </p:spPr>
        <p:txBody>
          <a:bodyPr wrap="square">
            <a:spAutoFit/>
          </a:bodyPr>
          <a:lstStyle/>
          <a:p>
            <a:pPr algn="ctr"/>
            <a:r>
              <a:rPr lang="tr-TR" sz="2400" b="0" i="0" dirty="0">
                <a:solidFill>
                  <a:srgbClr val="D1D5DB"/>
                </a:solidFill>
                <a:effectLst/>
                <a:latin typeface="Söhne"/>
              </a:rPr>
              <a:t>ELİN KAMERAYA MESAFESİNİ ÖLÇME KODU</a:t>
            </a:r>
          </a:p>
        </p:txBody>
      </p:sp>
      <p:pic>
        <p:nvPicPr>
          <p:cNvPr id="5" name="Resim 4" descr="metin, ekran görüntüsü, ekran, görüntüleme, yazılım içeren bir resim&#10;&#10;Açıklama otomatik olarak oluşturuldu">
            <a:extLst>
              <a:ext uri="{FF2B5EF4-FFF2-40B4-BE49-F238E27FC236}">
                <a16:creationId xmlns:a16="http://schemas.microsoft.com/office/drawing/2014/main" id="{E6D69FA9-3F7F-BA94-D678-236B514EAE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2486" y="1007881"/>
            <a:ext cx="6639631" cy="5218300"/>
          </a:xfrm>
          <a:prstGeom prst="rect">
            <a:avLst/>
          </a:prstGeom>
        </p:spPr>
      </p:pic>
    </p:spTree>
    <p:extLst>
      <p:ext uri="{BB962C8B-B14F-4D97-AF65-F5344CB8AC3E}">
        <p14:creationId xmlns:p14="http://schemas.microsoft.com/office/powerpoint/2010/main" val="3623400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descr="Üçgen forma hizalı neon lazer ışıkları">
            <a:extLst>
              <a:ext uri="{FF2B5EF4-FFF2-40B4-BE49-F238E27FC236}">
                <a16:creationId xmlns:a16="http://schemas.microsoft.com/office/drawing/2014/main" id="{960328A9-FF57-AB34-D10A-E66AA105F517}"/>
              </a:ext>
            </a:extLst>
          </p:cNvPr>
          <p:cNvPicPr>
            <a:picLocks noChangeAspect="1"/>
          </p:cNvPicPr>
          <p:nvPr/>
        </p:nvPicPr>
        <p:blipFill rotWithShape="1">
          <a:blip r:embed="rId2">
            <a:alphaModFix amt="40000"/>
          </a:blip>
          <a:srcRect t="8904" r="-1" b="1072"/>
          <a:stretch/>
        </p:blipFill>
        <p:spPr>
          <a:xfrm>
            <a:off x="0" y="10"/>
            <a:ext cx="12188932" cy="6857990"/>
          </a:xfrm>
          <a:prstGeom prst="rect">
            <a:avLst/>
          </a:prstGeom>
        </p:spPr>
      </p:pic>
      <p:cxnSp>
        <p:nvCxnSpPr>
          <p:cNvPr id="13" name="Straight Connector 12">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92651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descr="Üçgen forma hizalı neon lazer ışıkları">
            <a:extLst>
              <a:ext uri="{FF2B5EF4-FFF2-40B4-BE49-F238E27FC236}">
                <a16:creationId xmlns:a16="http://schemas.microsoft.com/office/drawing/2014/main" id="{960328A9-FF57-AB34-D10A-E66AA105F517}"/>
              </a:ext>
            </a:extLst>
          </p:cNvPr>
          <p:cNvPicPr>
            <a:picLocks noChangeAspect="1"/>
          </p:cNvPicPr>
          <p:nvPr/>
        </p:nvPicPr>
        <p:blipFill rotWithShape="1">
          <a:blip r:embed="rId2">
            <a:alphaModFix amt="40000"/>
          </a:blip>
          <a:srcRect t="8904" r="-1" b="1072"/>
          <a:stretch/>
        </p:blipFill>
        <p:spPr>
          <a:xfrm>
            <a:off x="0" y="10"/>
            <a:ext cx="12188932" cy="6857990"/>
          </a:xfrm>
          <a:prstGeom prst="rect">
            <a:avLst/>
          </a:prstGeom>
        </p:spPr>
      </p:pic>
      <p:cxnSp>
        <p:nvCxnSpPr>
          <p:cNvPr id="13" name="Straight Connector 12">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45188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descr="Üçgen forma hizalı neon lazer ışıkları">
            <a:extLst>
              <a:ext uri="{FF2B5EF4-FFF2-40B4-BE49-F238E27FC236}">
                <a16:creationId xmlns:a16="http://schemas.microsoft.com/office/drawing/2014/main" id="{960328A9-FF57-AB34-D10A-E66AA105F517}"/>
              </a:ext>
            </a:extLst>
          </p:cNvPr>
          <p:cNvPicPr>
            <a:picLocks noChangeAspect="1"/>
          </p:cNvPicPr>
          <p:nvPr/>
        </p:nvPicPr>
        <p:blipFill rotWithShape="1">
          <a:blip r:embed="rId2">
            <a:alphaModFix amt="40000"/>
          </a:blip>
          <a:srcRect t="8904" r="-1" b="1072"/>
          <a:stretch/>
        </p:blipFill>
        <p:spPr>
          <a:xfrm>
            <a:off x="0" y="10"/>
            <a:ext cx="12188932" cy="6857990"/>
          </a:xfrm>
          <a:prstGeom prst="rect">
            <a:avLst/>
          </a:prstGeom>
        </p:spPr>
      </p:pic>
      <p:cxnSp>
        <p:nvCxnSpPr>
          <p:cNvPr id="13" name="Straight Connector 12">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06001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descr="Üçgen forma hizalı neon lazer ışıkları">
            <a:extLst>
              <a:ext uri="{FF2B5EF4-FFF2-40B4-BE49-F238E27FC236}">
                <a16:creationId xmlns:a16="http://schemas.microsoft.com/office/drawing/2014/main" id="{960328A9-FF57-AB34-D10A-E66AA105F517}"/>
              </a:ext>
            </a:extLst>
          </p:cNvPr>
          <p:cNvPicPr>
            <a:picLocks noChangeAspect="1"/>
          </p:cNvPicPr>
          <p:nvPr/>
        </p:nvPicPr>
        <p:blipFill rotWithShape="1">
          <a:blip r:embed="rId2">
            <a:alphaModFix amt="40000"/>
          </a:blip>
          <a:srcRect t="8904" r="-1" b="1072"/>
          <a:stretch/>
        </p:blipFill>
        <p:spPr>
          <a:xfrm>
            <a:off x="0" y="-1"/>
            <a:ext cx="12188932" cy="6857990"/>
          </a:xfrm>
          <a:prstGeom prst="rect">
            <a:avLst/>
          </a:prstGeom>
        </p:spPr>
      </p:pic>
      <p:cxnSp>
        <p:nvCxnSpPr>
          <p:cNvPr id="13" name="Straight Connector 12">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
        <p:nvSpPr>
          <p:cNvPr id="40" name="Metin kutusu 39">
            <a:extLst>
              <a:ext uri="{FF2B5EF4-FFF2-40B4-BE49-F238E27FC236}">
                <a16:creationId xmlns:a16="http://schemas.microsoft.com/office/drawing/2014/main" id="{089425AE-4B32-C566-E5BD-8DA3E6656C30}"/>
              </a:ext>
            </a:extLst>
          </p:cNvPr>
          <p:cNvSpPr txBox="1"/>
          <p:nvPr/>
        </p:nvSpPr>
        <p:spPr>
          <a:xfrm>
            <a:off x="2486608" y="795030"/>
            <a:ext cx="6167534" cy="584775"/>
          </a:xfrm>
          <a:prstGeom prst="rect">
            <a:avLst/>
          </a:prstGeom>
          <a:noFill/>
        </p:spPr>
        <p:txBody>
          <a:bodyPr wrap="square">
            <a:spAutoFit/>
          </a:bodyPr>
          <a:lstStyle/>
          <a:p>
            <a:pPr algn="ctr"/>
            <a:r>
              <a:rPr lang="tr-TR" dirty="0">
                <a:solidFill>
                  <a:schemeClr val="bg1"/>
                </a:solidFill>
              </a:rPr>
              <a:t> </a:t>
            </a:r>
            <a:r>
              <a:rPr lang="tr-TR" sz="3200" dirty="0">
                <a:solidFill>
                  <a:schemeClr val="bg1"/>
                </a:solidFill>
              </a:rPr>
              <a:t>ARUCO NEDİR?</a:t>
            </a:r>
          </a:p>
        </p:txBody>
      </p:sp>
      <p:sp>
        <p:nvSpPr>
          <p:cNvPr id="42" name="Metin kutusu 41">
            <a:extLst>
              <a:ext uri="{FF2B5EF4-FFF2-40B4-BE49-F238E27FC236}">
                <a16:creationId xmlns:a16="http://schemas.microsoft.com/office/drawing/2014/main" id="{915C8D94-1571-B8FE-2D5C-70E1C4C056B8}"/>
              </a:ext>
            </a:extLst>
          </p:cNvPr>
          <p:cNvSpPr txBox="1"/>
          <p:nvPr/>
        </p:nvSpPr>
        <p:spPr>
          <a:xfrm>
            <a:off x="482600" y="1773904"/>
            <a:ext cx="10443547" cy="2031325"/>
          </a:xfrm>
          <a:prstGeom prst="rect">
            <a:avLst/>
          </a:prstGeom>
          <a:noFill/>
        </p:spPr>
        <p:txBody>
          <a:bodyPr wrap="square">
            <a:spAutoFit/>
          </a:bodyPr>
          <a:lstStyle/>
          <a:p>
            <a:pPr algn="ctr"/>
            <a:r>
              <a:rPr lang="tr-TR" b="0" i="0" dirty="0" err="1">
                <a:solidFill>
                  <a:srgbClr val="D1D5DB"/>
                </a:solidFill>
                <a:effectLst/>
                <a:latin typeface="Söhne"/>
              </a:rPr>
              <a:t>Aruco</a:t>
            </a:r>
            <a:r>
              <a:rPr lang="tr-TR" b="0" i="0" dirty="0">
                <a:solidFill>
                  <a:srgbClr val="D1D5DB"/>
                </a:solidFill>
                <a:effectLst/>
                <a:latin typeface="Söhne"/>
              </a:rPr>
              <a:t>, </a:t>
            </a:r>
            <a:r>
              <a:rPr lang="tr-TR" b="0" i="0" dirty="0" err="1">
                <a:solidFill>
                  <a:srgbClr val="D1D5DB"/>
                </a:solidFill>
                <a:effectLst/>
                <a:latin typeface="Söhne"/>
              </a:rPr>
              <a:t>OpenCV</a:t>
            </a:r>
            <a:r>
              <a:rPr lang="tr-TR" b="0" i="0" dirty="0">
                <a:solidFill>
                  <a:srgbClr val="D1D5DB"/>
                </a:solidFill>
                <a:effectLst/>
                <a:latin typeface="Söhne"/>
              </a:rPr>
              <a:t> (Açık Kaynak Bilgisayar Görüşü Kütüphanesi) içinde yer alan ve genellikle bilgisayar görüşü</a:t>
            </a:r>
          </a:p>
          <a:p>
            <a:pPr algn="ctr"/>
            <a:endParaRPr lang="tr-TR" b="0" i="0" dirty="0">
              <a:solidFill>
                <a:srgbClr val="D1D5DB"/>
              </a:solidFill>
              <a:effectLst/>
              <a:latin typeface="Söhne"/>
            </a:endParaRPr>
          </a:p>
          <a:p>
            <a:pPr algn="ctr"/>
            <a:r>
              <a:rPr lang="tr-TR" b="0" i="0" dirty="0">
                <a:solidFill>
                  <a:srgbClr val="D1D5DB"/>
                </a:solidFill>
                <a:effectLst/>
                <a:latin typeface="Söhne"/>
              </a:rPr>
              <a:t> uygulamalarında kullanılan bir işaretleme (marker) sistemi ve algoritmasıdır. </a:t>
            </a:r>
            <a:r>
              <a:rPr lang="tr-TR" b="0" i="0" dirty="0" err="1">
                <a:solidFill>
                  <a:srgbClr val="D1D5DB"/>
                </a:solidFill>
                <a:effectLst/>
                <a:latin typeface="Söhne"/>
              </a:rPr>
              <a:t>Aruco</a:t>
            </a:r>
            <a:r>
              <a:rPr lang="tr-TR" b="0" i="0" dirty="0">
                <a:solidFill>
                  <a:srgbClr val="D1D5DB"/>
                </a:solidFill>
                <a:effectLst/>
                <a:latin typeface="Söhne"/>
              </a:rPr>
              <a:t>, özellikle kamera tabanlı</a:t>
            </a:r>
          </a:p>
          <a:p>
            <a:pPr algn="ctr"/>
            <a:endParaRPr lang="tr-TR" dirty="0">
              <a:solidFill>
                <a:srgbClr val="D1D5DB"/>
              </a:solidFill>
              <a:latin typeface="Söhne"/>
            </a:endParaRPr>
          </a:p>
          <a:p>
            <a:pPr algn="ctr"/>
            <a:r>
              <a:rPr lang="tr-TR" b="0" i="0" dirty="0">
                <a:solidFill>
                  <a:srgbClr val="D1D5DB"/>
                </a:solidFill>
                <a:effectLst/>
                <a:latin typeface="Söhne"/>
              </a:rPr>
              <a:t> uygulamalarda nesnelerin konumunu ve yönelimini belirlemek için kullanılır. Bu sistem, bir kamera tarafından</a:t>
            </a:r>
          </a:p>
          <a:p>
            <a:pPr algn="ctr"/>
            <a:endParaRPr lang="tr-TR" dirty="0">
              <a:solidFill>
                <a:srgbClr val="D1D5DB"/>
              </a:solidFill>
              <a:latin typeface="Söhne"/>
            </a:endParaRPr>
          </a:p>
          <a:p>
            <a:pPr algn="ctr"/>
            <a:r>
              <a:rPr lang="tr-TR" b="0" i="0" dirty="0">
                <a:solidFill>
                  <a:srgbClr val="D1D5DB"/>
                </a:solidFill>
                <a:effectLst/>
                <a:latin typeface="Söhne"/>
              </a:rPr>
              <a:t> algılanabilen özel desenlere sahip işaretler kullanır.</a:t>
            </a:r>
            <a:endParaRPr lang="tr-TR" dirty="0"/>
          </a:p>
        </p:txBody>
      </p:sp>
    </p:spTree>
    <p:extLst>
      <p:ext uri="{BB962C8B-B14F-4D97-AF65-F5344CB8AC3E}">
        <p14:creationId xmlns:p14="http://schemas.microsoft.com/office/powerpoint/2010/main" val="4253661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descr="Üçgen forma hizalı neon lazer ışıkları">
            <a:extLst>
              <a:ext uri="{FF2B5EF4-FFF2-40B4-BE49-F238E27FC236}">
                <a16:creationId xmlns:a16="http://schemas.microsoft.com/office/drawing/2014/main" id="{960328A9-FF57-AB34-D10A-E66AA105F517}"/>
              </a:ext>
            </a:extLst>
          </p:cNvPr>
          <p:cNvPicPr>
            <a:picLocks noChangeAspect="1"/>
          </p:cNvPicPr>
          <p:nvPr/>
        </p:nvPicPr>
        <p:blipFill rotWithShape="1">
          <a:blip r:embed="rId2">
            <a:alphaModFix amt="40000"/>
          </a:blip>
          <a:srcRect t="8904" r="-1" b="1072"/>
          <a:stretch/>
        </p:blipFill>
        <p:spPr>
          <a:xfrm>
            <a:off x="0" y="-1"/>
            <a:ext cx="12188932" cy="6857990"/>
          </a:xfrm>
          <a:prstGeom prst="rect">
            <a:avLst/>
          </a:prstGeom>
        </p:spPr>
      </p:pic>
      <p:cxnSp>
        <p:nvCxnSpPr>
          <p:cNvPr id="13" name="Straight Connector 12">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
        <p:nvSpPr>
          <p:cNvPr id="5" name="Metin kutusu 4">
            <a:extLst>
              <a:ext uri="{FF2B5EF4-FFF2-40B4-BE49-F238E27FC236}">
                <a16:creationId xmlns:a16="http://schemas.microsoft.com/office/drawing/2014/main" id="{9700A4F1-4FE1-61F5-B703-CD24DB5A0C38}"/>
              </a:ext>
            </a:extLst>
          </p:cNvPr>
          <p:cNvSpPr txBox="1"/>
          <p:nvPr/>
        </p:nvSpPr>
        <p:spPr>
          <a:xfrm>
            <a:off x="298579" y="1635405"/>
            <a:ext cx="11331091" cy="3416320"/>
          </a:xfrm>
          <a:prstGeom prst="rect">
            <a:avLst/>
          </a:prstGeom>
          <a:noFill/>
        </p:spPr>
        <p:txBody>
          <a:bodyPr wrap="square">
            <a:spAutoFit/>
          </a:bodyPr>
          <a:lstStyle/>
          <a:p>
            <a:pPr algn="l"/>
            <a:r>
              <a:rPr lang="tr-TR" b="0" i="0" dirty="0" err="1">
                <a:solidFill>
                  <a:srgbClr val="D1D5DB"/>
                </a:solidFill>
                <a:effectLst/>
                <a:latin typeface="Söhne"/>
              </a:rPr>
              <a:t>Aruco</a:t>
            </a:r>
            <a:r>
              <a:rPr lang="tr-TR" b="0" i="0" dirty="0">
                <a:solidFill>
                  <a:srgbClr val="D1D5DB"/>
                </a:solidFill>
                <a:effectLst/>
                <a:latin typeface="Söhne"/>
              </a:rPr>
              <a:t> işaretleme sistemi şu temel öğeleri içerir:</a:t>
            </a:r>
          </a:p>
          <a:p>
            <a:pPr algn="l"/>
            <a:endParaRPr lang="tr-TR" b="0" i="0" dirty="0">
              <a:solidFill>
                <a:srgbClr val="D1D5DB"/>
              </a:solidFill>
              <a:effectLst/>
              <a:latin typeface="Söhne"/>
            </a:endParaRPr>
          </a:p>
          <a:p>
            <a:pPr algn="l">
              <a:buFont typeface="+mj-lt"/>
              <a:buAutoNum type="arabicPeriod"/>
            </a:pPr>
            <a:r>
              <a:rPr lang="tr-TR" b="1" i="0" dirty="0">
                <a:solidFill>
                  <a:srgbClr val="D1D5DB"/>
                </a:solidFill>
                <a:effectLst/>
                <a:highlight>
                  <a:srgbClr val="000000"/>
                </a:highlight>
                <a:latin typeface="Söhne"/>
              </a:rPr>
              <a:t>MARKER (İşaret):</a:t>
            </a:r>
            <a:r>
              <a:rPr lang="tr-TR" b="0" i="0" dirty="0">
                <a:solidFill>
                  <a:srgbClr val="D1D5DB"/>
                </a:solidFill>
                <a:effectLst/>
                <a:highlight>
                  <a:srgbClr val="000000"/>
                </a:highlight>
                <a:latin typeface="Söhne"/>
              </a:rPr>
              <a:t> </a:t>
            </a:r>
          </a:p>
          <a:p>
            <a:pPr algn="l"/>
            <a:r>
              <a:rPr lang="tr-TR" b="0" i="0" dirty="0" err="1">
                <a:solidFill>
                  <a:srgbClr val="D1D5DB"/>
                </a:solidFill>
                <a:effectLst/>
                <a:latin typeface="Söhne"/>
              </a:rPr>
              <a:t>Aruco</a:t>
            </a:r>
            <a:r>
              <a:rPr lang="tr-TR" b="0" i="0" dirty="0">
                <a:solidFill>
                  <a:srgbClr val="D1D5DB"/>
                </a:solidFill>
                <a:effectLst/>
                <a:latin typeface="Söhne"/>
              </a:rPr>
              <a:t>, genellikle kare veya dikdörtgen biçiminde olan ve üzerinde benzersiz bir desen bulunan işaretleri kullanır. Bu işaretler, bir nesnenin konumunu ve yönelimini belirleme amacı taşır. Her bir işaretin kendine özgü bir </a:t>
            </a:r>
            <a:r>
              <a:rPr lang="tr-TR" b="0" i="0" dirty="0" err="1">
                <a:solidFill>
                  <a:srgbClr val="D1D5DB"/>
                </a:solidFill>
                <a:effectLst/>
                <a:latin typeface="Söhne"/>
              </a:rPr>
              <a:t>ID'si</a:t>
            </a:r>
            <a:r>
              <a:rPr lang="tr-TR" b="0" i="0" dirty="0">
                <a:solidFill>
                  <a:srgbClr val="D1D5DB"/>
                </a:solidFill>
                <a:effectLst/>
                <a:latin typeface="Söhne"/>
              </a:rPr>
              <a:t> vardır, bu sayede işaretler birbirinden ayırt edilebilir.</a:t>
            </a:r>
          </a:p>
          <a:p>
            <a:pPr algn="l">
              <a:buFont typeface="+mj-lt"/>
              <a:buAutoNum type="arabicPeriod"/>
            </a:pPr>
            <a:endParaRPr lang="tr-TR" dirty="0">
              <a:solidFill>
                <a:srgbClr val="D1D5DB"/>
              </a:solidFill>
              <a:latin typeface="Söhne"/>
            </a:endParaRPr>
          </a:p>
          <a:p>
            <a:pPr algn="l">
              <a:buFont typeface="+mj-lt"/>
              <a:buAutoNum type="arabicPeriod"/>
            </a:pPr>
            <a:endParaRPr lang="tr-TR" b="0" i="0" dirty="0">
              <a:solidFill>
                <a:srgbClr val="D1D5DB"/>
              </a:solidFill>
              <a:effectLst/>
              <a:latin typeface="Söhne"/>
            </a:endParaRPr>
          </a:p>
          <a:p>
            <a:pPr algn="l">
              <a:buFont typeface="+mj-lt"/>
              <a:buAutoNum type="arabicPeriod"/>
            </a:pPr>
            <a:endParaRPr lang="tr-TR" b="0" i="0" dirty="0">
              <a:solidFill>
                <a:srgbClr val="D1D5DB"/>
              </a:solidFill>
              <a:effectLst/>
              <a:latin typeface="Söhne"/>
            </a:endParaRPr>
          </a:p>
          <a:p>
            <a:pPr algn="l">
              <a:buFont typeface="+mj-lt"/>
              <a:buAutoNum type="arabicPeriod"/>
            </a:pPr>
            <a:r>
              <a:rPr lang="tr-TR" b="1" i="0" dirty="0">
                <a:solidFill>
                  <a:srgbClr val="D1D5DB"/>
                </a:solidFill>
                <a:effectLst/>
                <a:highlight>
                  <a:srgbClr val="000000"/>
                </a:highlight>
                <a:latin typeface="Söhne"/>
              </a:rPr>
              <a:t>ARUCO DİCTİONARY (ARUCO SÖZLÜĞÜ):</a:t>
            </a:r>
            <a:r>
              <a:rPr lang="tr-TR" b="0" i="0" dirty="0">
                <a:solidFill>
                  <a:srgbClr val="D1D5DB"/>
                </a:solidFill>
                <a:effectLst/>
                <a:highlight>
                  <a:srgbClr val="000000"/>
                </a:highlight>
                <a:latin typeface="Söhne"/>
              </a:rPr>
              <a:t> </a:t>
            </a:r>
          </a:p>
          <a:p>
            <a:pPr algn="l"/>
            <a:r>
              <a:rPr lang="tr-TR" b="0" i="0" dirty="0" err="1">
                <a:solidFill>
                  <a:srgbClr val="D1D5DB"/>
                </a:solidFill>
                <a:effectLst/>
                <a:latin typeface="Söhne"/>
              </a:rPr>
              <a:t>Aruco</a:t>
            </a:r>
            <a:r>
              <a:rPr lang="tr-TR" b="0" i="0" dirty="0">
                <a:solidFill>
                  <a:srgbClr val="D1D5DB"/>
                </a:solidFill>
                <a:effectLst/>
                <a:latin typeface="Söhne"/>
              </a:rPr>
              <a:t> işaretleri, belirli bir "</a:t>
            </a:r>
            <a:r>
              <a:rPr lang="tr-TR" b="0" i="0" dirty="0" err="1">
                <a:solidFill>
                  <a:srgbClr val="D1D5DB"/>
                </a:solidFill>
                <a:effectLst/>
                <a:latin typeface="Söhne"/>
              </a:rPr>
              <a:t>sözlük"e</a:t>
            </a:r>
            <a:r>
              <a:rPr lang="tr-TR" b="0" i="0" dirty="0">
                <a:solidFill>
                  <a:srgbClr val="D1D5DB"/>
                </a:solidFill>
                <a:effectLst/>
                <a:latin typeface="Söhne"/>
              </a:rPr>
              <a:t> tabidir. Bu sözlük, her işaretin benzersiz bir desen kombinasyonuna sahip olduğu bir küme olarak düşünülebilir. Örneğin, 4x4 veya 5x5 desen matrisleri içeren farklı sözlükler bulunabilir.</a:t>
            </a:r>
          </a:p>
        </p:txBody>
      </p:sp>
    </p:spTree>
    <p:extLst>
      <p:ext uri="{BB962C8B-B14F-4D97-AF65-F5344CB8AC3E}">
        <p14:creationId xmlns:p14="http://schemas.microsoft.com/office/powerpoint/2010/main" val="2356268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descr="Üçgen forma hizalı neon lazer ışıkları">
            <a:extLst>
              <a:ext uri="{FF2B5EF4-FFF2-40B4-BE49-F238E27FC236}">
                <a16:creationId xmlns:a16="http://schemas.microsoft.com/office/drawing/2014/main" id="{960328A9-FF57-AB34-D10A-E66AA105F517}"/>
              </a:ext>
            </a:extLst>
          </p:cNvPr>
          <p:cNvPicPr>
            <a:picLocks noChangeAspect="1"/>
          </p:cNvPicPr>
          <p:nvPr/>
        </p:nvPicPr>
        <p:blipFill rotWithShape="1">
          <a:blip r:embed="rId2">
            <a:alphaModFix amt="40000"/>
          </a:blip>
          <a:srcRect t="8904" r="-1" b="1072"/>
          <a:stretch/>
        </p:blipFill>
        <p:spPr>
          <a:xfrm>
            <a:off x="0" y="10"/>
            <a:ext cx="12188932" cy="6857990"/>
          </a:xfrm>
          <a:prstGeom prst="rect">
            <a:avLst/>
          </a:prstGeom>
        </p:spPr>
      </p:pic>
      <p:cxnSp>
        <p:nvCxnSpPr>
          <p:cNvPr id="13" name="Straight Connector 12">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
        <p:nvSpPr>
          <p:cNvPr id="4" name="Metin kutusu 3">
            <a:extLst>
              <a:ext uri="{FF2B5EF4-FFF2-40B4-BE49-F238E27FC236}">
                <a16:creationId xmlns:a16="http://schemas.microsoft.com/office/drawing/2014/main" id="{7AF7F06D-A579-8200-A82F-B577ECA3BB0B}"/>
              </a:ext>
            </a:extLst>
          </p:cNvPr>
          <p:cNvSpPr txBox="1"/>
          <p:nvPr/>
        </p:nvSpPr>
        <p:spPr>
          <a:xfrm>
            <a:off x="205273" y="1635405"/>
            <a:ext cx="10674221" cy="2585323"/>
          </a:xfrm>
          <a:prstGeom prst="rect">
            <a:avLst/>
          </a:prstGeom>
          <a:noFill/>
        </p:spPr>
        <p:txBody>
          <a:bodyPr wrap="square">
            <a:spAutoFit/>
          </a:bodyPr>
          <a:lstStyle/>
          <a:p>
            <a:pPr algn="l"/>
            <a:r>
              <a:rPr lang="tr-TR" b="1" i="0" dirty="0">
                <a:solidFill>
                  <a:srgbClr val="D1D5DB"/>
                </a:solidFill>
                <a:effectLst/>
                <a:highlight>
                  <a:srgbClr val="000000"/>
                </a:highlight>
                <a:latin typeface="Söhne"/>
              </a:rPr>
              <a:t>3.CALİBRATİON BOARD (KALİBRASYON TAHTASI):</a:t>
            </a:r>
            <a:r>
              <a:rPr lang="tr-TR" b="0" i="0" dirty="0">
                <a:solidFill>
                  <a:srgbClr val="D1D5DB"/>
                </a:solidFill>
                <a:effectLst/>
                <a:highlight>
                  <a:srgbClr val="000000"/>
                </a:highlight>
                <a:latin typeface="Söhne"/>
              </a:rPr>
              <a:t> </a:t>
            </a:r>
          </a:p>
          <a:p>
            <a:pPr algn="l"/>
            <a:r>
              <a:rPr lang="tr-TR" b="0" i="0" dirty="0" err="1">
                <a:solidFill>
                  <a:srgbClr val="D1D5DB"/>
                </a:solidFill>
                <a:effectLst/>
                <a:latin typeface="Söhne"/>
              </a:rPr>
              <a:t>Aruco</a:t>
            </a:r>
            <a:r>
              <a:rPr lang="tr-TR" b="0" i="0" dirty="0">
                <a:solidFill>
                  <a:srgbClr val="D1D5DB"/>
                </a:solidFill>
                <a:effectLst/>
                <a:latin typeface="Söhne"/>
              </a:rPr>
              <a:t>, kamera kalibrasyonu için de kullanılabilir. Kalibrasyon tahtası üzerindeki işaretler, kameranın iç ve dış parametrelerini belirlemek için kullanılır.</a:t>
            </a:r>
          </a:p>
          <a:p>
            <a:pPr algn="l"/>
            <a:endParaRPr lang="tr-TR" b="0" i="0" dirty="0">
              <a:solidFill>
                <a:srgbClr val="D1D5DB"/>
              </a:solidFill>
              <a:effectLst/>
              <a:latin typeface="Söhne"/>
            </a:endParaRPr>
          </a:p>
          <a:p>
            <a:pPr algn="l"/>
            <a:r>
              <a:rPr lang="tr-TR" b="0" i="0" dirty="0" err="1">
                <a:solidFill>
                  <a:srgbClr val="D1D5DB"/>
                </a:solidFill>
                <a:effectLst/>
                <a:latin typeface="Söhne"/>
              </a:rPr>
              <a:t>Aruco</a:t>
            </a:r>
            <a:r>
              <a:rPr lang="tr-TR" b="0" i="0" dirty="0">
                <a:solidFill>
                  <a:srgbClr val="D1D5DB"/>
                </a:solidFill>
                <a:effectLst/>
                <a:latin typeface="Söhne"/>
              </a:rPr>
              <a:t> işaretleri genellikle bir kamera tarafından algılanır ve bu işaretlerin konumlarından nesnelerin 3D konumları ve yönelimleri tahmin edilir.</a:t>
            </a:r>
          </a:p>
          <a:p>
            <a:pPr algn="l"/>
            <a:endParaRPr lang="tr-TR" dirty="0">
              <a:solidFill>
                <a:srgbClr val="D1D5DB"/>
              </a:solidFill>
              <a:latin typeface="Söhne"/>
            </a:endParaRPr>
          </a:p>
          <a:p>
            <a:pPr algn="l"/>
            <a:r>
              <a:rPr lang="tr-TR" b="0" i="0" dirty="0">
                <a:solidFill>
                  <a:srgbClr val="D1D5DB"/>
                </a:solidFill>
                <a:effectLst/>
                <a:latin typeface="Söhne"/>
              </a:rPr>
              <a:t> Bu teknoloji, artırılmış gerçeklik (</a:t>
            </a:r>
            <a:r>
              <a:rPr lang="tr-TR" b="0" i="0" dirty="0" err="1">
                <a:solidFill>
                  <a:srgbClr val="D1D5DB"/>
                </a:solidFill>
                <a:effectLst/>
                <a:latin typeface="Söhne"/>
              </a:rPr>
              <a:t>augmented</a:t>
            </a:r>
            <a:r>
              <a:rPr lang="tr-TR" b="0" i="0" dirty="0">
                <a:solidFill>
                  <a:srgbClr val="D1D5DB"/>
                </a:solidFill>
                <a:effectLst/>
                <a:latin typeface="Söhne"/>
              </a:rPr>
              <a:t> </a:t>
            </a:r>
            <a:r>
              <a:rPr lang="tr-TR" b="0" i="0" dirty="0" err="1">
                <a:solidFill>
                  <a:srgbClr val="D1D5DB"/>
                </a:solidFill>
                <a:effectLst/>
                <a:latin typeface="Söhne"/>
              </a:rPr>
              <a:t>reality</a:t>
            </a:r>
            <a:r>
              <a:rPr lang="tr-TR" b="0" i="0" dirty="0">
                <a:solidFill>
                  <a:srgbClr val="D1D5DB"/>
                </a:solidFill>
                <a:effectLst/>
                <a:latin typeface="Söhne"/>
              </a:rPr>
              <a:t>), nesne takibi, robotik ve benzeri uygulamalarda kullanılır. </a:t>
            </a:r>
            <a:r>
              <a:rPr lang="tr-TR" b="0" i="0" dirty="0" err="1">
                <a:solidFill>
                  <a:srgbClr val="D1D5DB"/>
                </a:solidFill>
                <a:effectLst/>
                <a:latin typeface="Söhne"/>
              </a:rPr>
              <a:t>OpenCV</a:t>
            </a:r>
            <a:r>
              <a:rPr lang="tr-TR" b="0" i="0" dirty="0">
                <a:solidFill>
                  <a:srgbClr val="D1D5DB"/>
                </a:solidFill>
                <a:effectLst/>
                <a:latin typeface="Söhne"/>
              </a:rPr>
              <a:t> içindeki </a:t>
            </a:r>
            <a:r>
              <a:rPr lang="tr-TR" b="0" i="0" dirty="0" err="1">
                <a:solidFill>
                  <a:srgbClr val="D1D5DB"/>
                </a:solidFill>
                <a:effectLst/>
                <a:latin typeface="Söhne"/>
              </a:rPr>
              <a:t>Aruco</a:t>
            </a:r>
            <a:r>
              <a:rPr lang="tr-TR" b="0" i="0" dirty="0">
                <a:solidFill>
                  <a:srgbClr val="D1D5DB"/>
                </a:solidFill>
                <a:effectLst/>
                <a:latin typeface="Söhne"/>
              </a:rPr>
              <a:t> modülü, bu işlemleri gerçekleştirmek için bir dizi fonksiyon ve algoritma sağlar.</a:t>
            </a:r>
          </a:p>
        </p:txBody>
      </p:sp>
    </p:spTree>
    <p:extLst>
      <p:ext uri="{BB962C8B-B14F-4D97-AF65-F5344CB8AC3E}">
        <p14:creationId xmlns:p14="http://schemas.microsoft.com/office/powerpoint/2010/main" val="3052857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descr="Üçgen forma hizalı neon lazer ışıkları">
            <a:extLst>
              <a:ext uri="{FF2B5EF4-FFF2-40B4-BE49-F238E27FC236}">
                <a16:creationId xmlns:a16="http://schemas.microsoft.com/office/drawing/2014/main" id="{960328A9-FF57-AB34-D10A-E66AA105F517}"/>
              </a:ext>
            </a:extLst>
          </p:cNvPr>
          <p:cNvPicPr>
            <a:picLocks noChangeAspect="1"/>
          </p:cNvPicPr>
          <p:nvPr/>
        </p:nvPicPr>
        <p:blipFill rotWithShape="1">
          <a:blip r:embed="rId2">
            <a:alphaModFix amt="40000"/>
          </a:blip>
          <a:srcRect t="8904" r="-1" b="1072"/>
          <a:stretch/>
        </p:blipFill>
        <p:spPr>
          <a:xfrm>
            <a:off x="3068" y="10"/>
            <a:ext cx="12188932" cy="6857990"/>
          </a:xfrm>
          <a:prstGeom prst="rect">
            <a:avLst/>
          </a:prstGeom>
        </p:spPr>
      </p:pic>
      <p:cxnSp>
        <p:nvCxnSpPr>
          <p:cNvPr id="13" name="Straight Connector 12">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
        <p:nvSpPr>
          <p:cNvPr id="3" name="Metin kutusu 2">
            <a:extLst>
              <a:ext uri="{FF2B5EF4-FFF2-40B4-BE49-F238E27FC236}">
                <a16:creationId xmlns:a16="http://schemas.microsoft.com/office/drawing/2014/main" id="{5C51C350-B96B-E556-8BF0-9D6F75CCEEB3}"/>
              </a:ext>
            </a:extLst>
          </p:cNvPr>
          <p:cNvSpPr txBox="1"/>
          <p:nvPr/>
        </p:nvSpPr>
        <p:spPr>
          <a:xfrm>
            <a:off x="2647561" y="832973"/>
            <a:ext cx="6172200" cy="584775"/>
          </a:xfrm>
          <a:prstGeom prst="rect">
            <a:avLst/>
          </a:prstGeom>
          <a:noFill/>
        </p:spPr>
        <p:txBody>
          <a:bodyPr wrap="square">
            <a:spAutoFit/>
          </a:bodyPr>
          <a:lstStyle/>
          <a:p>
            <a:pPr algn="ctr"/>
            <a:r>
              <a:rPr lang="tr-TR" sz="3200" b="0" i="0" dirty="0">
                <a:solidFill>
                  <a:srgbClr val="D1D5DB"/>
                </a:solidFill>
                <a:effectLst/>
                <a:latin typeface="Söhne"/>
              </a:rPr>
              <a:t>OPENCV NEDİR</a:t>
            </a:r>
          </a:p>
        </p:txBody>
      </p:sp>
      <p:sp>
        <p:nvSpPr>
          <p:cNvPr id="5" name="Metin kutusu 4">
            <a:extLst>
              <a:ext uri="{FF2B5EF4-FFF2-40B4-BE49-F238E27FC236}">
                <a16:creationId xmlns:a16="http://schemas.microsoft.com/office/drawing/2014/main" id="{9C403D9D-0E1F-3A35-9C56-C9601EA3CB13}"/>
              </a:ext>
            </a:extLst>
          </p:cNvPr>
          <p:cNvSpPr txBox="1"/>
          <p:nvPr/>
        </p:nvSpPr>
        <p:spPr>
          <a:xfrm>
            <a:off x="382554" y="2381854"/>
            <a:ext cx="10702213" cy="2308324"/>
          </a:xfrm>
          <a:prstGeom prst="rect">
            <a:avLst/>
          </a:prstGeom>
          <a:noFill/>
        </p:spPr>
        <p:txBody>
          <a:bodyPr wrap="square">
            <a:spAutoFit/>
          </a:bodyPr>
          <a:lstStyle/>
          <a:p>
            <a:pPr algn="ctr"/>
            <a:r>
              <a:rPr lang="tr-TR" b="0" i="0" dirty="0" err="1">
                <a:solidFill>
                  <a:srgbClr val="D1D5DB"/>
                </a:solidFill>
                <a:effectLst/>
                <a:latin typeface="Söhne"/>
              </a:rPr>
              <a:t>OpenCV</a:t>
            </a:r>
            <a:r>
              <a:rPr lang="tr-TR" b="0" i="0" dirty="0">
                <a:solidFill>
                  <a:srgbClr val="D1D5DB"/>
                </a:solidFill>
                <a:effectLst/>
                <a:latin typeface="Söhne"/>
              </a:rPr>
              <a:t> (Açık Kaynak Bilgisayar Görüşü Kütüphanesi), bilgisayar görüşü ve görüntü işleme uygulamaları geliştirmek amacıyla kullanılan açık kaynaklı bir kütüphanedir. </a:t>
            </a:r>
            <a:r>
              <a:rPr lang="tr-TR" b="0" i="0" dirty="0" err="1">
                <a:solidFill>
                  <a:srgbClr val="D1D5DB"/>
                </a:solidFill>
                <a:effectLst/>
                <a:latin typeface="Söhne"/>
              </a:rPr>
              <a:t>OpenCV</a:t>
            </a:r>
            <a:r>
              <a:rPr lang="tr-TR" b="0" i="0" dirty="0">
                <a:solidFill>
                  <a:srgbClr val="D1D5DB"/>
                </a:solidFill>
                <a:effectLst/>
                <a:latin typeface="Söhne"/>
              </a:rPr>
              <a:t>, C++, Python, Java ve MATLAB gibi birçok programlama dilini destekler ve geniş bir kullanıcı kitlesine sahiptir.</a:t>
            </a:r>
          </a:p>
          <a:p>
            <a:pPr algn="ctr"/>
            <a:endParaRPr lang="tr-TR" b="0" i="0" dirty="0">
              <a:solidFill>
                <a:srgbClr val="D1D5DB"/>
              </a:solidFill>
              <a:effectLst/>
              <a:latin typeface="Söhne"/>
            </a:endParaRPr>
          </a:p>
          <a:p>
            <a:pPr algn="ctr"/>
            <a:r>
              <a:rPr lang="tr-TR" b="0" i="0" dirty="0" err="1">
                <a:solidFill>
                  <a:srgbClr val="D1D5DB"/>
                </a:solidFill>
                <a:effectLst/>
                <a:latin typeface="Söhne"/>
              </a:rPr>
              <a:t>OpenCV'nin</a:t>
            </a:r>
            <a:r>
              <a:rPr lang="tr-TR" b="0" i="0" dirty="0">
                <a:solidFill>
                  <a:srgbClr val="D1D5DB"/>
                </a:solidFill>
                <a:effectLst/>
                <a:latin typeface="Söhne"/>
              </a:rPr>
              <a:t> temel amacı, bilgisayarlar tarafından görüntü ve video verileri üzerinde çeşitli görevleri gerçekleştirmek üzere geliştirilmiş bir dizi algoritma ve işlevi sağlamaktır. Bu görevler arasında nesne tanıma, yüz tanıma, hareket tespiti, görüntü düzenleme, kamera kalibrasyonu, 3D modelleme, stereo görüş ve daha pek çok uygulama bulunmaktadır.</a:t>
            </a:r>
          </a:p>
        </p:txBody>
      </p:sp>
    </p:spTree>
    <p:extLst>
      <p:ext uri="{BB962C8B-B14F-4D97-AF65-F5344CB8AC3E}">
        <p14:creationId xmlns:p14="http://schemas.microsoft.com/office/powerpoint/2010/main" val="921883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descr="Üçgen forma hizalı neon lazer ışıkları">
            <a:extLst>
              <a:ext uri="{FF2B5EF4-FFF2-40B4-BE49-F238E27FC236}">
                <a16:creationId xmlns:a16="http://schemas.microsoft.com/office/drawing/2014/main" id="{960328A9-FF57-AB34-D10A-E66AA105F517}"/>
              </a:ext>
            </a:extLst>
          </p:cNvPr>
          <p:cNvPicPr>
            <a:picLocks noChangeAspect="1"/>
          </p:cNvPicPr>
          <p:nvPr/>
        </p:nvPicPr>
        <p:blipFill rotWithShape="1">
          <a:blip r:embed="rId2">
            <a:alphaModFix amt="40000"/>
          </a:blip>
          <a:srcRect t="8904" r="-1" b="1072"/>
          <a:stretch/>
        </p:blipFill>
        <p:spPr>
          <a:xfrm>
            <a:off x="0" y="10"/>
            <a:ext cx="12188932" cy="6857990"/>
          </a:xfrm>
          <a:prstGeom prst="rect">
            <a:avLst/>
          </a:prstGeom>
        </p:spPr>
      </p:pic>
      <p:cxnSp>
        <p:nvCxnSpPr>
          <p:cNvPr id="13" name="Straight Connector 12">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
        <p:nvSpPr>
          <p:cNvPr id="3" name="Metin kutusu 2">
            <a:extLst>
              <a:ext uri="{FF2B5EF4-FFF2-40B4-BE49-F238E27FC236}">
                <a16:creationId xmlns:a16="http://schemas.microsoft.com/office/drawing/2014/main" id="{38D2BFB1-8D65-C457-26BD-7BA08E95E78A}"/>
              </a:ext>
            </a:extLst>
          </p:cNvPr>
          <p:cNvSpPr txBox="1"/>
          <p:nvPr/>
        </p:nvSpPr>
        <p:spPr>
          <a:xfrm>
            <a:off x="482599" y="855423"/>
            <a:ext cx="11147071" cy="5355312"/>
          </a:xfrm>
          <a:prstGeom prst="rect">
            <a:avLst/>
          </a:prstGeom>
          <a:noFill/>
        </p:spPr>
        <p:txBody>
          <a:bodyPr wrap="square">
            <a:spAutoFit/>
          </a:bodyPr>
          <a:lstStyle/>
          <a:p>
            <a:pPr algn="l"/>
            <a:r>
              <a:rPr lang="tr-TR" b="0" i="0" dirty="0" err="1">
                <a:solidFill>
                  <a:srgbClr val="D1D5DB"/>
                </a:solidFill>
                <a:effectLst/>
                <a:latin typeface="Söhne"/>
              </a:rPr>
              <a:t>OpenCV'nin</a:t>
            </a:r>
            <a:r>
              <a:rPr lang="tr-TR" b="0" i="0" dirty="0">
                <a:solidFill>
                  <a:srgbClr val="D1D5DB"/>
                </a:solidFill>
                <a:effectLst/>
                <a:latin typeface="Söhne"/>
              </a:rPr>
              <a:t> bazı temel özellikleri şunlardır:</a:t>
            </a:r>
          </a:p>
          <a:p>
            <a:pPr algn="l"/>
            <a:endParaRPr lang="tr-TR" b="0" i="0" dirty="0">
              <a:solidFill>
                <a:srgbClr val="D1D5DB"/>
              </a:solidFill>
              <a:effectLst/>
              <a:latin typeface="Söhne"/>
            </a:endParaRPr>
          </a:p>
          <a:p>
            <a:pPr algn="l">
              <a:buFont typeface="+mj-lt"/>
              <a:buAutoNum type="arabicPeriod"/>
            </a:pPr>
            <a:r>
              <a:rPr lang="tr-TR" b="1" i="0" dirty="0">
                <a:solidFill>
                  <a:srgbClr val="D1D5DB"/>
                </a:solidFill>
                <a:effectLst/>
                <a:highlight>
                  <a:srgbClr val="000000"/>
                </a:highlight>
                <a:latin typeface="Söhne"/>
              </a:rPr>
              <a:t>ÇOKLU PLATFORM DESTEĞİ:</a:t>
            </a:r>
            <a:r>
              <a:rPr lang="tr-TR" b="0" i="0" dirty="0">
                <a:solidFill>
                  <a:srgbClr val="D1D5DB"/>
                </a:solidFill>
                <a:effectLst/>
                <a:highlight>
                  <a:srgbClr val="000000"/>
                </a:highlight>
                <a:latin typeface="Söhne"/>
              </a:rPr>
              <a:t> </a:t>
            </a:r>
            <a:r>
              <a:rPr lang="tr-TR" b="0" i="0" dirty="0" err="1">
                <a:solidFill>
                  <a:srgbClr val="D1D5DB"/>
                </a:solidFill>
                <a:effectLst/>
                <a:latin typeface="Söhne"/>
              </a:rPr>
              <a:t>OpenCV</a:t>
            </a:r>
            <a:r>
              <a:rPr lang="tr-TR" b="0" i="0" dirty="0">
                <a:solidFill>
                  <a:srgbClr val="D1D5DB"/>
                </a:solidFill>
                <a:effectLst/>
                <a:latin typeface="Söhne"/>
              </a:rPr>
              <a:t>, Linux, Windows, MacOS, Android ve iOS gibi birçok platformda çalışabilir.</a:t>
            </a:r>
          </a:p>
          <a:p>
            <a:pPr algn="l">
              <a:buFont typeface="+mj-lt"/>
              <a:buAutoNum type="arabicPeriod"/>
            </a:pPr>
            <a:endParaRPr lang="tr-TR" b="0" i="0" dirty="0">
              <a:solidFill>
                <a:srgbClr val="D1D5DB"/>
              </a:solidFill>
              <a:effectLst/>
              <a:latin typeface="Söhne"/>
            </a:endParaRPr>
          </a:p>
          <a:p>
            <a:pPr algn="l">
              <a:buFont typeface="+mj-lt"/>
              <a:buAutoNum type="arabicPeriod"/>
            </a:pPr>
            <a:r>
              <a:rPr lang="tr-TR" b="1" i="0" dirty="0">
                <a:solidFill>
                  <a:srgbClr val="D1D5DB"/>
                </a:solidFill>
                <a:effectLst/>
                <a:highlight>
                  <a:srgbClr val="000000"/>
                </a:highlight>
                <a:latin typeface="Söhne"/>
              </a:rPr>
              <a:t>ÇOKLU DİL DESTEĞİ:</a:t>
            </a:r>
            <a:r>
              <a:rPr lang="tr-TR" b="0" i="0" dirty="0">
                <a:solidFill>
                  <a:srgbClr val="D1D5DB"/>
                </a:solidFill>
                <a:effectLst/>
                <a:highlight>
                  <a:srgbClr val="000000"/>
                </a:highlight>
                <a:latin typeface="Söhne"/>
              </a:rPr>
              <a:t> </a:t>
            </a:r>
            <a:r>
              <a:rPr lang="tr-TR" b="0" i="0" dirty="0" err="1">
                <a:solidFill>
                  <a:srgbClr val="D1D5DB"/>
                </a:solidFill>
                <a:effectLst/>
                <a:latin typeface="Söhne"/>
              </a:rPr>
              <a:t>OpenCV</a:t>
            </a:r>
            <a:r>
              <a:rPr lang="tr-TR" b="0" i="0" dirty="0">
                <a:solidFill>
                  <a:srgbClr val="D1D5DB"/>
                </a:solidFill>
                <a:effectLst/>
                <a:latin typeface="Söhne"/>
              </a:rPr>
              <a:t>, C++, Python, Java, ve MATLAB gibi popüler programlama dillerinde kullanılabilir.</a:t>
            </a:r>
          </a:p>
          <a:p>
            <a:pPr algn="l">
              <a:buFont typeface="+mj-lt"/>
              <a:buAutoNum type="arabicPeriod"/>
            </a:pPr>
            <a:endParaRPr lang="tr-TR" b="0" i="0" dirty="0">
              <a:solidFill>
                <a:srgbClr val="D1D5DB"/>
              </a:solidFill>
              <a:effectLst/>
              <a:latin typeface="Söhne"/>
            </a:endParaRPr>
          </a:p>
          <a:p>
            <a:pPr algn="l">
              <a:buFont typeface="+mj-lt"/>
              <a:buAutoNum type="arabicPeriod"/>
            </a:pPr>
            <a:r>
              <a:rPr lang="tr-TR" b="1" i="0" dirty="0">
                <a:solidFill>
                  <a:srgbClr val="D1D5DB"/>
                </a:solidFill>
                <a:effectLst/>
                <a:highlight>
                  <a:srgbClr val="000000"/>
                </a:highlight>
                <a:latin typeface="Söhne"/>
              </a:rPr>
              <a:t>GÜÇLÜ GÖRÜNTÜ İŞLEME ALGORİTMALARI:</a:t>
            </a:r>
            <a:r>
              <a:rPr lang="tr-TR" b="0" i="0" dirty="0">
                <a:solidFill>
                  <a:srgbClr val="D1D5DB"/>
                </a:solidFill>
                <a:effectLst/>
                <a:highlight>
                  <a:srgbClr val="000000"/>
                </a:highlight>
                <a:latin typeface="Söhne"/>
              </a:rPr>
              <a:t> </a:t>
            </a:r>
            <a:r>
              <a:rPr lang="tr-TR" b="0" i="0" dirty="0" err="1">
                <a:solidFill>
                  <a:srgbClr val="D1D5DB"/>
                </a:solidFill>
                <a:effectLst/>
                <a:latin typeface="Söhne"/>
              </a:rPr>
              <a:t>OpenCV</a:t>
            </a:r>
            <a:r>
              <a:rPr lang="tr-TR" b="0" i="0" dirty="0">
                <a:solidFill>
                  <a:srgbClr val="D1D5DB"/>
                </a:solidFill>
                <a:effectLst/>
                <a:latin typeface="Söhne"/>
              </a:rPr>
              <a:t>, görüntü işleme ve bilgisayar görüşü alanlarında kullanılan birçok temel algoritma ve işlevi içerir. Bu algoritmalar genellikle hızlı ve etkili bir şekilde çalışır.</a:t>
            </a:r>
          </a:p>
          <a:p>
            <a:pPr algn="l">
              <a:buFont typeface="+mj-lt"/>
              <a:buAutoNum type="arabicPeriod"/>
            </a:pPr>
            <a:endParaRPr lang="tr-TR" b="0" i="0" dirty="0">
              <a:solidFill>
                <a:srgbClr val="D1D5DB"/>
              </a:solidFill>
              <a:effectLst/>
              <a:latin typeface="Söhne"/>
            </a:endParaRPr>
          </a:p>
          <a:p>
            <a:pPr algn="l">
              <a:buFont typeface="+mj-lt"/>
              <a:buAutoNum type="arabicPeriod"/>
            </a:pPr>
            <a:r>
              <a:rPr lang="tr-TR" b="1" i="0" dirty="0">
                <a:solidFill>
                  <a:srgbClr val="D1D5DB"/>
                </a:solidFill>
                <a:effectLst/>
                <a:highlight>
                  <a:srgbClr val="000000"/>
                </a:highlight>
                <a:latin typeface="Söhne"/>
              </a:rPr>
              <a:t>KAMERA KALİBRASYONU:</a:t>
            </a:r>
            <a:r>
              <a:rPr lang="tr-TR" b="0" i="0" dirty="0">
                <a:solidFill>
                  <a:srgbClr val="D1D5DB"/>
                </a:solidFill>
                <a:effectLst/>
                <a:latin typeface="Söhne"/>
              </a:rPr>
              <a:t> Kamera iç ve dış parametrelerinin belirlenmesi için kullanılan kalibrasyon araçlarına sahiptir.</a:t>
            </a:r>
          </a:p>
          <a:p>
            <a:pPr algn="l">
              <a:buFont typeface="+mj-lt"/>
              <a:buAutoNum type="arabicPeriod"/>
            </a:pPr>
            <a:endParaRPr lang="tr-TR" b="0" i="0" dirty="0">
              <a:solidFill>
                <a:srgbClr val="D1D5DB"/>
              </a:solidFill>
              <a:effectLst/>
              <a:latin typeface="Söhne"/>
            </a:endParaRPr>
          </a:p>
          <a:p>
            <a:pPr algn="l">
              <a:buFont typeface="+mj-lt"/>
              <a:buAutoNum type="arabicPeriod"/>
            </a:pPr>
            <a:r>
              <a:rPr lang="tr-TR" b="1" i="0" dirty="0">
                <a:solidFill>
                  <a:srgbClr val="D1D5DB"/>
                </a:solidFill>
                <a:effectLst/>
                <a:highlight>
                  <a:srgbClr val="000000"/>
                </a:highlight>
                <a:latin typeface="Söhne"/>
              </a:rPr>
              <a:t>STEREO GÖRÜŞ:</a:t>
            </a:r>
            <a:r>
              <a:rPr lang="tr-TR" b="0" i="0" dirty="0">
                <a:solidFill>
                  <a:srgbClr val="D1D5DB"/>
                </a:solidFill>
                <a:effectLst/>
                <a:highlight>
                  <a:srgbClr val="000000"/>
                </a:highlight>
                <a:latin typeface="Söhne"/>
              </a:rPr>
              <a:t> </a:t>
            </a:r>
            <a:r>
              <a:rPr lang="tr-TR" b="0" i="0" dirty="0">
                <a:solidFill>
                  <a:srgbClr val="D1D5DB"/>
                </a:solidFill>
                <a:effectLst/>
                <a:latin typeface="Söhne"/>
              </a:rPr>
              <a:t>İki kameralı sistemler aracılığıyla 3D bilgi elde etmek için stereo görüş algoritmalarını destekler.</a:t>
            </a:r>
          </a:p>
          <a:p>
            <a:pPr algn="l">
              <a:buFont typeface="+mj-lt"/>
              <a:buAutoNum type="arabicPeriod"/>
            </a:pPr>
            <a:endParaRPr lang="tr-TR" b="0" i="0" dirty="0">
              <a:solidFill>
                <a:srgbClr val="D1D5DB"/>
              </a:solidFill>
              <a:effectLst/>
              <a:latin typeface="Söhne"/>
            </a:endParaRPr>
          </a:p>
          <a:p>
            <a:pPr algn="l">
              <a:buFont typeface="+mj-lt"/>
              <a:buAutoNum type="arabicPeriod"/>
            </a:pPr>
            <a:r>
              <a:rPr lang="tr-TR" b="1" i="0" dirty="0">
                <a:solidFill>
                  <a:srgbClr val="D1D5DB"/>
                </a:solidFill>
                <a:effectLst/>
                <a:highlight>
                  <a:srgbClr val="000000"/>
                </a:highlight>
                <a:latin typeface="Söhne"/>
              </a:rPr>
              <a:t>GELİŞMİŞ YÜZ TANIMA:</a:t>
            </a:r>
            <a:r>
              <a:rPr lang="tr-TR" b="0" i="0" dirty="0">
                <a:solidFill>
                  <a:srgbClr val="D1D5DB"/>
                </a:solidFill>
                <a:effectLst/>
                <a:highlight>
                  <a:srgbClr val="000000"/>
                </a:highlight>
                <a:latin typeface="Söhne"/>
              </a:rPr>
              <a:t> </a:t>
            </a:r>
            <a:r>
              <a:rPr lang="tr-TR" b="0" i="0" dirty="0">
                <a:solidFill>
                  <a:srgbClr val="D1D5DB"/>
                </a:solidFill>
                <a:effectLst/>
                <a:latin typeface="Söhne"/>
              </a:rPr>
              <a:t>Yüz tanıma algoritmaları, özellikle insan yüzlerini tanımak ve takip etmek amacıyla kullanılan güçlü işlevlere sahiptir.</a:t>
            </a:r>
          </a:p>
          <a:p>
            <a:pPr algn="l">
              <a:buFont typeface="+mj-lt"/>
              <a:buAutoNum type="arabicPeriod"/>
            </a:pPr>
            <a:endParaRPr lang="tr-TR" b="0" i="0" dirty="0">
              <a:solidFill>
                <a:srgbClr val="D1D5DB"/>
              </a:solidFill>
              <a:effectLst/>
              <a:latin typeface="Söhne"/>
            </a:endParaRPr>
          </a:p>
          <a:p>
            <a:pPr algn="l">
              <a:buFont typeface="+mj-lt"/>
              <a:buAutoNum type="arabicPeriod"/>
            </a:pPr>
            <a:r>
              <a:rPr lang="tr-TR" b="1" i="0" dirty="0">
                <a:solidFill>
                  <a:srgbClr val="D1D5DB"/>
                </a:solidFill>
                <a:effectLst/>
                <a:highlight>
                  <a:srgbClr val="000000"/>
                </a:highlight>
                <a:latin typeface="Söhne"/>
              </a:rPr>
              <a:t>HAREKET TESPİTİ:</a:t>
            </a:r>
            <a:r>
              <a:rPr lang="tr-TR" b="0" i="0" dirty="0">
                <a:solidFill>
                  <a:srgbClr val="D1D5DB"/>
                </a:solidFill>
                <a:effectLst/>
                <a:highlight>
                  <a:srgbClr val="000000"/>
                </a:highlight>
                <a:latin typeface="Söhne"/>
              </a:rPr>
              <a:t> </a:t>
            </a:r>
            <a:r>
              <a:rPr lang="tr-TR" b="0" i="0" dirty="0">
                <a:solidFill>
                  <a:srgbClr val="D1D5DB"/>
                </a:solidFill>
                <a:effectLst/>
                <a:latin typeface="Söhne"/>
              </a:rPr>
              <a:t>Video akışındaki hareketli nesneleri tespit etmek için kullanılan algoritmalar içerir.</a:t>
            </a:r>
          </a:p>
          <a:p>
            <a:pPr algn="l">
              <a:buFont typeface="+mj-lt"/>
              <a:buAutoNum type="arabicPeriod"/>
            </a:pPr>
            <a:endParaRPr lang="tr-TR" b="0" i="0" dirty="0">
              <a:solidFill>
                <a:srgbClr val="D1D5DB"/>
              </a:solidFill>
              <a:effectLst/>
              <a:latin typeface="Söhne"/>
            </a:endParaRPr>
          </a:p>
        </p:txBody>
      </p:sp>
    </p:spTree>
    <p:extLst>
      <p:ext uri="{BB962C8B-B14F-4D97-AF65-F5344CB8AC3E}">
        <p14:creationId xmlns:p14="http://schemas.microsoft.com/office/powerpoint/2010/main" val="343766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descr="Üçgen forma hizalı neon lazer ışıkları">
            <a:extLst>
              <a:ext uri="{FF2B5EF4-FFF2-40B4-BE49-F238E27FC236}">
                <a16:creationId xmlns:a16="http://schemas.microsoft.com/office/drawing/2014/main" id="{960328A9-FF57-AB34-D10A-E66AA105F517}"/>
              </a:ext>
            </a:extLst>
          </p:cNvPr>
          <p:cNvPicPr>
            <a:picLocks noChangeAspect="1"/>
          </p:cNvPicPr>
          <p:nvPr/>
        </p:nvPicPr>
        <p:blipFill rotWithShape="1">
          <a:blip r:embed="rId2">
            <a:alphaModFix amt="40000"/>
          </a:blip>
          <a:srcRect t="8904" r="-1" b="1072"/>
          <a:stretch/>
        </p:blipFill>
        <p:spPr>
          <a:xfrm>
            <a:off x="0" y="10"/>
            <a:ext cx="12188932" cy="6857990"/>
          </a:xfrm>
          <a:prstGeom prst="rect">
            <a:avLst/>
          </a:prstGeom>
        </p:spPr>
      </p:pic>
      <p:cxnSp>
        <p:nvCxnSpPr>
          <p:cNvPr id="13" name="Straight Connector 12">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
        <p:nvSpPr>
          <p:cNvPr id="5" name="Metin kutusu 4">
            <a:extLst>
              <a:ext uri="{FF2B5EF4-FFF2-40B4-BE49-F238E27FC236}">
                <a16:creationId xmlns:a16="http://schemas.microsoft.com/office/drawing/2014/main" id="{6D52BD27-7571-DCEE-5745-20AEF656A292}"/>
              </a:ext>
            </a:extLst>
          </p:cNvPr>
          <p:cNvSpPr txBox="1"/>
          <p:nvPr/>
        </p:nvSpPr>
        <p:spPr>
          <a:xfrm>
            <a:off x="2805352" y="563135"/>
            <a:ext cx="6167534" cy="461665"/>
          </a:xfrm>
          <a:prstGeom prst="rect">
            <a:avLst/>
          </a:prstGeom>
          <a:noFill/>
        </p:spPr>
        <p:txBody>
          <a:bodyPr wrap="square">
            <a:spAutoFit/>
          </a:bodyPr>
          <a:lstStyle/>
          <a:p>
            <a:pPr algn="ctr"/>
            <a:r>
              <a:rPr lang="tr-TR" sz="2400" dirty="0">
                <a:solidFill>
                  <a:srgbClr val="D1D5DB"/>
                </a:solidFill>
                <a:latin typeface="Söhne"/>
              </a:rPr>
              <a:t>MOUSE EL İLE HAREKET ETTİRME KODU</a:t>
            </a:r>
            <a:endParaRPr lang="tr-TR" sz="2400" b="0" i="0" dirty="0">
              <a:solidFill>
                <a:srgbClr val="D1D5DB"/>
              </a:solidFill>
              <a:effectLst/>
              <a:latin typeface="Söhne"/>
            </a:endParaRPr>
          </a:p>
        </p:txBody>
      </p:sp>
      <p:pic>
        <p:nvPicPr>
          <p:cNvPr id="7" name="Resim 6" descr="metin, ekran görüntüsü, yazılım içeren bir resim&#10;&#10;Açıklama otomatik olarak oluşturuldu">
            <a:extLst>
              <a:ext uri="{FF2B5EF4-FFF2-40B4-BE49-F238E27FC236}">
                <a16:creationId xmlns:a16="http://schemas.microsoft.com/office/drawing/2014/main" id="{4BFCCF8E-065B-6A7A-91EC-EAE1B83D01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755" y="1098079"/>
            <a:ext cx="3683195" cy="5188825"/>
          </a:xfrm>
          <a:prstGeom prst="rect">
            <a:avLst/>
          </a:prstGeom>
        </p:spPr>
      </p:pic>
      <p:pic>
        <p:nvPicPr>
          <p:cNvPr id="9" name="Resim 8" descr="metin, ekran görüntüsü, ekran, görüntüleme, yazılım içeren bir resim&#10;&#10;Açıklama otomatik olarak oluşturuldu">
            <a:extLst>
              <a:ext uri="{FF2B5EF4-FFF2-40B4-BE49-F238E27FC236}">
                <a16:creationId xmlns:a16="http://schemas.microsoft.com/office/drawing/2014/main" id="{7E6B9F1E-C098-D941-483F-69EEBA5F23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0375" y="1119954"/>
            <a:ext cx="5783160" cy="5248184"/>
          </a:xfrm>
          <a:prstGeom prst="rect">
            <a:avLst/>
          </a:prstGeom>
        </p:spPr>
      </p:pic>
    </p:spTree>
    <p:extLst>
      <p:ext uri="{BB962C8B-B14F-4D97-AF65-F5344CB8AC3E}">
        <p14:creationId xmlns:p14="http://schemas.microsoft.com/office/powerpoint/2010/main" val="4013156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descr="Üçgen forma hizalı neon lazer ışıkları">
            <a:extLst>
              <a:ext uri="{FF2B5EF4-FFF2-40B4-BE49-F238E27FC236}">
                <a16:creationId xmlns:a16="http://schemas.microsoft.com/office/drawing/2014/main" id="{960328A9-FF57-AB34-D10A-E66AA105F517}"/>
              </a:ext>
            </a:extLst>
          </p:cNvPr>
          <p:cNvPicPr>
            <a:picLocks noChangeAspect="1"/>
          </p:cNvPicPr>
          <p:nvPr/>
        </p:nvPicPr>
        <p:blipFill rotWithShape="1">
          <a:blip r:embed="rId2">
            <a:alphaModFix amt="40000"/>
          </a:blip>
          <a:srcRect t="8904" r="-1" b="1072"/>
          <a:stretch/>
        </p:blipFill>
        <p:spPr>
          <a:xfrm>
            <a:off x="0" y="10"/>
            <a:ext cx="12188932" cy="6857990"/>
          </a:xfrm>
          <a:prstGeom prst="rect">
            <a:avLst/>
          </a:prstGeom>
        </p:spPr>
      </p:pic>
      <p:cxnSp>
        <p:nvCxnSpPr>
          <p:cNvPr id="13" name="Straight Connector 12">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
        <p:nvSpPr>
          <p:cNvPr id="3" name="Metin kutusu 2">
            <a:extLst>
              <a:ext uri="{FF2B5EF4-FFF2-40B4-BE49-F238E27FC236}">
                <a16:creationId xmlns:a16="http://schemas.microsoft.com/office/drawing/2014/main" id="{89C7E793-D9DE-2DEA-8C34-05D7A7A6CE4E}"/>
              </a:ext>
            </a:extLst>
          </p:cNvPr>
          <p:cNvSpPr txBox="1"/>
          <p:nvPr/>
        </p:nvSpPr>
        <p:spPr>
          <a:xfrm>
            <a:off x="2478054" y="636414"/>
            <a:ext cx="6172200" cy="461665"/>
          </a:xfrm>
          <a:prstGeom prst="rect">
            <a:avLst/>
          </a:prstGeom>
          <a:noFill/>
        </p:spPr>
        <p:txBody>
          <a:bodyPr wrap="square">
            <a:spAutoFit/>
          </a:bodyPr>
          <a:lstStyle/>
          <a:p>
            <a:pPr algn="ctr"/>
            <a:r>
              <a:rPr lang="tr-TR" sz="2400" b="0" i="0" dirty="0">
                <a:solidFill>
                  <a:srgbClr val="D1D5DB"/>
                </a:solidFill>
                <a:effectLst/>
                <a:latin typeface="Söhne"/>
              </a:rPr>
              <a:t>SES AÇIP KAPATMA KODU</a:t>
            </a:r>
          </a:p>
        </p:txBody>
      </p:sp>
      <p:pic>
        <p:nvPicPr>
          <p:cNvPr id="5" name="Resim 4" descr="metin, ekran görüntüsü içeren bir resim&#10;&#10;Açıklama otomatik olarak oluşturuldu">
            <a:extLst>
              <a:ext uri="{FF2B5EF4-FFF2-40B4-BE49-F238E27FC236}">
                <a16:creationId xmlns:a16="http://schemas.microsoft.com/office/drawing/2014/main" id="{6F751417-2291-0B4A-D0E9-981C9B813F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212" y="1098079"/>
            <a:ext cx="4324464" cy="5220851"/>
          </a:xfrm>
          <a:prstGeom prst="rect">
            <a:avLst/>
          </a:prstGeom>
        </p:spPr>
      </p:pic>
      <p:pic>
        <p:nvPicPr>
          <p:cNvPr id="7" name="Resim 6" descr="metin, ekran görüntüsü, yazılım içeren bir resim&#10;&#10;Açıklama otomatik olarak oluşturuldu">
            <a:extLst>
              <a:ext uri="{FF2B5EF4-FFF2-40B4-BE49-F238E27FC236}">
                <a16:creationId xmlns:a16="http://schemas.microsoft.com/office/drawing/2014/main" id="{3A38DB34-2FA6-CB98-0BE3-0DB1248218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1567" y="1098080"/>
            <a:ext cx="6534590" cy="5220850"/>
          </a:xfrm>
          <a:prstGeom prst="rect">
            <a:avLst/>
          </a:prstGeom>
        </p:spPr>
      </p:pic>
    </p:spTree>
    <p:extLst>
      <p:ext uri="{BB962C8B-B14F-4D97-AF65-F5344CB8AC3E}">
        <p14:creationId xmlns:p14="http://schemas.microsoft.com/office/powerpoint/2010/main" val="4221594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descr="Üçgen forma hizalı neon lazer ışıkları">
            <a:extLst>
              <a:ext uri="{FF2B5EF4-FFF2-40B4-BE49-F238E27FC236}">
                <a16:creationId xmlns:a16="http://schemas.microsoft.com/office/drawing/2014/main" id="{960328A9-FF57-AB34-D10A-E66AA105F517}"/>
              </a:ext>
            </a:extLst>
          </p:cNvPr>
          <p:cNvPicPr>
            <a:picLocks noChangeAspect="1"/>
          </p:cNvPicPr>
          <p:nvPr/>
        </p:nvPicPr>
        <p:blipFill rotWithShape="1">
          <a:blip r:embed="rId2">
            <a:alphaModFix amt="40000"/>
          </a:blip>
          <a:srcRect t="8904" r="-1" b="1072"/>
          <a:stretch/>
        </p:blipFill>
        <p:spPr>
          <a:xfrm>
            <a:off x="0" y="10"/>
            <a:ext cx="12188932" cy="6857990"/>
          </a:xfrm>
          <a:prstGeom prst="rect">
            <a:avLst/>
          </a:prstGeom>
        </p:spPr>
      </p:pic>
      <p:cxnSp>
        <p:nvCxnSpPr>
          <p:cNvPr id="13" name="Straight Connector 12">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
        <p:nvSpPr>
          <p:cNvPr id="3" name="Metin kutusu 2">
            <a:extLst>
              <a:ext uri="{FF2B5EF4-FFF2-40B4-BE49-F238E27FC236}">
                <a16:creationId xmlns:a16="http://schemas.microsoft.com/office/drawing/2014/main" id="{D0D5CB97-EC7E-08B9-20CE-5FCA53AB6A99}"/>
              </a:ext>
            </a:extLst>
          </p:cNvPr>
          <p:cNvSpPr txBox="1"/>
          <p:nvPr/>
        </p:nvSpPr>
        <p:spPr>
          <a:xfrm>
            <a:off x="2477277" y="518036"/>
            <a:ext cx="6167534" cy="461665"/>
          </a:xfrm>
          <a:prstGeom prst="rect">
            <a:avLst/>
          </a:prstGeom>
          <a:noFill/>
        </p:spPr>
        <p:txBody>
          <a:bodyPr wrap="square">
            <a:spAutoFit/>
          </a:bodyPr>
          <a:lstStyle/>
          <a:p>
            <a:pPr algn="ctr"/>
            <a:r>
              <a:rPr lang="tr-TR" sz="2400" b="0" i="0" dirty="0">
                <a:solidFill>
                  <a:srgbClr val="D1D5DB"/>
                </a:solidFill>
                <a:effectLst/>
                <a:latin typeface="Söhne"/>
              </a:rPr>
              <a:t>YILAN OYUNU KODU</a:t>
            </a:r>
          </a:p>
        </p:txBody>
      </p:sp>
      <p:pic>
        <p:nvPicPr>
          <p:cNvPr id="5" name="Resim 4" descr="metin, ekran görüntüsü, yazılım içeren bir resim&#10;&#10;Açıklama otomatik olarak oluşturuldu">
            <a:extLst>
              <a:ext uri="{FF2B5EF4-FFF2-40B4-BE49-F238E27FC236}">
                <a16:creationId xmlns:a16="http://schemas.microsoft.com/office/drawing/2014/main" id="{66A176CF-DD06-560B-08AA-C6D768F6BC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685" y="1153734"/>
            <a:ext cx="5595450" cy="5040371"/>
          </a:xfrm>
          <a:prstGeom prst="rect">
            <a:avLst/>
          </a:prstGeom>
        </p:spPr>
      </p:pic>
      <p:pic>
        <p:nvPicPr>
          <p:cNvPr id="7" name="Resim 6" descr="metin, ekran görüntüsü, yazılım, multimedya yazılımı içeren bir resim&#10;&#10;Açıklama otomatik olarak oluşturuldu">
            <a:extLst>
              <a:ext uri="{FF2B5EF4-FFF2-40B4-BE49-F238E27FC236}">
                <a16:creationId xmlns:a16="http://schemas.microsoft.com/office/drawing/2014/main" id="{4CAF5093-E9E5-6FA2-0EC1-5152A41C7B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5867" y="1153734"/>
            <a:ext cx="5831561" cy="5040369"/>
          </a:xfrm>
          <a:prstGeom prst="rect">
            <a:avLst/>
          </a:prstGeom>
        </p:spPr>
      </p:pic>
    </p:spTree>
    <p:extLst>
      <p:ext uri="{BB962C8B-B14F-4D97-AF65-F5344CB8AC3E}">
        <p14:creationId xmlns:p14="http://schemas.microsoft.com/office/powerpoint/2010/main" val="1013993723"/>
      </p:ext>
    </p:extLst>
  </p:cSld>
  <p:clrMapOvr>
    <a:masterClrMapping/>
  </p:clrMapOvr>
</p:sld>
</file>

<file path=ppt/theme/theme1.xml><?xml version="1.0" encoding="utf-8"?>
<a:theme xmlns:a="http://schemas.openxmlformats.org/drawingml/2006/main" name="LevelVTI">
  <a:themeElements>
    <a:clrScheme name="AnalogousFromDarkSeedLeftStep">
      <a:dk1>
        <a:srgbClr val="000000"/>
      </a:dk1>
      <a:lt1>
        <a:srgbClr val="FFFFFF"/>
      </a:lt1>
      <a:dk2>
        <a:srgbClr val="1C2031"/>
      </a:dk2>
      <a:lt2>
        <a:srgbClr val="F0F3F1"/>
      </a:lt2>
      <a:accent1>
        <a:srgbClr val="D040B9"/>
      </a:accent1>
      <a:accent2>
        <a:srgbClr val="9A2EBE"/>
      </a:accent2>
      <a:accent3>
        <a:srgbClr val="6F40D0"/>
      </a:accent3>
      <a:accent4>
        <a:srgbClr val="3440C0"/>
      </a:accent4>
      <a:accent5>
        <a:srgbClr val="4088D0"/>
      </a:accent5>
      <a:accent6>
        <a:srgbClr val="2EB3BE"/>
      </a:accent6>
      <a:hlink>
        <a:srgbClr val="3F6ABF"/>
      </a:hlink>
      <a:folHlink>
        <a:srgbClr val="7F7F7F"/>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otalTime>139</TotalTime>
  <Words>531</Words>
  <Application>Microsoft Office PowerPoint</Application>
  <PresentationFormat>Geniş ekran</PresentationFormat>
  <Paragraphs>55</Paragraphs>
  <Slides>18</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18</vt:i4>
      </vt:variant>
    </vt:vector>
  </HeadingPairs>
  <TitlesOfParts>
    <vt:vector size="22" baseType="lpstr">
      <vt:lpstr>Arial</vt:lpstr>
      <vt:lpstr>Seaford</vt:lpstr>
      <vt:lpstr>Söhne</vt:lpstr>
      <vt:lpstr>LevelVTI</vt:lpstr>
      <vt:lpstr>ARUCUO OPENCV 3D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ARUCUO OPENCV 3D </dc:title>
  <dc:creator>MEHMET ALİ BEKLER</dc:creator>
  <cp:lastModifiedBy>MEHMET ALİ BEKLER</cp:lastModifiedBy>
  <cp:revision>1</cp:revision>
  <dcterms:created xsi:type="dcterms:W3CDTF">2023-12-15T15:13:34Z</dcterms:created>
  <dcterms:modified xsi:type="dcterms:W3CDTF">2023-12-15T17:32:40Z</dcterms:modified>
</cp:coreProperties>
</file>