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1" Type="http://schemas.openxmlformats.org/officeDocument/2006/relationships/viewProps" Target="viewProps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week-1.en.md_doc.pdf" TargetMode="External" /><Relationship Id="rId3" Type="http://schemas.openxmlformats.org/officeDocument/2006/relationships/hyperlink" Target="week-1.en.md_slide.pdf" TargetMode="External" /><Relationship Id="rId4" Type="http://schemas.openxmlformats.org/officeDocument/2006/relationships/hyperlink" Target="week-1.en.md_slide.pptx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Sample Course Name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Sample Course Module Name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Images-5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</p:txBody>
      </p:sp>
      <p:pic>
        <p:nvPicPr>
          <p:cNvPr descr="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18100" y="203200"/>
            <a:ext cx="1993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h:800px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bg left:50% h:800px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Images-6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</p:txBody>
      </p:sp>
      <p:pic>
        <p:nvPicPr>
          <p:cNvPr descr="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18100" y="203200"/>
            <a:ext cx="1993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h:300px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bg left:50% h:500px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Latex Sample-1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2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3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2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2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3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4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3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3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4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5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3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3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4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3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3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Latex Sample-2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rPr>
                                <m:nor/>
                                <m:sty m:val="p"/>
                              </m:rPr>
                              <m:t>OPTIMAL-BST-COST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p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n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0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R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→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 prefix-sum 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: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Sum of all</m:t>
                            </m:r>
                            <m:r>
                              <m:t> 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j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values for</m:t>
                            </m:r>
                            <m:r>
                              <m:t> </m:t>
                            </m:r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≤</m:t>
                            </m:r>
                            <m:r>
                              <m:t>i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2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compute the prefix sum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BSTs with</m:t>
                            </m:r>
                            <m:r>
                              <m:t> </m:t>
                            </m:r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consecutive keys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d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d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rPr>
                                <m:sty m:val="p"/>
                              </m:rPr>
                              <m:t>∞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r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j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q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m</m:t>
                            </m:r>
                            <m:r>
                              <m:t>i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{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r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r</m:t>
                                </m:r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}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}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if</m:t>
                            </m:r>
                            <m:r>
                              <m:t> </m:t>
                            </m:r>
                            <m:r>
                              <m:t>q</m:t>
                            </m:r>
                            <m:r>
                              <m:rPr>
                                <m:sty m:val="p"/>
                              </m:rPr>
                              <m:t>&lt;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then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q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R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r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return</m:t>
                            </m:r>
                            <m:r>
                              <m:t> 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n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R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TODO</a:t>
            </a:r>
            <a:r>
              <a:rPr/>
              <a:t> UPDATE CONTENT FOR YOUR COURSE NOTES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https://avesis.erdogan.edu.tr/ugur.coruh</a:t>
            </a:r>
          </a:p>
          <a:p>
            <a:pPr lvl="0"/>
            <a:r>
              <a:rPr/>
              <a:t>https://www.linkedin.com/in/ugurcoruh/</a:t>
            </a:r>
          </a:p>
          <a:p>
            <a:pPr lvl="0"/>
            <a:r>
              <a:rPr/>
              <a:t>https://www.hindawi.com/journals/scn/2018/6563089/</a:t>
            </a:r>
          </a:p>
          <a:p>
            <a:pPr lvl="0"/>
            <a:r>
              <a:rPr/>
              <a:t>https://dl.acm.org/doi/abs/10.1145/3410352.3410836</a:t>
            </a:r>
          </a:p>
          <a:p>
            <a:pPr lvl="0"/>
            <a:r>
              <a:rPr/>
              <a:t>https://www.sciencedirect.com/science/article/abs/pii/S2214212621002623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E</m:t>
                    </m:r>
                    <m:r>
                      <m:t>n</m:t>
                    </m:r>
                    <m:r>
                      <m:t>d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O</m:t>
                    </m:r>
                    <m:r>
                      <m:t>f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W</m:t>
                    </m:r>
                    <m:r>
                      <m:t>e</m:t>
                    </m:r>
                    <m:r>
                      <m:t>e</m:t>
                    </m:r>
                    <m:r>
                      <m:t>k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1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M</m:t>
                    </m:r>
                    <m:r>
                      <m:t>o</m:t>
                    </m:r>
                    <m:r>
                      <m:t>d</m:t>
                    </m:r>
                    <m:r>
                      <m:t>u</m:t>
                    </m:r>
                    <m:r>
                      <m:t>l</m:t>
                    </m:r>
                    <m:r>
                      <m:t>e</m:t>
                    </m:r>
                  </m:oMath>
                </a14:m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Sample Course 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Week-1 (Sample Course Module Name)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Spring Semester, 20XX-20XX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Outline</a:t>
            </a:r>
          </a:p>
          <a:p>
            <a:pPr lvl="0"/>
            <a:r>
              <a:rPr/>
              <a:t>Sample Outline</a:t>
            </a:r>
          </a:p>
          <a:p>
            <a:pPr lvl="0"/>
            <a:r>
              <a:rPr/>
              <a:t>Sample Outline</a:t>
            </a:r>
          </a:p>
          <a:p>
            <a:pPr lvl="0"/>
            <a:r>
              <a:rPr/>
              <a:t>Sample Outline</a:t>
            </a:r>
          </a:p>
          <a:p>
            <a:pPr lvl="0"/>
            <a:r>
              <a:rPr/>
              <a:t>Sample Outline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Sample Topic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Topic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  <a:p>
            <a:pPr lvl="1"/>
            <a:r>
              <a:rPr/>
              <a:t>when an unknown printer took a galley of type and scrambled it to make a type specimen book. It has survived not only five centuries,</a:t>
            </a:r>
          </a:p>
          <a:p>
            <a:pPr lvl="2"/>
            <a:r>
              <a:rPr/>
              <a:t>but also the leap into electronic typesetting, remaining essentially unchanged.</a:t>
            </a:r>
          </a:p>
          <a:p>
            <a:pPr lvl="3"/>
            <a:r>
              <a:rPr/>
              <a:t>It was popularised in the 1960s with the release of Letraset sheets containing Lorem Ipsum passages, and more recently with desktop publishing software like Aldus PageMaker including versions of Lorem Ipsum.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Images-1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18100" y="203200"/>
            <a:ext cx="1993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h:400px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Images-2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18100" y="203200"/>
            <a:ext cx="1993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h:400px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Images-3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18100" y="203200"/>
            <a:ext cx="1993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h:400px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Images-4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18100" y="203200"/>
            <a:ext cx="1993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h:400px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Course Name</dc:title>
  <dc:creator>Author: Asst. Prof. Dr. Uğur CORUH</dc:creator>
  <cp:keywords/>
  <dcterms:created xsi:type="dcterms:W3CDTF">2022-10-18T23:35:51Z</dcterms:created>
  <dcterms:modified xsi:type="dcterms:W3CDTF">2022-10-18T23:35:51Z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CE204 Week-1</vt:lpwstr>
  </property>
  <property fmtid="{D5CDD505-2E9C-101B-9397-08002B2CF9AE}" pid="8" name="footer-center">
    <vt:lpwstr>License: WTFPL</vt:lpwstr>
  </property>
  <property fmtid="{D5CDD505-2E9C-101B-9397-08002B2CF9AE}" pid="9" name="footer-left">
    <vt:lpwstr>© Asst. Prof. 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Sample Course Name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Sample Course Module Name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