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F31274-9A1C-4CCB-9C7A-DFC779D257AE}"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CE6B8-D1D2-4583-BAF8-7D122E0B8D51}" type="slidenum">
              <a:rPr lang="en-US" smtClean="0"/>
              <a:t>‹#›</a:t>
            </a:fld>
            <a:endParaRPr lang="en-US"/>
          </a:p>
        </p:txBody>
      </p:sp>
    </p:spTree>
    <p:extLst>
      <p:ext uri="{BB962C8B-B14F-4D97-AF65-F5344CB8AC3E}">
        <p14:creationId xmlns:p14="http://schemas.microsoft.com/office/powerpoint/2010/main" val="2938770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F31274-9A1C-4CCB-9C7A-DFC779D257AE}"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CE6B8-D1D2-4583-BAF8-7D122E0B8D51}" type="slidenum">
              <a:rPr lang="en-US" smtClean="0"/>
              <a:t>‹#›</a:t>
            </a:fld>
            <a:endParaRPr lang="en-US"/>
          </a:p>
        </p:txBody>
      </p:sp>
    </p:spTree>
    <p:extLst>
      <p:ext uri="{BB962C8B-B14F-4D97-AF65-F5344CB8AC3E}">
        <p14:creationId xmlns:p14="http://schemas.microsoft.com/office/powerpoint/2010/main" val="2492913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F31274-9A1C-4CCB-9C7A-DFC779D257AE}"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CE6B8-D1D2-4583-BAF8-7D122E0B8D51}" type="slidenum">
              <a:rPr lang="en-US" smtClean="0"/>
              <a:t>‹#›</a:t>
            </a:fld>
            <a:endParaRPr lang="en-US"/>
          </a:p>
        </p:txBody>
      </p:sp>
    </p:spTree>
    <p:extLst>
      <p:ext uri="{BB962C8B-B14F-4D97-AF65-F5344CB8AC3E}">
        <p14:creationId xmlns:p14="http://schemas.microsoft.com/office/powerpoint/2010/main" val="1254032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F31274-9A1C-4CCB-9C7A-DFC779D257AE}"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CE6B8-D1D2-4583-BAF8-7D122E0B8D51}" type="slidenum">
              <a:rPr lang="en-US" smtClean="0"/>
              <a:t>‹#›</a:t>
            </a:fld>
            <a:endParaRPr lang="en-US"/>
          </a:p>
        </p:txBody>
      </p:sp>
    </p:spTree>
    <p:extLst>
      <p:ext uri="{BB962C8B-B14F-4D97-AF65-F5344CB8AC3E}">
        <p14:creationId xmlns:p14="http://schemas.microsoft.com/office/powerpoint/2010/main" val="393044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F31274-9A1C-4CCB-9C7A-DFC779D257AE}"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CE6B8-D1D2-4583-BAF8-7D122E0B8D51}" type="slidenum">
              <a:rPr lang="en-US" smtClean="0"/>
              <a:t>‹#›</a:t>
            </a:fld>
            <a:endParaRPr lang="en-US"/>
          </a:p>
        </p:txBody>
      </p:sp>
    </p:spTree>
    <p:extLst>
      <p:ext uri="{BB962C8B-B14F-4D97-AF65-F5344CB8AC3E}">
        <p14:creationId xmlns:p14="http://schemas.microsoft.com/office/powerpoint/2010/main" val="35206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F31274-9A1C-4CCB-9C7A-DFC779D257AE}"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CE6B8-D1D2-4583-BAF8-7D122E0B8D51}" type="slidenum">
              <a:rPr lang="en-US" smtClean="0"/>
              <a:t>‹#›</a:t>
            </a:fld>
            <a:endParaRPr lang="en-US"/>
          </a:p>
        </p:txBody>
      </p:sp>
    </p:spTree>
    <p:extLst>
      <p:ext uri="{BB962C8B-B14F-4D97-AF65-F5344CB8AC3E}">
        <p14:creationId xmlns:p14="http://schemas.microsoft.com/office/powerpoint/2010/main" val="3962995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F31274-9A1C-4CCB-9C7A-DFC779D257AE}" type="datetimeFigureOut">
              <a:rPr lang="en-US" smtClean="0"/>
              <a:t>6/14/2021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CE6B8-D1D2-4583-BAF8-7D122E0B8D51}" type="slidenum">
              <a:rPr lang="en-US" smtClean="0"/>
              <a:t>‹#›</a:t>
            </a:fld>
            <a:endParaRPr lang="en-US"/>
          </a:p>
        </p:txBody>
      </p:sp>
    </p:spTree>
    <p:extLst>
      <p:ext uri="{BB962C8B-B14F-4D97-AF65-F5344CB8AC3E}">
        <p14:creationId xmlns:p14="http://schemas.microsoft.com/office/powerpoint/2010/main" val="1608163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F31274-9A1C-4CCB-9C7A-DFC779D257AE}" type="datetimeFigureOut">
              <a:rPr lang="en-US" smtClean="0"/>
              <a:t>6/14/2021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CE6B8-D1D2-4583-BAF8-7D122E0B8D51}" type="slidenum">
              <a:rPr lang="en-US" smtClean="0"/>
              <a:t>‹#›</a:t>
            </a:fld>
            <a:endParaRPr lang="en-US"/>
          </a:p>
        </p:txBody>
      </p:sp>
    </p:spTree>
    <p:extLst>
      <p:ext uri="{BB962C8B-B14F-4D97-AF65-F5344CB8AC3E}">
        <p14:creationId xmlns:p14="http://schemas.microsoft.com/office/powerpoint/2010/main" val="305235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31274-9A1C-4CCB-9C7A-DFC779D257AE}" type="datetimeFigureOut">
              <a:rPr lang="en-US" smtClean="0"/>
              <a:t>6/14/2021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CE6B8-D1D2-4583-BAF8-7D122E0B8D51}" type="slidenum">
              <a:rPr lang="en-US" smtClean="0"/>
              <a:t>‹#›</a:t>
            </a:fld>
            <a:endParaRPr lang="en-US"/>
          </a:p>
        </p:txBody>
      </p:sp>
    </p:spTree>
    <p:extLst>
      <p:ext uri="{BB962C8B-B14F-4D97-AF65-F5344CB8AC3E}">
        <p14:creationId xmlns:p14="http://schemas.microsoft.com/office/powerpoint/2010/main" val="200239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F31274-9A1C-4CCB-9C7A-DFC779D257AE}"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CE6B8-D1D2-4583-BAF8-7D122E0B8D51}" type="slidenum">
              <a:rPr lang="en-US" smtClean="0"/>
              <a:t>‹#›</a:t>
            </a:fld>
            <a:endParaRPr lang="en-US"/>
          </a:p>
        </p:txBody>
      </p:sp>
    </p:spTree>
    <p:extLst>
      <p:ext uri="{BB962C8B-B14F-4D97-AF65-F5344CB8AC3E}">
        <p14:creationId xmlns:p14="http://schemas.microsoft.com/office/powerpoint/2010/main" val="1784835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F31274-9A1C-4CCB-9C7A-DFC779D257AE}"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CE6B8-D1D2-4583-BAF8-7D122E0B8D51}" type="slidenum">
              <a:rPr lang="en-US" smtClean="0"/>
              <a:t>‹#›</a:t>
            </a:fld>
            <a:endParaRPr lang="en-US"/>
          </a:p>
        </p:txBody>
      </p:sp>
    </p:spTree>
    <p:extLst>
      <p:ext uri="{BB962C8B-B14F-4D97-AF65-F5344CB8AC3E}">
        <p14:creationId xmlns:p14="http://schemas.microsoft.com/office/powerpoint/2010/main" val="188269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31274-9A1C-4CCB-9C7A-DFC779D257AE}" type="datetimeFigureOut">
              <a:rPr lang="en-US" smtClean="0"/>
              <a:t>6/14/2021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CE6B8-D1D2-4583-BAF8-7D122E0B8D51}" type="slidenum">
              <a:rPr lang="en-US" smtClean="0"/>
              <a:t>‹#›</a:t>
            </a:fld>
            <a:endParaRPr lang="en-US"/>
          </a:p>
        </p:txBody>
      </p:sp>
    </p:spTree>
    <p:extLst>
      <p:ext uri="{BB962C8B-B14F-4D97-AF65-F5344CB8AC3E}">
        <p14:creationId xmlns:p14="http://schemas.microsoft.com/office/powerpoint/2010/main" val="3374383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Wired Local Area Network (LAN)</a:t>
            </a:r>
            <a:endParaRPr lang="en-US" dirty="0"/>
          </a:p>
        </p:txBody>
      </p:sp>
      <p:sp>
        <p:nvSpPr>
          <p:cNvPr id="3" name="Subtitle 2"/>
          <p:cNvSpPr>
            <a:spLocks noGrp="1"/>
          </p:cNvSpPr>
          <p:nvPr>
            <p:ph type="subTitle" idx="1"/>
          </p:nvPr>
        </p:nvSpPr>
        <p:spPr/>
        <p:txBody>
          <a:bodyPr/>
          <a:lstStyle/>
          <a:p>
            <a:r>
              <a:rPr lang="en-US" dirty="0" smtClean="0"/>
              <a:t>Topologies, requirements and problems</a:t>
            </a:r>
            <a:endParaRPr lang="en-US" dirty="0"/>
          </a:p>
        </p:txBody>
      </p:sp>
    </p:spTree>
    <p:extLst>
      <p:ext uri="{BB962C8B-B14F-4D97-AF65-F5344CB8AC3E}">
        <p14:creationId xmlns:p14="http://schemas.microsoft.com/office/powerpoint/2010/main" val="1780681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DIAGRAM OF BUS TOPOLOGY</a:t>
            </a: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853513" y="1690688"/>
            <a:ext cx="8377881" cy="4092273"/>
          </a:xfrm>
          <a:prstGeom prst="rect">
            <a:avLst/>
          </a:prstGeom>
        </p:spPr>
      </p:pic>
    </p:spTree>
    <p:extLst>
      <p:ext uri="{BB962C8B-B14F-4D97-AF65-F5344CB8AC3E}">
        <p14:creationId xmlns:p14="http://schemas.microsoft.com/office/powerpoint/2010/main" val="1182412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Ring Topology</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In Ring topology, all devices in the network are connected via a cable that loops in a logical ring or circle, the data circulate in a logical ring shape within the network.</a:t>
            </a:r>
          </a:p>
          <a:p>
            <a:r>
              <a:rPr lang="en-US" dirty="0"/>
              <a:t>Signals travel in one direction on a ring while they pass from one computer to the next. Each device in the ring topology can regenerate the data signal, so that the data signal can travel the required distance without signal quality deterioration.</a:t>
            </a:r>
          </a:p>
          <a:p>
            <a:r>
              <a:rPr lang="en-US" b="1" dirty="0" smtClean="0"/>
              <a:t>problem</a:t>
            </a:r>
            <a:endParaRPr lang="en-US" dirty="0"/>
          </a:p>
          <a:p>
            <a:pPr lvl="1"/>
            <a:r>
              <a:rPr lang="en-US" dirty="0"/>
              <a:t>The disadvantage of ring topology is that the failure of links break the working of the entire network and the process gets to be stopped.</a:t>
            </a:r>
          </a:p>
          <a:p>
            <a:endParaRPr lang="en-US" dirty="0"/>
          </a:p>
        </p:txBody>
      </p:sp>
    </p:spTree>
    <p:extLst>
      <p:ext uri="{BB962C8B-B14F-4D97-AF65-F5344CB8AC3E}">
        <p14:creationId xmlns:p14="http://schemas.microsoft.com/office/powerpoint/2010/main" val="734638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DIAGRAM OF A RING TOPOLOGY</a:t>
            </a: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915297" y="1595436"/>
            <a:ext cx="7920681" cy="4768293"/>
          </a:xfrm>
          <a:prstGeom prst="rect">
            <a:avLst/>
          </a:prstGeom>
        </p:spPr>
      </p:pic>
    </p:spTree>
    <p:extLst>
      <p:ext uri="{BB962C8B-B14F-4D97-AF65-F5344CB8AC3E}">
        <p14:creationId xmlns:p14="http://schemas.microsoft.com/office/powerpoint/2010/main" val="2455400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Hybrid Topology</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The combination of two topologies is called hybrid topology, it can be formed according to the requirement concerning the scalability and productivity. An example of a hybrid topology is a star-bus topology, star-ring topology, ring-mesh topology Etc.</a:t>
            </a:r>
          </a:p>
          <a:p>
            <a:r>
              <a:rPr lang="en-US" b="1" dirty="0" smtClean="0"/>
              <a:t>problems</a:t>
            </a:r>
            <a:endParaRPr lang="en-US" dirty="0"/>
          </a:p>
          <a:p>
            <a:pPr lvl="1"/>
            <a:r>
              <a:rPr lang="en-US" dirty="0"/>
              <a:t>Fault detection is complex and installation is a tedious process.</a:t>
            </a:r>
          </a:p>
          <a:p>
            <a:pPr lvl="1"/>
            <a:r>
              <a:rPr lang="en-US" dirty="0"/>
              <a:t>There is a complex design and the deployment require expensive cost</a:t>
            </a:r>
            <a:r>
              <a:rPr lang="en-US" dirty="0" smtClean="0"/>
              <a:t>.</a:t>
            </a:r>
            <a:endParaRPr lang="en-US" dirty="0"/>
          </a:p>
          <a:p>
            <a:endParaRPr lang="en-US" dirty="0"/>
          </a:p>
        </p:txBody>
      </p:sp>
    </p:spTree>
    <p:extLst>
      <p:ext uri="{BB962C8B-B14F-4D97-AF65-F5344CB8AC3E}">
        <p14:creationId xmlns:p14="http://schemas.microsoft.com/office/powerpoint/2010/main" val="629532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DIAGRAM OF HYBRID TOPOLOGY</a:t>
            </a:r>
            <a:endParaRPr lang="en-US" dirty="0"/>
          </a:p>
        </p:txBody>
      </p:sp>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2471351" y="1452562"/>
            <a:ext cx="7043352" cy="4565179"/>
          </a:xfrm>
          <a:prstGeom prst="rect">
            <a:avLst/>
          </a:prstGeom>
        </p:spPr>
      </p:pic>
    </p:spTree>
    <p:extLst>
      <p:ext uri="{BB962C8B-B14F-4D97-AF65-F5344CB8AC3E}">
        <p14:creationId xmlns:p14="http://schemas.microsoft.com/office/powerpoint/2010/main" val="2119448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LOCAL AREA NETWORK (LAN)</a:t>
            </a:r>
            <a:br>
              <a:rPr lang="en-US" b="1" dirty="0"/>
            </a:br>
            <a:endParaRPr lang="en-US" dirty="0"/>
          </a:p>
        </p:txBody>
      </p:sp>
      <p:sp>
        <p:nvSpPr>
          <p:cNvPr id="3" name="Content Placeholder 2"/>
          <p:cNvSpPr>
            <a:spLocks noGrp="1"/>
          </p:cNvSpPr>
          <p:nvPr>
            <p:ph idx="1"/>
          </p:nvPr>
        </p:nvSpPr>
        <p:spPr/>
        <p:txBody>
          <a:bodyPr/>
          <a:lstStyle/>
          <a:p>
            <a:r>
              <a:rPr lang="en-US" dirty="0"/>
              <a:t>Local area network is a communication network of computers and/or other network resources over a small geographical area. LAN networks usually span less than a few kilometers in diameter. It is usually used to connect resources in a room, floor or building or group of building</a:t>
            </a:r>
            <a:r>
              <a:rPr lang="en-US" dirty="0" smtClean="0"/>
              <a:t>.</a:t>
            </a:r>
          </a:p>
          <a:p>
            <a:endParaRPr lang="en-US" dirty="0"/>
          </a:p>
          <a:p>
            <a:r>
              <a:rPr lang="en-US" dirty="0"/>
              <a:t>LAN are mostly private owned networks, data is divided and transmitted in the form of packets and generated back by the receiving computer.</a:t>
            </a:r>
          </a:p>
          <a:p>
            <a:endParaRPr lang="en-US" dirty="0"/>
          </a:p>
        </p:txBody>
      </p:sp>
    </p:spTree>
    <p:extLst>
      <p:ext uri="{BB962C8B-B14F-4D97-AF65-F5344CB8AC3E}">
        <p14:creationId xmlns:p14="http://schemas.microsoft.com/office/powerpoint/2010/main" val="3399264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ETHERNET LAN (Wired connection)</a:t>
            </a:r>
            <a:br>
              <a:rPr lang="en-US" b="1" dirty="0"/>
            </a:br>
            <a:endParaRPr lang="en-US" dirty="0"/>
          </a:p>
        </p:txBody>
      </p:sp>
      <p:sp>
        <p:nvSpPr>
          <p:cNvPr id="3" name="Content Placeholder 2"/>
          <p:cNvSpPr>
            <a:spLocks noGrp="1"/>
          </p:cNvSpPr>
          <p:nvPr>
            <p:ph idx="1"/>
          </p:nvPr>
        </p:nvSpPr>
        <p:spPr/>
        <p:txBody>
          <a:bodyPr/>
          <a:lstStyle/>
          <a:p>
            <a:r>
              <a:rPr lang="en-US" dirty="0"/>
              <a:t>Ethernet is a protocol that that controls the transmission of data in a LAN. </a:t>
            </a:r>
            <a:br>
              <a:rPr lang="en-US" dirty="0"/>
            </a:br>
            <a:r>
              <a:rPr lang="en-US" dirty="0"/>
              <a:t>Ethernet LAN uses Ethernet cable to connect the devices in a network, the network installation is wired and the switches and routers are configured using the network settings</a:t>
            </a:r>
            <a:r>
              <a:rPr lang="en-US" dirty="0" smtClean="0"/>
              <a:t>.</a:t>
            </a:r>
          </a:p>
          <a:p>
            <a:endParaRPr lang="en-US" dirty="0"/>
          </a:p>
          <a:p>
            <a:r>
              <a:rPr lang="en-US" dirty="0"/>
              <a:t>If multiple devices transmit data at once, the chances of signal collision is high. The computer which transmits would halt for a considerable time before retransferring the signals.</a:t>
            </a:r>
          </a:p>
          <a:p>
            <a:endParaRPr lang="en-US" dirty="0"/>
          </a:p>
        </p:txBody>
      </p:sp>
    </p:spTree>
    <p:extLst>
      <p:ext uri="{BB962C8B-B14F-4D97-AF65-F5344CB8AC3E}">
        <p14:creationId xmlns:p14="http://schemas.microsoft.com/office/powerpoint/2010/main" val="1578945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NETWORK TOPOLOGY</a:t>
            </a:r>
            <a:br>
              <a:rPr lang="en-US" b="1" dirty="0"/>
            </a:br>
            <a:endParaRPr lang="en-US" dirty="0"/>
          </a:p>
        </p:txBody>
      </p:sp>
      <p:sp>
        <p:nvSpPr>
          <p:cNvPr id="3" name="Content Placeholder 2"/>
          <p:cNvSpPr>
            <a:spLocks noGrp="1"/>
          </p:cNvSpPr>
          <p:nvPr>
            <p:ph idx="1"/>
          </p:nvPr>
        </p:nvSpPr>
        <p:spPr/>
        <p:txBody>
          <a:bodyPr/>
          <a:lstStyle/>
          <a:p>
            <a:r>
              <a:rPr lang="en-US" dirty="0"/>
              <a:t>Network topology explains the mode of arrangement of the network components. It is defined as the pattern of interconnection between the nodes of a network.</a:t>
            </a:r>
          </a:p>
          <a:p>
            <a:r>
              <a:rPr lang="en-US" dirty="0"/>
              <a:t>The basic topologies in LAN are:</a:t>
            </a:r>
          </a:p>
          <a:p>
            <a:pPr marL="971550" lvl="1" indent="-514350">
              <a:buFont typeface="+mj-lt"/>
              <a:buAutoNum type="romanUcPeriod"/>
            </a:pPr>
            <a:r>
              <a:rPr lang="en-US" i="1" dirty="0"/>
              <a:t>Mesh Topology</a:t>
            </a:r>
            <a:endParaRPr lang="en-US" dirty="0"/>
          </a:p>
          <a:p>
            <a:pPr marL="971550" lvl="1" indent="-514350">
              <a:buFont typeface="+mj-lt"/>
              <a:buAutoNum type="romanUcPeriod"/>
            </a:pPr>
            <a:r>
              <a:rPr lang="en-US" i="1" dirty="0"/>
              <a:t>Star Topology</a:t>
            </a:r>
            <a:endParaRPr lang="en-US" dirty="0"/>
          </a:p>
          <a:p>
            <a:pPr marL="971550" lvl="1" indent="-514350">
              <a:buFont typeface="+mj-lt"/>
              <a:buAutoNum type="romanUcPeriod"/>
            </a:pPr>
            <a:r>
              <a:rPr lang="en-US" i="1" dirty="0"/>
              <a:t>Bus Topology</a:t>
            </a:r>
            <a:endParaRPr lang="en-US" dirty="0"/>
          </a:p>
          <a:p>
            <a:pPr marL="971550" lvl="1" indent="-514350">
              <a:buFont typeface="+mj-lt"/>
              <a:buAutoNum type="romanUcPeriod"/>
            </a:pPr>
            <a:r>
              <a:rPr lang="en-US" i="1" dirty="0"/>
              <a:t>Ring Topology</a:t>
            </a:r>
            <a:endParaRPr lang="en-US" dirty="0"/>
          </a:p>
          <a:p>
            <a:pPr marL="971550" lvl="1" indent="-514350">
              <a:buFont typeface="+mj-lt"/>
              <a:buAutoNum type="romanUcPeriod"/>
            </a:pPr>
            <a:r>
              <a:rPr lang="en-US" i="1" dirty="0"/>
              <a:t>Hybrid Topology</a:t>
            </a:r>
            <a:endParaRPr lang="en-US" dirty="0"/>
          </a:p>
          <a:p>
            <a:endParaRPr lang="en-US" dirty="0"/>
          </a:p>
        </p:txBody>
      </p:sp>
    </p:spTree>
    <p:extLst>
      <p:ext uri="{BB962C8B-B14F-4D97-AF65-F5344CB8AC3E}">
        <p14:creationId xmlns:p14="http://schemas.microsoft.com/office/powerpoint/2010/main" val="6081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Mesh Topology</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dirty="0"/>
              <a:t>In this topology, every device on the network is connected together, creating connections between all devices on the network through dedicated or concern point-to-point link.</a:t>
            </a:r>
          </a:p>
          <a:p>
            <a:r>
              <a:rPr lang="en-US" dirty="0"/>
              <a:t>The advantage here lies in when any connection between two devices fails, there is always an alternate path for the signal to the reach the destination.</a:t>
            </a:r>
          </a:p>
          <a:p>
            <a:r>
              <a:rPr lang="en-US" b="1" dirty="0" smtClean="0"/>
              <a:t>problems</a:t>
            </a:r>
            <a:endParaRPr lang="en-US" dirty="0"/>
          </a:p>
          <a:p>
            <a:pPr lvl="1"/>
            <a:r>
              <a:rPr lang="en-US" dirty="0"/>
              <a:t>The wiring cost can be very high due to redundant cable connections</a:t>
            </a:r>
          </a:p>
          <a:p>
            <a:pPr lvl="1"/>
            <a:r>
              <a:rPr lang="en-US" dirty="0"/>
              <a:t>Troubleshooting a large mesh topology based network can be quite difficult</a:t>
            </a:r>
          </a:p>
          <a:p>
            <a:endParaRPr lang="en-US" dirty="0"/>
          </a:p>
        </p:txBody>
      </p:sp>
    </p:spTree>
    <p:extLst>
      <p:ext uri="{BB962C8B-B14F-4D97-AF65-F5344CB8AC3E}">
        <p14:creationId xmlns:p14="http://schemas.microsoft.com/office/powerpoint/2010/main" val="3582121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DIAGRAM OF A MESH TOPOLOGY</a:t>
            </a:r>
            <a:br>
              <a:rPr lang="en-US" dirty="0" smtClean="0"/>
            </a:b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2303" y="1225378"/>
            <a:ext cx="8155459" cy="4670854"/>
          </a:xfrm>
          <a:prstGeom prst="rect">
            <a:avLst/>
          </a:prstGeom>
        </p:spPr>
      </p:pic>
    </p:spTree>
    <p:extLst>
      <p:ext uri="{BB962C8B-B14F-4D97-AF65-F5344CB8AC3E}">
        <p14:creationId xmlns:p14="http://schemas.microsoft.com/office/powerpoint/2010/main" val="1833084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Star Topology</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dirty="0"/>
              <a:t>Here, the network nodes are connected directly to a central management device/component called the hub or network switch. This topology disallows direct communications between devices, all data is communicated via the central hub component.</a:t>
            </a:r>
          </a:p>
          <a:p>
            <a:r>
              <a:rPr lang="en-US" b="1" dirty="0" smtClean="0"/>
              <a:t>problems</a:t>
            </a:r>
            <a:endParaRPr lang="en-US" dirty="0"/>
          </a:p>
          <a:p>
            <a:pPr lvl="1"/>
            <a:r>
              <a:rPr lang="en-US" dirty="0"/>
              <a:t>If the connecting network device fails (hub or network switch), nodes attached are disabled and cannot participate in computer network communication.</a:t>
            </a:r>
          </a:p>
          <a:p>
            <a:pPr lvl="1"/>
            <a:r>
              <a:rPr lang="en-US" dirty="0"/>
              <a:t>More expensive than the linear bus topology due to the cost of the connecting devices.</a:t>
            </a:r>
          </a:p>
          <a:p>
            <a:pPr lvl="1"/>
            <a:r>
              <a:rPr lang="en-US" dirty="0"/>
              <a:t>It requires many resources and periodic maintenance.</a:t>
            </a:r>
          </a:p>
          <a:p>
            <a:endParaRPr lang="en-US" dirty="0"/>
          </a:p>
        </p:txBody>
      </p:sp>
    </p:spTree>
    <p:extLst>
      <p:ext uri="{BB962C8B-B14F-4D97-AF65-F5344CB8AC3E}">
        <p14:creationId xmlns:p14="http://schemas.microsoft.com/office/powerpoint/2010/main" val="1148064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smtClean="0"/>
              <a:t>DIAGRAM OF STAR TOPOLOGY</a:t>
            </a:r>
            <a:endParaRPr lang="en-US" b="1"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9438" y="1690688"/>
            <a:ext cx="7401697" cy="5004614"/>
          </a:xfrm>
          <a:prstGeom prst="rect">
            <a:avLst/>
          </a:prstGeom>
        </p:spPr>
      </p:pic>
    </p:spTree>
    <p:extLst>
      <p:ext uri="{BB962C8B-B14F-4D97-AF65-F5344CB8AC3E}">
        <p14:creationId xmlns:p14="http://schemas.microsoft.com/office/powerpoint/2010/main" val="251839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i="1" dirty="0"/>
              <a:t>Bus Topology</a:t>
            </a:r>
            <a:r>
              <a:rPr lang="en-US" b="1" dirty="0"/>
              <a:t/>
            </a:r>
            <a:br>
              <a:rPr lang="en-US" b="1" dirty="0"/>
            </a:br>
            <a:endParaRPr lang="en-US" dirty="0"/>
          </a:p>
        </p:txBody>
      </p:sp>
      <p:sp>
        <p:nvSpPr>
          <p:cNvPr id="4" name="Content Placeholder 3"/>
          <p:cNvSpPr>
            <a:spLocks noGrp="1"/>
          </p:cNvSpPr>
          <p:nvPr>
            <p:ph idx="1"/>
          </p:nvPr>
        </p:nvSpPr>
        <p:spPr/>
        <p:txBody>
          <a:bodyPr/>
          <a:lstStyle/>
          <a:p>
            <a:r>
              <a:rPr lang="en-US" dirty="0"/>
              <a:t>In Bus topology, the network components are connected to the main cable through drop lines with a terminator at each end. The terminator is used to absorb the signal when the signal gets to the end, preventing signal bounce.</a:t>
            </a:r>
          </a:p>
          <a:p>
            <a:r>
              <a:rPr lang="en-US" b="1" dirty="0" smtClean="0"/>
              <a:t>problems</a:t>
            </a:r>
            <a:endParaRPr lang="en-US" dirty="0"/>
          </a:p>
          <a:p>
            <a:pPr lvl="1"/>
            <a:r>
              <a:rPr lang="en-US" dirty="0"/>
              <a:t>Entire network shuts down if there is a break in the main cable.</a:t>
            </a:r>
          </a:p>
          <a:p>
            <a:pPr lvl="1"/>
            <a:r>
              <a:rPr lang="en-US" dirty="0"/>
              <a:t>Terminators are required at both ends of the backbone cable.</a:t>
            </a:r>
          </a:p>
          <a:p>
            <a:pPr lvl="1"/>
            <a:r>
              <a:rPr lang="en-US" dirty="0"/>
              <a:t>Not meant to be used as a standalone solution</a:t>
            </a:r>
          </a:p>
        </p:txBody>
      </p:sp>
    </p:spTree>
    <p:extLst>
      <p:ext uri="{BB962C8B-B14F-4D97-AF65-F5344CB8AC3E}">
        <p14:creationId xmlns:p14="http://schemas.microsoft.com/office/powerpoint/2010/main" val="2365635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610</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Wired Local Area Network (LAN)</vt:lpstr>
      <vt:lpstr>LOCAL AREA NETWORK (LAN) </vt:lpstr>
      <vt:lpstr>ETHERNET LAN (Wired connection) </vt:lpstr>
      <vt:lpstr>NETWORK TOPOLOGY </vt:lpstr>
      <vt:lpstr>Mesh Topology </vt:lpstr>
      <vt:lpstr>DIAGRAM OF A MESH TOPOLOGY </vt:lpstr>
      <vt:lpstr>Star Topology </vt:lpstr>
      <vt:lpstr>DIAGRAM OF STAR TOPOLOGY</vt:lpstr>
      <vt:lpstr>Bus Topology </vt:lpstr>
      <vt:lpstr>DIAGRAM OF BUS TOPOLOGY</vt:lpstr>
      <vt:lpstr>Ring Topology </vt:lpstr>
      <vt:lpstr>DIAGRAM OF A RING TOPOLOGY</vt:lpstr>
      <vt:lpstr>Hybrid Topology </vt:lpstr>
      <vt:lpstr>DIAGRAM OF HYBRID TOPOLOGY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Wired Local Area Network (LAN)</dc:title>
  <dc:creator>USER</dc:creator>
  <cp:lastModifiedBy>USER</cp:lastModifiedBy>
  <cp:revision>12</cp:revision>
  <dcterms:created xsi:type="dcterms:W3CDTF">2021-06-14T15:36:49Z</dcterms:created>
  <dcterms:modified xsi:type="dcterms:W3CDTF">2021-06-14T17:00:07Z</dcterms:modified>
</cp:coreProperties>
</file>