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2" r:id="rId4"/>
    <p:sldId id="273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3" r:id="rId13"/>
    <p:sldId id="284" r:id="rId14"/>
    <p:sldId id="286" r:id="rId15"/>
    <p:sldId id="285" r:id="rId16"/>
    <p:sldId id="295" r:id="rId17"/>
    <p:sldId id="289" r:id="rId18"/>
    <p:sldId id="296" r:id="rId19"/>
    <p:sldId id="287" r:id="rId20"/>
    <p:sldId id="297" r:id="rId21"/>
    <p:sldId id="288" r:id="rId22"/>
    <p:sldId id="290" r:id="rId23"/>
    <p:sldId id="291" r:id="rId24"/>
    <p:sldId id="292" r:id="rId25"/>
    <p:sldId id="293" r:id="rId26"/>
    <p:sldId id="294" r:id="rId27"/>
    <p:sldId id="298" r:id="rId28"/>
    <p:sldId id="299" r:id="rId29"/>
    <p:sldId id="301" r:id="rId30"/>
    <p:sldId id="30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3040E-9B57-4B9A-8359-653A145A85A5}" v="52" dt="2021-09-30T02:50:05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n YoungHun" userId="41e60736eac7cfb3" providerId="LiveId" clId="{1853040E-9B57-4B9A-8359-653A145A85A5}"/>
    <pc:docChg chg="addSld modSld">
      <pc:chgData name="Ahn YoungHun" userId="41e60736eac7cfb3" providerId="LiveId" clId="{1853040E-9B57-4B9A-8359-653A145A85A5}" dt="2021-09-30T02:50:05.442" v="797"/>
      <pc:docMkLst>
        <pc:docMk/>
      </pc:docMkLst>
      <pc:sldChg chg="modSp mod">
        <pc:chgData name="Ahn YoungHun" userId="41e60736eac7cfb3" providerId="LiveId" clId="{1853040E-9B57-4B9A-8359-653A145A85A5}" dt="2021-09-30T02:50:05.442" v="797"/>
        <pc:sldMkLst>
          <pc:docMk/>
          <pc:sldMk cId="3021840761" sldId="256"/>
        </pc:sldMkLst>
        <pc:spChg chg="mod">
          <ac:chgData name="Ahn YoungHun" userId="41e60736eac7cfb3" providerId="LiveId" clId="{1853040E-9B57-4B9A-8359-653A145A85A5}" dt="2021-09-30T02:50:05.442" v="797"/>
          <ac:spMkLst>
            <pc:docMk/>
            <pc:sldMk cId="3021840761" sldId="256"/>
            <ac:spMk id="2" creationId="{FE7F3755-4A0B-40E8-92DE-C746495EC60F}"/>
          </ac:spMkLst>
        </pc:spChg>
        <pc:spChg chg="mod">
          <ac:chgData name="Ahn YoungHun" userId="41e60736eac7cfb3" providerId="LiveId" clId="{1853040E-9B57-4B9A-8359-653A145A85A5}" dt="2021-09-30T02:41:28.600" v="788" actId="207"/>
          <ac:spMkLst>
            <pc:docMk/>
            <pc:sldMk cId="3021840761" sldId="256"/>
            <ac:spMk id="3" creationId="{C68161C8-F36C-4B3B-A23B-9E62AE088C61}"/>
          </ac:spMkLst>
        </pc:spChg>
      </pc:sldChg>
      <pc:sldChg chg="modSp add mod">
        <pc:chgData name="Ahn YoungHun" userId="41e60736eac7cfb3" providerId="LiveId" clId="{1853040E-9B57-4B9A-8359-653A145A85A5}" dt="2021-09-30T02:26:04.173" v="353" actId="20577"/>
        <pc:sldMkLst>
          <pc:docMk/>
          <pc:sldMk cId="4073955583" sldId="298"/>
        </pc:sldMkLst>
        <pc:spChg chg="mod">
          <ac:chgData name="Ahn YoungHun" userId="41e60736eac7cfb3" providerId="LiveId" clId="{1853040E-9B57-4B9A-8359-653A145A85A5}" dt="2021-09-30T02:24:41.657" v="214" actId="20577"/>
          <ac:spMkLst>
            <pc:docMk/>
            <pc:sldMk cId="4073955583" sldId="298"/>
            <ac:spMk id="4" creationId="{C45EF18C-70DA-491B-AA7A-D63AD932D34E}"/>
          </ac:spMkLst>
        </pc:spChg>
        <pc:spChg chg="mod">
          <ac:chgData name="Ahn YoungHun" userId="41e60736eac7cfb3" providerId="LiveId" clId="{1853040E-9B57-4B9A-8359-653A145A85A5}" dt="2021-09-30T02:26:04.173" v="353" actId="20577"/>
          <ac:spMkLst>
            <pc:docMk/>
            <pc:sldMk cId="4073955583" sldId="298"/>
            <ac:spMk id="5" creationId="{11005BC7-0B19-45F7-808B-AA5B373C8772}"/>
          </ac:spMkLst>
        </pc:spChg>
      </pc:sldChg>
      <pc:sldChg chg="modSp add mod">
        <pc:chgData name="Ahn YoungHun" userId="41e60736eac7cfb3" providerId="LiveId" clId="{1853040E-9B57-4B9A-8359-653A145A85A5}" dt="2021-09-30T02:30:10.783" v="685"/>
        <pc:sldMkLst>
          <pc:docMk/>
          <pc:sldMk cId="129299237" sldId="299"/>
        </pc:sldMkLst>
        <pc:spChg chg="mod">
          <ac:chgData name="Ahn YoungHun" userId="41e60736eac7cfb3" providerId="LiveId" clId="{1853040E-9B57-4B9A-8359-653A145A85A5}" dt="2021-09-30T02:27:08.251" v="416"/>
          <ac:spMkLst>
            <pc:docMk/>
            <pc:sldMk cId="129299237" sldId="299"/>
            <ac:spMk id="4" creationId="{C45EF18C-70DA-491B-AA7A-D63AD932D34E}"/>
          </ac:spMkLst>
        </pc:spChg>
        <pc:spChg chg="mod">
          <ac:chgData name="Ahn YoungHun" userId="41e60736eac7cfb3" providerId="LiveId" clId="{1853040E-9B57-4B9A-8359-653A145A85A5}" dt="2021-09-30T02:30:10.783" v="685"/>
          <ac:spMkLst>
            <pc:docMk/>
            <pc:sldMk cId="129299237" sldId="299"/>
            <ac:spMk id="5" creationId="{11005BC7-0B19-45F7-808B-AA5B373C8772}"/>
          </ac:spMkLst>
        </pc:spChg>
      </pc:sldChg>
      <pc:sldChg chg="modSp add mod">
        <pc:chgData name="Ahn YoungHun" userId="41e60736eac7cfb3" providerId="LiveId" clId="{1853040E-9B57-4B9A-8359-653A145A85A5}" dt="2021-09-30T02:26:35.586" v="405" actId="20577"/>
        <pc:sldMkLst>
          <pc:docMk/>
          <pc:sldMk cId="221717882" sldId="300"/>
        </pc:sldMkLst>
        <pc:spChg chg="mod">
          <ac:chgData name="Ahn YoungHun" userId="41e60736eac7cfb3" providerId="LiveId" clId="{1853040E-9B57-4B9A-8359-653A145A85A5}" dt="2021-09-30T02:26:09.460" v="354" actId="20577"/>
          <ac:spMkLst>
            <pc:docMk/>
            <pc:sldMk cId="221717882" sldId="300"/>
            <ac:spMk id="4" creationId="{C45EF18C-70DA-491B-AA7A-D63AD932D34E}"/>
          </ac:spMkLst>
        </pc:spChg>
        <pc:spChg chg="mod">
          <ac:chgData name="Ahn YoungHun" userId="41e60736eac7cfb3" providerId="LiveId" clId="{1853040E-9B57-4B9A-8359-653A145A85A5}" dt="2021-09-30T02:26:35.586" v="405" actId="20577"/>
          <ac:spMkLst>
            <pc:docMk/>
            <pc:sldMk cId="221717882" sldId="300"/>
            <ac:spMk id="5" creationId="{11005BC7-0B19-45F7-808B-AA5B373C8772}"/>
          </ac:spMkLst>
        </pc:spChg>
      </pc:sldChg>
      <pc:sldChg chg="modSp add mod">
        <pc:chgData name="Ahn YoungHun" userId="41e60736eac7cfb3" providerId="LiveId" clId="{1853040E-9B57-4B9A-8359-653A145A85A5}" dt="2021-09-30T02:40:22.074" v="787" actId="20577"/>
        <pc:sldMkLst>
          <pc:docMk/>
          <pc:sldMk cId="101423657" sldId="301"/>
        </pc:sldMkLst>
        <pc:spChg chg="mod">
          <ac:chgData name="Ahn YoungHun" userId="41e60736eac7cfb3" providerId="LiveId" clId="{1853040E-9B57-4B9A-8359-653A145A85A5}" dt="2021-09-30T02:40:22.074" v="787" actId="20577"/>
          <ac:spMkLst>
            <pc:docMk/>
            <pc:sldMk cId="101423657" sldId="301"/>
            <ac:spMk id="5" creationId="{11005BC7-0B19-45F7-808B-AA5B373C87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548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0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39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1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4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1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8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557AE6-CC42-42E6-BB3A-BED80CE561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D9DABC2-C35E-4C3F-8B45-137AB64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9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F3755-4A0B-40E8-92DE-C746495E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9221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</a:t>
            </a:r>
            <a:r>
              <a:rPr lang="ko-KR" altLang="en-US" sz="4000" dirty="0"/>
              <a:t>조 </a:t>
            </a:r>
            <a:r>
              <a:rPr lang="ko-KR" altLang="en-US" sz="4000" dirty="0" err="1"/>
              <a:t>멋있러닝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161C8-F36C-4B3B-A23B-9E62AE088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807" y="3661914"/>
            <a:ext cx="9418320" cy="169164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은행 고객 이탈 방지를 위한 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302184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Education_Level</a:t>
            </a:r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학력 데이터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Graduate : </a:t>
            </a:r>
            <a:r>
              <a:rPr lang="ko-KR" altLang="en-US" sz="3200" dirty="0">
                <a:solidFill>
                  <a:schemeClr val="tx1"/>
                </a:solidFill>
              </a:rPr>
              <a:t>석사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Post-Graduate : </a:t>
            </a:r>
            <a:r>
              <a:rPr lang="ko-KR" altLang="en-US" sz="3200" dirty="0">
                <a:solidFill>
                  <a:schemeClr val="tx1"/>
                </a:solidFill>
              </a:rPr>
              <a:t>법학</a:t>
            </a:r>
            <a:r>
              <a:rPr lang="en-US" altLang="ko-KR" sz="3200" dirty="0">
                <a:solidFill>
                  <a:schemeClr val="tx1"/>
                </a:solidFill>
              </a:rPr>
              <a:t>/</a:t>
            </a:r>
            <a:r>
              <a:rPr lang="ko-KR" altLang="en-US" sz="3200" dirty="0">
                <a:solidFill>
                  <a:schemeClr val="tx1"/>
                </a:solidFill>
              </a:rPr>
              <a:t>의과 전문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Uneducated : </a:t>
            </a:r>
            <a:r>
              <a:rPr lang="ko-KR" altLang="en-US" sz="3200" dirty="0">
                <a:solidFill>
                  <a:schemeClr val="tx1"/>
                </a:solidFill>
              </a:rPr>
              <a:t>중졸 이하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College : </a:t>
            </a:r>
            <a:r>
              <a:rPr lang="ko-KR" altLang="en-US" sz="3200" dirty="0">
                <a:solidFill>
                  <a:schemeClr val="tx1"/>
                </a:solidFill>
              </a:rPr>
              <a:t>학사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Doctorate : </a:t>
            </a:r>
            <a:r>
              <a:rPr lang="ko-KR" altLang="en-US" sz="3200" dirty="0">
                <a:solidFill>
                  <a:schemeClr val="tx1"/>
                </a:solidFill>
              </a:rPr>
              <a:t>박사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High-School : </a:t>
            </a:r>
            <a:r>
              <a:rPr lang="ko-KR" altLang="en-US" sz="3200" dirty="0">
                <a:solidFill>
                  <a:schemeClr val="tx1"/>
                </a:solidFill>
              </a:rPr>
              <a:t>고등학교</a:t>
            </a:r>
          </a:p>
        </p:txBody>
      </p:sp>
    </p:spTree>
    <p:extLst>
      <p:ext uri="{BB962C8B-B14F-4D97-AF65-F5344CB8AC3E}">
        <p14:creationId xmlns:p14="http://schemas.microsoft.com/office/powerpoint/2010/main" val="318952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Marital_Status</a:t>
            </a:r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결혼 여부 데이터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Married : </a:t>
            </a:r>
            <a:r>
              <a:rPr lang="ko-KR" altLang="en-US" sz="3200" dirty="0">
                <a:solidFill>
                  <a:schemeClr val="tx1"/>
                </a:solidFill>
              </a:rPr>
              <a:t>결혼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Divorced : </a:t>
            </a:r>
            <a:r>
              <a:rPr lang="ko-KR" altLang="en-US" sz="3200" dirty="0">
                <a:solidFill>
                  <a:schemeClr val="tx1"/>
                </a:solidFill>
              </a:rPr>
              <a:t>이혼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Single : </a:t>
            </a:r>
            <a:r>
              <a:rPr lang="ko-KR" altLang="en-US" sz="3200" dirty="0">
                <a:solidFill>
                  <a:schemeClr val="tx1"/>
                </a:solidFill>
              </a:rPr>
              <a:t>미혼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Unknown </a:t>
            </a:r>
            <a:r>
              <a:rPr lang="ko-KR" altLang="en-US" sz="3200" dirty="0" err="1">
                <a:solidFill>
                  <a:schemeClr val="tx1"/>
                </a:solidFill>
              </a:rPr>
              <a:t>결측치</a:t>
            </a:r>
            <a:r>
              <a:rPr lang="ko-KR" altLang="en-US" sz="3200" dirty="0">
                <a:solidFill>
                  <a:schemeClr val="tx1"/>
                </a:solidFill>
              </a:rPr>
              <a:t> 존재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161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Income_Category</a:t>
            </a:r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수입 범위 데이터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달러 기준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최소 </a:t>
            </a:r>
            <a:r>
              <a:rPr lang="en-US" altLang="ko-KR" sz="3200" dirty="0">
                <a:solidFill>
                  <a:schemeClr val="tx1"/>
                </a:solidFill>
              </a:rPr>
              <a:t>$40000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$20K </a:t>
            </a:r>
            <a:r>
              <a:rPr lang="ko-KR" altLang="en-US" sz="3200" dirty="0">
                <a:solidFill>
                  <a:schemeClr val="tx1"/>
                </a:solidFill>
              </a:rPr>
              <a:t>단위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Unkown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</a:rPr>
              <a:t>결측치</a:t>
            </a:r>
            <a:r>
              <a:rPr lang="ko-KR" altLang="en-US" sz="3200" dirty="0">
                <a:solidFill>
                  <a:schemeClr val="tx1"/>
                </a:solidFill>
              </a:rPr>
              <a:t> 존재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018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Card_Cateogry</a:t>
            </a:r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신용카드 등급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- </a:t>
            </a:r>
            <a:r>
              <a:rPr lang="ko-KR" altLang="en-US" sz="3200" dirty="0">
                <a:solidFill>
                  <a:schemeClr val="tx1"/>
                </a:solidFill>
              </a:rPr>
              <a:t>블루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- </a:t>
            </a:r>
            <a:r>
              <a:rPr lang="ko-KR" altLang="en-US" sz="3200" dirty="0">
                <a:solidFill>
                  <a:schemeClr val="tx1"/>
                </a:solidFill>
              </a:rPr>
              <a:t>실버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- </a:t>
            </a:r>
            <a:r>
              <a:rPr lang="ko-KR" altLang="en-US" sz="3200" dirty="0">
                <a:solidFill>
                  <a:schemeClr val="tx1"/>
                </a:solidFill>
              </a:rPr>
              <a:t>골드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- </a:t>
            </a:r>
            <a:r>
              <a:rPr lang="ko-KR" altLang="en-US" sz="3200" dirty="0" err="1">
                <a:solidFill>
                  <a:schemeClr val="tx1"/>
                </a:solidFill>
              </a:rPr>
              <a:t>플레티넘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 err="1">
                <a:solidFill>
                  <a:schemeClr val="tx1"/>
                </a:solidFill>
              </a:rPr>
              <a:t>결측치</a:t>
            </a:r>
            <a:r>
              <a:rPr lang="ko-KR" altLang="en-US" sz="3200" dirty="0">
                <a:solidFill>
                  <a:schemeClr val="tx1"/>
                </a:solidFill>
              </a:rPr>
              <a:t> 없음</a:t>
            </a:r>
          </a:p>
        </p:txBody>
      </p:sp>
    </p:spTree>
    <p:extLst>
      <p:ext uri="{BB962C8B-B14F-4D97-AF65-F5344CB8AC3E}">
        <p14:creationId xmlns:p14="http://schemas.microsoft.com/office/powerpoint/2010/main" val="56341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결측치</a:t>
            </a:r>
            <a:r>
              <a:rPr lang="ko-KR" altLang="en-US" sz="2400" dirty="0"/>
              <a:t> 피처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- </a:t>
            </a:r>
            <a:r>
              <a:rPr lang="ko-KR" altLang="en-US" sz="3200" dirty="0">
                <a:solidFill>
                  <a:schemeClr val="tx1"/>
                </a:solidFill>
              </a:rPr>
              <a:t>학력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- </a:t>
            </a:r>
            <a:r>
              <a:rPr lang="ko-KR" altLang="en-US" sz="3200" dirty="0">
                <a:solidFill>
                  <a:schemeClr val="tx1"/>
                </a:solidFill>
              </a:rPr>
              <a:t>수입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- </a:t>
            </a:r>
            <a:r>
              <a:rPr lang="ko-KR" altLang="en-US" sz="3200" dirty="0">
                <a:solidFill>
                  <a:schemeClr val="tx1"/>
                </a:solidFill>
              </a:rPr>
              <a:t>결혼여부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대체 방법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>
                <a:solidFill>
                  <a:schemeClr val="tx1"/>
                </a:solidFill>
              </a:rPr>
              <a:t>대표 값 대체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수치형 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Customer_Age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고객 나이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Dependent_Count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부양 가족 수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Months_on_book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카드 할부 기간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81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수치형 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Total_Relationship_Count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가입 상품 수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Months_Inactive_12_mon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카드 비활성 기간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Contacts_Count_12_mon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연락 빈도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181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수치형 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Credit Limit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신용 한도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Total_Revolving_Bal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할부 잔액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수치형 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Avg_Open_To_Buy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남은 신용한도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( </a:t>
            </a:r>
            <a:r>
              <a:rPr lang="en-US" altLang="ko-KR" sz="3200" dirty="0" err="1">
                <a:solidFill>
                  <a:schemeClr val="tx1"/>
                </a:solidFill>
              </a:rPr>
              <a:t>Credit_Limit</a:t>
            </a:r>
            <a:r>
              <a:rPr lang="en-US" altLang="ko-KR" sz="3200" dirty="0">
                <a:solidFill>
                  <a:schemeClr val="tx1"/>
                </a:solidFill>
              </a:rPr>
              <a:t> – </a:t>
            </a:r>
            <a:r>
              <a:rPr lang="en-US" altLang="ko-KR" sz="3200" dirty="0" err="1">
                <a:solidFill>
                  <a:schemeClr val="tx1"/>
                </a:solidFill>
              </a:rPr>
              <a:t>Total_Revolving_Bal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Avg_Utilization_Ratio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 </a:t>
            </a:r>
            <a:r>
              <a:rPr lang="ko-KR" altLang="en-US" sz="3200" dirty="0">
                <a:solidFill>
                  <a:schemeClr val="tx1"/>
                </a:solidFill>
              </a:rPr>
              <a:t>할부 비율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( </a:t>
            </a:r>
            <a:r>
              <a:rPr lang="en-US" altLang="ko-KR" sz="3200" dirty="0" err="1">
                <a:solidFill>
                  <a:schemeClr val="tx1"/>
                </a:solidFill>
              </a:rPr>
              <a:t>Total_Revolving_Bal</a:t>
            </a:r>
            <a:r>
              <a:rPr lang="en-US" altLang="ko-KR" sz="3200" dirty="0">
                <a:solidFill>
                  <a:schemeClr val="tx1"/>
                </a:solidFill>
              </a:rPr>
              <a:t> / </a:t>
            </a:r>
            <a:r>
              <a:rPr lang="en-US" altLang="ko-KR" sz="3200" dirty="0" err="1">
                <a:solidFill>
                  <a:schemeClr val="tx1"/>
                </a:solidFill>
              </a:rPr>
              <a:t>Credit_Limit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62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수치형 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Total_trans_Amt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실제 사용 총액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Total_trans_Ct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</a:t>
            </a:r>
            <a:r>
              <a:rPr lang="ko-KR" altLang="en-US" sz="3200" dirty="0">
                <a:solidFill>
                  <a:schemeClr val="tx1"/>
                </a:solidFill>
              </a:rPr>
              <a:t>실제 사용 횟수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7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팀원소개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팀장 </a:t>
            </a:r>
            <a:r>
              <a:rPr lang="en-US" altLang="ko-KR" sz="3200" dirty="0">
                <a:solidFill>
                  <a:schemeClr val="tx1"/>
                </a:solidFill>
              </a:rPr>
              <a:t>: </a:t>
            </a:r>
            <a:r>
              <a:rPr lang="ko-KR" altLang="en-US" sz="3200" dirty="0">
                <a:solidFill>
                  <a:schemeClr val="tx1"/>
                </a:solidFill>
              </a:rPr>
              <a:t>김희진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팀원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- </a:t>
            </a:r>
            <a:r>
              <a:rPr lang="ko-KR" altLang="en-US" sz="3200" dirty="0">
                <a:solidFill>
                  <a:schemeClr val="tx1"/>
                </a:solidFill>
              </a:rPr>
              <a:t>김용호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- </a:t>
            </a:r>
            <a:r>
              <a:rPr lang="ko-KR" altLang="en-US" sz="3200" dirty="0" err="1">
                <a:solidFill>
                  <a:schemeClr val="tx1"/>
                </a:solidFill>
              </a:rPr>
              <a:t>문세웅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- </a:t>
            </a:r>
            <a:r>
              <a:rPr lang="ko-KR" altLang="en-US" sz="3200" dirty="0">
                <a:solidFill>
                  <a:schemeClr val="tx1"/>
                </a:solidFill>
              </a:rPr>
              <a:t>박민지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-</a:t>
            </a:r>
            <a:r>
              <a:rPr lang="ko-KR" altLang="en-US" sz="3200" dirty="0">
                <a:solidFill>
                  <a:schemeClr val="tx1"/>
                </a:solidFill>
              </a:rPr>
              <a:t> 안성준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- </a:t>
            </a:r>
            <a:r>
              <a:rPr lang="ko-KR" altLang="en-US" sz="3200" dirty="0">
                <a:solidFill>
                  <a:schemeClr val="tx1"/>
                </a:solidFill>
              </a:rPr>
              <a:t>안영훈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475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수치형 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Total_Amt_Chng_Q4_Q1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1</a:t>
            </a:r>
            <a:r>
              <a:rPr lang="ko-KR" altLang="en-US" sz="3200" dirty="0">
                <a:solidFill>
                  <a:schemeClr val="tx1"/>
                </a:solidFill>
              </a:rPr>
              <a:t>분기 대비 </a:t>
            </a:r>
            <a:r>
              <a:rPr lang="en-US" altLang="ko-KR" sz="3200" dirty="0">
                <a:solidFill>
                  <a:schemeClr val="tx1"/>
                </a:solidFill>
              </a:rPr>
              <a:t>4</a:t>
            </a:r>
            <a:r>
              <a:rPr lang="ko-KR" altLang="en-US" sz="3200" dirty="0">
                <a:solidFill>
                  <a:schemeClr val="tx1"/>
                </a:solidFill>
              </a:rPr>
              <a:t>분기 결제 대금 비율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Total_Ct_Chng_Q4_Q1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: 1</a:t>
            </a:r>
            <a:r>
              <a:rPr lang="ko-KR" altLang="en-US" sz="3200" dirty="0">
                <a:solidFill>
                  <a:schemeClr val="tx1"/>
                </a:solidFill>
              </a:rPr>
              <a:t>분기 대비 </a:t>
            </a:r>
            <a:r>
              <a:rPr lang="en-US" altLang="ko-KR" sz="3200" dirty="0">
                <a:solidFill>
                  <a:schemeClr val="tx1"/>
                </a:solidFill>
              </a:rPr>
              <a:t>4</a:t>
            </a:r>
            <a:r>
              <a:rPr lang="ko-KR" altLang="en-US" sz="3200" dirty="0">
                <a:solidFill>
                  <a:schemeClr val="tx1"/>
                </a:solidFill>
              </a:rPr>
              <a:t>분기 결제 횟수 비율</a:t>
            </a:r>
          </a:p>
        </p:txBody>
      </p:sp>
    </p:spTree>
    <p:extLst>
      <p:ext uri="{BB962C8B-B14F-4D97-AF65-F5344CB8AC3E}">
        <p14:creationId xmlns:p14="http://schemas.microsoft.com/office/powerpoint/2010/main" val="371784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수치형 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Log </a:t>
            </a:r>
            <a:r>
              <a:rPr lang="ko-KR" altLang="en-US" sz="3200" dirty="0">
                <a:solidFill>
                  <a:schemeClr val="tx1"/>
                </a:solidFill>
              </a:rPr>
              <a:t>변환 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en-US" altLang="ko-KR" sz="3200" dirty="0" err="1">
                <a:solidFill>
                  <a:schemeClr val="tx1"/>
                </a:solidFill>
              </a:rPr>
              <a:t>Credit_Limit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3200" dirty="0">
                <a:solidFill>
                  <a:schemeClr val="tx1"/>
                </a:solidFill>
              </a:rPr>
              <a:t>스케일링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상관성 확인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>
                <a:solidFill>
                  <a:schemeClr val="tx1"/>
                </a:solidFill>
              </a:rPr>
              <a:t>타겟과의 상관성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en-US" altLang="ko-KR" sz="3200" dirty="0" err="1">
                <a:solidFill>
                  <a:schemeClr val="tx1"/>
                </a:solidFill>
              </a:rPr>
              <a:t>pointbiserialr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 err="1">
                <a:solidFill>
                  <a:schemeClr val="tx1"/>
                </a:solidFill>
              </a:rPr>
              <a:t>이연상관계수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2266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Drop </a:t>
            </a:r>
            <a:r>
              <a:rPr lang="ko-KR" altLang="en-US" sz="2400" dirty="0"/>
              <a:t>변수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고객번호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남은 신용 한도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할부 비율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총 결제 대금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분기 대비 </a:t>
            </a:r>
            <a:r>
              <a:rPr lang="en-US" altLang="ko-KR" sz="3200" dirty="0">
                <a:solidFill>
                  <a:schemeClr val="tx1"/>
                </a:solidFill>
              </a:rPr>
              <a:t>4</a:t>
            </a:r>
            <a:r>
              <a:rPr lang="ko-KR" altLang="en-US" sz="3200" dirty="0">
                <a:solidFill>
                  <a:schemeClr val="tx1"/>
                </a:solidFill>
              </a:rPr>
              <a:t>분기 총 결제 대금</a:t>
            </a:r>
          </a:p>
        </p:txBody>
      </p:sp>
    </p:spTree>
    <p:extLst>
      <p:ext uri="{BB962C8B-B14F-4D97-AF65-F5344CB8AC3E}">
        <p14:creationId xmlns:p14="http://schemas.microsoft.com/office/powerpoint/2010/main" val="76174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모델링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DecisionTreeClassifier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RandomForestClassifier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LogisticRegression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KNeighborsClassifier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XGBClassifer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LGBMClassifier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SVM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1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모델링 순서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기본 모델링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 err="1">
                <a:solidFill>
                  <a:schemeClr val="tx1"/>
                </a:solidFill>
              </a:rPr>
              <a:t>업샘플링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(Smote)</a:t>
            </a:r>
          </a:p>
          <a:p>
            <a:r>
              <a:rPr lang="ko-KR" altLang="en-US" sz="3200" dirty="0">
                <a:solidFill>
                  <a:schemeClr val="tx1"/>
                </a:solidFill>
              </a:rPr>
              <a:t>앙상블 학습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 err="1">
                <a:solidFill>
                  <a:schemeClr val="tx1"/>
                </a:solidFill>
              </a:rPr>
              <a:t>하이퍼</a:t>
            </a:r>
            <a:r>
              <a:rPr lang="ko-KR" altLang="en-US" sz="3200" dirty="0">
                <a:solidFill>
                  <a:schemeClr val="tx1"/>
                </a:solidFill>
              </a:rPr>
              <a:t> 파라미터 튜닝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Trade-off</a:t>
            </a:r>
          </a:p>
          <a:p>
            <a:r>
              <a:rPr lang="ko-KR" altLang="en-US" sz="3200" dirty="0">
                <a:solidFill>
                  <a:schemeClr val="tx1"/>
                </a:solidFill>
              </a:rPr>
              <a:t>최종 모델 결정</a:t>
            </a:r>
          </a:p>
        </p:txBody>
      </p:sp>
    </p:spTree>
    <p:extLst>
      <p:ext uri="{BB962C8B-B14F-4D97-AF65-F5344CB8AC3E}">
        <p14:creationId xmlns:p14="http://schemas.microsoft.com/office/powerpoint/2010/main" val="77725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최종모델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tx1"/>
                </a:solidFill>
              </a:rPr>
              <a:t>재현율</a:t>
            </a:r>
            <a:r>
              <a:rPr lang="ko-KR" altLang="en-US" sz="3200" dirty="0">
                <a:solidFill>
                  <a:schemeClr val="tx1"/>
                </a:solidFill>
              </a:rPr>
              <a:t> 향상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정밀도 </a:t>
            </a:r>
            <a:r>
              <a:rPr lang="en-US" altLang="ko-KR" sz="3200" dirty="0">
                <a:solidFill>
                  <a:schemeClr val="tx1"/>
                </a:solidFill>
              </a:rPr>
              <a:t>0.75 </a:t>
            </a:r>
            <a:r>
              <a:rPr lang="ko-KR" altLang="en-US" sz="3200" dirty="0">
                <a:solidFill>
                  <a:schemeClr val="tx1"/>
                </a:solidFill>
              </a:rPr>
              <a:t>이상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정확도 </a:t>
            </a:r>
            <a:r>
              <a:rPr lang="en-US" altLang="ko-KR" sz="3200" dirty="0">
                <a:solidFill>
                  <a:schemeClr val="tx1"/>
                </a:solidFill>
              </a:rPr>
              <a:t>0.9 </a:t>
            </a:r>
            <a:r>
              <a:rPr lang="ko-KR" altLang="en-US" sz="3200" dirty="0">
                <a:solidFill>
                  <a:schemeClr val="tx1"/>
                </a:solidFill>
              </a:rPr>
              <a:t>이상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2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LightGBM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최종 결과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>
                <a:solidFill>
                  <a:schemeClr val="tx1"/>
                </a:solidFill>
              </a:rPr>
              <a:t>정확도 </a:t>
            </a:r>
            <a:r>
              <a:rPr lang="en-US" altLang="ko-KR" sz="3200" dirty="0">
                <a:solidFill>
                  <a:schemeClr val="tx1"/>
                </a:solidFill>
              </a:rPr>
              <a:t>: 0.9258 	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>
                <a:solidFill>
                  <a:schemeClr val="tx1"/>
                </a:solidFill>
              </a:rPr>
              <a:t>정밀도 </a:t>
            </a:r>
            <a:r>
              <a:rPr lang="en-US" altLang="ko-KR" sz="3200" dirty="0">
                <a:solidFill>
                  <a:schemeClr val="tx1"/>
                </a:solidFill>
              </a:rPr>
              <a:t>: 0.7626	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 err="1">
                <a:solidFill>
                  <a:schemeClr val="tx1"/>
                </a:solidFill>
              </a:rPr>
              <a:t>재현율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: 0.7813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868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나아갈 점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여성 수입 데이터 이상치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Unknown</a:t>
            </a:r>
            <a:r>
              <a:rPr lang="ko-KR" altLang="en-US" sz="3200" dirty="0">
                <a:solidFill>
                  <a:schemeClr val="tx1"/>
                </a:solidFill>
              </a:rPr>
              <a:t>값 처리 방법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타겟 값 설정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앙상블 학습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다양한 파라미터 튜닝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군집화 실습</a:t>
            </a:r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5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배운점</a:t>
            </a:r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피처를 보는 시각의 차이점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피처간 상관성 분석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피처 설명 불친절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다양한 모델링 방법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런타임 시간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질문은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언제나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환영입니다</a:t>
            </a:r>
            <a:r>
              <a:rPr lang="en-US" altLang="ko-KR" sz="32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데이터 선정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피처 분석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3200" dirty="0" err="1">
                <a:solidFill>
                  <a:schemeClr val="tx1"/>
                </a:solidFill>
              </a:rPr>
              <a:t>전처리</a:t>
            </a:r>
            <a:r>
              <a:rPr lang="ko-KR" altLang="en-US" sz="3200" dirty="0">
                <a:solidFill>
                  <a:schemeClr val="tx1"/>
                </a:solidFill>
              </a:rPr>
              <a:t> 과정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모델링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3200" dirty="0"/>
          </a:p>
          <a:p>
            <a:pPr marL="342900" indent="-342900">
              <a:buFontTx/>
              <a:buChar char="-"/>
            </a:pPr>
            <a:endParaRPr lang="en-US" altLang="ko-KR" sz="3200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75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pPr algn="ctr"/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감사합니다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 선정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최소 </a:t>
            </a:r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만개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r>
              <a:rPr lang="ko-KR" altLang="en-US" sz="3200" dirty="0">
                <a:solidFill>
                  <a:schemeClr val="tx1"/>
                </a:solidFill>
              </a:rPr>
              <a:t>개 이상의 피처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서비스 활성화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신뢰성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타겟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743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BankChurner.csv</a:t>
            </a:r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/>
                </a:solidFill>
              </a:rPr>
              <a:t>10127</a:t>
            </a:r>
            <a:r>
              <a:rPr lang="ko-KR" altLang="en-US" sz="3200" dirty="0">
                <a:solidFill>
                  <a:schemeClr val="tx1"/>
                </a:solidFill>
              </a:rPr>
              <a:t>개 데이터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/>
                </a:solidFill>
              </a:rPr>
              <a:t>21</a:t>
            </a:r>
            <a:r>
              <a:rPr lang="ko-KR" altLang="en-US" sz="3200" dirty="0">
                <a:solidFill>
                  <a:schemeClr val="tx1"/>
                </a:solidFill>
              </a:rPr>
              <a:t>개의 피처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범주형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수치형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적은 결측 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실제 은행 데이터</a:t>
            </a:r>
          </a:p>
        </p:txBody>
      </p:sp>
    </p:spTree>
    <p:extLst>
      <p:ext uri="{BB962C8B-B14F-4D97-AF65-F5344CB8AC3E}">
        <p14:creationId xmlns:p14="http://schemas.microsoft.com/office/powerpoint/2010/main" val="221229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타겟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이탈고객 </a:t>
            </a:r>
            <a:r>
              <a:rPr lang="en-US" altLang="ko-KR" sz="3200" dirty="0">
                <a:solidFill>
                  <a:schemeClr val="tx1"/>
                </a:solidFill>
              </a:rPr>
              <a:t> : </a:t>
            </a:r>
            <a:r>
              <a:rPr lang="ko-KR" altLang="en-US" sz="3200" dirty="0">
                <a:solidFill>
                  <a:schemeClr val="tx1"/>
                </a:solidFill>
              </a:rPr>
              <a:t>잔존고객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83.9  :  16.1</a:t>
            </a:r>
          </a:p>
          <a:p>
            <a:r>
              <a:rPr lang="ko-KR" altLang="en-US" sz="3200" dirty="0">
                <a:solidFill>
                  <a:schemeClr val="tx1"/>
                </a:solidFill>
              </a:rPr>
              <a:t>타겟 선정 기준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>
                <a:solidFill>
                  <a:schemeClr val="tx1"/>
                </a:solidFill>
              </a:rPr>
              <a:t>피처들의 의미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>
                <a:solidFill>
                  <a:schemeClr val="tx1"/>
                </a:solidFill>
              </a:rPr>
              <a:t>상관분석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</a:t>
            </a:r>
            <a:r>
              <a:rPr lang="ko-KR" altLang="en-US" sz="3200" dirty="0">
                <a:solidFill>
                  <a:schemeClr val="tx1"/>
                </a:solidFill>
              </a:rPr>
              <a:t>이탈고객 </a:t>
            </a:r>
            <a:r>
              <a:rPr lang="en-US" altLang="ko-KR" sz="3200" dirty="0">
                <a:solidFill>
                  <a:schemeClr val="tx1"/>
                </a:solidFill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27095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범주형 피처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Gender</a:t>
            </a:r>
          </a:p>
          <a:p>
            <a:r>
              <a:rPr lang="en-US" altLang="ko-KR" sz="3200" dirty="0" err="1">
                <a:solidFill>
                  <a:schemeClr val="tx1"/>
                </a:solidFill>
              </a:rPr>
              <a:t>Education_Level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Marital_Status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Income_Category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Card_Category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3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범주형 데이터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tx1"/>
                </a:solidFill>
              </a:rPr>
              <a:t>결측치</a:t>
            </a:r>
            <a:r>
              <a:rPr lang="ko-KR" altLang="en-US" sz="3200" dirty="0">
                <a:solidFill>
                  <a:schemeClr val="tx1"/>
                </a:solidFill>
              </a:rPr>
              <a:t> 확인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	Unknown </a:t>
            </a:r>
            <a:r>
              <a:rPr lang="ko-KR" altLang="en-US" sz="3200" dirty="0">
                <a:solidFill>
                  <a:schemeClr val="tx1"/>
                </a:solidFill>
              </a:rPr>
              <a:t>데이터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쏠림 현상 확인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 err="1">
                <a:solidFill>
                  <a:schemeClr val="tx1"/>
                </a:solidFill>
              </a:rPr>
              <a:t>최빈값</a:t>
            </a:r>
            <a:r>
              <a:rPr lang="ko-KR" altLang="en-US" sz="3200" dirty="0">
                <a:solidFill>
                  <a:schemeClr val="tx1"/>
                </a:solidFill>
              </a:rPr>
              <a:t> 처리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상관관계 분석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EF18C-70DA-491B-AA7A-D63AD932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40838"/>
            <a:ext cx="8066686" cy="68395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Gender</a:t>
            </a:r>
            <a:endParaRPr lang="ko-KR" altLang="en-US" sz="2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005BC7-0B19-45F7-808B-AA5B373C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37189"/>
            <a:ext cx="9418320" cy="46550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성별</a:t>
            </a:r>
            <a:r>
              <a:rPr lang="en-US" altLang="ko-KR" sz="3200" dirty="0">
                <a:solidFill>
                  <a:schemeClr val="tx1"/>
                </a:solidFill>
              </a:rPr>
              <a:t> ( </a:t>
            </a:r>
            <a:r>
              <a:rPr lang="ko-KR" altLang="en-US" sz="3200" dirty="0">
                <a:solidFill>
                  <a:schemeClr val="tx1"/>
                </a:solidFill>
              </a:rPr>
              <a:t>남</a:t>
            </a:r>
            <a:r>
              <a:rPr lang="en-US" altLang="ko-KR" sz="3200" dirty="0">
                <a:solidFill>
                  <a:schemeClr val="tx1"/>
                </a:solidFill>
              </a:rPr>
              <a:t>/</a:t>
            </a:r>
            <a:r>
              <a:rPr lang="ko-KR" altLang="en-US" sz="3200" dirty="0">
                <a:solidFill>
                  <a:schemeClr val="tx1"/>
                </a:solidFill>
              </a:rPr>
              <a:t>여</a:t>
            </a:r>
            <a:r>
              <a:rPr lang="en-US" altLang="ko-KR" sz="3200" dirty="0">
                <a:solidFill>
                  <a:schemeClr val="tx1"/>
                </a:solidFill>
              </a:rPr>
              <a:t> )</a:t>
            </a:r>
          </a:p>
          <a:p>
            <a:r>
              <a:rPr lang="ko-KR" altLang="en-US" sz="3200" dirty="0" err="1">
                <a:solidFill>
                  <a:schemeClr val="tx1"/>
                </a:solidFill>
              </a:rPr>
              <a:t>결측치</a:t>
            </a:r>
            <a:r>
              <a:rPr lang="ko-KR" altLang="en-US" sz="3200" dirty="0">
                <a:solidFill>
                  <a:schemeClr val="tx1"/>
                </a:solidFill>
              </a:rPr>
              <a:t> 없음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피처간 상관관계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err="1">
                <a:solidFill>
                  <a:schemeClr val="tx1"/>
                </a:solidFill>
              </a:rPr>
              <a:t>Income_Category</a:t>
            </a:r>
            <a:r>
              <a:rPr lang="ko-KR" altLang="en-US" sz="3200" dirty="0">
                <a:solidFill>
                  <a:schemeClr val="tx1"/>
                </a:solidFill>
              </a:rPr>
              <a:t>와의 관계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여성 데이터 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2476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542</Words>
  <Application>Microsoft Office PowerPoint</Application>
  <PresentationFormat>와이드스크린</PresentationFormat>
  <Paragraphs>183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Century Schoolbook</vt:lpstr>
      <vt:lpstr>Wingdings 2</vt:lpstr>
      <vt:lpstr>보기</vt:lpstr>
      <vt:lpstr>2조 멋있러닝</vt:lpstr>
      <vt:lpstr>팀원소개</vt:lpstr>
      <vt:lpstr>목차</vt:lpstr>
      <vt:lpstr>데이터 선정</vt:lpstr>
      <vt:lpstr>BankChurner.csv</vt:lpstr>
      <vt:lpstr>타겟</vt:lpstr>
      <vt:lpstr>범주형 피처</vt:lpstr>
      <vt:lpstr>범주형 데이터</vt:lpstr>
      <vt:lpstr>Gender</vt:lpstr>
      <vt:lpstr>Education_Level</vt:lpstr>
      <vt:lpstr>Marital_Status</vt:lpstr>
      <vt:lpstr>Income_Category</vt:lpstr>
      <vt:lpstr>Card_Cateogry</vt:lpstr>
      <vt:lpstr>결측치 피처</vt:lpstr>
      <vt:lpstr>수치형 변수</vt:lpstr>
      <vt:lpstr>수치형 변수</vt:lpstr>
      <vt:lpstr>수치형 변수</vt:lpstr>
      <vt:lpstr>수치형 변수</vt:lpstr>
      <vt:lpstr>수치형 변수</vt:lpstr>
      <vt:lpstr>수치형 변수</vt:lpstr>
      <vt:lpstr>수치형 변수</vt:lpstr>
      <vt:lpstr>Drop 변수</vt:lpstr>
      <vt:lpstr>모델링</vt:lpstr>
      <vt:lpstr>모델링 순서</vt:lpstr>
      <vt:lpstr>최종모델</vt:lpstr>
      <vt:lpstr>PowerPoint 프레젠테이션</vt:lpstr>
      <vt:lpstr>나아갈 점</vt:lpstr>
      <vt:lpstr>배운점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머싯러닝</dc:title>
  <dc:creator>Ahn YoungHun</dc:creator>
  <cp:lastModifiedBy>Ahn YoungHun</cp:lastModifiedBy>
  <cp:revision>1</cp:revision>
  <dcterms:created xsi:type="dcterms:W3CDTF">2021-09-30T00:54:50Z</dcterms:created>
  <dcterms:modified xsi:type="dcterms:W3CDTF">2021-09-30T02:50:28Z</dcterms:modified>
</cp:coreProperties>
</file>