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0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1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3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4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5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8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9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20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1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  <p:sldMasterId id="2147483786" r:id="rId2"/>
    <p:sldMasterId id="2147483805" r:id="rId3"/>
    <p:sldMasterId id="2147483824" r:id="rId4"/>
    <p:sldMasterId id="2147483843" r:id="rId5"/>
    <p:sldMasterId id="2147483862" r:id="rId6"/>
    <p:sldMasterId id="2147483881" r:id="rId7"/>
    <p:sldMasterId id="2147483897" r:id="rId8"/>
    <p:sldMasterId id="2147483913" r:id="rId9"/>
    <p:sldMasterId id="2147483929" r:id="rId10"/>
    <p:sldMasterId id="2147483948" r:id="rId11"/>
    <p:sldMasterId id="2147483967" r:id="rId12"/>
    <p:sldMasterId id="2147483986" r:id="rId13"/>
    <p:sldMasterId id="2147484005" r:id="rId14"/>
    <p:sldMasterId id="2147484024" r:id="rId15"/>
    <p:sldMasterId id="2147484028" r:id="rId16"/>
    <p:sldMasterId id="2147484067" r:id="rId17"/>
    <p:sldMasterId id="2147484094" r:id="rId18"/>
    <p:sldMasterId id="2147484256" r:id="rId19"/>
    <p:sldMasterId id="2147484263" r:id="rId20"/>
    <p:sldMasterId id="2147484280" r:id="rId21"/>
  </p:sldMasterIdLst>
  <p:notesMasterIdLst>
    <p:notesMasterId r:id="rId40"/>
  </p:notesMasterIdLst>
  <p:handoutMasterIdLst>
    <p:handoutMasterId r:id="rId41"/>
  </p:handoutMasterIdLst>
  <p:sldIdLst>
    <p:sldId id="8453" r:id="rId22"/>
    <p:sldId id="8454" r:id="rId23"/>
    <p:sldId id="8840" r:id="rId24"/>
    <p:sldId id="8975" r:id="rId25"/>
    <p:sldId id="8971" r:id="rId26"/>
    <p:sldId id="8976" r:id="rId27"/>
    <p:sldId id="8973" r:id="rId28"/>
    <p:sldId id="8977" r:id="rId29"/>
    <p:sldId id="8974" r:id="rId30"/>
    <p:sldId id="8987" r:id="rId31"/>
    <p:sldId id="8986" r:id="rId32"/>
    <p:sldId id="8985" r:id="rId33"/>
    <p:sldId id="8984" r:id="rId34"/>
    <p:sldId id="8982" r:id="rId35"/>
    <p:sldId id="8988" r:id="rId36"/>
    <p:sldId id="8983" r:id="rId37"/>
    <p:sldId id="8989" r:id="rId38"/>
    <p:sldId id="8201" r:id="rId39"/>
  </p:sldIdLst>
  <p:sldSz cx="9906000" cy="6858000" type="A4"/>
  <p:notesSz cx="9926638" cy="6797675"/>
  <p:custDataLst>
    <p:tags r:id="rId4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8176EB0-4F46-4D0D-84AB-9BE07DFC7149}">
          <p14:sldIdLst>
            <p14:sldId id="8453"/>
            <p14:sldId id="8454"/>
            <p14:sldId id="8840"/>
            <p14:sldId id="8975"/>
            <p14:sldId id="8971"/>
            <p14:sldId id="8976"/>
            <p14:sldId id="8973"/>
            <p14:sldId id="8977"/>
            <p14:sldId id="8974"/>
            <p14:sldId id="8987"/>
            <p14:sldId id="8986"/>
            <p14:sldId id="8985"/>
            <p14:sldId id="8984"/>
            <p14:sldId id="8982"/>
            <p14:sldId id="8988"/>
            <p14:sldId id="8983"/>
            <p14:sldId id="8989"/>
            <p14:sldId id="8201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344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pos="3120">
          <p15:clr>
            <a:srgbClr val="A4A3A4"/>
          </p15:clr>
        </p15:guide>
        <p15:guide id="6" pos="29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" initials="U" lastIdx="1" clrIdx="0">
    <p:extLst>
      <p:ext uri="{19B8F6BF-5375-455C-9EA6-DF929625EA0E}">
        <p15:presenceInfo xmlns:p15="http://schemas.microsoft.com/office/powerpoint/2012/main" userId="U" providerId="None"/>
      </p:ext>
    </p:extLst>
  </p:cmAuthor>
  <p:cmAuthor id="2" name="Ahn Seong Jun" initials="ASJ" lastIdx="1" clrIdx="1">
    <p:extLst>
      <p:ext uri="{19B8F6BF-5375-455C-9EA6-DF929625EA0E}">
        <p15:presenceInfo xmlns:p15="http://schemas.microsoft.com/office/powerpoint/2012/main" userId="522d11e0ad834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996633"/>
    <a:srgbClr val="CC9900"/>
    <a:srgbClr val="005AAA"/>
    <a:srgbClr val="D9D9D9"/>
    <a:srgbClr val="F2F2F2"/>
    <a:srgbClr val="7F6E8C"/>
    <a:srgbClr val="0066FF"/>
    <a:srgbClr val="0099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5383" autoAdjust="0"/>
  </p:normalViewPr>
  <p:slideViewPr>
    <p:cSldViewPr snapToGrid="0">
      <p:cViewPr varScale="1">
        <p:scale>
          <a:sx n="85" d="100"/>
          <a:sy n="85" d="100"/>
        </p:scale>
        <p:origin x="1133" y="72"/>
      </p:cViewPr>
      <p:guideLst>
        <p:guide orient="horz" pos="1344"/>
        <p:guide orient="horz" pos="2795"/>
        <p:guide orient="horz" pos="3861"/>
        <p:guide pos="3120"/>
        <p:guide pos="296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4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377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r">
              <a:defRPr sz="1200"/>
            </a:lvl1pPr>
          </a:lstStyle>
          <a:p>
            <a:fld id="{582A333A-CFAD-4153-8F16-3FE404A2A20D}" type="datetimeFigureOut">
              <a:rPr lang="ko-KR" altLang="en-US" smtClean="0"/>
              <a:pPr/>
              <a:t>20/08/2021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6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377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r">
              <a:defRPr sz="1200"/>
            </a:lvl1pPr>
          </a:lstStyle>
          <a:p>
            <a:fld id="{8A4CD3C2-F11F-44EA-90DD-C1F34671D6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84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377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r">
              <a:defRPr sz="1200"/>
            </a:lvl1pPr>
          </a:lstStyle>
          <a:p>
            <a:fld id="{3DED8FB8-BF2B-4CF9-AB2F-79E060999B42}" type="datetimeFigureOut">
              <a:rPr lang="ko-KR" altLang="en-US" smtClean="0"/>
              <a:pPr/>
              <a:t>20/08/2021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5175" y="849313"/>
            <a:ext cx="3316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1" tIns="45697" rIns="91391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3"/>
            <a:ext cx="7941310" cy="2676583"/>
          </a:xfrm>
          <a:prstGeom prst="rect">
            <a:avLst/>
          </a:prstGeom>
        </p:spPr>
        <p:txBody>
          <a:bodyPr vert="horz" lIns="91391" tIns="45697" rIns="91391" bIns="4569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377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r">
              <a:defRPr sz="1200"/>
            </a:lvl1pPr>
          </a:lstStyle>
          <a:p>
            <a:fld id="{403F68F7-E77D-42AD-94C8-65254ADBFD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93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42.xml"/><Relationship Id="rId4" Type="http://schemas.openxmlformats.org/officeDocument/2006/relationships/image" Target="../media/image2.emf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44.xml"/><Relationship Id="rId4" Type="http://schemas.openxmlformats.org/officeDocument/2006/relationships/image" Target="../media/image4.emf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46.xml"/><Relationship Id="rId4" Type="http://schemas.openxmlformats.org/officeDocument/2006/relationships/image" Target="../media/image4.emf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9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.xml"/><Relationship Id="rId4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8.xml"/><Relationship Id="rId4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20.xml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21.xml"/><Relationship Id="rId4" Type="http://schemas.openxmlformats.org/officeDocument/2006/relationships/image" Target="../media/image2.em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23.xml"/><Relationship Id="rId4" Type="http://schemas.openxmlformats.org/officeDocument/2006/relationships/image" Target="../media/image2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24.xml"/><Relationship Id="rId4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26.xml"/><Relationship Id="rId4" Type="http://schemas.openxmlformats.org/officeDocument/2006/relationships/image" Target="../media/image2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27.xml"/><Relationship Id="rId4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29.xml"/><Relationship Id="rId4" Type="http://schemas.openxmlformats.org/officeDocument/2006/relationships/image" Target="../media/image2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30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32.xml"/><Relationship Id="rId4" Type="http://schemas.openxmlformats.org/officeDocument/2006/relationships/image" Target="../media/image2.em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33.xml"/><Relationship Id="rId4" Type="http://schemas.openxmlformats.org/officeDocument/2006/relationships/image" Target="../media/image2.emf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35.xml"/><Relationship Id="rId4" Type="http://schemas.openxmlformats.org/officeDocument/2006/relationships/image" Target="../media/image2.emf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36.xml"/><Relationship Id="rId4" Type="http://schemas.openxmlformats.org/officeDocument/2006/relationships/image" Target="../media/image2.emf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38.xml"/><Relationship Id="rId4" Type="http://schemas.openxmlformats.org/officeDocument/2006/relationships/image" Target="../media/image2.emf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39.xml"/><Relationship Id="rId4" Type="http://schemas.openxmlformats.org/officeDocument/2006/relationships/image" Target="../media/image2.emf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41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2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303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2527814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385226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665283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9587047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2810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30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500440"/>
            <a:ext cx="9906000" cy="92869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PPT </a:t>
            </a:r>
            <a:r>
              <a:rPr lang="ko-KR" altLang="en-US" dirty="0"/>
              <a:t>문서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4448944" y="2428868"/>
            <a:ext cx="1008112" cy="1008112"/>
          </a:xfrm>
          <a:prstGeom prst="rect">
            <a:avLst/>
          </a:prstGeom>
          <a:solidFill>
            <a:srgbClr val="1F4E79"/>
          </a:solidFill>
          <a:ln w="317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4800" dirty="0">
              <a:solidFill>
                <a:srgbClr val="FFFFFF"/>
              </a:solidFill>
              <a:latin typeface="Arial" charset="0"/>
              <a:ea typeface="바탕" pitchFamily="18" charset="-127"/>
            </a:endParaRPr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0" y="2428868"/>
            <a:ext cx="1016000" cy="10001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BCA00D-DD96-401E-8A5F-A73D58126531}"/>
              </a:ext>
            </a:extLst>
          </p:cNvPr>
          <p:cNvGrpSpPr/>
          <p:nvPr userDrawn="1"/>
        </p:nvGrpSpPr>
        <p:grpSpPr>
          <a:xfrm>
            <a:off x="0" y="0"/>
            <a:ext cx="2808000" cy="2808000"/>
            <a:chOff x="2792760" y="44624"/>
            <a:chExt cx="2808000" cy="2808000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E1F8F32-1C3D-4937-9536-D79BC40D24B3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515544E1-2923-4D29-A8B7-0246C76A137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520000" cy="252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0E23C06C-57E5-42D1-B83F-E640E3C1583B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412000" cy="2412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D78CF3A3-111C-42DB-BB1D-3B64E9ADDE8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232000" cy="2232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CE2DDA46-5483-4705-9A62-A3FE3C3E8714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124000" cy="2124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F320F0AF-80AF-4820-93CC-4A0A76BF0256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1080000" cy="108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직각 삼각형 24"/>
            <p:cNvSpPr/>
            <p:nvPr userDrawn="1"/>
          </p:nvSpPr>
          <p:spPr bwMode="auto">
            <a:xfrm flipV="1">
              <a:off x="2792760" y="44624"/>
              <a:ext cx="864000" cy="864000"/>
            </a:xfrm>
            <a:prstGeom prst="rtTriangle">
              <a:avLst/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직각 삼각형 25"/>
            <p:cNvSpPr/>
            <p:nvPr userDrawn="1"/>
          </p:nvSpPr>
          <p:spPr bwMode="auto">
            <a:xfrm flipV="1">
              <a:off x="2792760" y="44624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ADFA32-4C10-44D8-B202-C1D48C010D29}"/>
              </a:ext>
            </a:extLst>
          </p:cNvPr>
          <p:cNvGrpSpPr/>
          <p:nvPr userDrawn="1"/>
        </p:nvGrpSpPr>
        <p:grpSpPr>
          <a:xfrm>
            <a:off x="7098000" y="4050000"/>
            <a:ext cx="2808000" cy="2808000"/>
            <a:chOff x="4211820" y="4050000"/>
            <a:chExt cx="2808000" cy="280800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8C7398C-8A74-4EA7-992C-084279EDDED0}"/>
                </a:ext>
              </a:extLst>
            </p:cNvPr>
            <p:cNvSpPr/>
            <p:nvPr userDrawn="1"/>
          </p:nvSpPr>
          <p:spPr bwMode="auto">
            <a:xfrm flipH="1">
              <a:off x="4211820" y="4050000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DC140810-1E28-40A7-8D1A-0F359EFA4115}"/>
                </a:ext>
              </a:extLst>
            </p:cNvPr>
            <p:cNvSpPr/>
            <p:nvPr userDrawn="1"/>
          </p:nvSpPr>
          <p:spPr bwMode="auto">
            <a:xfrm flipH="1">
              <a:off x="5313040" y="5151220"/>
              <a:ext cx="1706780" cy="17067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3E245B3A-5FD3-4F61-BF49-2E24B2CB9A55}"/>
                </a:ext>
              </a:extLst>
            </p:cNvPr>
            <p:cNvSpPr/>
            <p:nvPr userDrawn="1"/>
          </p:nvSpPr>
          <p:spPr bwMode="auto">
            <a:xfrm flipH="1">
              <a:off x="5457056" y="5295236"/>
              <a:ext cx="1562764" cy="1562764"/>
            </a:xfrm>
            <a:prstGeom prst="triangle">
              <a:avLst>
                <a:gd name="adj" fmla="val 0"/>
              </a:avLst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93004556-A064-42B4-B002-303A5AA2DB2A}"/>
                </a:ext>
              </a:extLst>
            </p:cNvPr>
            <p:cNvSpPr/>
            <p:nvPr userDrawn="1"/>
          </p:nvSpPr>
          <p:spPr bwMode="auto">
            <a:xfrm flipH="1">
              <a:off x="5817096" y="5655276"/>
              <a:ext cx="1202724" cy="120272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B9A4934-35FF-416C-9D7C-D701CF6E4498}"/>
                </a:ext>
              </a:extLst>
            </p:cNvPr>
            <p:cNvSpPr/>
            <p:nvPr userDrawn="1"/>
          </p:nvSpPr>
          <p:spPr bwMode="auto">
            <a:xfrm flipH="1">
              <a:off x="5961112" y="5799292"/>
              <a:ext cx="1058708" cy="105870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685D5BDE-9FAD-42AF-9BEE-0AFA5FBFDEB6}"/>
                </a:ext>
              </a:extLst>
            </p:cNvPr>
            <p:cNvSpPr/>
            <p:nvPr userDrawn="1"/>
          </p:nvSpPr>
          <p:spPr bwMode="auto">
            <a:xfrm flipH="1">
              <a:off x="6177136" y="6015316"/>
              <a:ext cx="842684" cy="84268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CF233A3C-085D-41C1-A7C9-01EA14EBF016}"/>
                </a:ext>
              </a:extLst>
            </p:cNvPr>
            <p:cNvSpPr/>
            <p:nvPr userDrawn="1"/>
          </p:nvSpPr>
          <p:spPr bwMode="auto">
            <a:xfrm flipH="1">
              <a:off x="6243284" y="6081464"/>
              <a:ext cx="776536" cy="776536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FF46DD18-9974-4FAC-8072-E4FB389D3980}"/>
                </a:ext>
              </a:extLst>
            </p:cNvPr>
            <p:cNvSpPr/>
            <p:nvPr userDrawn="1"/>
          </p:nvSpPr>
          <p:spPr bwMode="auto">
            <a:xfrm flipH="1">
              <a:off x="6471140" y="6309320"/>
              <a:ext cx="548680" cy="5486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785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5" orient="horz" pos="2568" userDrawn="1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사 로고 있는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28384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8756" y="286617"/>
            <a:ext cx="4537076" cy="36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Title…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415924" y="668320"/>
            <a:ext cx="9074151" cy="785818"/>
          </a:xfrm>
          <a:prstGeom prst="rect">
            <a:avLst/>
          </a:prstGeom>
        </p:spPr>
        <p:txBody>
          <a:bodyPr anchor="ctr"/>
          <a:lstStyle>
            <a:lvl1pPr latinLnBrk="0">
              <a:lnSpc>
                <a:spcPct val="110000"/>
              </a:lnSpc>
              <a:defRPr sz="1800" baseline="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Governing Message…</a:t>
            </a:r>
            <a:endParaRPr lang="ko-KR" altLang="ko-KR" dirty="0"/>
          </a:p>
        </p:txBody>
      </p:sp>
      <p:sp>
        <p:nvSpPr>
          <p:cNvPr id="56" name="직사각형 55"/>
          <p:cNvSpPr/>
          <p:nvPr userDrawn="1"/>
        </p:nvSpPr>
        <p:spPr>
          <a:xfrm>
            <a:off x="9285317" y="6575015"/>
            <a:ext cx="6206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 </a:t>
            </a:r>
            <a:fld id="{BC41C62D-11DA-4B3C-95BA-2F1C14FD1816}" type="slidenum">
              <a:rPr lang="ko-KR" altLang="en-US" sz="900" smtClean="0">
                <a:solidFill>
                  <a:srgbClr val="FFFFFF">
                    <a:lumMod val="65000"/>
                  </a:srgbClr>
                </a:solidFill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ko-KR" altLang="en-US" sz="9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</a:t>
            </a:r>
            <a:endParaRPr kumimoji="1" lang="ko-KR" altLang="en-US" sz="900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23793" y="6603989"/>
            <a:ext cx="9360000" cy="187349"/>
            <a:chOff x="66641" y="6600825"/>
            <a:chExt cx="9360000" cy="187349"/>
          </a:xfrm>
        </p:grpSpPr>
        <p:cxnSp>
          <p:nvCxnSpPr>
            <p:cNvPr id="23" name="직선 연결선 22"/>
            <p:cNvCxnSpPr/>
            <p:nvPr userDrawn="1"/>
          </p:nvCxnSpPr>
          <p:spPr bwMode="auto">
            <a:xfrm>
              <a:off x="66641" y="6786586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 userDrawn="1"/>
          </p:nvCxnSpPr>
          <p:spPr bwMode="auto">
            <a:xfrm>
              <a:off x="66641" y="6600825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직사각형 30"/>
          <p:cNvSpPr/>
          <p:nvPr userDrawn="1"/>
        </p:nvSpPr>
        <p:spPr bwMode="auto">
          <a:xfrm>
            <a:off x="450982" y="458132"/>
            <a:ext cx="60960" cy="1657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</a:endParaRPr>
          </a:p>
        </p:txBody>
      </p:sp>
      <p:cxnSp>
        <p:nvCxnSpPr>
          <p:cNvPr id="34" name="직선 연결선 33"/>
          <p:cNvCxnSpPr/>
          <p:nvPr userDrawn="1"/>
        </p:nvCxnSpPr>
        <p:spPr bwMode="auto">
          <a:xfrm>
            <a:off x="415925" y="676256"/>
            <a:ext cx="9074150" cy="1588"/>
          </a:xfrm>
          <a:prstGeom prst="line">
            <a:avLst/>
          </a:prstGeom>
          <a:noFill/>
          <a:ln w="19050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7085958" y="206048"/>
            <a:ext cx="2372400" cy="2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1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Ⅰ. </a:t>
            </a:r>
            <a:r>
              <a:rPr lang="ko-KR" altLang="en-US" dirty="0" err="1"/>
              <a:t>대목차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en-US" altLang="ko-KR" dirty="0"/>
              <a:t> 11pt)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7373958" y="395266"/>
            <a:ext cx="20844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0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 err="1"/>
              <a:t>중목차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10pt)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121368" y="6571383"/>
            <a:ext cx="396044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8000" rIns="5400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solidFill>
                  <a:srgbClr val="FFFFFF">
                    <a:lumMod val="50000"/>
                  </a:srgbClr>
                </a:solidFill>
              </a:rPr>
              <a:t>COPYRIGHT</a:t>
            </a:r>
            <a:r>
              <a:rPr kumimoji="1" lang="en-US" altLang="ko-KR" sz="800" dirty="0">
                <a:solidFill>
                  <a:srgbClr val="FFFFFF">
                    <a:lumMod val="50000"/>
                  </a:srgbClr>
                </a:solidFill>
              </a:rPr>
              <a:t>© 2019 KMAC. ALL RIGHTS RESERVED</a:t>
            </a:r>
            <a:endParaRPr kumimoji="1" lang="ko-KR" altLang="en-US" sz="1050" kern="0" dirty="0" err="1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8742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365584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500440"/>
            <a:ext cx="9906000" cy="92869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PPT </a:t>
            </a:r>
            <a:r>
              <a:rPr lang="ko-KR" altLang="en-US" dirty="0"/>
              <a:t>문서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4448944" y="2428868"/>
            <a:ext cx="1008112" cy="1008112"/>
          </a:xfrm>
          <a:prstGeom prst="rect">
            <a:avLst/>
          </a:prstGeom>
          <a:solidFill>
            <a:srgbClr val="1F4E79"/>
          </a:solidFill>
          <a:ln w="317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4800" dirty="0">
              <a:solidFill>
                <a:srgbClr val="FFFFFF"/>
              </a:solidFill>
              <a:latin typeface="Arial" charset="0"/>
              <a:ea typeface="바탕" pitchFamily="18" charset="-127"/>
            </a:endParaRPr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0" y="2428868"/>
            <a:ext cx="1016000" cy="10001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BCA00D-DD96-401E-8A5F-A73D58126531}"/>
              </a:ext>
            </a:extLst>
          </p:cNvPr>
          <p:cNvGrpSpPr/>
          <p:nvPr userDrawn="1"/>
        </p:nvGrpSpPr>
        <p:grpSpPr>
          <a:xfrm>
            <a:off x="0" y="0"/>
            <a:ext cx="2808000" cy="2808000"/>
            <a:chOff x="2792760" y="44624"/>
            <a:chExt cx="2808000" cy="2808000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E1F8F32-1C3D-4937-9536-D79BC40D24B3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515544E1-2923-4D29-A8B7-0246C76A137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520000" cy="252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0E23C06C-57E5-42D1-B83F-E640E3C1583B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412000" cy="2412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D78CF3A3-111C-42DB-BB1D-3B64E9ADDE8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232000" cy="2232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CE2DDA46-5483-4705-9A62-A3FE3C3E8714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124000" cy="2124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F320F0AF-80AF-4820-93CC-4A0A76BF0256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1080000" cy="108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직각 삼각형 24"/>
            <p:cNvSpPr/>
            <p:nvPr userDrawn="1"/>
          </p:nvSpPr>
          <p:spPr bwMode="auto">
            <a:xfrm flipV="1">
              <a:off x="2792760" y="44624"/>
              <a:ext cx="864000" cy="864000"/>
            </a:xfrm>
            <a:prstGeom prst="rtTriangle">
              <a:avLst/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직각 삼각형 25"/>
            <p:cNvSpPr/>
            <p:nvPr userDrawn="1"/>
          </p:nvSpPr>
          <p:spPr bwMode="auto">
            <a:xfrm flipV="1">
              <a:off x="2792760" y="44624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ADFA32-4C10-44D8-B202-C1D48C010D29}"/>
              </a:ext>
            </a:extLst>
          </p:cNvPr>
          <p:cNvGrpSpPr/>
          <p:nvPr userDrawn="1"/>
        </p:nvGrpSpPr>
        <p:grpSpPr>
          <a:xfrm>
            <a:off x="7098000" y="4050000"/>
            <a:ext cx="2808000" cy="2808000"/>
            <a:chOff x="4211820" y="4050000"/>
            <a:chExt cx="2808000" cy="280800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8C7398C-8A74-4EA7-992C-084279EDDED0}"/>
                </a:ext>
              </a:extLst>
            </p:cNvPr>
            <p:cNvSpPr/>
            <p:nvPr userDrawn="1"/>
          </p:nvSpPr>
          <p:spPr bwMode="auto">
            <a:xfrm flipH="1">
              <a:off x="4211820" y="4050000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DC140810-1E28-40A7-8D1A-0F359EFA4115}"/>
                </a:ext>
              </a:extLst>
            </p:cNvPr>
            <p:cNvSpPr/>
            <p:nvPr userDrawn="1"/>
          </p:nvSpPr>
          <p:spPr bwMode="auto">
            <a:xfrm flipH="1">
              <a:off x="5313040" y="5151220"/>
              <a:ext cx="1706780" cy="17067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3E245B3A-5FD3-4F61-BF49-2E24B2CB9A55}"/>
                </a:ext>
              </a:extLst>
            </p:cNvPr>
            <p:cNvSpPr/>
            <p:nvPr userDrawn="1"/>
          </p:nvSpPr>
          <p:spPr bwMode="auto">
            <a:xfrm flipH="1">
              <a:off x="5457056" y="5295236"/>
              <a:ext cx="1562764" cy="1562764"/>
            </a:xfrm>
            <a:prstGeom prst="triangle">
              <a:avLst>
                <a:gd name="adj" fmla="val 0"/>
              </a:avLst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93004556-A064-42B4-B002-303A5AA2DB2A}"/>
                </a:ext>
              </a:extLst>
            </p:cNvPr>
            <p:cNvSpPr/>
            <p:nvPr userDrawn="1"/>
          </p:nvSpPr>
          <p:spPr bwMode="auto">
            <a:xfrm flipH="1">
              <a:off x="5817096" y="5655276"/>
              <a:ext cx="1202724" cy="120272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B9A4934-35FF-416C-9D7C-D701CF6E4498}"/>
                </a:ext>
              </a:extLst>
            </p:cNvPr>
            <p:cNvSpPr/>
            <p:nvPr userDrawn="1"/>
          </p:nvSpPr>
          <p:spPr bwMode="auto">
            <a:xfrm flipH="1">
              <a:off x="5961112" y="5799292"/>
              <a:ext cx="1058708" cy="105870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685D5BDE-9FAD-42AF-9BEE-0AFA5FBFDEB6}"/>
                </a:ext>
              </a:extLst>
            </p:cNvPr>
            <p:cNvSpPr/>
            <p:nvPr userDrawn="1"/>
          </p:nvSpPr>
          <p:spPr bwMode="auto">
            <a:xfrm flipH="1">
              <a:off x="6177136" y="6015316"/>
              <a:ext cx="842684" cy="84268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CF233A3C-085D-41C1-A7C9-01EA14EBF016}"/>
                </a:ext>
              </a:extLst>
            </p:cNvPr>
            <p:cNvSpPr/>
            <p:nvPr userDrawn="1"/>
          </p:nvSpPr>
          <p:spPr bwMode="auto">
            <a:xfrm flipH="1">
              <a:off x="6243284" y="6081464"/>
              <a:ext cx="776536" cy="776536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FF46DD18-9974-4FAC-8072-E4FB389D3980}"/>
                </a:ext>
              </a:extLst>
            </p:cNvPr>
            <p:cNvSpPr/>
            <p:nvPr userDrawn="1"/>
          </p:nvSpPr>
          <p:spPr bwMode="auto">
            <a:xfrm flipH="1">
              <a:off x="6471140" y="6309320"/>
              <a:ext cx="548680" cy="5486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116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5" orient="horz" pos="25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247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사 로고 있는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61623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8756" y="286617"/>
            <a:ext cx="4537076" cy="36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Title…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415924" y="668320"/>
            <a:ext cx="9074151" cy="785818"/>
          </a:xfrm>
          <a:prstGeom prst="rect">
            <a:avLst/>
          </a:prstGeom>
        </p:spPr>
        <p:txBody>
          <a:bodyPr anchor="ctr"/>
          <a:lstStyle>
            <a:lvl1pPr latinLnBrk="0">
              <a:lnSpc>
                <a:spcPct val="110000"/>
              </a:lnSpc>
              <a:defRPr sz="1800" baseline="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Governing Message…</a:t>
            </a:r>
            <a:endParaRPr lang="ko-KR" altLang="ko-KR" dirty="0"/>
          </a:p>
        </p:txBody>
      </p:sp>
      <p:sp>
        <p:nvSpPr>
          <p:cNvPr id="56" name="직사각형 55"/>
          <p:cNvSpPr/>
          <p:nvPr userDrawn="1"/>
        </p:nvSpPr>
        <p:spPr>
          <a:xfrm>
            <a:off x="9285317" y="6575015"/>
            <a:ext cx="6206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 </a:t>
            </a:r>
            <a:fld id="{BC41C62D-11DA-4B3C-95BA-2F1C14FD1816}" type="slidenum">
              <a:rPr lang="ko-KR" altLang="en-US" sz="900" smtClean="0">
                <a:solidFill>
                  <a:srgbClr val="FFFFFF">
                    <a:lumMod val="65000"/>
                  </a:srgbClr>
                </a:solidFill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ko-KR" altLang="en-US" sz="9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</a:t>
            </a:r>
            <a:endParaRPr kumimoji="1" lang="ko-KR" altLang="en-US" sz="900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23793" y="6603989"/>
            <a:ext cx="9360000" cy="187349"/>
            <a:chOff x="66641" y="6600825"/>
            <a:chExt cx="9360000" cy="187349"/>
          </a:xfrm>
        </p:grpSpPr>
        <p:cxnSp>
          <p:nvCxnSpPr>
            <p:cNvPr id="23" name="직선 연결선 22"/>
            <p:cNvCxnSpPr/>
            <p:nvPr userDrawn="1"/>
          </p:nvCxnSpPr>
          <p:spPr bwMode="auto">
            <a:xfrm>
              <a:off x="66641" y="6786586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 userDrawn="1"/>
          </p:nvCxnSpPr>
          <p:spPr bwMode="auto">
            <a:xfrm>
              <a:off x="66641" y="6600825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직사각형 30"/>
          <p:cNvSpPr/>
          <p:nvPr userDrawn="1"/>
        </p:nvSpPr>
        <p:spPr bwMode="auto">
          <a:xfrm>
            <a:off x="450982" y="458132"/>
            <a:ext cx="60960" cy="1657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</a:endParaRPr>
          </a:p>
        </p:txBody>
      </p:sp>
      <p:cxnSp>
        <p:nvCxnSpPr>
          <p:cNvPr id="34" name="직선 연결선 33"/>
          <p:cNvCxnSpPr/>
          <p:nvPr userDrawn="1"/>
        </p:nvCxnSpPr>
        <p:spPr bwMode="auto">
          <a:xfrm>
            <a:off x="415925" y="676256"/>
            <a:ext cx="9074150" cy="1588"/>
          </a:xfrm>
          <a:prstGeom prst="line">
            <a:avLst/>
          </a:prstGeom>
          <a:noFill/>
          <a:ln w="19050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7085958" y="206048"/>
            <a:ext cx="2372400" cy="2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1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Ⅰ. </a:t>
            </a:r>
            <a:r>
              <a:rPr lang="ko-KR" altLang="en-US" dirty="0" err="1"/>
              <a:t>대목차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en-US" altLang="ko-KR" dirty="0"/>
              <a:t> 11pt)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7373958" y="395266"/>
            <a:ext cx="20844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0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 err="1"/>
              <a:t>중목차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10pt)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121368" y="6571383"/>
            <a:ext cx="396044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8000" rIns="5400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solidFill>
                  <a:srgbClr val="FFFFFF">
                    <a:lumMod val="50000"/>
                  </a:srgbClr>
                </a:solidFill>
              </a:rPr>
              <a:t>COPYRIGHT</a:t>
            </a:r>
            <a:r>
              <a:rPr kumimoji="1" lang="en-US" altLang="ko-KR" sz="800" dirty="0">
                <a:solidFill>
                  <a:srgbClr val="FFFFFF">
                    <a:lumMod val="50000"/>
                  </a:srgbClr>
                </a:solidFill>
              </a:rPr>
              <a:t>© 2019 KMAC. ALL RIGHTS RESERVED</a:t>
            </a:r>
            <a:endParaRPr kumimoji="1" lang="ko-KR" altLang="en-US" sz="1050" kern="0" dirty="0" err="1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4801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663796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55951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86711B-B353-4363-A480-71E6308ECD89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30504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8449B8-A072-4066-A1F7-B70007C2C5A1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16718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04FD12-B8C1-4DA5-ADAD-67FEC6544533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98963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3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3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8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8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11ABB7-5922-490D-BD45-A7854EAD26CE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463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7450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DF6CD6-53C4-4F21-9C25-A5E5F46AB1C9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8418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C927F1-9AAE-464F-9302-83DBEE20CC83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8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0CD1C-F59C-4827-9DAF-3B98C1BD264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39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74647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470FC4-A5CE-4B38-BF66-51853E91A505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030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0687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6567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218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9107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3613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660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6950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277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9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5" name="개체 4" hidden="1">
                        <a:extLst>
                          <a:ext uri="{FF2B5EF4-FFF2-40B4-BE49-F238E27FC236}">
                            <a16:creationId xmlns:a16="http://schemas.microsoft.com/office/drawing/2014/main" id="{06CDC9D0-5AC4-4A64-987F-D452976BCB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71BD-886B-49DE-BC85-29920F608B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359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7479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75234425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178090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6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0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업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56820" y="6543459"/>
            <a:ext cx="192361" cy="200055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>
              <a:defRPr/>
            </a:pPr>
            <a:fld id="{F3A2F4A0-62FF-4F5C-AA3D-7BCB6CE6FAD0}" type="slidenum">
              <a:rPr lang="ko-KR" altLang="en-US" sz="1000" smtClean="0">
                <a:solidFill>
                  <a:prstClr val="black"/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 defTabSz="839876">
                <a:defRPr/>
              </a:pPr>
              <a:t>‹#›</a:t>
            </a:fld>
            <a:endParaRPr lang="ko-KR" altLang="en-US" sz="1000" dirty="0">
              <a:solidFill>
                <a:prstClr val="black"/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제목 18">
            <a:extLst>
              <a:ext uri="{FF2B5EF4-FFF2-40B4-BE49-F238E27FC236}">
                <a16:creationId xmlns:a16="http://schemas.microsoft.com/office/drawing/2014/main" id="{75753ED2-7B7A-4E14-A159-47D8685B7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906000" cy="595992"/>
          </a:xfrm>
          <a:prstGeom prst="rect">
            <a:avLst/>
          </a:prstGeom>
        </p:spPr>
        <p:txBody>
          <a:bodyPr lIns="252000" tIns="36000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A849F74-25D9-4852-9E80-670482BC94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7315" y="555498"/>
            <a:ext cx="2066926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0" hangingPunct="1">
              <a:buNone/>
              <a:defRPr lang="ko-KR" altLang="en-US" sz="11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949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8827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1753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551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360730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4645900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6217454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58256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08514"/>
      </p:ext>
    </p:extLst>
  </p:cSld>
  <p:clrMapOvr>
    <a:masterClrMapping/>
  </p:clrMapOvr>
  <p:hf sldNum="0"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42950"/>
      </p:ext>
    </p:extLst>
  </p:cSld>
  <p:clrMapOvr>
    <a:masterClrMapping/>
  </p:clrMapOvr>
  <p:hf sldNum="0"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23848"/>
      </p:ext>
    </p:extLst>
  </p:cSld>
  <p:clrMapOvr>
    <a:masterClrMapping/>
  </p:clrMapOvr>
  <p:hf sldNum="0"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49208"/>
      </p:ext>
    </p:extLst>
  </p:cSld>
  <p:clrMapOvr>
    <a:masterClrMapping/>
  </p:clrMapOvr>
  <p:hf sldNum="0"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0876"/>
      </p:ext>
    </p:extLst>
  </p:cSld>
  <p:clrMapOvr>
    <a:masterClrMapping/>
  </p:clrMapOvr>
  <p:hf sldNum="0"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35981"/>
      </p:ext>
    </p:extLst>
  </p:cSld>
  <p:clrMapOvr>
    <a:masterClrMapping/>
  </p:clrMapOvr>
  <p:hf sldNum="0"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063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개체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308431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35586"/>
      </p:ext>
    </p:extLst>
  </p:cSld>
  <p:clrMapOvr>
    <a:masterClrMapping/>
  </p:clrMapOvr>
  <p:hf sldNum="0"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57378"/>
      </p:ext>
    </p:extLst>
  </p:cSld>
  <p:clrMapOvr>
    <a:masterClrMapping/>
  </p:clrMapOvr>
  <p:hf sldNum="0"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82160"/>
      </p:ext>
    </p:extLst>
  </p:cSld>
  <p:clrMapOvr>
    <a:masterClrMapping/>
  </p:clrMapOvr>
  <p:hf sldNum="0"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3896948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74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03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086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업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56820" y="6543459"/>
            <a:ext cx="192361" cy="200055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>
              <a:defRPr/>
            </a:pPr>
            <a:fld id="{F3A2F4A0-62FF-4F5C-AA3D-7BCB6CE6FAD0}" type="slidenum">
              <a:rPr lang="ko-KR" altLang="en-US" sz="1000" smtClean="0">
                <a:solidFill>
                  <a:prstClr val="black"/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 defTabSz="839876">
                <a:defRPr/>
              </a:pPr>
              <a:t>‹#›</a:t>
            </a:fld>
            <a:endParaRPr lang="ko-KR" altLang="en-US" sz="1000" dirty="0">
              <a:solidFill>
                <a:prstClr val="black"/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제목 18">
            <a:extLst>
              <a:ext uri="{FF2B5EF4-FFF2-40B4-BE49-F238E27FC236}">
                <a16:creationId xmlns:a16="http://schemas.microsoft.com/office/drawing/2014/main" id="{75753ED2-7B7A-4E14-A159-47D8685B7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906000" cy="595992"/>
          </a:xfrm>
          <a:prstGeom prst="rect">
            <a:avLst/>
          </a:prstGeom>
        </p:spPr>
        <p:txBody>
          <a:bodyPr lIns="252000" tIns="36000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A849F74-25D9-4852-9E80-670482BC94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7315" y="555498"/>
            <a:ext cx="2066926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0" hangingPunct="1">
              <a:buNone/>
              <a:defRPr lang="ko-KR" altLang="en-US" sz="11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5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13685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461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731656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92267"/>
      </p:ext>
    </p:extLst>
  </p:cSld>
  <p:clrMapOvr>
    <a:masterClrMapping/>
  </p:clrMapOvr>
  <p:hf sldNum="0"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29041"/>
      </p:ext>
    </p:extLst>
  </p:cSld>
  <p:clrMapOvr>
    <a:masterClrMapping/>
  </p:clrMapOvr>
  <p:hf sldNum="0"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2042"/>
      </p:ext>
    </p:extLst>
  </p:cSld>
  <p:clrMapOvr>
    <a:masterClrMapping/>
  </p:clrMapOvr>
  <p:hf sldNum="0"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71480"/>
      </p:ext>
    </p:extLst>
  </p:cSld>
  <p:clrMapOvr>
    <a:masterClrMapping/>
  </p:clrMapOvr>
  <p:hf sldNum="0"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70696"/>
      </p:ext>
    </p:extLst>
  </p:cSld>
  <p:clrMapOvr>
    <a:masterClrMapping/>
  </p:clrMapOvr>
  <p:hf sldNum="0"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1280"/>
      </p:ext>
    </p:extLst>
  </p:cSld>
  <p:clrMapOvr>
    <a:masterClrMapping/>
  </p:clrMapOvr>
  <p:hf sldNum="0"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52298"/>
      </p:ext>
    </p:extLst>
  </p:cSld>
  <p:clrMapOvr>
    <a:masterClrMapping/>
  </p:clrMapOvr>
  <p:hf sldNum="0"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3342"/>
      </p:ext>
    </p:extLst>
  </p:cSld>
  <p:clrMapOvr>
    <a:masterClrMapping/>
  </p:clrMapOvr>
  <p:hf sldNum="0"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171"/>
      </p:ext>
    </p:extLst>
  </p:cSld>
  <p:clrMapOvr>
    <a:masterClrMapping/>
  </p:clrMapOvr>
  <p:hf sldNum="0"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07029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284213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3915595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0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33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7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업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56820" y="6543459"/>
            <a:ext cx="192361" cy="200055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>
              <a:defRPr/>
            </a:pPr>
            <a:fld id="{F3A2F4A0-62FF-4F5C-AA3D-7BCB6CE6FAD0}" type="slidenum">
              <a:rPr lang="ko-KR" altLang="en-US" sz="1000" smtClean="0">
                <a:solidFill>
                  <a:prstClr val="black"/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 defTabSz="839876">
                <a:defRPr/>
              </a:pPr>
              <a:t>‹#›</a:t>
            </a:fld>
            <a:endParaRPr lang="ko-KR" altLang="en-US" sz="1000" dirty="0">
              <a:solidFill>
                <a:prstClr val="black"/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제목 18">
            <a:extLst>
              <a:ext uri="{FF2B5EF4-FFF2-40B4-BE49-F238E27FC236}">
                <a16:creationId xmlns:a16="http://schemas.microsoft.com/office/drawing/2014/main" id="{75753ED2-7B7A-4E14-A159-47D8685B7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906000" cy="595992"/>
          </a:xfrm>
          <a:prstGeom prst="rect">
            <a:avLst/>
          </a:prstGeom>
        </p:spPr>
        <p:txBody>
          <a:bodyPr lIns="252000" tIns="36000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A849F74-25D9-4852-9E80-670482BC94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7315" y="555498"/>
            <a:ext cx="2066926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0" hangingPunct="1">
              <a:buNone/>
              <a:defRPr lang="ko-KR" altLang="en-US" sz="11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535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931860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506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937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10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54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169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48366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4602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210574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39998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50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5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500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871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276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011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75687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211311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72039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659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3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970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7724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53547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686058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5368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15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18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792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73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1037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949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417195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342305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86905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624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50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353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7" y="781051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74942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9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0600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3" y="2816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3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1929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6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000563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8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416004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2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" y="1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5" y="880665"/>
            <a:ext cx="1450910" cy="43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02115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9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2282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3" y="2816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3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448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6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116408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8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5008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629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2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" y="1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5" y="880665"/>
            <a:ext cx="1450910" cy="43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6763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9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447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3" y="2816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3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8379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6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456956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8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877040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2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" y="1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5" y="880665"/>
            <a:ext cx="1450910" cy="43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156700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2548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9814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363954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47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234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353414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7947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1835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57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4601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2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88773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51343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8859975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292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5686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73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00249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2997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03541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95112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7314661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951501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8517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4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537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704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1212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586939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652153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2808182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443981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29200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50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36056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62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oleObject" Target="../embeddings/oleObject26.bin"/><Relationship Id="rId5" Type="http://schemas.openxmlformats.org/officeDocument/2006/relationships/slideLayout" Target="../slideLayouts/slideLayout70.xml"/><Relationship Id="rId10" Type="http://schemas.openxmlformats.org/officeDocument/2006/relationships/tags" Target="../tags/tag28.xml"/><Relationship Id="rId4" Type="http://schemas.openxmlformats.org/officeDocument/2006/relationships/slideLayout" Target="../slideLayouts/slideLayout69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oleObject" Target="../embeddings/oleObject29.bin"/><Relationship Id="rId5" Type="http://schemas.openxmlformats.org/officeDocument/2006/relationships/slideLayout" Target="../slideLayouts/slideLayout78.xml"/><Relationship Id="rId10" Type="http://schemas.openxmlformats.org/officeDocument/2006/relationships/tags" Target="../tags/tag31.xml"/><Relationship Id="rId4" Type="http://schemas.openxmlformats.org/officeDocument/2006/relationships/slideLayout" Target="../slideLayouts/slideLayout77.xml"/><Relationship Id="rId9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oleObject" Target="../embeddings/oleObject32.bin"/><Relationship Id="rId5" Type="http://schemas.openxmlformats.org/officeDocument/2006/relationships/slideLayout" Target="../slideLayouts/slideLayout86.xml"/><Relationship Id="rId10" Type="http://schemas.openxmlformats.org/officeDocument/2006/relationships/tags" Target="../tags/tag34.xml"/><Relationship Id="rId4" Type="http://schemas.openxmlformats.org/officeDocument/2006/relationships/slideLayout" Target="../slideLayouts/slideLayout85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oleObject" Target="../embeddings/oleObject35.bin"/><Relationship Id="rId5" Type="http://schemas.openxmlformats.org/officeDocument/2006/relationships/slideLayout" Target="../slideLayouts/slideLayout94.xml"/><Relationship Id="rId10" Type="http://schemas.openxmlformats.org/officeDocument/2006/relationships/tags" Target="../tags/tag37.xml"/><Relationship Id="rId4" Type="http://schemas.openxmlformats.org/officeDocument/2006/relationships/slideLayout" Target="../slideLayouts/slideLayout93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oleObject" Target="../embeddings/oleObject38.bin"/><Relationship Id="rId5" Type="http://schemas.openxmlformats.org/officeDocument/2006/relationships/slideLayout" Target="../slideLayouts/slideLayout102.xml"/><Relationship Id="rId10" Type="http://schemas.openxmlformats.org/officeDocument/2006/relationships/tags" Target="../tags/tag40.xml"/><Relationship Id="rId4" Type="http://schemas.openxmlformats.org/officeDocument/2006/relationships/slideLayout" Target="../slideLayouts/slideLayout101.xml"/><Relationship Id="rId9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oleObject" Target="../embeddings/oleObject41.bin"/><Relationship Id="rId5" Type="http://schemas.openxmlformats.org/officeDocument/2006/relationships/tags" Target="../tags/tag43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oleObject" Target="../embeddings/oleObject43.bin"/><Relationship Id="rId5" Type="http://schemas.openxmlformats.org/officeDocument/2006/relationships/tags" Target="../tags/tag45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6.xml"/><Relationship Id="rId10" Type="http://schemas.openxmlformats.org/officeDocument/2006/relationships/theme" Target="../theme/theme17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theme" Target="../theme/theme1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slideLayout" Target="../slideLayouts/slideLayout140.xml"/><Relationship Id="rId7" Type="http://schemas.openxmlformats.org/officeDocument/2006/relationships/tags" Target="../tags/tag47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4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1.xml"/><Relationship Id="rId9" Type="http://schemas.openxmlformats.org/officeDocument/2006/relationships/oleObject" Target="../embeddings/oleObject45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4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18" Type="http://schemas.openxmlformats.org/officeDocument/2006/relationships/tags" Target="../tags/tag49.xml"/><Relationship Id="rId3" Type="http://schemas.openxmlformats.org/officeDocument/2006/relationships/slideLayout" Target="../slideLayouts/slideLayout14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theme" Target="../theme/theme20.xml"/><Relationship Id="rId2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58.xml"/><Relationship Id="rId20" Type="http://schemas.openxmlformats.org/officeDocument/2006/relationships/oleObject" Target="../embeddings/oleObject46.bin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2.xml"/><Relationship Id="rId19" Type="http://schemas.openxmlformats.org/officeDocument/2006/relationships/tags" Target="../tags/tag50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71.xml"/><Relationship Id="rId18" Type="http://schemas.openxmlformats.org/officeDocument/2006/relationships/slideLayout" Target="../slideLayouts/slideLayout176.xml"/><Relationship Id="rId3" Type="http://schemas.openxmlformats.org/officeDocument/2006/relationships/slideLayout" Target="../slideLayouts/slideLayout161.xml"/><Relationship Id="rId21" Type="http://schemas.openxmlformats.org/officeDocument/2006/relationships/tags" Target="../tags/tag52.xml"/><Relationship Id="rId7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70.xml"/><Relationship Id="rId17" Type="http://schemas.openxmlformats.org/officeDocument/2006/relationships/slideLayout" Target="../slideLayouts/slideLayout175.xml"/><Relationship Id="rId2" Type="http://schemas.openxmlformats.org/officeDocument/2006/relationships/slideLayout" Target="../slideLayouts/slideLayout160.xml"/><Relationship Id="rId16" Type="http://schemas.openxmlformats.org/officeDocument/2006/relationships/slideLayout" Target="../slideLayouts/slideLayout174.xml"/><Relationship Id="rId20" Type="http://schemas.openxmlformats.org/officeDocument/2006/relationships/tags" Target="../tags/tag51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5" Type="http://schemas.openxmlformats.org/officeDocument/2006/relationships/slideLayout" Target="../slideLayouts/slideLayout173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68.xml"/><Relationship Id="rId19" Type="http://schemas.openxmlformats.org/officeDocument/2006/relationships/theme" Target="../theme/theme21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72.xml"/><Relationship Id="rId22" Type="http://schemas.openxmlformats.org/officeDocument/2006/relationships/oleObject" Target="../embeddings/oleObject47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oleObject" Target="../embeddings/oleObject5.bin"/><Relationship Id="rId5" Type="http://schemas.openxmlformats.org/officeDocument/2006/relationships/slideLayout" Target="../slideLayouts/slideLayout23.xml"/><Relationship Id="rId10" Type="http://schemas.openxmlformats.org/officeDocument/2006/relationships/tags" Target="../tags/tag7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oleObject" Target="../embeddings/oleObject8.bin"/><Relationship Id="rId5" Type="http://schemas.openxmlformats.org/officeDocument/2006/relationships/slideLayout" Target="../slideLayouts/slideLayout31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oleObject" Target="../embeddings/oleObject11.bin"/><Relationship Id="rId5" Type="http://schemas.openxmlformats.org/officeDocument/2006/relationships/slideLayout" Target="../slideLayouts/slideLayout39.xml"/><Relationship Id="rId10" Type="http://schemas.openxmlformats.org/officeDocument/2006/relationships/tags" Target="../tags/tag13.xml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oleObject" Target="../embeddings/oleObject14.bin"/><Relationship Id="rId5" Type="http://schemas.openxmlformats.org/officeDocument/2006/relationships/slideLayout" Target="../slideLayouts/slideLayout47.xml"/><Relationship Id="rId10" Type="http://schemas.openxmlformats.org/officeDocument/2006/relationships/tags" Target="../tags/tag16.x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slideLayout" Target="../slideLayouts/slideLayout53.xml"/><Relationship Id="rId7" Type="http://schemas.openxmlformats.org/officeDocument/2006/relationships/tags" Target="../tags/tag19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slideLayout" Target="../slideLayouts/slideLayout58.xml"/><Relationship Id="rId7" Type="http://schemas.openxmlformats.org/officeDocument/2006/relationships/tags" Target="../tags/tag2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slideLayout" Target="../slideLayouts/slideLayout63.xml"/><Relationship Id="rId7" Type="http://schemas.openxmlformats.org/officeDocument/2006/relationships/tags" Target="../tags/tag25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171364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ko-KR" altLang="en-US" sz="4400" b="0" i="0" baseline="0" dirty="0">
              <a:latin typeface="맑은 고딕"/>
              <a:ea typeface="맑은 고딕"/>
              <a:cs typeface="+mj-cs"/>
              <a:sym typeface="맑은 고딕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6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9552382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5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43" r:id="rId5"/>
    <p:sldLayoutId id="2147483944" r:id="rId6"/>
    <p:sldLayoutId id="2147483946" r:id="rId7"/>
    <p:sldLayoutId id="2147483947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6298587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28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62" r:id="rId5"/>
    <p:sldLayoutId id="2147483963" r:id="rId6"/>
    <p:sldLayoutId id="2147483965" r:id="rId7"/>
    <p:sldLayoutId id="2147483966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2868585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87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81" r:id="rId5"/>
    <p:sldLayoutId id="2147483982" r:id="rId6"/>
    <p:sldLayoutId id="2147483984" r:id="rId7"/>
    <p:sldLayoutId id="2147483985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81374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4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4000" r:id="rId5"/>
    <p:sldLayoutId id="2147484001" r:id="rId6"/>
    <p:sldLayoutId id="2147484003" r:id="rId7"/>
    <p:sldLayoutId id="2147484004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6998944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4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9" r:id="rId5"/>
    <p:sldLayoutId id="2147484020" r:id="rId6"/>
    <p:sldLayoutId id="2147484022" r:id="rId7"/>
    <p:sldLayoutId id="2147484023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337589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6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</p:sldLayoutIdLst>
  <p:transition>
    <p:fade/>
  </p:transition>
  <p:hf hdr="0" ftr="0" dt="0"/>
  <p:txStyles>
    <p:titleStyle>
      <a:lvl1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2pPr>
      <a:lvl3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3pPr>
      <a:lvl4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4pPr>
      <a:lvl5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5pPr>
      <a:lvl6pPr marL="4572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6pPr>
      <a:lvl7pPr marL="9144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7pPr>
      <a:lvl8pPr marL="13716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8pPr>
      <a:lvl9pPr marL="18288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9pPr>
    </p:titleStyle>
    <p:bodyStyle>
      <a:lvl1pPr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2pPr>
      <a:lvl3pPr marL="96520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w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3pPr>
      <a:lvl4pPr marL="1336675" indent="-180975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1724025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1812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6384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0956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5528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405078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7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</p:sldLayoutIdLst>
  <p:transition>
    <p:fade/>
  </p:transition>
  <p:hf hdr="0" ftr="0" dt="0"/>
  <p:txStyles>
    <p:titleStyle>
      <a:lvl1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2pPr>
      <a:lvl3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3pPr>
      <a:lvl4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4pPr>
      <a:lvl5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5pPr>
      <a:lvl6pPr marL="4572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6pPr>
      <a:lvl7pPr marL="9144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7pPr>
      <a:lvl8pPr marL="13716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8pPr>
      <a:lvl9pPr marL="18288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9pPr>
    </p:titleStyle>
    <p:bodyStyle>
      <a:lvl1pPr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2pPr>
      <a:lvl3pPr marL="96520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w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3pPr>
      <a:lvl4pPr marL="1336675" indent="-180975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1724025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1812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6384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0956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5528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  <p:sp>
        <p:nvSpPr>
          <p:cNvPr id="3075" name="Rectangle 17"/>
          <p:cNvSpPr>
            <a:spLocks noChangeArrowheads="1"/>
          </p:cNvSpPr>
          <p:nvPr/>
        </p:nvSpPr>
        <p:spPr bwMode="auto">
          <a:xfrm>
            <a:off x="0" y="260353"/>
            <a:ext cx="9906000" cy="504825"/>
          </a:xfrm>
          <a:prstGeom prst="rect">
            <a:avLst/>
          </a:prstGeom>
          <a:solidFill>
            <a:srgbClr val="284D76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ko-KR" sz="700">
              <a:solidFill>
                <a:srgbClr val="969696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076" name="Rectangle 16"/>
          <p:cNvSpPr>
            <a:spLocks noChangeArrowheads="1"/>
          </p:cNvSpPr>
          <p:nvPr/>
        </p:nvSpPr>
        <p:spPr bwMode="auto">
          <a:xfrm>
            <a:off x="0" y="0"/>
            <a:ext cx="9906000" cy="260350"/>
          </a:xfrm>
          <a:prstGeom prst="rect">
            <a:avLst/>
          </a:prstGeom>
          <a:solidFill>
            <a:srgbClr val="101544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4639574" y="6524625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050" dirty="0">
                <a:solidFill>
                  <a:srgbClr val="161645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 </a:t>
            </a:r>
            <a:r>
              <a:rPr kumimoji="0" lang="en-GB" altLang="ko-KR" sz="1050" dirty="0">
                <a:solidFill>
                  <a:srgbClr val="161645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fld id="{A7FAD04F-B625-41E5-979A-852DC8BEEAA5}" type="slidenum">
              <a:rPr kumimoji="0" lang="en-GB" altLang="ko-KR" sz="1050" smtClean="0">
                <a:solidFill>
                  <a:srgbClr val="161645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GB" altLang="ko-KR" sz="1050" dirty="0">
              <a:solidFill>
                <a:srgbClr val="161645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165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29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4" progId="TCLayout.ActiveDocument.1">
                  <p:embed/>
                </p:oleObj>
              </mc:Choice>
              <mc:Fallback>
                <p:oleObj name="think-cell Slide" r:id="rId9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4400" dirty="0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0A44-B359-4A93-99F6-23A3E64955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4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1" r:id="rId4"/>
    <p:sldLayoutId id="214748426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1193278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78" imgH="377" progId="TCLayout.ActiveDocument.1">
                  <p:embed/>
                </p:oleObj>
              </mc:Choice>
              <mc:Fallback>
                <p:oleObj name="think-cell Slide" r:id="rId10" imgW="378" imgH="377" progId="TCLayout.ActiveDocument.1">
                  <p:embed/>
                  <p:pic>
                    <p:nvPicPr>
                      <p:cNvPr id="3" name="개체 2" hidden="1">
                        <a:extLst>
                          <a:ext uri="{FF2B5EF4-FFF2-40B4-BE49-F238E27FC236}">
                            <a16:creationId xmlns:a16="http://schemas.microsoft.com/office/drawing/2014/main" id="{5724542C-C9C9-425A-9A35-4F27A1A8D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0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800" r:id="rId5"/>
    <p:sldLayoutId id="2147483801" r:id="rId6"/>
    <p:sldLayoutId id="2147483803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1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425" imgH="424" progId="TCLayout.ActiveDocument.1">
                  <p:embed/>
                </p:oleObj>
              </mc:Choice>
              <mc:Fallback>
                <p:oleObj name="think-cell Slide" r:id="rId20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4400" spc="-150" dirty="0">
              <a:solidFill>
                <a:prstClr val="black"/>
              </a:solidFill>
              <a:ea typeface="맑은 고딕"/>
              <a:sym typeface="Tahom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5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78" r:id="rId15"/>
    <p:sldLayoutId id="2147484279" r:id="rId1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25" imgH="424" progId="TCLayout.ActiveDocument.1">
                  <p:embed/>
                </p:oleObj>
              </mc:Choice>
              <mc:Fallback>
                <p:oleObj name="think-cell Slide" r:id="rId22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4400" spc="-150" dirty="0">
              <a:solidFill>
                <a:prstClr val="black"/>
              </a:solidFill>
              <a:ea typeface="맑은 고딕"/>
              <a:cs typeface="+mj-cs"/>
              <a:sym typeface="Tahom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0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3" r:id="rId13"/>
    <p:sldLayoutId id="2147484294" r:id="rId14"/>
    <p:sldLayoutId id="2147484295" r:id="rId15"/>
    <p:sldLayoutId id="2147484296" r:id="rId16"/>
    <p:sldLayoutId id="2147484297" r:id="rId17"/>
    <p:sldLayoutId id="2147484298" r:id="rId1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0380975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53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9" r:id="rId5"/>
    <p:sldLayoutId id="2147483820" r:id="rId6"/>
    <p:sldLayoutId id="2147483822" r:id="rId7"/>
    <p:sldLayoutId id="2147483823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610843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76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38" r:id="rId5"/>
    <p:sldLayoutId id="2147483839" r:id="rId6"/>
    <p:sldLayoutId id="2147483841" r:id="rId7"/>
    <p:sldLayoutId id="2147483842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30997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22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57" r:id="rId5"/>
    <p:sldLayoutId id="2147483858" r:id="rId6"/>
    <p:sldLayoutId id="2147483860" r:id="rId7"/>
    <p:sldLayoutId id="2147483861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68263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75" r:id="rId4"/>
    <p:sldLayoutId id="2147483876" r:id="rId5"/>
    <p:sldLayoutId id="2147483878" r:id="rId6"/>
    <p:sldLayoutId id="2147483879" r:id="rId7"/>
    <p:sldLayoutId id="2147483880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62975442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06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95" r:id="rId4"/>
    <p:sldLayoutId id="2147483896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99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9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65517662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9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11" r:id="rId4"/>
    <p:sldLayoutId id="2147483912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99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9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705726032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54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27" r:id="rId4"/>
    <p:sldLayoutId id="2147483928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99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9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49688;&#51665;%20&#45936;&#51060;&#53552;/data/&#47785;&#54252;_&#44288;&#44305;&#51648;_&#48260;&#49828;&#51221;&#47448;&#51109;_&#51221;&#48372;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5" Type="http://schemas.openxmlformats.org/officeDocument/2006/relationships/hyperlink" Target="&#49688;&#51665;%20&#45936;&#51060;&#53552;/data/&#51204;&#51452;_&#44288;&#44305;&#51648;_&#48260;&#49828;&#51221;&#47448;&#51109;_&#51221;&#48372;.html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kyung.com/society/article/201901143239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5" Type="http://schemas.openxmlformats.org/officeDocument/2006/relationships/image" Target="../media/image8.png"/><Relationship Id="rId4" Type="http://schemas.openxmlformats.org/officeDocument/2006/relationships/hyperlink" Target="&#49688;&#51665;%20&#45936;&#51060;&#53552;/data/&#47785;&#54252;_&#51204;&#51452;_&#44540;&#51217;&#44288;&#44305;&#51648;map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4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49688;&#51665;%20&#45936;&#51060;&#53552;/data/&#47785;&#54252;&#44277;&#50689;&#51452;&#52264;&#51109;_&#50948;&#44221;&#46020;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6" Type="http://schemas.openxmlformats.org/officeDocument/2006/relationships/image" Target="../media/image9.png"/><Relationship Id="rId5" Type="http://schemas.openxmlformats.org/officeDocument/2006/relationships/hyperlink" Target="&#49688;&#51665;%20&#45936;&#51060;&#53552;/data/&#51204;&#51452;&#44277;&#50689;&#51452;&#52264;&#51109;_&#50948;&#44221;&#46020;.html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1455" y="1709562"/>
            <a:ext cx="9012200" cy="2631172"/>
            <a:chOff x="370914" y="1475820"/>
            <a:chExt cx="9012200" cy="2631172"/>
          </a:xfrm>
        </p:grpSpPr>
        <p:sp>
          <p:nvSpPr>
            <p:cNvPr id="4" name="텍스트 개체 틀 2"/>
            <p:cNvSpPr txBox="1">
              <a:spLocks/>
            </p:cNvSpPr>
            <p:nvPr/>
          </p:nvSpPr>
          <p:spPr>
            <a:xfrm>
              <a:off x="370914" y="2176276"/>
              <a:ext cx="9012200" cy="14295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36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『</a:t>
              </a:r>
              <a:r>
                <a:rPr lang="ko-KR" altLang="ko-KR" sz="3600" b="1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관광객 수 </a:t>
              </a:r>
              <a:r>
                <a:rPr lang="ko-KR" altLang="en-US" sz="3600" b="1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증감</a:t>
              </a:r>
              <a:r>
                <a:rPr lang="ko-KR" altLang="en-US" sz="3600" b="1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에 대한 원인 분석 및 해결방안 모색</a:t>
              </a:r>
              <a:r>
                <a:rPr lang="en-US" altLang="ko-KR" sz="36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』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576092" y="1475820"/>
              <a:ext cx="8601845" cy="0"/>
            </a:xfrm>
            <a:prstGeom prst="line">
              <a:avLst/>
            </a:prstGeom>
            <a:noFill/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576092" y="4106992"/>
              <a:ext cx="8601845" cy="0"/>
            </a:xfrm>
            <a:prstGeom prst="line">
              <a:avLst/>
            </a:prstGeom>
            <a:noFill/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4AAB056-963E-4B25-9B8A-BDF66E0A2836}"/>
              </a:ext>
            </a:extLst>
          </p:cNvPr>
          <p:cNvSpPr txBox="1"/>
          <p:nvPr/>
        </p:nvSpPr>
        <p:spPr>
          <a:xfrm>
            <a:off x="2360712" y="553357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명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야놀자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장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박서응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안성준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조래혁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안기용</a:t>
            </a:r>
          </a:p>
        </p:txBody>
      </p:sp>
    </p:spTree>
    <p:extLst>
      <p:ext uri="{BB962C8B-B14F-4D97-AF65-F5344CB8AC3E}">
        <p14:creationId xmlns:p14="http://schemas.microsoft.com/office/powerpoint/2010/main" val="17905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D551B2-6B2C-4DA9-8D6B-411BD221BF4C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인프라 측면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_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교통 인프라</a:t>
            </a:r>
            <a:endParaRPr lang="ko-KR" altLang="en-US" b="1" dirty="0">
              <a:latin typeface="+mn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E0DA7BB-5C7D-43A4-A249-A0FEB2E1D2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7B998D-FC94-4A63-A47F-408448A8BFD0}"/>
              </a:ext>
            </a:extLst>
          </p:cNvPr>
          <p:cNvSpPr/>
          <p:nvPr/>
        </p:nvSpPr>
        <p:spPr>
          <a:xfrm>
            <a:off x="528918" y="1982687"/>
            <a:ext cx="3986541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/>
                <a:cs typeface="Times New Roman" panose="02020603050405020304" pitchFamily="18" charset="0"/>
              </a:rPr>
              <a:t>주요 관광지 주변 버스정류장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C5020B-826E-47CD-86BA-287AD5382E88}"/>
              </a:ext>
            </a:extLst>
          </p:cNvPr>
          <p:cNvSpPr/>
          <p:nvPr/>
        </p:nvSpPr>
        <p:spPr>
          <a:xfrm>
            <a:off x="528918" y="2352418"/>
            <a:ext cx="3986541" cy="2587136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지정된 지역의 주요 관광지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곳을 선정하여 주변 정류장에 대한 인프라 현황을 파악하고자 함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관광지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 반경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1KM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 평균 버스 정류장의 수 집계 결과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DB71A-4030-47CE-8D57-9681F5D28A1B}"/>
              </a:ext>
            </a:extLst>
          </p:cNvPr>
          <p:cNvSpPr/>
          <p:nvPr/>
        </p:nvSpPr>
        <p:spPr>
          <a:xfrm>
            <a:off x="5710518" y="1972575"/>
            <a:ext cx="3666564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</a:t>
            </a:r>
            <a:endParaRPr lang="ko-KR" altLang="en-US" sz="1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9F2BD4-9409-4E0A-98D3-FDCC56601B5C}"/>
              </a:ext>
            </a:extLst>
          </p:cNvPr>
          <p:cNvSpPr/>
          <p:nvPr/>
        </p:nvSpPr>
        <p:spPr>
          <a:xfrm>
            <a:off x="5710518" y="2342578"/>
            <a:ext cx="3666564" cy="4076151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전주시는 목포시에 비해 대중교통 인프라구축이 잘 되어있어 관광지 접근성이 뛰어나다고 볼 수 있음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32" lvl="1" indent="-285744" algn="just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관광객에게 만족스러운 이동수단 제공 가능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목포시는 관광객 수가 증가하는 추세이기 때문에 교통 인프라를 더욱 확충한다면 더 높은 관광 선호도를 얻을 수 있을 것으로 예상됨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</a:pP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80A9628-E500-40BC-BD3F-EF4A48292279}"/>
              </a:ext>
            </a:extLst>
          </p:cNvPr>
          <p:cNvSpPr/>
          <p:nvPr/>
        </p:nvSpPr>
        <p:spPr>
          <a:xfrm rot="5400000">
            <a:off x="3347283" y="4025303"/>
            <a:ext cx="3680490" cy="334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C0C6F0-73A9-41DA-8099-F079D071B72D}"/>
              </a:ext>
            </a:extLst>
          </p:cNvPr>
          <p:cNvSpPr/>
          <p:nvPr/>
        </p:nvSpPr>
        <p:spPr>
          <a:xfrm>
            <a:off x="528918" y="5142661"/>
            <a:ext cx="1909052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 관광지 주변정류장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9951FE-BBB9-4727-9DE2-00C1C848CAF9}"/>
              </a:ext>
            </a:extLst>
          </p:cNvPr>
          <p:cNvSpPr/>
          <p:nvPr/>
        </p:nvSpPr>
        <p:spPr>
          <a:xfrm>
            <a:off x="528918" y="5503025"/>
            <a:ext cx="1909052" cy="91570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A7F7AC-E539-47A6-A109-AF35BAD3AF14}"/>
              </a:ext>
            </a:extLst>
          </p:cNvPr>
          <p:cNvSpPr/>
          <p:nvPr/>
        </p:nvSpPr>
        <p:spPr>
          <a:xfrm>
            <a:off x="2630197" y="5142661"/>
            <a:ext cx="1909052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 관광지 주변정류장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9D09A4-866C-44F3-9C73-4A86540C763A}"/>
              </a:ext>
            </a:extLst>
          </p:cNvPr>
          <p:cNvSpPr/>
          <p:nvPr/>
        </p:nvSpPr>
        <p:spPr>
          <a:xfrm>
            <a:off x="2630197" y="5503025"/>
            <a:ext cx="1909052" cy="91570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실외이(가) 표시된 사진&#10;&#10;자동 생성된 설명">
            <a:hlinkClick r:id="rId3" action="ppaction://hlinkfile"/>
            <a:extLst>
              <a:ext uri="{FF2B5EF4-FFF2-40B4-BE49-F238E27FC236}">
                <a16:creationId xmlns:a16="http://schemas.microsoft.com/office/drawing/2014/main" id="{8C01317D-7886-4DA4-B135-BBF7EB310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96" y="5535591"/>
            <a:ext cx="815495" cy="850571"/>
          </a:xfrm>
          <a:prstGeom prst="rect">
            <a:avLst/>
          </a:prstGeom>
        </p:spPr>
      </p:pic>
      <p:pic>
        <p:nvPicPr>
          <p:cNvPr id="42" name="그림 41" descr="텍스트, 실외이(가) 표시된 사진&#10;&#10;자동 생성된 설명">
            <a:hlinkClick r:id="rId5" action="ppaction://hlinkfile"/>
            <a:extLst>
              <a:ext uri="{FF2B5EF4-FFF2-40B4-BE49-F238E27FC236}">
                <a16:creationId xmlns:a16="http://schemas.microsoft.com/office/drawing/2014/main" id="{54CD8D94-1BAF-49EA-8438-3469A6B69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975" y="5539809"/>
            <a:ext cx="815495" cy="85057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6195C2-385A-4533-8931-04F52AC5BF93}"/>
              </a:ext>
            </a:extLst>
          </p:cNvPr>
          <p:cNvSpPr/>
          <p:nvPr/>
        </p:nvSpPr>
        <p:spPr>
          <a:xfrm>
            <a:off x="873474" y="4033165"/>
            <a:ext cx="1413623" cy="26086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 정류장 평균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EF9B28-7E8B-4AA3-9B9B-1A4433480931}"/>
              </a:ext>
            </a:extLst>
          </p:cNvPr>
          <p:cNvSpPr/>
          <p:nvPr/>
        </p:nvSpPr>
        <p:spPr>
          <a:xfrm>
            <a:off x="873474" y="4342390"/>
            <a:ext cx="1413623" cy="490418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13.2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1FB879-FA04-464C-A24E-BD9E18B5B789}"/>
              </a:ext>
            </a:extLst>
          </p:cNvPr>
          <p:cNvSpPr/>
          <p:nvPr/>
        </p:nvSpPr>
        <p:spPr>
          <a:xfrm>
            <a:off x="2503116" y="4033164"/>
            <a:ext cx="1413623" cy="26086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 정류장 평균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FFDB64-3D64-4F16-96C5-1347BDE3E619}"/>
              </a:ext>
            </a:extLst>
          </p:cNvPr>
          <p:cNvSpPr/>
          <p:nvPr/>
        </p:nvSpPr>
        <p:spPr>
          <a:xfrm>
            <a:off x="2503116" y="4366703"/>
            <a:ext cx="1413623" cy="450310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16.75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38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인프라 측면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_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숙박 인프라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목포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전주 내 숙박업소 가격 정보 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boxplot)</a:t>
            </a:r>
            <a:endParaRPr lang="ko-KR" altLang="en-US" b="1" dirty="0">
              <a:solidFill>
                <a:prstClr val="black"/>
              </a:solidFill>
              <a:latin typeface="나눔고딕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291766-22E0-4992-8CAB-41573D309B9A}"/>
              </a:ext>
            </a:extLst>
          </p:cNvPr>
          <p:cNvSpPr/>
          <p:nvPr/>
        </p:nvSpPr>
        <p:spPr>
          <a:xfrm>
            <a:off x="6383723" y="2073419"/>
            <a:ext cx="3149717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숙박비용의 차이에 따른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1BFECB-4209-4492-B280-4243F35C2D91}"/>
              </a:ext>
            </a:extLst>
          </p:cNvPr>
          <p:cNvSpPr/>
          <p:nvPr/>
        </p:nvSpPr>
        <p:spPr>
          <a:xfrm>
            <a:off x="6383723" y="2460027"/>
            <a:ext cx="3149717" cy="4095353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목포의 경우 </a:t>
            </a:r>
            <a:r>
              <a:rPr lang="en-US" altLang="ko-KR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만원 이하의 숙소가 전주보다 높은 비율을 차지함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지난 </a:t>
            </a:r>
            <a:r>
              <a:rPr lang="en-US" altLang="ko-KR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가까이 전주시에 대한 관광 선호도가 증가함에 따라 숙박비용의 상승에 영향을 끼쳤을 것이라 판단함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 숙박비용 부담이 증가하여 전주에 대한 여행 선호 하락으로 이어질 것이라는 가설을 세울 수 있음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목포시는 낮은 숙박 비용을 기반으로 한 숙박 인프라를 강점으로 하여 관광객 유입에 더욱 탄력을 받을 수 있을 것으로 기대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AFB0A7-B597-49CA-8A5C-A7B9A99509D5}"/>
              </a:ext>
            </a:extLst>
          </p:cNvPr>
          <p:cNvSpPr/>
          <p:nvPr/>
        </p:nvSpPr>
        <p:spPr>
          <a:xfrm>
            <a:off x="367113" y="2082976"/>
            <a:ext cx="5917867" cy="4472405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latinLnBrk="0">
              <a:lnSpc>
                <a:spcPct val="150000"/>
              </a:lnSpc>
            </a:pP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022F0F-91BC-4DE2-80BD-0941566A6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4" t="7163" r="8019" b="8648"/>
          <a:stretch/>
        </p:blipFill>
        <p:spPr>
          <a:xfrm>
            <a:off x="367113" y="2082974"/>
            <a:ext cx="2932651" cy="44628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176172-E3BD-4B11-A2BC-5296E029C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43" t="8582" r="8645" b="8380"/>
          <a:stretch/>
        </p:blipFill>
        <p:spPr>
          <a:xfrm>
            <a:off x="3218970" y="2082975"/>
            <a:ext cx="3066010" cy="44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008BCDD-1FA5-45B1-8C6C-D5C7E596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8"/>
          <a:stretch/>
        </p:blipFill>
        <p:spPr>
          <a:xfrm>
            <a:off x="7425189" y="2218082"/>
            <a:ext cx="2062452" cy="20663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4866A6F-F6FE-4993-9774-0F4C30B06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8"/>
          <a:stretch/>
        </p:blipFill>
        <p:spPr>
          <a:xfrm>
            <a:off x="534336" y="4710011"/>
            <a:ext cx="2209432" cy="18642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D551B2-6B2C-4DA9-8D6B-411BD221BF4C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목포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전주 내 숙박업소 가격 정보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히스토그램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)</a:t>
            </a:r>
            <a:endParaRPr lang="ko-KR" altLang="en-US" b="1" dirty="0">
              <a:solidFill>
                <a:prstClr val="black"/>
              </a:solidFill>
              <a:latin typeface="나눔고딕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E0DA7BB-5C7D-43A4-A249-A0FEB2E1D2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31DCA5-DE35-46B7-AE5B-53687B4ABBC3}"/>
              </a:ext>
            </a:extLst>
          </p:cNvPr>
          <p:cNvSpPr/>
          <p:nvPr/>
        </p:nvSpPr>
        <p:spPr>
          <a:xfrm>
            <a:off x="7425188" y="1913565"/>
            <a:ext cx="2108249" cy="29279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spc="-15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목포 숙소 가격 도수 분포표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A7120F-7860-437E-AC2D-F0822EE814A0}"/>
              </a:ext>
            </a:extLst>
          </p:cNvPr>
          <p:cNvSpPr/>
          <p:nvPr/>
        </p:nvSpPr>
        <p:spPr>
          <a:xfrm>
            <a:off x="7425190" y="2201742"/>
            <a:ext cx="2108250" cy="2024559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altLang="ko-KR" sz="1463" b="1" dirty="0">
              <a:solidFill>
                <a:prstClr val="black"/>
              </a:solidFill>
              <a:latin typeface="Tahom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618EFB-6FC2-4EED-9C37-BD607386CC54}"/>
              </a:ext>
            </a:extLst>
          </p:cNvPr>
          <p:cNvSpPr/>
          <p:nvPr/>
        </p:nvSpPr>
        <p:spPr>
          <a:xfrm>
            <a:off x="534336" y="4342571"/>
            <a:ext cx="2209432" cy="29279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spc="-15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전주 숙소 가격 도수 분포표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6CDB5E-15FA-427F-8B11-730F08358B57}"/>
              </a:ext>
            </a:extLst>
          </p:cNvPr>
          <p:cNvSpPr/>
          <p:nvPr/>
        </p:nvSpPr>
        <p:spPr>
          <a:xfrm>
            <a:off x="534337" y="4630749"/>
            <a:ext cx="2209432" cy="1943507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altLang="ko-KR" sz="1463" b="1" dirty="0">
              <a:solidFill>
                <a:prstClr val="black"/>
              </a:solidFill>
              <a:latin typeface="Tahoma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4926DEAD-3128-4910-9DFC-69BDD412C83B}"/>
              </a:ext>
            </a:extLst>
          </p:cNvPr>
          <p:cNvSpPr/>
          <p:nvPr/>
        </p:nvSpPr>
        <p:spPr>
          <a:xfrm rot="5400000">
            <a:off x="6149789" y="3072840"/>
            <a:ext cx="2179320" cy="18573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4C4CC5B8-443D-452C-A5B6-07EDAF094CA9}"/>
              </a:ext>
            </a:extLst>
          </p:cNvPr>
          <p:cNvSpPr/>
          <p:nvPr/>
        </p:nvSpPr>
        <p:spPr>
          <a:xfrm rot="16200000">
            <a:off x="1884577" y="5391727"/>
            <a:ext cx="2179320" cy="18573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07A482-8D1D-4751-9816-998E64712C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19" t="8541" r="8848" b="6380"/>
          <a:stretch/>
        </p:blipFill>
        <p:spPr>
          <a:xfrm>
            <a:off x="3067107" y="4284436"/>
            <a:ext cx="6466333" cy="2289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AC1644-B6AD-4616-B73D-1956C9B6BA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19" t="7826" r="8637" b="7410"/>
          <a:stretch/>
        </p:blipFill>
        <p:spPr>
          <a:xfrm>
            <a:off x="534336" y="1910272"/>
            <a:ext cx="6612240" cy="24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0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잠재적 측면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선택지역 인근 신흥 관광지 출현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A6714F-8D18-4485-A40E-840310F2D797}"/>
              </a:ext>
            </a:extLst>
          </p:cNvPr>
          <p:cNvSpPr/>
          <p:nvPr/>
        </p:nvSpPr>
        <p:spPr>
          <a:xfrm>
            <a:off x="421772" y="2254500"/>
            <a:ext cx="1514604" cy="1499616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인근 </a:t>
            </a:r>
            <a:endParaRPr lang="en-US" altLang="ko-KR" sz="1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관광지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271C9B-1D22-433C-A297-EBA49FEE6BEE}"/>
              </a:ext>
            </a:extLst>
          </p:cNvPr>
          <p:cNvSpPr/>
          <p:nvPr/>
        </p:nvSpPr>
        <p:spPr>
          <a:xfrm>
            <a:off x="1936376" y="2253238"/>
            <a:ext cx="5593977" cy="1500878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목포와 전주의 주변 신흥 관광지가 출현함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뉴스 참고</a:t>
            </a: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https://www.hankyung.com/society/article/2019011432391</a:t>
            </a:r>
            <a:endParaRPr lang="en-US" altLang="ko-KR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분석 결과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 주변 대량 발생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 주변 소량 발생함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목포와 전주의 가장 근접한 신흥 관광지의 이동 거리는 약 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30km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거리에 위치해 있음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7DB643-9B36-425E-A585-FD10CAE0F9E7}"/>
              </a:ext>
            </a:extLst>
          </p:cNvPr>
          <p:cNvSpPr/>
          <p:nvPr/>
        </p:nvSpPr>
        <p:spPr>
          <a:xfrm>
            <a:off x="421772" y="4455459"/>
            <a:ext cx="1514604" cy="1990165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finding</a:t>
            </a:r>
            <a:endParaRPr lang="ko-KR" altLang="en-US" sz="1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86C077-BBDA-47E7-8F77-D401CBD24716}"/>
              </a:ext>
            </a:extLst>
          </p:cNvPr>
          <p:cNvSpPr/>
          <p:nvPr/>
        </p:nvSpPr>
        <p:spPr>
          <a:xfrm>
            <a:off x="1936376" y="4455459"/>
            <a:ext cx="7597064" cy="199016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근접한 신흥 관광지 출현에 따른 지정한 관광지를 경유하는 상황이 발생할 수 있음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신흥 관광지 방문 이전에 관광지를 방문했을 가능성이 있음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인근 신흥관광지 유무에 따라 관광객들은 장거리 이동에 대한 </a:t>
            </a:r>
            <a:r>
              <a:rPr lang="ko-KR" altLang="en-US" sz="14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부담없이</a:t>
            </a: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주변에서 다양한 관광을 즐길 수 있을 것으로 보임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4" name="그림 23">
            <a:hlinkClick r:id="rId4" action="ppaction://hlinkfile"/>
            <a:extLst>
              <a:ext uri="{FF2B5EF4-FFF2-40B4-BE49-F238E27FC236}">
                <a16:creationId xmlns:a16="http://schemas.microsoft.com/office/drawing/2014/main" id="{8493AAE7-FD1E-40DC-9DCA-7AAB2CE23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55" y="2783463"/>
            <a:ext cx="1219200" cy="74213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9F776F-19DC-415E-AAA9-3B58D85E3B09}"/>
              </a:ext>
            </a:extLst>
          </p:cNvPr>
          <p:cNvSpPr/>
          <p:nvPr/>
        </p:nvSpPr>
        <p:spPr>
          <a:xfrm>
            <a:off x="7602070" y="2251422"/>
            <a:ext cx="1931370" cy="29279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근접 관광지 현황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03472A-D656-4016-AD49-567E6A75AC28}"/>
              </a:ext>
            </a:extLst>
          </p:cNvPr>
          <p:cNvSpPr/>
          <p:nvPr/>
        </p:nvSpPr>
        <p:spPr>
          <a:xfrm>
            <a:off x="7602070" y="2554941"/>
            <a:ext cx="1931370" cy="1199175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latinLnBrk="0">
              <a:lnSpc>
                <a:spcPct val="150000"/>
              </a:lnSpc>
            </a:pPr>
            <a:endParaRPr lang="en-US" altLang="ko-KR" sz="13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B74C2336-076B-4FD2-B2D7-B5B6BB1D55A8}"/>
              </a:ext>
            </a:extLst>
          </p:cNvPr>
          <p:cNvSpPr/>
          <p:nvPr/>
        </p:nvSpPr>
        <p:spPr>
          <a:xfrm rot="10800000">
            <a:off x="1748117" y="3969031"/>
            <a:ext cx="6616255" cy="29279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18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298D19-EFB6-4784-A90A-57FE22EB9326}"/>
              </a:ext>
            </a:extLst>
          </p:cNvPr>
          <p:cNvSpPr/>
          <p:nvPr/>
        </p:nvSpPr>
        <p:spPr>
          <a:xfrm>
            <a:off x="6793052" y="1918784"/>
            <a:ext cx="2740388" cy="305075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38" b="1" dirty="0">
                <a:solidFill>
                  <a:prstClr val="white"/>
                </a:solidFill>
                <a:latin typeface="Tahoma"/>
                <a:ea typeface="맑은 고딕" panose="020B0503020000020004" pitchFamily="50" charset="-127"/>
              </a:rPr>
              <a:t>Key finding</a:t>
            </a:r>
            <a:endParaRPr lang="ko-KR" altLang="en-US" sz="1138" b="1" dirty="0">
              <a:solidFill>
                <a:prstClr val="white"/>
              </a:solidFill>
              <a:latin typeface="Tahoma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CDE7A5-249A-4790-A404-D63553513B0C}"/>
              </a:ext>
            </a:extLst>
          </p:cNvPr>
          <p:cNvSpPr/>
          <p:nvPr/>
        </p:nvSpPr>
        <p:spPr>
          <a:xfrm>
            <a:off x="6804211" y="2223860"/>
            <a:ext cx="2729229" cy="4051096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기준 연도 대비 소비자물가의 등락폭이 큰 전주는 관광객의 소비심리 악화에 영향을 끼침</a:t>
            </a:r>
            <a:endParaRPr lang="en-US" altLang="ko-KR" sz="1200" b="1" kern="100" dirty="0">
              <a:solidFill>
                <a:prstClr val="black"/>
              </a:solidFill>
              <a:latin typeface="나눔고딕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(Ex. </a:t>
            </a: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전주의 물가가 높다는 인식</a:t>
            </a:r>
            <a:r>
              <a:rPr lang="en-US" altLang="ko-KR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)</a:t>
            </a: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기준연도대비 소비자물가지수의 변동폭은 구매자의 실질구매력에 영향을 끼침</a:t>
            </a:r>
            <a:endParaRPr lang="en-US" altLang="ko-KR" sz="1200" b="1" kern="100" dirty="0">
              <a:solidFill>
                <a:prstClr val="black"/>
              </a:solidFill>
              <a:latin typeface="나눔고딕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소비자물가 지수의 변동폭이 비교적 큰 전주의 실질구매력 하락</a:t>
            </a:r>
            <a:endParaRPr lang="en-US" altLang="ko-KR" sz="1200" b="1" kern="100" dirty="0">
              <a:solidFill>
                <a:prstClr val="black"/>
              </a:solidFill>
              <a:latin typeface="나눔고딕"/>
              <a:cs typeface="Times New Roman" panose="02020603050405020304" pitchFamily="18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73790DA-48B0-4C37-BC7F-8E5028A3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" y="1916165"/>
            <a:ext cx="3315876" cy="215937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B0A6D21-12B8-484A-A749-C1AD3403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" y="4121279"/>
            <a:ext cx="3407642" cy="215937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E53D62-18CE-4E20-BDC0-47C49AB5B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56" y="1916163"/>
            <a:ext cx="3315874" cy="215937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A517CE8-04E1-4991-8C5F-8CCDC7033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79" y="4115579"/>
            <a:ext cx="3407642" cy="21593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경제적 측면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연도별 소비자 </a:t>
            </a:r>
            <a:r>
              <a:rPr lang="ko-KR" altLang="en-US" b="1" dirty="0" err="1">
                <a:latin typeface="+mn-ea"/>
                <a:cs typeface="Times New Roman" panose="02020603050405020304" pitchFamily="18" charset="0"/>
              </a:rPr>
              <a:t>물가등락률</a:t>
            </a:r>
            <a:endParaRPr lang="ko-KR" altLang="en-US" b="1" dirty="0">
              <a:latin typeface="+mn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10BA327E-F3C2-4A2D-8CAB-A29FFA1F6483}"/>
              </a:ext>
            </a:extLst>
          </p:cNvPr>
          <p:cNvSpPr/>
          <p:nvPr/>
        </p:nvSpPr>
        <p:spPr>
          <a:xfrm rot="5400000">
            <a:off x="4612994" y="4051069"/>
            <a:ext cx="3925929" cy="2715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66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3F2787-2597-4A3F-B875-E0941DFA1F76}"/>
              </a:ext>
            </a:extLst>
          </p:cNvPr>
          <p:cNvSpPr/>
          <p:nvPr/>
        </p:nvSpPr>
        <p:spPr>
          <a:xfrm>
            <a:off x="4953001" y="4150659"/>
            <a:ext cx="4311341" cy="31684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ea typeface="맑은 고딕" panose="020B0503020000020004" pitchFamily="50" charset="-127"/>
              </a:rPr>
              <a:t>Key finding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C1A2A6-A5C2-4B69-994E-118BF83E1E93}"/>
              </a:ext>
            </a:extLst>
          </p:cNvPr>
          <p:cNvSpPr/>
          <p:nvPr/>
        </p:nvSpPr>
        <p:spPr>
          <a:xfrm>
            <a:off x="4953000" y="4467501"/>
            <a:ext cx="4311342" cy="2058427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주요 관광지간 최단거리를 집계한 결과 평균적으로 목포가 더 가깝게 집계됨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이는 </a:t>
            </a: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여행 동선의 최적화가 쉬워 여행 계획을 쉽게 세울 수 있음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또한</a:t>
            </a:r>
            <a:r>
              <a:rPr lang="en-US" altLang="ko-KR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이동거리가 줄어들어 여행의 피로 감소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도보로 이동 가능하여</a:t>
            </a:r>
            <a:r>
              <a:rPr lang="en-US" altLang="ko-KR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교통비 감소됨</a:t>
            </a: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9F7AC4-0E18-4D0F-BBA2-2ECB24394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1" r="7411"/>
          <a:stretch/>
        </p:blipFill>
        <p:spPr>
          <a:xfrm>
            <a:off x="296517" y="4052237"/>
            <a:ext cx="4383741" cy="2473691"/>
          </a:xfrm>
          <a:prstGeom prst="rect">
            <a:avLst/>
          </a:prstGeom>
        </p:spPr>
      </p:pic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8CD0078-B15D-4EB0-B4B4-1438CD236EA4}"/>
              </a:ext>
            </a:extLst>
          </p:cNvPr>
          <p:cNvSpPr/>
          <p:nvPr/>
        </p:nvSpPr>
        <p:spPr>
          <a:xfrm rot="5400000">
            <a:off x="3730156" y="5260896"/>
            <a:ext cx="2129589" cy="2775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40904-6369-4E80-85B2-E12184FB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606" y="1825122"/>
            <a:ext cx="4286736" cy="2157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5121D9-F28E-4A5A-A04C-63F344B20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72" y="1829599"/>
            <a:ext cx="4082851" cy="22226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5F4155-F5B5-4418-A891-409B19EB4A93}"/>
              </a:ext>
            </a:extLst>
          </p:cNvPr>
          <p:cNvSpPr/>
          <p:nvPr/>
        </p:nvSpPr>
        <p:spPr>
          <a:xfrm>
            <a:off x="332716" y="1775184"/>
            <a:ext cx="4311342" cy="2326161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57B993-EA81-4958-B660-A31692C9EA81}"/>
              </a:ext>
            </a:extLst>
          </p:cNvPr>
          <p:cNvSpPr/>
          <p:nvPr/>
        </p:nvSpPr>
        <p:spPr>
          <a:xfrm>
            <a:off x="4909643" y="1775183"/>
            <a:ext cx="4311342" cy="2329449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4ED2EC-53DE-4EBB-98E4-A5343D1CE879}"/>
              </a:ext>
            </a:extLst>
          </p:cNvPr>
          <p:cNvSpPr/>
          <p:nvPr/>
        </p:nvSpPr>
        <p:spPr>
          <a:xfrm>
            <a:off x="332717" y="1458341"/>
            <a:ext cx="4311342" cy="31684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752E09-3FF3-465B-AEEA-C3F0F70EBD84}"/>
              </a:ext>
            </a:extLst>
          </p:cNvPr>
          <p:cNvSpPr/>
          <p:nvPr/>
        </p:nvSpPr>
        <p:spPr>
          <a:xfrm>
            <a:off x="4909642" y="1458341"/>
            <a:ext cx="4311343" cy="31684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전주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5AC9F2C-B186-458A-819C-7C6F99A509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0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접근방식별 기대 효과 및 향후 과제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20A857-8F62-4304-BDC5-156AC06FAA4E}"/>
              </a:ext>
            </a:extLst>
          </p:cNvPr>
          <p:cNvSpPr/>
          <p:nvPr/>
        </p:nvSpPr>
        <p:spPr>
          <a:xfrm>
            <a:off x="421772" y="3906902"/>
            <a:ext cx="9111667" cy="859278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소비자물가 동향에 따른 관광객의 소비심리 파악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분석 가능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소비심리 파악 및 분석을 통한 관광지 홍보 마케팅 전략 수립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0ADF65-CED9-475F-9FB2-7987366D167A}"/>
              </a:ext>
            </a:extLst>
          </p:cNvPr>
          <p:cNvSpPr/>
          <p:nvPr/>
        </p:nvSpPr>
        <p:spPr>
          <a:xfrm>
            <a:off x="421772" y="2504991"/>
            <a:ext cx="9111668" cy="89698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주변 관광지 개발을 통해 상생효과 및 관광객 유입 증가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근접 거리 내 관광지 개발 시 교통 인프라 구축 가능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4D58B-DC7F-459B-BC23-579B5EE0A669}"/>
              </a:ext>
            </a:extLst>
          </p:cNvPr>
          <p:cNvSpPr txBox="1"/>
          <p:nvPr/>
        </p:nvSpPr>
        <p:spPr>
          <a:xfrm>
            <a:off x="421772" y="2054117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인근 신흥 관광지 출현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53C40C-4DFA-4571-A813-DDD83C0F16F5}"/>
              </a:ext>
            </a:extLst>
          </p:cNvPr>
          <p:cNvSpPr txBox="1"/>
          <p:nvPr/>
        </p:nvSpPr>
        <p:spPr>
          <a:xfrm>
            <a:off x="421772" y="3456029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연도별 소비자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물가등락률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2D2618-DC57-4273-8A57-38C23A5E3788}"/>
              </a:ext>
            </a:extLst>
          </p:cNvPr>
          <p:cNvSpPr/>
          <p:nvPr/>
        </p:nvSpPr>
        <p:spPr>
          <a:xfrm>
            <a:off x="421772" y="5325623"/>
            <a:ext cx="9111666" cy="1227577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대중교통 인프라 확충을 통해 더욱 다양한 관광객의 유입을 유도할 수 있음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시내 교통 인프라 정비 시 효율적인 대중교통 동선 구축을 기대할 수 있음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숙박비용에 따른 관광객의 여행지 선호도 예측 가능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차후 숙박 인프라 구축에 참고한다면 긍정적인 효과를 기대할 수 있음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A31A80-F3B8-49A5-B038-F9855729F078}"/>
              </a:ext>
            </a:extLst>
          </p:cNvPr>
          <p:cNvSpPr txBox="1"/>
          <p:nvPr/>
        </p:nvSpPr>
        <p:spPr>
          <a:xfrm>
            <a:off x="421772" y="4874750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인프라 현황파악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81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Ⅴ. </a:t>
            </a:r>
            <a:r>
              <a:rPr lang="ko-KR" altLang="en-US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느낀점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80389B-4AC3-4ED3-8684-29E0B7385FF5}"/>
              </a:ext>
            </a:extLst>
          </p:cNvPr>
          <p:cNvSpPr/>
          <p:nvPr/>
        </p:nvSpPr>
        <p:spPr>
          <a:xfrm>
            <a:off x="421772" y="1811074"/>
            <a:ext cx="9111668" cy="79766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프로젝트를 진행하며 평소 뉴스 혹은 기타 자료에서만 볼 수 있었던 것을 직접 경험해볼 수 있었다는 점은 상당히 신선했습니다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아직은 부족한 점이 많지만 더 많은 공부를 통해 다양한 분야에서 활용가능할거라는 생각을 하게 되었습니다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AFC3D-77C2-4A1E-A77D-0EA8FC4EEC45}"/>
              </a:ext>
            </a:extLst>
          </p:cNvPr>
          <p:cNvSpPr txBox="1"/>
          <p:nvPr/>
        </p:nvSpPr>
        <p:spPr>
          <a:xfrm>
            <a:off x="421772" y="1441742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박서응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DABBE2-6C1A-4B8A-BF12-37AD86E404D6}"/>
              </a:ext>
            </a:extLst>
          </p:cNvPr>
          <p:cNvSpPr/>
          <p:nvPr/>
        </p:nvSpPr>
        <p:spPr>
          <a:xfrm>
            <a:off x="421772" y="3121645"/>
            <a:ext cx="9111668" cy="80088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수집 과정에 생각보다 많은 장애 요소가 존재함을 실감했으며 이를 극복하는 과정을 거치며 한단계 발전할 수 있었던 것 같습니다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D327C-242E-4B85-A099-75920F168877}"/>
              </a:ext>
            </a:extLst>
          </p:cNvPr>
          <p:cNvSpPr txBox="1"/>
          <p:nvPr/>
        </p:nvSpPr>
        <p:spPr>
          <a:xfrm>
            <a:off x="421772" y="2756928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안기용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E91A5E-E1E6-4FEA-BC25-499CB8156F8C}"/>
              </a:ext>
            </a:extLst>
          </p:cNvPr>
          <p:cNvSpPr/>
          <p:nvPr/>
        </p:nvSpPr>
        <p:spPr>
          <a:xfrm>
            <a:off x="421772" y="4432216"/>
            <a:ext cx="9111668" cy="80088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수집</a:t>
            </a:r>
            <a:r>
              <a:rPr lang="en-US" altLang="ko-KR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분석</a:t>
            </a:r>
            <a:r>
              <a:rPr lang="en-US" altLang="ko-KR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시각화 과정을 직접 진행하면서 같은 데이터라도 표현의 방법에 따라 전달력이 다르다는 것을 알게 되었다</a:t>
            </a:r>
            <a:r>
              <a:rPr lang="en-US" altLang="ko-KR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190074-2FA5-4C85-A9F2-1FD6A629154D}"/>
              </a:ext>
            </a:extLst>
          </p:cNvPr>
          <p:cNvSpPr txBox="1"/>
          <p:nvPr/>
        </p:nvSpPr>
        <p:spPr>
          <a:xfrm>
            <a:off x="421772" y="4062884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조래혁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209B55-DB61-4304-B74B-D3010E48D40F}"/>
              </a:ext>
            </a:extLst>
          </p:cNvPr>
          <p:cNvSpPr/>
          <p:nvPr/>
        </p:nvSpPr>
        <p:spPr>
          <a:xfrm>
            <a:off x="421772" y="5698528"/>
            <a:ext cx="9111668" cy="80088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처음으로 진행한 </a:t>
            </a:r>
            <a:r>
              <a:rPr lang="ko-KR" altLang="en-US" sz="12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파이썬을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활용한 프로젝트라서 </a:t>
            </a:r>
            <a:r>
              <a:rPr lang="ko-KR" altLang="en-US" sz="12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시각화 과정에서 어려움이 있었지만 기존에 배웠던 것들을 </a:t>
            </a:r>
            <a:r>
              <a:rPr lang="ko-KR" altLang="en-US" sz="12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리마인딩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하면서 해결하고 나니 파이썬 코딩 수준이 한층 더 높아진 것 같았습니다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4115F8-A987-4C8E-98A8-4B767A8FCAE7}"/>
              </a:ext>
            </a:extLst>
          </p:cNvPr>
          <p:cNvSpPr txBox="1"/>
          <p:nvPr/>
        </p:nvSpPr>
        <p:spPr>
          <a:xfrm>
            <a:off x="421772" y="5329196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안성준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61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3"/>
          <p:cNvSpPr txBox="1">
            <a:spLocks noChangeArrowheads="1"/>
          </p:cNvSpPr>
          <p:nvPr/>
        </p:nvSpPr>
        <p:spPr bwMode="gray">
          <a:xfrm>
            <a:off x="2927779" y="2740434"/>
            <a:ext cx="4005445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</a:pP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 사 합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니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다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 eaLnBrk="0" latinLnBrk="0" hangingPunct="0">
              <a:spcBef>
                <a:spcPct val="50000"/>
              </a:spcBef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야놀자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95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0756" y="2546123"/>
            <a:ext cx="4766018" cy="305769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Ⅰ.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배경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Ⅱ.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 구성 및 역할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Ⅲ.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수행 절차 및 방법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4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Ⅴ. </a:t>
            </a:r>
            <a:r>
              <a:rPr lang="ko-KR" altLang="en-US" sz="24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느낀점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4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Ⅰ.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배경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3C16FC-D8FA-43CB-AD72-64B34E6393F5}"/>
              </a:ext>
            </a:extLst>
          </p:cNvPr>
          <p:cNvSpPr txBox="1"/>
          <p:nvPr/>
        </p:nvSpPr>
        <p:spPr>
          <a:xfrm>
            <a:off x="766329" y="153152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주제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ko-KR" b="1" dirty="0">
                <a:latin typeface="+mn-ea"/>
                <a:cs typeface="Times New Roman" panose="02020603050405020304" pitchFamily="18" charset="0"/>
              </a:rPr>
              <a:t>관광객 수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증감에 대한 원인 분석 및 해결방안 모색</a:t>
            </a:r>
            <a:endParaRPr lang="ko-KR" altLang="en-US" b="1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D9FD530-AF72-4580-8A4A-C0B09986C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08871"/>
            <a:ext cx="214637" cy="21463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E98647-FD34-4C41-8B77-728252ED40B7}"/>
              </a:ext>
            </a:extLst>
          </p:cNvPr>
          <p:cNvSpPr/>
          <p:nvPr/>
        </p:nvSpPr>
        <p:spPr>
          <a:xfrm>
            <a:off x="641656" y="2032261"/>
            <a:ext cx="8891785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문제 정의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12A5F8-9A68-42FD-921E-962C3CA91DD1}"/>
              </a:ext>
            </a:extLst>
          </p:cNvPr>
          <p:cNvSpPr/>
          <p:nvPr/>
        </p:nvSpPr>
        <p:spPr>
          <a:xfrm>
            <a:off x="641655" y="2392623"/>
            <a:ext cx="8891785" cy="1317932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코로나 여파로 인해 관광지의 관광객 수가 감소함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이에 관광지 활성화를 위해 증감의 원인을 찾아내고자 함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20</a:t>
            </a:r>
            <a:r>
              <a:rPr lang="ko-KR" altLang="en-US" sz="1400" b="1" dirty="0">
                <a:solidFill>
                  <a:prstClr val="black"/>
                </a:solidFill>
              </a:rPr>
              <a:t>년 </a:t>
            </a:r>
            <a:r>
              <a:rPr lang="en-US" altLang="ko-KR" sz="1400" b="1" dirty="0">
                <a:solidFill>
                  <a:prstClr val="black"/>
                </a:solidFill>
              </a:rPr>
              <a:t>1</a:t>
            </a:r>
            <a:r>
              <a:rPr lang="ko-KR" altLang="en-US" sz="1400" b="1" dirty="0">
                <a:solidFill>
                  <a:prstClr val="black"/>
                </a:solidFill>
              </a:rPr>
              <a:t>월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문체부가 선정한 지역관광 거점 도시를 대상으로 원인을 분석하고자 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1E8C15-7F83-4144-8AA3-AB435D812F2F}"/>
              </a:ext>
            </a:extLst>
          </p:cNvPr>
          <p:cNvSpPr/>
          <p:nvPr/>
        </p:nvSpPr>
        <p:spPr>
          <a:xfrm>
            <a:off x="641654" y="3825760"/>
            <a:ext cx="8891785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>
                <a:ea typeface="맑은 고딕" panose="020B0503020000020004" pitchFamily="50" charset="-127"/>
              </a:rPr>
              <a:t>문제의 접근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48468F-6632-4CFA-BB25-6E81526DE831}"/>
              </a:ext>
            </a:extLst>
          </p:cNvPr>
          <p:cNvSpPr/>
          <p:nvPr/>
        </p:nvSpPr>
        <p:spPr>
          <a:xfrm>
            <a:off x="641654" y="4186122"/>
            <a:ext cx="8891785" cy="1318222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코로나라는 변수로 인한 관광객 수의 감소를 제외한 다른 원인을 찾아보고자 함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이를 위해 코로나가 시작되기 전 자료를 통해 원인을 알아보고자 함</a:t>
            </a:r>
            <a:r>
              <a:rPr lang="en-US" altLang="ko-KR" sz="1400" b="1" dirty="0">
                <a:solidFill>
                  <a:prstClr val="black"/>
                </a:solidFill>
              </a:rPr>
              <a:t>(18</a:t>
            </a:r>
            <a:r>
              <a:rPr lang="ko-KR" altLang="en-US" sz="1400" b="1" dirty="0">
                <a:solidFill>
                  <a:prstClr val="black"/>
                </a:solidFill>
              </a:rPr>
              <a:t>년도</a:t>
            </a:r>
            <a:r>
              <a:rPr lang="en-US" altLang="ko-KR" sz="1400" b="1" dirty="0">
                <a:solidFill>
                  <a:prstClr val="black"/>
                </a:solidFill>
              </a:rPr>
              <a:t>, 19</a:t>
            </a:r>
            <a:r>
              <a:rPr lang="ko-KR" altLang="en-US" sz="1400" b="1" dirty="0">
                <a:solidFill>
                  <a:prstClr val="black"/>
                </a:solidFill>
              </a:rPr>
              <a:t>년도 자료 사용</a:t>
            </a:r>
            <a:r>
              <a:rPr lang="en-US" altLang="ko-KR" sz="1400" b="1" dirty="0">
                <a:solidFill>
                  <a:prstClr val="black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외부 관광객 수에 영향을 끼칠 것이라 생각이 드는 변수들을 선정함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C1ACF1-EC83-4CBA-999A-5CA2EB6D2304}"/>
              </a:ext>
            </a:extLst>
          </p:cNvPr>
          <p:cNvSpPr/>
          <p:nvPr/>
        </p:nvSpPr>
        <p:spPr>
          <a:xfrm>
            <a:off x="641653" y="5592788"/>
            <a:ext cx="8891785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분석 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EF7FB-E9B3-412F-8833-BEB0C1723F78}"/>
              </a:ext>
            </a:extLst>
          </p:cNvPr>
          <p:cNvSpPr/>
          <p:nvPr/>
        </p:nvSpPr>
        <p:spPr>
          <a:xfrm>
            <a:off x="641653" y="5953150"/>
            <a:ext cx="8891785" cy="47307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수집된 데이터를 통해 탐색적 자료분석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시각화를 통해 현황을 파악하고자 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Ⅰ.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배경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E98647-FD34-4C41-8B77-728252ED40B7}"/>
              </a:ext>
            </a:extLst>
          </p:cNvPr>
          <p:cNvSpPr/>
          <p:nvPr/>
        </p:nvSpPr>
        <p:spPr>
          <a:xfrm>
            <a:off x="421772" y="1646777"/>
            <a:ext cx="4331098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12A5F8-9A68-42FD-921E-962C3CA91DD1}"/>
              </a:ext>
            </a:extLst>
          </p:cNvPr>
          <p:cNvSpPr/>
          <p:nvPr/>
        </p:nvSpPr>
        <p:spPr>
          <a:xfrm>
            <a:off x="421772" y="2007139"/>
            <a:ext cx="4331098" cy="4277119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문화체육관광부 선정 지역관광 거점 도시 중 관광객 수가 가장 크게 증가한 지역과 가장 적게 증가하거나 감소한 지역을 선정하여 원인을 파악하고자 함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관광지 주변 정류장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관광지간 거리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통해 현황 파악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API,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등을 이용하여 데이터를 수집 후 </a:t>
            </a:r>
            <a:r>
              <a:rPr lang="ko-KR" altLang="en-US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데이터 확인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Folium,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시각화 진행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1123F7E-815B-452D-A669-81CBC21F9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16773"/>
              </p:ext>
            </p:extLst>
          </p:nvPr>
        </p:nvGraphicFramePr>
        <p:xfrm>
          <a:off x="4953000" y="1649847"/>
          <a:ext cx="4580440" cy="463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12">
                  <a:extLst>
                    <a:ext uri="{9D8B030D-6E8A-4147-A177-3AD203B41FA5}">
                      <a16:colId xmlns:a16="http://schemas.microsoft.com/office/drawing/2014/main" val="3635000133"/>
                    </a:ext>
                  </a:extLst>
                </a:gridCol>
                <a:gridCol w="3034028">
                  <a:extLst>
                    <a:ext uri="{9D8B030D-6E8A-4147-A177-3AD203B41FA5}">
                      <a16:colId xmlns:a16="http://schemas.microsoft.com/office/drawing/2014/main" val="2786828118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60862"/>
                  </a:ext>
                </a:extLst>
              </a:tr>
              <a:tr h="972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외부관광객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Matplot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이용해 외부관광객 수 및 증감률 파악하여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전년대비 관광객 수 증가율이 높은 지역과 낮은 지역을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67058"/>
                  </a:ext>
                </a:extLst>
              </a:tr>
              <a:tr h="659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 선정된 지역의 공영주차장 수와 평균 주차구획 수를 도출하여 현황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22018"/>
                  </a:ext>
                </a:extLst>
              </a:tr>
              <a:tr h="84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가격들을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계급값으로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나눠 히스토그램으로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2336"/>
                  </a:ext>
                </a:extLst>
              </a:tr>
              <a:tr h="918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버스정류장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관광지 주변 버스 정류장 정보를 통해 관광지의 접근성을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48622"/>
                  </a:ext>
                </a:extLst>
              </a:tr>
              <a:tr h="9053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선정된 지역의 대표 관광지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정보를 통해 위치 및 관광지들 간 최단거리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3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텍스트 개체 틀 1">
            <a:extLst>
              <a:ext uri="{FF2B5EF4-FFF2-40B4-BE49-F238E27FC236}">
                <a16:creationId xmlns:a16="http://schemas.microsoft.com/office/drawing/2014/main" id="{18B3084D-17DB-4711-B21A-C6683A4E54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834788"/>
            <a:ext cx="9144000" cy="436685"/>
          </a:xfrm>
        </p:spPr>
        <p:txBody>
          <a:bodyPr/>
          <a:lstStyle/>
          <a:p>
            <a:pPr latinLnBrk="0"/>
            <a:r>
              <a:rPr lang="ko-KR" altLang="en-US" sz="1400" spc="-138" dirty="0">
                <a:latin typeface="맑은 고딕" panose="020B0503020000020004" pitchFamily="50" charset="-127"/>
              </a:rPr>
              <a:t>저희 프로젝트 수행 및 업무분장은 다음과 같습니다</a:t>
            </a:r>
            <a:r>
              <a:rPr lang="en-US" altLang="ko-KR" sz="1400" spc="-138" dirty="0">
                <a:latin typeface="맑은 고딕" panose="020B0503020000020004" pitchFamily="50" charset="-127"/>
              </a:rPr>
              <a:t>.</a:t>
            </a:r>
            <a:endParaRPr lang="ko-KR" altLang="en-US" sz="1400" spc="-138" dirty="0">
              <a:latin typeface="맑은 고딕" panose="020B0503020000020004" pitchFamily="50" charset="-127"/>
            </a:endParaRPr>
          </a:p>
        </p:txBody>
      </p:sp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Ⅱ.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 구성 및 역할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D17D1F-67CC-45B6-B65F-C89A7ACCC646}"/>
              </a:ext>
            </a:extLst>
          </p:cNvPr>
          <p:cNvSpPr/>
          <p:nvPr/>
        </p:nvSpPr>
        <p:spPr>
          <a:xfrm>
            <a:off x="745585" y="1515762"/>
            <a:ext cx="8424196" cy="2481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fontAlgn="base" latinLnBrk="0"/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및 업무분장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519224"/>
            <a:ext cx="214637" cy="214637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704BE15-E97B-499D-B38F-3CB90444A701}"/>
              </a:ext>
            </a:extLst>
          </p:cNvPr>
          <p:cNvGrpSpPr/>
          <p:nvPr/>
        </p:nvGrpSpPr>
        <p:grpSpPr>
          <a:xfrm>
            <a:off x="427019" y="2102334"/>
            <a:ext cx="4010510" cy="4273417"/>
            <a:chOff x="737093" y="1967867"/>
            <a:chExt cx="3780456" cy="3517600"/>
          </a:xfrm>
        </p:grpSpPr>
        <p:sp>
          <p:nvSpPr>
            <p:cNvPr id="25" name="Rectangle 73">
              <a:extLst>
                <a:ext uri="{FF2B5EF4-FFF2-40B4-BE49-F238E27FC236}">
                  <a16:creationId xmlns:a16="http://schemas.microsoft.com/office/drawing/2014/main" id="{CAF8D057-E2DE-4EC9-9F9C-86FB49305FE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1338954" y="1967867"/>
              <a:ext cx="1736436" cy="267641"/>
            </a:xfrm>
            <a:prstGeom prst="rect">
              <a:avLst/>
            </a:prstGeom>
            <a:solidFill>
              <a:srgbClr val="005AAA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white"/>
                  </a:solidFill>
                  <a:latin typeface="맑은 고딕"/>
                  <a:ea typeface="맑은 고딕"/>
                </a:rPr>
                <a:t>팀장</a:t>
              </a:r>
              <a:endParaRPr lang="en-US" altLang="ko-KR" sz="1300" b="1" spc="-90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Rectangle 74">
              <a:extLst>
                <a:ext uri="{FF2B5EF4-FFF2-40B4-BE49-F238E27FC236}">
                  <a16:creationId xmlns:a16="http://schemas.microsoft.com/office/drawing/2014/main" id="{134B4022-1496-40B8-8A62-804274E6ABB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1339273" y="2237680"/>
              <a:ext cx="1736436" cy="6526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 err="1">
                  <a:solidFill>
                    <a:prstClr val="black"/>
                  </a:solidFill>
                  <a:latin typeface="맑은 고딕"/>
                  <a:ea typeface="맑은 고딕"/>
                </a:rPr>
                <a:t>박서응</a:t>
              </a:r>
              <a:endParaRPr lang="ko-KR" altLang="en-US" sz="1300" b="1" spc="-9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51CD2EED-FED2-4981-AFF0-984965A09C5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737093" y="4741094"/>
              <a:ext cx="1201159" cy="74437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144000" tIns="36000" rIns="72000" bIns="0" anchor="ctr"/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 err="1">
                  <a:solidFill>
                    <a:prstClr val="black"/>
                  </a:solidFill>
                  <a:latin typeface="맑은 고딕"/>
                  <a:ea typeface="맑은 고딕"/>
                </a:rPr>
                <a:t>조래혁</a:t>
              </a:r>
              <a:endParaRPr lang="ko-KR" altLang="en-US" sz="1300" b="1" spc="-9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AC462C80-4D4A-4E36-817F-75AD2F2401E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738932" y="4414207"/>
              <a:ext cx="1200043" cy="326887"/>
            </a:xfrm>
            <a:prstGeom prst="rect">
              <a:avLst/>
            </a:prstGeom>
            <a:solidFill>
              <a:srgbClr val="005AAA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white"/>
                  </a:solidFill>
                  <a:latin typeface="맑은 고딕"/>
                  <a:ea typeface="맑은 고딕"/>
                </a:rPr>
                <a:t>팀원</a:t>
              </a:r>
              <a:endParaRPr kumimoji="0" lang="ko-KR" altLang="en-US" sz="1300" b="1" spc="-90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9DC5CF3-37D8-47B2-9F3A-2A3B592E4ABB}"/>
                </a:ext>
              </a:extLst>
            </p:cNvPr>
            <p:cNvGrpSpPr/>
            <p:nvPr/>
          </p:nvGrpSpPr>
          <p:grpSpPr>
            <a:xfrm>
              <a:off x="3316389" y="2738539"/>
              <a:ext cx="1201160" cy="869910"/>
              <a:chOff x="3851564" y="2844136"/>
              <a:chExt cx="1201160" cy="869910"/>
            </a:xfrm>
          </p:grpSpPr>
          <p:sp>
            <p:nvSpPr>
              <p:cNvPr id="48" name="Rectangle 46">
                <a:extLst>
                  <a:ext uri="{FF2B5EF4-FFF2-40B4-BE49-F238E27FC236}">
                    <a16:creationId xmlns:a16="http://schemas.microsoft.com/office/drawing/2014/main" id="{27CABFBF-3A1F-41A8-BE88-C204BDC4BCC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851565" y="3143955"/>
                <a:ext cx="1201159" cy="57009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003366"/>
                </a:solidFill>
                <a:miter/>
              </a:ln>
              <a:effectLst>
                <a:outerShdw dist="17961" dir="2700000" algn="ctr" rotWithShape="0">
                  <a:srgbClr val="5F5F5F"/>
                </a:outerShdw>
              </a:effectLst>
            </p:spPr>
            <p:txBody>
              <a:bodyPr lIns="144000" tIns="36000" rIns="72000" bIns="0" anchor="ctr"/>
              <a:lstStyle/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300" b="1" spc="-90" dirty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안기용</a:t>
                </a:r>
                <a:endParaRPr lang="en-US" altLang="ko-KR" sz="1300" b="1" spc="-90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" name="Rectangle 44">
                <a:extLst>
                  <a:ext uri="{FF2B5EF4-FFF2-40B4-BE49-F238E27FC236}">
                    <a16:creationId xmlns:a16="http://schemas.microsoft.com/office/drawing/2014/main" id="{3D4398BF-42FD-4632-BED9-01E578A7530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851564" y="2844136"/>
                <a:ext cx="1201160" cy="299819"/>
              </a:xfrm>
              <a:prstGeom prst="rect">
                <a:avLst/>
              </a:prstGeom>
              <a:solidFill>
                <a:srgbClr val="005AAA"/>
              </a:solidFill>
              <a:ln w="6350" algn="ctr">
                <a:solidFill>
                  <a:srgbClr val="003366"/>
                </a:solidFill>
                <a:miter/>
              </a:ln>
              <a:effectLst>
                <a:outerShdw dist="17961" dir="2700000" algn="ctr" rotWithShape="0">
                  <a:srgbClr val="5F5F5F"/>
                </a:outerShdw>
              </a:effectLst>
            </p:spPr>
            <p:txBody>
              <a:bodyPr lIns="72000" rIns="72000" anchor="ctr"/>
              <a:lstStyle/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ko-KR" altLang="en-US" sz="1300" b="1" spc="-90" dirty="0">
                    <a:solidFill>
                      <a:prstClr val="white"/>
                    </a:solidFill>
                    <a:latin typeface="맑은 고딕"/>
                    <a:ea typeface="맑은 고딕"/>
                  </a:rPr>
                  <a:t>서기</a:t>
                </a:r>
              </a:p>
            </p:txBody>
          </p:sp>
        </p:grpSp>
        <p:cxnSp>
          <p:nvCxnSpPr>
            <p:cNvPr id="35" name="꺾인 연결선 25">
              <a:extLst>
                <a:ext uri="{FF2B5EF4-FFF2-40B4-BE49-F238E27FC236}">
                  <a16:creationId xmlns:a16="http://schemas.microsoft.com/office/drawing/2014/main" id="{B11226D0-5AA7-4702-A4C9-DFA5550AE5D2}"/>
                </a:ext>
              </a:extLst>
            </p:cNvPr>
            <p:cNvCxnSpPr>
              <a:cxnSpLocks/>
              <a:stCxn id="50" idx="0"/>
              <a:endCxn id="26" idx="2"/>
            </p:cNvCxnSpPr>
            <p:nvPr/>
          </p:nvCxnSpPr>
          <p:spPr>
            <a:xfrm rot="5400000" flipH="1" flipV="1">
              <a:off x="1011295" y="3218012"/>
              <a:ext cx="1523855" cy="86853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46">
              <a:extLst>
                <a:ext uri="{FF2B5EF4-FFF2-40B4-BE49-F238E27FC236}">
                  <a16:creationId xmlns:a16="http://schemas.microsoft.com/office/drawing/2014/main" id="{44720C78-C1CC-4794-B14C-894762F733E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498818" y="4724496"/>
              <a:ext cx="1200043" cy="74437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144000" tIns="36000" rIns="72000" bIns="0" anchor="ctr"/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black"/>
                  </a:solidFill>
                  <a:latin typeface="맑은 고딕"/>
                  <a:ea typeface="맑은 고딕"/>
                </a:rPr>
                <a:t>안성준</a:t>
              </a: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660A4883-9758-47EC-B451-442E12F230E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498818" y="4414207"/>
              <a:ext cx="1200043" cy="299819"/>
            </a:xfrm>
            <a:prstGeom prst="rect">
              <a:avLst/>
            </a:prstGeom>
            <a:solidFill>
              <a:srgbClr val="005AAA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white"/>
                  </a:solidFill>
                  <a:latin typeface="맑은 고딕"/>
                  <a:ea typeface="맑은 고딕"/>
                </a:rPr>
                <a:t>팀원</a:t>
              </a:r>
              <a:endParaRPr kumimoji="0" lang="ko-KR" altLang="en-US" sz="1300" b="1" spc="-90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47" name="꺾인 연결선 25">
              <a:extLst>
                <a:ext uri="{FF2B5EF4-FFF2-40B4-BE49-F238E27FC236}">
                  <a16:creationId xmlns:a16="http://schemas.microsoft.com/office/drawing/2014/main" id="{FF98A1D2-C8F6-43F0-80CF-2280D7587E2F}"/>
                </a:ext>
              </a:extLst>
            </p:cNvPr>
            <p:cNvCxnSpPr>
              <a:cxnSpLocks/>
              <a:stCxn id="41" idx="0"/>
              <a:endCxn id="26" idx="2"/>
            </p:cNvCxnSpPr>
            <p:nvPr/>
          </p:nvCxnSpPr>
          <p:spPr>
            <a:xfrm rot="16200000" flipV="1">
              <a:off x="1891239" y="3206605"/>
              <a:ext cx="1523855" cy="89134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BF24ACF-D1F1-4E85-BB58-ADDBEC05632B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2207491" y="3323404"/>
              <a:ext cx="1108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9144070D-A1D0-4032-89D5-ACEADC22A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49623"/>
              </p:ext>
            </p:extLst>
          </p:nvPr>
        </p:nvGraphicFramePr>
        <p:xfrm>
          <a:off x="4639659" y="1626542"/>
          <a:ext cx="4885341" cy="486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75">
                  <a:extLst>
                    <a:ext uri="{9D8B030D-6E8A-4147-A177-3AD203B41FA5}">
                      <a16:colId xmlns:a16="http://schemas.microsoft.com/office/drawing/2014/main" val="1970279492"/>
                    </a:ext>
                  </a:extLst>
                </a:gridCol>
                <a:gridCol w="2617694">
                  <a:extLst>
                    <a:ext uri="{9D8B030D-6E8A-4147-A177-3AD203B41FA5}">
                      <a16:colId xmlns:a16="http://schemas.microsoft.com/office/drawing/2014/main" val="1539006740"/>
                    </a:ext>
                  </a:extLst>
                </a:gridCol>
                <a:gridCol w="1125072">
                  <a:extLst>
                    <a:ext uri="{9D8B030D-6E8A-4147-A177-3AD203B41FA5}">
                      <a16:colId xmlns:a16="http://schemas.microsoft.com/office/drawing/2014/main" val="1083096170"/>
                    </a:ext>
                  </a:extLst>
                </a:gridCol>
              </a:tblGrid>
              <a:tr h="29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33874"/>
                  </a:ext>
                </a:extLst>
              </a:tr>
              <a:tr h="29787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분석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(EDA)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4658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42817"/>
                  </a:ext>
                </a:extLst>
              </a:tr>
              <a:tr h="41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버스정류장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368709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가격정보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66463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35329"/>
                  </a:ext>
                </a:extLst>
              </a:tr>
              <a:tr h="41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물가지수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70223"/>
                  </a:ext>
                </a:extLst>
              </a:tr>
              <a:tr h="3052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선택지역 인근 신흥관광지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29369"/>
                  </a:ext>
                </a:extLst>
              </a:tr>
              <a:tr h="29787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방문자수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8265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 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1336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관광지 인근 버스정류장 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0700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hist/box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809543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선택지역 인근 신흥관광지 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66116"/>
                  </a:ext>
                </a:extLst>
              </a:tr>
              <a:tr h="41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물가지수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78891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관광지간 최단거리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1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Ⅲ.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수행 절차 및 방법</a:t>
            </a:r>
            <a:r>
              <a:rPr lang="en-US" altLang="ko-KR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_</a:t>
            </a:r>
            <a:r>
              <a:rPr lang="en-US" altLang="ko-KR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WBS/ Work-flow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037DA3-1F87-49F7-954A-202423AB2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03060"/>
              </p:ext>
            </p:extLst>
          </p:nvPr>
        </p:nvGraphicFramePr>
        <p:xfrm>
          <a:off x="421772" y="1560421"/>
          <a:ext cx="9111673" cy="2253394"/>
        </p:xfrm>
        <a:graphic>
          <a:graphicData uri="http://schemas.openxmlformats.org/drawingml/2006/table">
            <a:tbl>
              <a:tblPr/>
              <a:tblGrid>
                <a:gridCol w="2657893">
                  <a:extLst>
                    <a:ext uri="{9D8B030D-6E8A-4147-A177-3AD203B41FA5}">
                      <a16:colId xmlns:a16="http://schemas.microsoft.com/office/drawing/2014/main" val="1121179622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1559578005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2072274785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2743655990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3169539933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3705620851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1963202660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4117958316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2196189627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2328091435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2715652921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119505579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3310337828"/>
                    </a:ext>
                  </a:extLst>
                </a:gridCol>
              </a:tblGrid>
              <a:tr h="2104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세부 추진 업무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2D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3D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4D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5D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6D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7D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8D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9D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10D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11D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12D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34213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기초 자료 수집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74520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자료 </a:t>
                      </a:r>
                      <a:r>
                        <a:rPr lang="ko-KR" altLang="en-US" sz="1100" b="1" kern="100" spc="-80" dirty="0" err="1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262605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데이터 분석 및 현황 파악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101578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시각화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06280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데이터 결과 해석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019262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포트폴리오 작성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969691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7F3AEAEE-CCF6-4BE7-A56F-6B0D9648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23304"/>
              </p:ext>
            </p:extLst>
          </p:nvPr>
        </p:nvGraphicFramePr>
        <p:xfrm>
          <a:off x="421771" y="3962400"/>
          <a:ext cx="9111669" cy="259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541">
                  <a:extLst>
                    <a:ext uri="{9D8B030D-6E8A-4147-A177-3AD203B41FA5}">
                      <a16:colId xmlns:a16="http://schemas.microsoft.com/office/drawing/2014/main" val="3635000133"/>
                    </a:ext>
                  </a:extLst>
                </a:gridCol>
                <a:gridCol w="2609376">
                  <a:extLst>
                    <a:ext uri="{9D8B030D-6E8A-4147-A177-3AD203B41FA5}">
                      <a16:colId xmlns:a16="http://schemas.microsoft.com/office/drawing/2014/main" val="2786828118"/>
                    </a:ext>
                  </a:extLst>
                </a:gridCol>
                <a:gridCol w="2794324">
                  <a:extLst>
                    <a:ext uri="{9D8B030D-6E8A-4147-A177-3AD203B41FA5}">
                      <a16:colId xmlns:a16="http://schemas.microsoft.com/office/drawing/2014/main" val="380541303"/>
                    </a:ext>
                  </a:extLst>
                </a:gridCol>
                <a:gridCol w="2424428">
                  <a:extLst>
                    <a:ext uri="{9D8B030D-6E8A-4147-A177-3AD203B41FA5}">
                      <a16:colId xmlns:a16="http://schemas.microsoft.com/office/drawing/2014/main" val="519901442"/>
                    </a:ext>
                  </a:extLst>
                </a:gridCol>
              </a:tblGrid>
              <a:tr h="318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60862"/>
                  </a:ext>
                </a:extLst>
              </a:tr>
              <a:tr h="44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08.09(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)~08.13(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방향성 및 주제 선정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hwp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docx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67058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08.14~08.18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Python(Pandas), Excel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22018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및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08.16~08.20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현황파악 및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Pyhton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(Folium,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Matplot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2336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08.18~08.21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과정 기술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분석결과 내용 가시적으로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4862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08.22~08.23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오타 수정 및 내용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3551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08.24(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포트폴리오를 이용해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8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Ⅲ.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수행 절차 및 방법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_</a:t>
            </a:r>
            <a:r>
              <a:rPr lang="ko-KR" alt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명세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DF142D1-315F-46EF-AD35-5C3A6B3D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08757"/>
              </p:ext>
            </p:extLst>
          </p:nvPr>
        </p:nvGraphicFramePr>
        <p:xfrm>
          <a:off x="421772" y="1578123"/>
          <a:ext cx="9111667" cy="48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957">
                  <a:extLst>
                    <a:ext uri="{9D8B030D-6E8A-4147-A177-3AD203B41FA5}">
                      <a16:colId xmlns:a16="http://schemas.microsoft.com/office/drawing/2014/main" val="756847614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469370589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617041853"/>
                    </a:ext>
                  </a:extLst>
                </a:gridCol>
                <a:gridCol w="3146612">
                  <a:extLst>
                    <a:ext uri="{9D8B030D-6E8A-4147-A177-3AD203B41FA5}">
                      <a16:colId xmlns:a16="http://schemas.microsoft.com/office/drawing/2014/main" val="2537787436"/>
                    </a:ext>
                  </a:extLst>
                </a:gridCol>
                <a:gridCol w="604592">
                  <a:extLst>
                    <a:ext uri="{9D8B030D-6E8A-4147-A177-3AD203B41FA5}">
                      <a16:colId xmlns:a16="http://schemas.microsoft.com/office/drawing/2014/main" val="201709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67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 호텔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https://www.google.com/travel/hotels/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숙박업소의 가격정보를 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조사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51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구글여행정보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관광지의 정보를 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조사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5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네이버지도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https://www.map.naver.com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 정류장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 정류장 정보를 웹 크롤링을 통해 조사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39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한국관광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데이터랩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https://datalab.visitkorea.or.kr/datalab/portal/bda/getByRegnAna.do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방문자수 비교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연간방문자 수 통계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2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https://www.data.go.kr/data/15012896/standard.do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공영주차장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구글여행정보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 위도 경도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구글맵스를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이용해 관광지의 위도 경도를 추출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8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구글여행정보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 사이 거리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 위도 경도를 계산해 관광지 사이 거리를 계산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트립어드바이저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https://www.tripadvisor.co.kr/Attractions-g1074117-Activities-Mokpo_Jeollanam_do.html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목포 주요 관광지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목포 주요 관광지에 대한 정보를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제공받은 후 일부 추출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4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네이버지도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https://naver.com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 주요 관광지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 주요 관광지에 대한 정보를 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일부 추출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변환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3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국가통계포털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https://kosis.kr/search/search.do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소비자물가지수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소비자물가지수 정보를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제공받은 후 시각화 작업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35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국가통계포털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https://kosis.kr/search/search.do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제공받은 후 시각화 작업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0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3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1123F7E-815B-452D-A669-81CBC21F9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32673"/>
              </p:ext>
            </p:extLst>
          </p:nvPr>
        </p:nvGraphicFramePr>
        <p:xfrm>
          <a:off x="421772" y="1595720"/>
          <a:ext cx="3477875" cy="354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27">
                  <a:extLst>
                    <a:ext uri="{9D8B030D-6E8A-4147-A177-3AD203B41FA5}">
                      <a16:colId xmlns:a16="http://schemas.microsoft.com/office/drawing/2014/main" val="3635000133"/>
                    </a:ext>
                  </a:extLst>
                </a:gridCol>
                <a:gridCol w="1395674">
                  <a:extLst>
                    <a:ext uri="{9D8B030D-6E8A-4147-A177-3AD203B41FA5}">
                      <a16:colId xmlns:a16="http://schemas.microsoft.com/office/drawing/2014/main" val="2786828118"/>
                    </a:ext>
                  </a:extLst>
                </a:gridCol>
                <a:gridCol w="1395674">
                  <a:extLst>
                    <a:ext uri="{9D8B030D-6E8A-4147-A177-3AD203B41FA5}">
                      <a16:colId xmlns:a16="http://schemas.microsoft.com/office/drawing/2014/main" val="380541303"/>
                    </a:ext>
                  </a:extLst>
                </a:gridCol>
              </a:tblGrid>
              <a:tr h="28094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59201"/>
                  </a:ext>
                </a:extLst>
              </a:tr>
              <a:tr h="28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60862"/>
                  </a:ext>
                </a:extLst>
              </a:tr>
              <a:tr h="3572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외부방문자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67058"/>
                  </a:ext>
                </a:extLst>
              </a:tr>
              <a:tr h="35726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222018"/>
                  </a:ext>
                </a:extLst>
              </a:tr>
              <a:tr h="3572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70731"/>
                  </a:ext>
                </a:extLst>
              </a:tr>
              <a:tr h="37251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2336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목포시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048622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부산광역시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35513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안동시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572991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04935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696BC4B-3F6E-40D8-92A0-C0AFFBBA6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1" t="7344" r="8682" b="5702"/>
          <a:stretch/>
        </p:blipFill>
        <p:spPr>
          <a:xfrm>
            <a:off x="3899646" y="1595718"/>
            <a:ext cx="5633794" cy="2841811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ACC68C9-2AA9-4AEB-9149-E4C5E64B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37" y="4384010"/>
            <a:ext cx="3477876" cy="7021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2E0236-0289-403D-81B8-FBF7065B8CE0}"/>
              </a:ext>
            </a:extLst>
          </p:cNvPr>
          <p:cNvSpPr/>
          <p:nvPr/>
        </p:nvSpPr>
        <p:spPr>
          <a:xfrm>
            <a:off x="421771" y="5437219"/>
            <a:ext cx="1061639" cy="1068766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ea typeface="맑은 고딕" panose="020B0503020000020004" pitchFamily="50" charset="-127"/>
              </a:rPr>
              <a:t>Key finding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C95136-F18C-4B2C-8E33-55467A4F283D}"/>
              </a:ext>
            </a:extLst>
          </p:cNvPr>
          <p:cNvSpPr/>
          <p:nvPr/>
        </p:nvSpPr>
        <p:spPr>
          <a:xfrm>
            <a:off x="1483410" y="5437219"/>
            <a:ext cx="8050029" cy="1068766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’18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년부터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’20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년까지의 외부방문자 추이를 그래프로 나타냄</a:t>
            </a:r>
            <a:endParaRPr lang="en-US" altLang="ko-KR" sz="11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코로나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라는 변수를 사용하지 않기 위해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‘18, ’19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 자료만 사용함</a:t>
            </a:r>
            <a:endParaRPr lang="en-US" altLang="ko-KR" sz="11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‘18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년에서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‘19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 방문객 수를 비교한 결과 목포시가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5.73%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로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가장 높은 증가율을 보여줌</a:t>
            </a:r>
            <a:endParaRPr lang="en-US" altLang="ko-KR" sz="11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또한</a:t>
            </a:r>
            <a:r>
              <a:rPr lang="en-US" altLang="ko-KR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전주시는 </a:t>
            </a:r>
            <a:r>
              <a:rPr lang="en-US" altLang="ko-KR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-1.32</a:t>
            </a: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로 나머지 </a:t>
            </a:r>
            <a:r>
              <a:rPr lang="en-US" altLang="ko-KR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</a:t>
            </a: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개의 지역과는 다르게 감소한 수치를 보여줌</a:t>
            </a:r>
            <a:endParaRPr lang="en-US" altLang="ko-KR" sz="11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부산의 경우 매년 다른 지역보다 월등히 높은 방문객 수를 보이고 있음</a:t>
            </a:r>
            <a:endParaRPr lang="ko-KR" altLang="ko-KR" sz="11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AFC320-728F-4547-8AF8-B7A74B83469D}"/>
              </a:ext>
            </a:extLst>
          </p:cNvPr>
          <p:cNvSpPr/>
          <p:nvPr/>
        </p:nvSpPr>
        <p:spPr>
          <a:xfrm>
            <a:off x="8174749" y="4410767"/>
            <a:ext cx="519952" cy="702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59B3AC-E3FA-4D6F-8C5D-74DBC968E695}"/>
              </a:ext>
            </a:extLst>
          </p:cNvPr>
          <p:cNvSpPr/>
          <p:nvPr/>
        </p:nvSpPr>
        <p:spPr>
          <a:xfrm>
            <a:off x="6451246" y="4410768"/>
            <a:ext cx="519952" cy="702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C04EE3-F537-4B7D-A832-2D28E79BBC1A}"/>
              </a:ext>
            </a:extLst>
          </p:cNvPr>
          <p:cNvSpPr/>
          <p:nvPr/>
        </p:nvSpPr>
        <p:spPr>
          <a:xfrm>
            <a:off x="4034118" y="4402991"/>
            <a:ext cx="953601" cy="73667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ea typeface="맑은 고딕" panose="020B0503020000020004" pitchFamily="50" charset="-127"/>
              </a:rPr>
              <a:t>‘18~’19</a:t>
            </a:r>
          </a:p>
          <a:p>
            <a:pPr algn="ctr"/>
            <a:r>
              <a:rPr lang="ko-KR" altLang="en-US" sz="1000" b="1" dirty="0">
                <a:ea typeface="맑은 고딕" panose="020B0503020000020004" pitchFamily="50" charset="-127"/>
              </a:rPr>
              <a:t>증감률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D39CBC-CC9D-4E3A-9494-0BEFD17F1559}"/>
              </a:ext>
            </a:extLst>
          </p:cNvPr>
          <p:cNvSpPr/>
          <p:nvPr/>
        </p:nvSpPr>
        <p:spPr>
          <a:xfrm>
            <a:off x="4987719" y="4402990"/>
            <a:ext cx="4496509" cy="736673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/>
            <a:endParaRPr lang="ko-KR" altLang="ko-KR" sz="11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3C16FC-D8FA-43CB-AD72-64B34E6393F5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인프라 측면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_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교통 인프라</a:t>
            </a:r>
            <a:endParaRPr lang="ko-KR" altLang="en-US" b="1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D9FD530-AF72-4580-8A4A-C0B09986C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E98647-FD34-4C41-8B77-728252ED40B7}"/>
              </a:ext>
            </a:extLst>
          </p:cNvPr>
          <p:cNvSpPr/>
          <p:nvPr/>
        </p:nvSpPr>
        <p:spPr>
          <a:xfrm>
            <a:off x="7698614" y="3721159"/>
            <a:ext cx="1763108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 공영주차장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12A5F8-9A68-42FD-921E-962C3CA91DD1}"/>
              </a:ext>
            </a:extLst>
          </p:cNvPr>
          <p:cNvSpPr/>
          <p:nvPr/>
        </p:nvSpPr>
        <p:spPr>
          <a:xfrm>
            <a:off x="7698614" y="4090888"/>
            <a:ext cx="1763108" cy="915704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CBDD61-6ADF-4971-9B18-862D47749C9F}"/>
              </a:ext>
            </a:extLst>
          </p:cNvPr>
          <p:cNvSpPr/>
          <p:nvPr/>
        </p:nvSpPr>
        <p:spPr>
          <a:xfrm>
            <a:off x="7698614" y="5124059"/>
            <a:ext cx="1763107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전주 공영주차장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D56326-4DD2-476B-8CCE-B941DE281EB0}"/>
              </a:ext>
            </a:extLst>
          </p:cNvPr>
          <p:cNvSpPr/>
          <p:nvPr/>
        </p:nvSpPr>
        <p:spPr>
          <a:xfrm>
            <a:off x="7698614" y="5494061"/>
            <a:ext cx="1763107" cy="915704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just" latinLnBrk="0">
              <a:lnSpc>
                <a:spcPct val="150000"/>
              </a:lnSpc>
            </a:pPr>
            <a:endParaRPr lang="ko-KR" altLang="ko-KR" sz="16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3F2787-2597-4A3F-B875-E0941DFA1F76}"/>
              </a:ext>
            </a:extLst>
          </p:cNvPr>
          <p:cNvSpPr/>
          <p:nvPr/>
        </p:nvSpPr>
        <p:spPr>
          <a:xfrm>
            <a:off x="421771" y="2052461"/>
            <a:ext cx="4445288" cy="36933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지역별 공영주차장에 대한 시사점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C1A2A6-A5C2-4B69-994E-118BF83E1E93}"/>
              </a:ext>
            </a:extLst>
          </p:cNvPr>
          <p:cNvSpPr/>
          <p:nvPr/>
        </p:nvSpPr>
        <p:spPr>
          <a:xfrm>
            <a:off x="421772" y="2415900"/>
            <a:ext cx="4445288" cy="3993863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전주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주차장의 수는 목포의 두배에 가까움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주차장당 평균 주차구획 수는 약 </a:t>
            </a:r>
            <a:r>
              <a:rPr lang="en-US" altLang="ko-KR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138</a:t>
            </a: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목포에 비해 주차장 인프라는 잘 되어있음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0" algn="just" latinLnBrk="0">
              <a:lnSpc>
                <a:spcPct val="150000"/>
              </a:lnSpc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목포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전주에 비해 현저히 적게 집계됨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0" algn="just" latinLnBrk="0">
              <a:lnSpc>
                <a:spcPct val="150000"/>
              </a:lnSpc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종합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지역간 총 방문객 수의 차이가 크기때문에 이 변수를 통해 비교하기에는 어려움이 있음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그러나</a:t>
            </a:r>
            <a:r>
              <a:rPr lang="en-US" altLang="ko-KR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지역 내에서 주차장 인프라가 총 외부 방문자  수와 상관이 있다는 가설을 세울 수 있음</a:t>
            </a: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그림 13" descr="텍스트, 실외이(가) 표시된 사진&#10;&#10;자동 생성된 설명">
            <a:hlinkClick r:id="rId3" action="ppaction://hlinkfile"/>
            <a:extLst>
              <a:ext uri="{FF2B5EF4-FFF2-40B4-BE49-F238E27FC236}">
                <a16:creationId xmlns:a16="http://schemas.microsoft.com/office/drawing/2014/main" id="{96E14157-2E9A-4ED0-9706-3C75F6A3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734" y="4279959"/>
            <a:ext cx="618868" cy="589877"/>
          </a:xfrm>
          <a:prstGeom prst="rect">
            <a:avLst/>
          </a:prstGeom>
        </p:spPr>
      </p:pic>
      <p:pic>
        <p:nvPicPr>
          <p:cNvPr id="26" name="그림 25" descr="텍스트, 실외이(가) 표시된 사진&#10;&#10;자동 생성된 설명">
            <a:hlinkClick r:id="rId5" action="ppaction://hlinkfile"/>
            <a:extLst>
              <a:ext uri="{FF2B5EF4-FFF2-40B4-BE49-F238E27FC236}">
                <a16:creationId xmlns:a16="http://schemas.microsoft.com/office/drawing/2014/main" id="{F765E5FA-B46B-456B-BC2A-BE194C214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155" y="5682859"/>
            <a:ext cx="618867" cy="645486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461C3D02-F7FE-49C1-93E5-B7CAFF83F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269" y="2437557"/>
            <a:ext cx="4057650" cy="113341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F9E463-4692-4919-84D2-4030E11942EB}"/>
              </a:ext>
            </a:extLst>
          </p:cNvPr>
          <p:cNvSpPr/>
          <p:nvPr/>
        </p:nvSpPr>
        <p:spPr>
          <a:xfrm>
            <a:off x="5202468" y="2052461"/>
            <a:ext cx="4259253" cy="369837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전주 주차장 비교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B301FF-2FD7-4FF0-92FF-BBF8A9DBDC77}"/>
              </a:ext>
            </a:extLst>
          </p:cNvPr>
          <p:cNvSpPr/>
          <p:nvPr/>
        </p:nvSpPr>
        <p:spPr>
          <a:xfrm>
            <a:off x="5202469" y="2422299"/>
            <a:ext cx="4259253" cy="1163934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endParaRPr lang="ko-KR" altLang="ko-KR" sz="16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5F85C606-712A-4239-A5F4-363A41154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2468" y="4090888"/>
            <a:ext cx="2362200" cy="231887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7CEE2F-DE1C-4BD1-A4C4-B0DCFCC4D906}"/>
              </a:ext>
            </a:extLst>
          </p:cNvPr>
          <p:cNvSpPr/>
          <p:nvPr/>
        </p:nvSpPr>
        <p:spPr>
          <a:xfrm>
            <a:off x="5202468" y="4081521"/>
            <a:ext cx="2362199" cy="2328243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4E30AC-2389-4C7B-BD34-B7D427CCEE90}"/>
              </a:ext>
            </a:extLst>
          </p:cNvPr>
          <p:cNvSpPr/>
          <p:nvPr/>
        </p:nvSpPr>
        <p:spPr>
          <a:xfrm>
            <a:off x="5202466" y="3714439"/>
            <a:ext cx="2362200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전주 외부 방문자 수</a:t>
            </a:r>
          </a:p>
        </p:txBody>
      </p:sp>
    </p:spTree>
    <p:extLst>
      <p:ext uri="{BB962C8B-B14F-4D97-AF65-F5344CB8AC3E}">
        <p14:creationId xmlns:p14="http://schemas.microsoft.com/office/powerpoint/2010/main" val="1282509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797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n5VynxjYKeozLzytWky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n5VynxjYKeozLzytWky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sZ56AvkLWr_4k8z9JOU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sZ56AvkLWr_4k8z9JO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표지">
  <a:themeElements>
    <a:clrScheme name="elio color">
      <a:dk1>
        <a:srgbClr val="000000"/>
      </a:dk1>
      <a:lt1>
        <a:srgbClr val="FFFFFF"/>
      </a:lt1>
      <a:dk2>
        <a:srgbClr val="E0CB7C"/>
      </a:dk2>
      <a:lt2>
        <a:srgbClr val="88929B"/>
      </a:lt2>
      <a:accent1>
        <a:srgbClr val="F36622"/>
      </a:accent1>
      <a:accent2>
        <a:srgbClr val="909194"/>
      </a:accent2>
      <a:accent3>
        <a:srgbClr val="76D094"/>
      </a:accent3>
      <a:accent4>
        <a:srgbClr val="797979"/>
      </a:accent4>
      <a:accent5>
        <a:srgbClr val="24A2CA"/>
      </a:accent5>
      <a:accent6>
        <a:srgbClr val="B2D22C"/>
      </a:accent6>
      <a:hlink>
        <a:srgbClr val="000000"/>
      </a:hlink>
      <a:folHlink>
        <a:srgbClr val="000000"/>
      </a:folHlink>
    </a:clrScheme>
    <a:fontScheme name="elio typo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lIns="36000" tIns="18000" rIns="36000" bIns="18000" rtlCol="0" anchor="ctr"/>
      <a:lstStyle>
        <a:defPPr algn="ctr">
          <a:lnSpc>
            <a:spcPts val="1600"/>
          </a:lnSpc>
          <a:defRPr sz="1200" dirty="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54000" tIns="18000" rIns="54000" bIns="180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1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ea"/>
            <a:ea typeface="+mn-ea"/>
            <a:cs typeface="+mj-cs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0000"/>
        </a:dk1>
        <a:lt1>
          <a:srgbClr val="FFFFFF"/>
        </a:lt1>
        <a:dk2>
          <a:srgbClr val="003366"/>
        </a:dk2>
        <a:lt2>
          <a:srgbClr val="DDDDDD"/>
        </a:lt2>
        <a:accent1>
          <a:srgbClr val="99CC00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8AB9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표지">
  <a:themeElements>
    <a:clrScheme name="elio color">
      <a:dk1>
        <a:srgbClr val="000000"/>
      </a:dk1>
      <a:lt1>
        <a:srgbClr val="FFFFFF"/>
      </a:lt1>
      <a:dk2>
        <a:srgbClr val="E0CB7C"/>
      </a:dk2>
      <a:lt2>
        <a:srgbClr val="88929B"/>
      </a:lt2>
      <a:accent1>
        <a:srgbClr val="F36622"/>
      </a:accent1>
      <a:accent2>
        <a:srgbClr val="909194"/>
      </a:accent2>
      <a:accent3>
        <a:srgbClr val="76D094"/>
      </a:accent3>
      <a:accent4>
        <a:srgbClr val="797979"/>
      </a:accent4>
      <a:accent5>
        <a:srgbClr val="24A2CA"/>
      </a:accent5>
      <a:accent6>
        <a:srgbClr val="B2D22C"/>
      </a:accent6>
      <a:hlink>
        <a:srgbClr val="000000"/>
      </a:hlink>
      <a:folHlink>
        <a:srgbClr val="000000"/>
      </a:folHlink>
    </a:clrScheme>
    <a:fontScheme name="elio typo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lIns="36000" tIns="18000" rIns="36000" bIns="18000" rtlCol="0" anchor="ctr"/>
      <a:lstStyle>
        <a:defPPr algn="ctr">
          <a:lnSpc>
            <a:spcPts val="1600"/>
          </a:lnSpc>
          <a:defRPr sz="1200" dirty="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54000" tIns="18000" rIns="54000" bIns="180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1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ea"/>
            <a:ea typeface="+mn-ea"/>
            <a:cs typeface="+mj-cs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0000"/>
        </a:dk1>
        <a:lt1>
          <a:srgbClr val="FFFFFF"/>
        </a:lt1>
        <a:dk2>
          <a:srgbClr val="003366"/>
        </a:dk2>
        <a:lt2>
          <a:srgbClr val="DDDDDD"/>
        </a:lt2>
        <a:accent1>
          <a:srgbClr val="99CC00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8AB9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2_Office Theme">
  <a:themeElements>
    <a:clrScheme name="한국생산성본부 템플릿 컬러규정 (그레이)">
      <a:dk1>
        <a:sysClr val="windowText" lastClr="000000"/>
      </a:dk1>
      <a:lt1>
        <a:sysClr val="window" lastClr="FFFFFF"/>
      </a:lt1>
      <a:dk2>
        <a:srgbClr val="1D2E4F"/>
      </a:dk2>
      <a:lt2>
        <a:srgbClr val="E7E6E6"/>
      </a:lt2>
      <a:accent1>
        <a:srgbClr val="333F50"/>
      </a:accent1>
      <a:accent2>
        <a:srgbClr val="6E7786"/>
      </a:accent2>
      <a:accent3>
        <a:srgbClr val="A0A7B2"/>
      </a:accent3>
      <a:accent4>
        <a:srgbClr val="BFC3CB"/>
      </a:accent4>
      <a:accent5>
        <a:srgbClr val="C1CAD1"/>
      </a:accent5>
      <a:accent6>
        <a:srgbClr val="D6DCE0"/>
      </a:accent6>
      <a:hlink>
        <a:srgbClr val="1D2E4F"/>
      </a:hlink>
      <a:folHlink>
        <a:srgbClr val="C00000"/>
      </a:folHlink>
    </a:clrScheme>
    <a:fontScheme name="Custom 1">
      <a:majorFont>
        <a:latin typeface="Tahoma"/>
        <a:ea typeface="나눔고딕"/>
        <a:cs typeface=""/>
      </a:majorFont>
      <a:minorFont>
        <a:latin typeface="Tahoma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1200" spc="-15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spc="-15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19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5_Office Theme">
  <a:themeElements>
    <a:clrScheme name="한국생산성본부 템플릿 컬러규정 (그레이)">
      <a:dk1>
        <a:sysClr val="windowText" lastClr="000000"/>
      </a:dk1>
      <a:lt1>
        <a:sysClr val="window" lastClr="FFFFFF"/>
      </a:lt1>
      <a:dk2>
        <a:srgbClr val="1D2E4F"/>
      </a:dk2>
      <a:lt2>
        <a:srgbClr val="E7E6E6"/>
      </a:lt2>
      <a:accent1>
        <a:srgbClr val="333F50"/>
      </a:accent1>
      <a:accent2>
        <a:srgbClr val="6E7786"/>
      </a:accent2>
      <a:accent3>
        <a:srgbClr val="A0A7B2"/>
      </a:accent3>
      <a:accent4>
        <a:srgbClr val="BFC3CB"/>
      </a:accent4>
      <a:accent5>
        <a:srgbClr val="C1CAD1"/>
      </a:accent5>
      <a:accent6>
        <a:srgbClr val="D6DCE0"/>
      </a:accent6>
      <a:hlink>
        <a:srgbClr val="1D2E4F"/>
      </a:hlink>
      <a:folHlink>
        <a:srgbClr val="C00000"/>
      </a:folHlink>
    </a:clrScheme>
    <a:fontScheme name="Custom 1">
      <a:majorFont>
        <a:latin typeface="Tahoma"/>
        <a:ea typeface="나눔고딕"/>
        <a:cs typeface=""/>
      </a:majorFont>
      <a:minorFont>
        <a:latin typeface="Tahoma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1200" spc="-15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spc="-15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1.xml><?xml version="1.0" encoding="utf-8"?>
<a:theme xmlns:a="http://schemas.openxmlformats.org/drawingml/2006/main" name="Office Theme">
  <a:themeElements>
    <a:clrScheme name="한국생산성본부 템플릿 컬러규정 (그레이)">
      <a:dk1>
        <a:sysClr val="windowText" lastClr="000000"/>
      </a:dk1>
      <a:lt1>
        <a:sysClr val="window" lastClr="FFFFFF"/>
      </a:lt1>
      <a:dk2>
        <a:srgbClr val="1D2E4F"/>
      </a:dk2>
      <a:lt2>
        <a:srgbClr val="E7E6E6"/>
      </a:lt2>
      <a:accent1>
        <a:srgbClr val="333F50"/>
      </a:accent1>
      <a:accent2>
        <a:srgbClr val="6E7786"/>
      </a:accent2>
      <a:accent3>
        <a:srgbClr val="A0A7B2"/>
      </a:accent3>
      <a:accent4>
        <a:srgbClr val="BFC3CB"/>
      </a:accent4>
      <a:accent5>
        <a:srgbClr val="C1CAD1"/>
      </a:accent5>
      <a:accent6>
        <a:srgbClr val="D6DCE0"/>
      </a:accent6>
      <a:hlink>
        <a:srgbClr val="1D2E4F"/>
      </a:hlink>
      <a:folHlink>
        <a:srgbClr val="C00000"/>
      </a:folHlink>
    </a:clrScheme>
    <a:fontScheme name="Custom 1">
      <a:majorFont>
        <a:latin typeface="Tahoma"/>
        <a:ea typeface="나눔고딕"/>
        <a:cs typeface=""/>
      </a:majorFont>
      <a:minorFont>
        <a:latin typeface="Tahoma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1200" spc="-15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spc="-15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35375</TotalTime>
  <Words>1685</Words>
  <Application>Microsoft Office PowerPoint</Application>
  <PresentationFormat>A4 용지(210x297mm)</PresentationFormat>
  <Paragraphs>318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53" baseType="lpstr">
      <vt:lpstr>HY견고딕</vt:lpstr>
      <vt:lpstr>HY견명조</vt:lpstr>
      <vt:lpstr>HY헤드라인M</vt:lpstr>
      <vt:lpstr>굴림</vt:lpstr>
      <vt:lpstr>나눔고딕</vt:lpstr>
      <vt:lpstr>나눔고딕 ExtraBold</vt:lpstr>
      <vt:lpstr>돋움</vt:lpstr>
      <vt:lpstr>맑은 고딕</vt:lpstr>
      <vt:lpstr>휴먼명조</vt:lpstr>
      <vt:lpstr>Arial</vt:lpstr>
      <vt:lpstr>Tahoma</vt:lpstr>
      <vt:lpstr>Times New Roman</vt:lpstr>
      <vt:lpstr>Wingdings</vt:lpstr>
      <vt:lpstr>디자인 사용자 지정</vt:lpstr>
      <vt:lpstr>11_Office 테마</vt:lpstr>
      <vt:lpstr>12_Office 테마</vt:lpstr>
      <vt:lpstr>13_Office 테마</vt:lpstr>
      <vt:lpstr>14_Office 테마</vt:lpstr>
      <vt:lpstr>15_Office 테마</vt:lpstr>
      <vt:lpstr>16_Office 테마</vt:lpstr>
      <vt:lpstr>17_Office 테마</vt:lpstr>
      <vt:lpstr>18_Office 테마</vt:lpstr>
      <vt:lpstr>19_Office 테마</vt:lpstr>
      <vt:lpstr>20_Office 테마</vt:lpstr>
      <vt:lpstr>21_Office 테마</vt:lpstr>
      <vt:lpstr>22_Office 테마</vt:lpstr>
      <vt:lpstr>23_Office 테마</vt:lpstr>
      <vt:lpstr>표지</vt:lpstr>
      <vt:lpstr>1_표지</vt:lpstr>
      <vt:lpstr>3_Office 테마</vt:lpstr>
      <vt:lpstr>2_Office Theme</vt:lpstr>
      <vt:lpstr>1_디자인 사용자 지정</vt:lpstr>
      <vt:lpstr>5_Office Theme</vt:lpstr>
      <vt:lpstr>Office Theme</vt:lpstr>
      <vt:lpstr>think-cell Slide</vt:lpstr>
      <vt:lpstr>PowerPoint 프레젠테이션</vt:lpstr>
      <vt:lpstr>PowerPoint 프레젠테이션</vt:lpstr>
      <vt:lpstr>Ⅰ. 프로젝트 배경</vt:lpstr>
      <vt:lpstr>Ⅰ. 프로젝트 배경</vt:lpstr>
      <vt:lpstr>Ⅱ. 팀 구성 및 역할</vt:lpstr>
      <vt:lpstr>Ⅲ. 수행 절차 및 방법_WBS/ Work-flow</vt:lpstr>
      <vt:lpstr>Ⅲ. 수행 절차 및 방법_데이터 명세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Ⅴ. 느낀점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</dc:creator>
  <cp:lastModifiedBy>Ahn Seong Jun</cp:lastModifiedBy>
  <cp:revision>2358</cp:revision>
  <cp:lastPrinted>2020-12-02T10:36:24Z</cp:lastPrinted>
  <dcterms:created xsi:type="dcterms:W3CDTF">2017-05-29T07:24:41Z</dcterms:created>
  <dcterms:modified xsi:type="dcterms:W3CDTF">2021-08-20T02:34:24Z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HyperlinkInsert" visible="true"/>
      </mso:documentControls>
    </mso:qat>
  </mso:ribbon>
</mso:customUI>
</file>