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9" r:id="rId3"/>
    <p:sldId id="264" r:id="rId4"/>
    <p:sldId id="257" r:id="rId5"/>
    <p:sldId id="258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1" r:id="rId23"/>
    <p:sldId id="282" r:id="rId24"/>
    <p:sldId id="284" r:id="rId25"/>
    <p:sldId id="285" r:id="rId26"/>
    <p:sldId id="286" r:id="rId27"/>
    <p:sldId id="287" r:id="rId28"/>
    <p:sldId id="288" r:id="rId29"/>
    <p:sldId id="304" r:id="rId30"/>
    <p:sldId id="305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307" r:id="rId41"/>
    <p:sldId id="308" r:id="rId42"/>
    <p:sldId id="309" r:id="rId43"/>
    <p:sldId id="310" r:id="rId44"/>
    <p:sldId id="311" r:id="rId45"/>
    <p:sldId id="306" r:id="rId46"/>
    <p:sldId id="298" r:id="rId47"/>
    <p:sldId id="299" r:id="rId48"/>
    <p:sldId id="300" r:id="rId49"/>
    <p:sldId id="303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8FF"/>
    <a:srgbClr val="2C3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7"/>
    <p:restoredTop sz="93780"/>
  </p:normalViewPr>
  <p:slideViewPr>
    <p:cSldViewPr snapToGrid="0" snapToObjects="1">
      <p:cViewPr varScale="1">
        <p:scale>
          <a:sx n="137" d="100"/>
          <a:sy n="137" d="100"/>
        </p:scale>
        <p:origin x="2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3" d="100"/>
        <a:sy n="12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990EB-0FDE-AE43-B380-04E25134DC28}" type="datetimeFigureOut">
              <a:t>2020. 11. 3.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BD1C3-0864-884A-924C-0E8A1B858A5F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166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BD1C3-0864-884A-924C-0E8A1B858A5F}" type="slidenum"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1470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BD1C3-0864-884A-924C-0E8A1B858A5F}" type="slidenum"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8561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BD1C3-0864-884A-924C-0E8A1B858A5F}" type="slidenum">
              <a:rPr lang="en-US" altLang="ko-KR" smtClean="0"/>
              <a:t>43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8900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4A11-9BE5-644E-BDFE-7DE7B99AE753}" type="datetimeFigureOut">
              <a:t>2020. 11. 3.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E8A1-6928-124E-9269-83BE84DBEF11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034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4A11-9BE5-644E-BDFE-7DE7B99AE753}" type="datetimeFigureOut">
              <a:t>2020. 11. 3.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E8A1-6928-124E-9269-83BE84DBEF11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79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4A11-9BE5-644E-BDFE-7DE7B99AE753}" type="datetimeFigureOut">
              <a:t>2020. 11. 3.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E8A1-6928-124E-9269-83BE84DBEF11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651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4A11-9BE5-644E-BDFE-7DE7B99AE753}" type="datetimeFigureOut">
              <a:t>2020. 11. 3.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E8A1-6928-124E-9269-83BE84DBEF11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784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4A11-9BE5-644E-BDFE-7DE7B99AE753}" type="datetimeFigureOut">
              <a:t>2020. 11. 3.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E8A1-6928-124E-9269-83BE84DBEF11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402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4A11-9BE5-644E-BDFE-7DE7B99AE753}" type="datetimeFigureOut">
              <a:t>2020. 11. 3.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E8A1-6928-124E-9269-83BE84DBEF11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876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4A11-9BE5-644E-BDFE-7DE7B99AE753}" type="datetimeFigureOut">
              <a:t>2020. 11. 3.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E8A1-6928-124E-9269-83BE84DBEF11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013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4A11-9BE5-644E-BDFE-7DE7B99AE753}" type="datetimeFigureOut">
              <a:t>2020. 11. 3.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E8A1-6928-124E-9269-83BE84DBEF11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587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4A11-9BE5-644E-BDFE-7DE7B99AE753}" type="datetimeFigureOut">
              <a:t>2020. 11. 3.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E8A1-6928-124E-9269-83BE84DBEF11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07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4A11-9BE5-644E-BDFE-7DE7B99AE753}" type="datetimeFigureOut">
              <a:t>2020. 11. 3.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E8A1-6928-124E-9269-83BE84DBEF11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28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4A11-9BE5-644E-BDFE-7DE7B99AE753}" type="datetimeFigureOut">
              <a:t>2020. 11. 3.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E8A1-6928-124E-9269-83BE84DBEF11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06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84A11-9BE5-644E-BDFE-7DE7B99AE753}" type="datetimeFigureOut">
              <a:t>2020. 11. 3.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4E8A1-6928-124E-9269-83BE84DBEF11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697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sz="4400" dirty="0">
                <a:latin typeface="AppleGothic" pitchFamily="2" charset="-127"/>
                <a:ea typeface="AppleGothic" pitchFamily="2" charset="-127"/>
                <a:cs typeface="Nanum Gothic" charset="-127"/>
              </a:rPr>
              <a:t>4</a:t>
            </a:r>
            <a:r>
              <a:rPr kumimoji="1" lang="ko-KR" altLang="en-US" sz="4400" dirty="0">
                <a:latin typeface="AppleGothic" pitchFamily="2" charset="-127"/>
                <a:ea typeface="AppleGothic" pitchFamily="2" charset="-127"/>
                <a:cs typeface="Nanum Gothic" charset="-127"/>
              </a:rPr>
              <a:t>장 </a:t>
            </a:r>
            <a:r>
              <a:rPr kumimoji="1" lang="en-US" altLang="ko-KR" sz="4400" dirty="0">
                <a:latin typeface="AppleGothic" pitchFamily="2" charset="-127"/>
                <a:ea typeface="AppleGothic" pitchFamily="2" charset="-127"/>
                <a:cs typeface="Nanum Gothic" charset="-127"/>
              </a:rPr>
              <a:t>UI </a:t>
            </a:r>
            <a:r>
              <a:rPr kumimoji="1" lang="ko-KR" altLang="en-US" sz="44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커스터마이징</a:t>
            </a:r>
            <a:endParaRPr kumimoji="1" lang="ko-KR" altLang="en-US" sz="44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196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827067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UI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커스터마이징</a:t>
            </a:r>
            <a:endParaRPr kumimoji="1" lang="ko-KR" altLang="en-US" sz="28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26160"/>
            <a:ext cx="10515600" cy="5150803"/>
          </a:xfrm>
        </p:spPr>
        <p:txBody>
          <a:bodyPr/>
          <a:lstStyle/>
          <a:p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컨테이너 뷰 컨트롤러</a:t>
            </a:r>
            <a:endParaRPr kumimoji="1" lang="en-US" altLang="ko-KR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pPr lvl="1"/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컨테이너 뷰 컨트롤러의 제어 하에 있는 뷰 컨트롤러를 자식 뷰 컨트롤러라고 부르며 특히 컨테이너 뷰 컨트롤러와 직접 연결된 자식 컨트롤러를 루트 뷰 컨트롤러라고 한다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7041"/>
            <a:ext cx="5750560" cy="456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0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067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UI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커스터마이징</a:t>
            </a:r>
            <a:endParaRPr kumimoji="1" lang="ko-KR" altLang="en-US" sz="28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73215"/>
            <a:ext cx="10515600" cy="4903748"/>
          </a:xfrm>
        </p:spPr>
        <p:txBody>
          <a:bodyPr/>
          <a:lstStyle/>
          <a:p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컨텐츠 뷰 </a:t>
            </a:r>
            <a:r>
              <a:rPr kumimoji="1" lang="ko-KR" altLang="en-US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컨트롤와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컨테이너 뷰 컨트롤러를 구분하기</a:t>
            </a:r>
            <a:endParaRPr kumimoji="1" lang="en-US" altLang="ko-KR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pPr lvl="1"/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인터페이스 </a:t>
            </a:r>
            <a:r>
              <a:rPr kumimoji="1" lang="ko-KR" altLang="en-US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빌더에서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이미지나 레이블을 올려 놓을 수 있다면 컨텐츠 뷰 컨트롤러이다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107" y="2263626"/>
            <a:ext cx="7366946" cy="45943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1510" y="5215453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컨테이너 뷰 컨트롤러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63129" y="5721833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컨텐츠 뷰 컨트롤러</a:t>
            </a:r>
          </a:p>
        </p:txBody>
      </p:sp>
    </p:spTree>
    <p:extLst>
      <p:ext uri="{BB962C8B-B14F-4D97-AF65-F5344CB8AC3E}">
        <p14:creationId xmlns:p14="http://schemas.microsoft.com/office/powerpoint/2010/main" val="396014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067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UI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커스터마이징</a:t>
            </a:r>
            <a:endParaRPr kumimoji="1" lang="ko-KR" altLang="en-US" sz="28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73215"/>
            <a:ext cx="4038600" cy="4903748"/>
          </a:xfrm>
        </p:spPr>
        <p:txBody>
          <a:bodyPr/>
          <a:lstStyle/>
          <a:p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컨텐츠 뷰 컨트롤러와 뷰의 계층</a:t>
            </a:r>
            <a:endParaRPr kumimoji="1" lang="en-US" altLang="ko-KR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루트 뷰의 </a:t>
            </a:r>
            <a:r>
              <a:rPr kumimoji="1" lang="ko-KR" altLang="en-US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서브뷰로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들어갈 수 있다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60" y="758337"/>
            <a:ext cx="5781040" cy="597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06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067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UI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커스터마이징</a:t>
            </a:r>
            <a:endParaRPr kumimoji="1" lang="ko-KR" altLang="en-US" sz="28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73215"/>
            <a:ext cx="10515600" cy="4903748"/>
          </a:xfrm>
        </p:spPr>
        <p:txBody>
          <a:bodyPr/>
          <a:lstStyle/>
          <a:p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뷰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(View)</a:t>
            </a:r>
          </a:p>
          <a:p>
            <a:pPr lvl="1"/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뷰는 컨텐츠를 표현하는 </a:t>
            </a:r>
            <a:r>
              <a:rPr kumimoji="1" lang="ko-KR" altLang="en-US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객체이자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동시에 다른 서브 뷰를 포함하는 컨테이너이다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endParaRPr kumimoji="1" lang="en-US" altLang="ko-KR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pPr lvl="1"/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뷰는 컨텐츠나 서브 뷰를 </a:t>
            </a:r>
            <a:r>
              <a:rPr kumimoji="1" lang="ko-KR" altLang="en-US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올려넣을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수 있도록 만들어진 사각형의 레이어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(layer)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이다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레이어는 겹쳐서 사용할 수 있는 투명 </a:t>
            </a:r>
            <a:r>
              <a:rPr kumimoji="1" lang="ko-KR" altLang="en-US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필림으로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이해해도 된다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</a:p>
          <a:p>
            <a:pPr lvl="1"/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뷰는 자신의 내부에 배치된 컨텐츠들을 화면에 맞게 렌더링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(Rendering)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하고 상호 작용을 처리한다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80" y="4400180"/>
            <a:ext cx="6258560" cy="156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62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067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UI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커스터마이징</a:t>
            </a:r>
            <a:endParaRPr kumimoji="1" lang="ko-KR" altLang="en-US" sz="28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73215"/>
            <a:ext cx="10515600" cy="4903748"/>
          </a:xfrm>
        </p:spPr>
        <p:txBody>
          <a:bodyPr/>
          <a:lstStyle/>
          <a:p>
            <a:r>
              <a:rPr kumimoji="1" lang="en-US" altLang="ko-KR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UIView</a:t>
            </a:r>
            <a:r>
              <a:rPr kumimoji="1" lang="ko-KR" altLang="en-US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를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상속받고 구현된 </a:t>
            </a:r>
            <a:r>
              <a:rPr kumimoji="1" lang="en-US" altLang="ko-KR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UILabel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클래스</a:t>
            </a:r>
            <a:endParaRPr kumimoji="1" lang="en-US" altLang="ko-KR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pPr lvl="1"/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사용자와 상호 작용없이 단순히 문자열만 화면에 표시한다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</a:p>
          <a:p>
            <a:pPr lvl="1"/>
            <a:r>
              <a:rPr kumimoji="1" lang="en-US" altLang="ko-KR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UIView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클래스를 상속받은 객체는 연결 정보 </a:t>
            </a:r>
            <a:r>
              <a:rPr kumimoji="1" lang="ko-KR" altLang="en-US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팝업창에서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Outlet, Outlet Collection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항목만 나타난다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endParaRPr kumimoji="1" lang="en-US" altLang="ko-KR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19" y="3168829"/>
            <a:ext cx="9663007" cy="15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71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067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UI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커스터마이징</a:t>
            </a:r>
            <a:endParaRPr kumimoji="1" lang="ko-KR" altLang="en-US" sz="28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73215"/>
            <a:ext cx="10515600" cy="4903748"/>
          </a:xfrm>
        </p:spPr>
        <p:txBody>
          <a:bodyPr/>
          <a:lstStyle/>
          <a:p>
            <a:r>
              <a:rPr kumimoji="1" lang="en-US" altLang="ko-KR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UIButton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클래스</a:t>
            </a:r>
            <a:endParaRPr kumimoji="1" lang="en-US" altLang="ko-KR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pPr lvl="1"/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문자열을 화면에 표시하지만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,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사용자와 상호작용을 할 수 있다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r>
              <a:rPr kumimoji="1" lang="en-US" altLang="ko-KR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UIControl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을 상속받아서 처리한다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</a:p>
          <a:p>
            <a:pPr lvl="1"/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액션 메서드를 구현하기 위해서는 해당 객체가 </a:t>
            </a:r>
            <a:r>
              <a:rPr kumimoji="1" lang="en-US" altLang="ko-KR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UIControl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클래스를 상속받아야 한다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48" y="3354860"/>
            <a:ext cx="10154652" cy="13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37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067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UI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커스터마이징</a:t>
            </a:r>
            <a:endParaRPr kumimoji="1" lang="ko-KR" altLang="en-US" sz="28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73200" y="2092960"/>
            <a:ext cx="1391920" cy="56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latin typeface="AppleGothic" pitchFamily="2" charset="-127"/>
                <a:ea typeface="AppleGothic" pitchFamily="2" charset="-127"/>
              </a:rPr>
              <a:t>NSObject</a:t>
            </a:r>
            <a:endParaRPr kumimoji="1" lang="en-US" altLang="ko-KR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21840" y="2993728"/>
            <a:ext cx="1686560" cy="56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latin typeface="AppleGothic" pitchFamily="2" charset="-127"/>
                <a:ea typeface="AppleGothic" pitchFamily="2" charset="-127"/>
              </a:rPr>
              <a:t>UIResponder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672080" y="3894496"/>
            <a:ext cx="1391920" cy="56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latin typeface="AppleGothic" pitchFamily="2" charset="-127"/>
                <a:ea typeface="AppleGothic" pitchFamily="2" charset="-127"/>
              </a:rPr>
              <a:t>UIView</a:t>
            </a:r>
          </a:p>
        </p:txBody>
      </p:sp>
      <p:cxnSp>
        <p:nvCxnSpPr>
          <p:cNvPr id="8" name="직선 화살표 연결선 7"/>
          <p:cNvCxnSpPr>
            <a:stCxn id="4" idx="2"/>
            <a:endCxn id="5" idx="0"/>
          </p:cNvCxnSpPr>
          <p:nvPr/>
        </p:nvCxnSpPr>
        <p:spPr>
          <a:xfrm>
            <a:off x="2169160" y="2661920"/>
            <a:ext cx="695960" cy="331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" idx="2"/>
            <a:endCxn id="6" idx="0"/>
          </p:cNvCxnSpPr>
          <p:nvPr/>
        </p:nvCxnSpPr>
        <p:spPr>
          <a:xfrm>
            <a:off x="2865120" y="3562688"/>
            <a:ext cx="502920" cy="331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268720" y="2092960"/>
            <a:ext cx="1391920" cy="56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latin typeface="AppleGothic" pitchFamily="2" charset="-127"/>
                <a:ea typeface="AppleGothic" pitchFamily="2" charset="-127"/>
              </a:rPr>
              <a:t>NSObject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817360" y="2993728"/>
            <a:ext cx="1686560" cy="56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latin typeface="AppleGothic" pitchFamily="2" charset="-127"/>
                <a:ea typeface="AppleGothic" pitchFamily="2" charset="-127"/>
              </a:rPr>
              <a:t>UIResponder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467600" y="3894496"/>
            <a:ext cx="1391920" cy="56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latin typeface="AppleGothic" pitchFamily="2" charset="-127"/>
                <a:ea typeface="AppleGothic" pitchFamily="2" charset="-127"/>
              </a:rPr>
              <a:t>UIView</a:t>
            </a:r>
          </a:p>
        </p:txBody>
      </p:sp>
      <p:cxnSp>
        <p:nvCxnSpPr>
          <p:cNvPr id="14" name="직선 화살표 연결선 13"/>
          <p:cNvCxnSpPr>
            <a:stCxn id="13" idx="2"/>
            <a:endCxn id="14" idx="0"/>
          </p:cNvCxnSpPr>
          <p:nvPr/>
        </p:nvCxnSpPr>
        <p:spPr>
          <a:xfrm>
            <a:off x="6964680" y="2661920"/>
            <a:ext cx="695960" cy="331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4" idx="2"/>
            <a:endCxn id="15" idx="0"/>
          </p:cNvCxnSpPr>
          <p:nvPr/>
        </p:nvCxnSpPr>
        <p:spPr>
          <a:xfrm>
            <a:off x="7660640" y="3562688"/>
            <a:ext cx="502920" cy="331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006080" y="4795264"/>
            <a:ext cx="1391920" cy="56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latin typeface="AppleGothic" pitchFamily="2" charset="-127"/>
                <a:ea typeface="AppleGothic" pitchFamily="2" charset="-127"/>
              </a:rPr>
              <a:t>UIControl</a:t>
            </a:r>
          </a:p>
        </p:txBody>
      </p:sp>
      <p:cxnSp>
        <p:nvCxnSpPr>
          <p:cNvPr id="18" name="직선 화살표 연결선 17"/>
          <p:cNvCxnSpPr>
            <a:stCxn id="13" idx="2"/>
            <a:endCxn id="16" idx="0"/>
          </p:cNvCxnSpPr>
          <p:nvPr/>
        </p:nvCxnSpPr>
        <p:spPr>
          <a:xfrm>
            <a:off x="8163560" y="4463456"/>
            <a:ext cx="538480" cy="331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0480" y="1686560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UI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용 일반 객체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40058" y="168801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이벤트 객체</a:t>
            </a:r>
          </a:p>
        </p:txBody>
      </p:sp>
    </p:spTree>
    <p:extLst>
      <p:ext uri="{BB962C8B-B14F-4D97-AF65-F5344CB8AC3E}">
        <p14:creationId xmlns:p14="http://schemas.microsoft.com/office/powerpoint/2010/main" val="1949704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067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UI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커스터마이징</a:t>
            </a:r>
            <a:endParaRPr kumimoji="1" lang="ko-KR" altLang="en-US" sz="28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73215"/>
            <a:ext cx="10515600" cy="4903748"/>
          </a:xfrm>
        </p:spPr>
        <p:txBody>
          <a:bodyPr/>
          <a:lstStyle/>
          <a:p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뷰의 위치와 </a:t>
            </a:r>
            <a:r>
              <a:rPr kumimoji="1" lang="en-US" altLang="ko-KR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CGPoint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구조체</a:t>
            </a:r>
            <a:endParaRPr kumimoji="1" lang="en-US" altLang="ko-KR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let loc = </a:t>
            </a:r>
            <a:r>
              <a:rPr kumimoji="1" lang="en-US" altLang="ko-KR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CGPoint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(x: 100,</a:t>
            </a:r>
          </a:p>
          <a:p>
            <a:pPr marL="0" indent="0">
              <a:buNone/>
            </a:pP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      y: 200)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160" y="999298"/>
            <a:ext cx="3294380" cy="5576761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6614160" y="873760"/>
            <a:ext cx="261112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14160" y="489507"/>
            <a:ext cx="332708" cy="368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x</a:t>
            </a:r>
            <a:endParaRPr kumimoji="1"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6248400" y="1192192"/>
            <a:ext cx="20320" cy="4984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66720" y="1192192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y</a:t>
            </a:r>
            <a:endParaRPr kumimoji="1"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18400" y="2794000"/>
            <a:ext cx="80264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View</a:t>
            </a:r>
            <a:endParaRPr kumimoji="1" lang="ko-KR" altLang="en-US"/>
          </a:p>
        </p:txBody>
      </p:sp>
      <p:cxnSp>
        <p:nvCxnSpPr>
          <p:cNvPr id="13" name="직선 연결선[R] 12"/>
          <p:cNvCxnSpPr/>
          <p:nvPr/>
        </p:nvCxnSpPr>
        <p:spPr>
          <a:xfrm>
            <a:off x="7518400" y="1767840"/>
            <a:ext cx="0" cy="102616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/>
          <p:cNvCxnSpPr/>
          <p:nvPr/>
        </p:nvCxnSpPr>
        <p:spPr>
          <a:xfrm>
            <a:off x="6780514" y="2794000"/>
            <a:ext cx="737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21164" y="222003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200</a:t>
            </a:r>
            <a:endParaRPr kumimoji="1"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856342" y="291490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100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788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067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UI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커스터마이징</a:t>
            </a:r>
            <a:endParaRPr kumimoji="1" lang="ko-KR" altLang="en-US" sz="28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73215"/>
            <a:ext cx="5166360" cy="4903748"/>
          </a:xfrm>
        </p:spPr>
        <p:txBody>
          <a:bodyPr/>
          <a:lstStyle/>
          <a:p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뷰의 크기와 </a:t>
            </a:r>
            <a:r>
              <a:rPr kumimoji="1" lang="en-US" altLang="ko-KR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CGSize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구조체</a:t>
            </a:r>
            <a:endParaRPr kumimoji="1" lang="en-US" altLang="ko-KR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pPr marL="457200" lvl="1" indent="0">
              <a:buNone/>
            </a:pP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var size = </a:t>
            </a:r>
            <a:r>
              <a:rPr kumimoji="1" lang="en-US" altLang="ko-KR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CGSize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()</a:t>
            </a:r>
          </a:p>
          <a:p>
            <a:pPr marL="457200" lvl="1" indent="0">
              <a:buNone/>
            </a:pPr>
            <a:r>
              <a:rPr kumimoji="1" lang="en-US" altLang="ko-KR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size.width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 = 150</a:t>
            </a:r>
          </a:p>
          <a:p>
            <a:pPr marL="457200" lvl="1" indent="0">
              <a:buNone/>
            </a:pPr>
            <a:r>
              <a:rPr kumimoji="1" lang="en-US" altLang="ko-KR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size.height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 = 150</a:t>
            </a:r>
            <a:endParaRPr kumimoji="1" lang="ko-KR" altLang="en-US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pPr lvl="1"/>
            <a:endParaRPr kumimoji="1" lang="ko-KR" altLang="en-US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960" y="1039938"/>
            <a:ext cx="3294380" cy="5576761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7172960" y="914400"/>
            <a:ext cx="261112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6807200" y="1232832"/>
            <a:ext cx="20320" cy="4984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25520" y="1232832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y</a:t>
            </a:r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077200" y="2834639"/>
            <a:ext cx="737886" cy="72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View</a:t>
            </a:r>
            <a:endParaRPr kumimoji="1" lang="ko-KR" altLang="en-US"/>
          </a:p>
        </p:txBody>
      </p:sp>
      <p:cxnSp>
        <p:nvCxnSpPr>
          <p:cNvPr id="9" name="직선 연결선[R] 8"/>
          <p:cNvCxnSpPr/>
          <p:nvPr/>
        </p:nvCxnSpPr>
        <p:spPr>
          <a:xfrm>
            <a:off x="8077200" y="1808480"/>
            <a:ext cx="0" cy="102616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/>
          <p:cNvCxnSpPr/>
          <p:nvPr/>
        </p:nvCxnSpPr>
        <p:spPr>
          <a:xfrm>
            <a:off x="7339314" y="2834640"/>
            <a:ext cx="737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79964" y="226067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200</a:t>
            </a:r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415142" y="295554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100</a:t>
            </a:r>
            <a:endParaRPr kumimoji="1"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196231" y="355818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150</a:t>
            </a:r>
            <a:endParaRPr kumimoji="1"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855671" y="295554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150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732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067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UI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커스터마이징</a:t>
            </a:r>
            <a:endParaRPr kumimoji="1" lang="ko-KR" altLang="en-US" sz="28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273215"/>
            <a:ext cx="5839057" cy="4903748"/>
          </a:xfrm>
        </p:spPr>
        <p:txBody>
          <a:bodyPr/>
          <a:lstStyle/>
          <a:p>
            <a:r>
              <a:rPr kumimoji="1" lang="en-US" altLang="ko-KR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CGRect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구조체 </a:t>
            </a:r>
            <a:endParaRPr kumimoji="1" lang="en-US" altLang="ko-KR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pPr lvl="1"/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뷰의 위치와 크기를 한 번에 표현하기 위해서는 </a:t>
            </a:r>
            <a:r>
              <a:rPr kumimoji="1" lang="en-US" altLang="ko-KR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CGRect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구조체를 사용한다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endParaRPr kumimoji="1" lang="en-US" altLang="ko-KR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pPr marL="457200" lvl="1" indent="0">
              <a:buNone/>
            </a:pP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let point = </a:t>
            </a:r>
            <a:r>
              <a:rPr kumimoji="1" lang="en-US" altLang="ko-KR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CGPoint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(x: 100, y: 200)</a:t>
            </a:r>
          </a:p>
          <a:p>
            <a:pPr marL="457200" lvl="1" indent="0">
              <a:buNone/>
            </a:pP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let size = </a:t>
            </a:r>
            <a:r>
              <a:rPr kumimoji="1" lang="en-US" altLang="ko-KR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CGSize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(width: 150, height:   150)</a:t>
            </a:r>
          </a:p>
          <a:p>
            <a:pPr marL="457200" lvl="1" indent="0">
              <a:buNone/>
            </a:pP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let </a:t>
            </a:r>
            <a:r>
              <a:rPr kumimoji="1" lang="en-US" altLang="ko-KR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rect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 = </a:t>
            </a:r>
            <a:r>
              <a:rPr kumimoji="1" lang="en-US" altLang="ko-KR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CGRect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(origin: point, size: size)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77200" y="2834639"/>
            <a:ext cx="737886" cy="72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View</a:t>
            </a:r>
            <a:endParaRPr kumimoji="1" lang="ko-KR" altLang="en-US" dirty="0"/>
          </a:p>
        </p:txBody>
      </p:sp>
      <p:cxnSp>
        <p:nvCxnSpPr>
          <p:cNvPr id="8" name="직선 연결선[R] 7"/>
          <p:cNvCxnSpPr/>
          <p:nvPr/>
        </p:nvCxnSpPr>
        <p:spPr>
          <a:xfrm>
            <a:off x="8077200" y="1808480"/>
            <a:ext cx="0" cy="102616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/>
          <p:cNvCxnSpPr/>
          <p:nvPr/>
        </p:nvCxnSpPr>
        <p:spPr>
          <a:xfrm>
            <a:off x="7339314" y="2834640"/>
            <a:ext cx="737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79964" y="226067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latin typeface="AppleGothic" pitchFamily="2" charset="-127"/>
                <a:ea typeface="AppleGothic" pitchFamily="2" charset="-127"/>
              </a:rPr>
              <a:t>200</a:t>
            </a:r>
            <a:endParaRPr kumimoji="1"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15142" y="295554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latin typeface="AppleGothic" pitchFamily="2" charset="-127"/>
                <a:ea typeface="AppleGothic" pitchFamily="2" charset="-127"/>
              </a:rPr>
              <a:t>100</a:t>
            </a:r>
            <a:endParaRPr kumimoji="1"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96231" y="355818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latin typeface="AppleGothic" pitchFamily="2" charset="-127"/>
                <a:ea typeface="AppleGothic" pitchFamily="2" charset="-127"/>
              </a:rPr>
              <a:t>150</a:t>
            </a:r>
            <a:endParaRPr kumimoji="1"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55671" y="295554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latin typeface="AppleGothic" pitchFamily="2" charset="-127"/>
                <a:ea typeface="AppleGothic" pitchFamily="2" charset="-127"/>
              </a:rPr>
              <a:t>150</a:t>
            </a:r>
            <a:endParaRPr kumimoji="1" lang="ko-KR" altLang="en-US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87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067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UI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커스터마이징</a:t>
            </a:r>
            <a:endParaRPr kumimoji="1" lang="ko-KR" altLang="en-US" sz="28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50" y="734183"/>
            <a:ext cx="6067920" cy="612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23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067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UI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커스터마이징</a:t>
            </a:r>
            <a:endParaRPr kumimoji="1" lang="ko-KR" altLang="en-US" sz="28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73215"/>
            <a:ext cx="10515600" cy="49037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Frame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과 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Bounds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속성</a:t>
            </a:r>
            <a:endParaRPr kumimoji="1" lang="en-US" altLang="ko-KR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frame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은 뷰의 위치와 크기를 지정하는데 사용하는 속성</a:t>
            </a:r>
            <a:endParaRPr kumimoji="1" lang="en-US" altLang="ko-KR" sz="28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frame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의 좌표 기준은 수퍼 뷰이다</a:t>
            </a:r>
            <a:r>
              <a:rPr kumimoji="1" lang="en-US" altLang="ko-KR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수퍼 뷰의 기준점을 원점 </a:t>
            </a:r>
            <a:r>
              <a:rPr kumimoji="1" lang="en-US" altLang="ko-KR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(0,0)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으로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하여 자신의 좌표를 계산한다</a:t>
            </a:r>
            <a:r>
              <a:rPr kumimoji="1" lang="en-US" altLang="ko-KR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r>
              <a:rPr kumimoji="1" lang="en-US" altLang="ko-KR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Frame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속성은 뷰 자신의 위치나 크기 등 영역을 설정하는데 사용한다</a:t>
            </a:r>
            <a:r>
              <a:rPr kumimoji="1" lang="en-US" altLang="ko-KR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kumimoji="1" lang="en-US" altLang="ko-KR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bounds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는 좌표 기준에서 자기 자신이다</a:t>
            </a:r>
            <a:r>
              <a:rPr kumimoji="1" lang="en-US" altLang="ko-KR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r>
              <a:rPr kumimoji="1" lang="en-US" altLang="ko-KR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Bounds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속성은 뷰의 내부에 있는 객체와의 관계에서 사용한다</a:t>
            </a:r>
            <a:r>
              <a:rPr kumimoji="1" lang="en-US" altLang="ko-KR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주로 뷰 내부에 서브 뷰를 추가하기 위해 </a:t>
            </a:r>
            <a:r>
              <a:rPr kumimoji="1" lang="en-US" altLang="ko-KR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(0,0)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의 원점 좌표가 필요할 때 사용한다</a:t>
            </a:r>
            <a:r>
              <a:rPr kumimoji="1" lang="en-US" altLang="ko-KR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endParaRPr kumimoji="1" lang="en-US" altLang="ko-KR" sz="28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pPr lvl="1"/>
            <a:endParaRPr kumimoji="1" lang="ko-KR" altLang="en-US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31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243205"/>
            <a:ext cx="10515600" cy="827067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UI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커스터마이징</a:t>
            </a:r>
            <a:endParaRPr kumimoji="1" lang="ko-KR" altLang="en-US" sz="28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640" y="1192192"/>
            <a:ext cx="3294380" cy="557676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373120" y="2814174"/>
            <a:ext cx="1137920" cy="114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View</a:t>
            </a:r>
            <a:endParaRPr kumimoji="1"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820" y="1192192"/>
            <a:ext cx="3294380" cy="557676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874000" y="2814174"/>
            <a:ext cx="1137920" cy="114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View</a:t>
            </a:r>
            <a:endParaRPr kumimoji="1"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373120" y="2407920"/>
            <a:ext cx="0" cy="406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37840" y="213360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(50, 100)</a:t>
            </a:r>
            <a:endParaRPr kumimoji="1"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47440" y="408432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200</a:t>
            </a:r>
            <a:endParaRPr kumimoji="1"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501452" y="320362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200</a:t>
            </a:r>
            <a:endParaRPr kumimoji="1"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7884160" y="2407920"/>
            <a:ext cx="0" cy="406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548880" y="213360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(0, 0)</a:t>
            </a:r>
            <a:endParaRPr kumimoji="1"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158480" y="408432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200</a:t>
            </a:r>
            <a:endParaRPr kumimoji="1"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9012492" y="320362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200</a:t>
            </a:r>
            <a:endParaRPr kumimoji="1"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151153" y="836388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bounds 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속성 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(0,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0,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200,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200)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62622" y="890362"/>
            <a:ext cx="372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frame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속성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 (50, 100, 200, 200)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620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067"/>
          </a:xfrm>
        </p:spPr>
        <p:txBody>
          <a:bodyPr>
            <a:normAutofit/>
          </a:bodyPr>
          <a:lstStyle/>
          <a:p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코드로 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입력폼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만들기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73215"/>
            <a:ext cx="10515600" cy="4903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AppleGothic" pitchFamily="2" charset="-127"/>
                <a:ea typeface="AppleGothic" pitchFamily="2" charset="-127"/>
              </a:rPr>
              <a:t>class </a:t>
            </a:r>
            <a:r>
              <a:rPr lang="en-US" altLang="ko-KR" sz="1800" dirty="0" err="1">
                <a:latin typeface="AppleGothic" pitchFamily="2" charset="-127"/>
                <a:ea typeface="AppleGothic" pitchFamily="2" charset="-127"/>
              </a:rPr>
              <a:t>ViewController</a:t>
            </a:r>
            <a:r>
              <a:rPr lang="en-US" altLang="ko-KR" sz="1800" dirty="0">
                <a:latin typeface="AppleGothic" pitchFamily="2" charset="-127"/>
                <a:ea typeface="AppleGothic" pitchFamily="2" charset="-127"/>
              </a:rPr>
              <a:t>: </a:t>
            </a:r>
            <a:r>
              <a:rPr lang="en-US" altLang="ko-KR" sz="1800" dirty="0" err="1">
                <a:latin typeface="AppleGothic" pitchFamily="2" charset="-127"/>
                <a:ea typeface="AppleGothic" pitchFamily="2" charset="-127"/>
              </a:rPr>
              <a:t>UIViewController</a:t>
            </a:r>
            <a:r>
              <a:rPr lang="en-US" altLang="ko-KR" sz="1800" dirty="0">
                <a:latin typeface="AppleGothic" pitchFamily="2" charset="-127"/>
                <a:ea typeface="AppleGothic" pitchFamily="2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1800" dirty="0">
                <a:latin typeface="AppleGothic" pitchFamily="2" charset="-127"/>
                <a:ea typeface="AppleGothic" pitchFamily="2" charset="-127"/>
              </a:rPr>
              <a:t>    var </a:t>
            </a:r>
            <a:r>
              <a:rPr lang="en-US" altLang="ko-KR" sz="1800" dirty="0" err="1">
                <a:latin typeface="AppleGothic" pitchFamily="2" charset="-127"/>
                <a:ea typeface="AppleGothic" pitchFamily="2" charset="-127"/>
              </a:rPr>
              <a:t>paramEmail</a:t>
            </a:r>
            <a:r>
              <a:rPr lang="en-US" altLang="ko-KR" sz="1800" dirty="0">
                <a:latin typeface="AppleGothic" pitchFamily="2" charset="-127"/>
                <a:ea typeface="AppleGothic" pitchFamily="2" charset="-127"/>
              </a:rPr>
              <a:t>: </a:t>
            </a:r>
            <a:r>
              <a:rPr lang="en-US" altLang="ko-KR" sz="1800" dirty="0" err="1">
                <a:latin typeface="AppleGothic" pitchFamily="2" charset="-127"/>
                <a:ea typeface="AppleGothic" pitchFamily="2" charset="-127"/>
              </a:rPr>
              <a:t>UITextField</a:t>
            </a:r>
            <a:r>
              <a:rPr lang="en-US" altLang="ko-KR" sz="1800" dirty="0">
                <a:latin typeface="AppleGothic" pitchFamily="2" charset="-127"/>
                <a:ea typeface="AppleGothic" pitchFamily="2" charset="-127"/>
              </a:rPr>
              <a:t>!        //</a:t>
            </a:r>
            <a:r>
              <a:rPr lang="ko-KR" altLang="en-US" sz="1800" dirty="0">
                <a:latin typeface="AppleGothic" pitchFamily="2" charset="-127"/>
                <a:ea typeface="AppleGothic" pitchFamily="2" charset="-127"/>
              </a:rPr>
              <a:t>이메일 입력 필드</a:t>
            </a:r>
            <a:endParaRPr lang="en-US" altLang="ko-KR" sz="1800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lang="mr-IN" altLang="ko-KR" sz="1800" dirty="0">
                <a:latin typeface="AppleGothic" pitchFamily="2" charset="-127"/>
                <a:ea typeface="AppleGothic" pitchFamily="2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1800" dirty="0">
                <a:latin typeface="AppleGothic" pitchFamily="2" charset="-127"/>
                <a:ea typeface="AppleGothic" pitchFamily="2" charset="-127"/>
              </a:rPr>
              <a:t>    override </a:t>
            </a:r>
            <a:r>
              <a:rPr lang="en-US" altLang="ko-KR" sz="1800" dirty="0" err="1">
                <a:latin typeface="AppleGothic" pitchFamily="2" charset="-127"/>
                <a:ea typeface="AppleGothic" pitchFamily="2" charset="-127"/>
              </a:rPr>
              <a:t>func</a:t>
            </a:r>
            <a:r>
              <a:rPr lang="en-US" altLang="ko-KR" sz="18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lang="en-US" altLang="ko-KR" sz="1800" dirty="0" err="1">
                <a:latin typeface="AppleGothic" pitchFamily="2" charset="-127"/>
                <a:ea typeface="AppleGothic" pitchFamily="2" charset="-127"/>
              </a:rPr>
              <a:t>viewDidLoad</a:t>
            </a:r>
            <a:r>
              <a:rPr lang="en-US" altLang="ko-KR" sz="1800" dirty="0">
                <a:latin typeface="AppleGothic" pitchFamily="2" charset="-127"/>
                <a:ea typeface="AppleGothic" pitchFamily="2" charset="-127"/>
              </a:rPr>
              <a:t>() {</a:t>
            </a:r>
          </a:p>
          <a:p>
            <a:pPr marL="0" indent="0">
              <a:buNone/>
            </a:pPr>
            <a:r>
              <a:rPr lang="ko-KR" altLang="en-US" sz="1800" dirty="0">
                <a:latin typeface="AppleGothic" pitchFamily="2" charset="-127"/>
                <a:ea typeface="AppleGothic" pitchFamily="2" charset="-127"/>
              </a:rPr>
              <a:t>        </a:t>
            </a:r>
            <a:r>
              <a:rPr lang="mr-IN" altLang="ko-KR" sz="1800" dirty="0" err="1">
                <a:latin typeface="AppleGothic" pitchFamily="2" charset="-127"/>
                <a:ea typeface="AppleGothic" pitchFamily="2" charset="-127"/>
              </a:rPr>
              <a:t>self.navigationItem.title</a:t>
            </a:r>
            <a:r>
              <a:rPr lang="mr-IN" altLang="ko-KR" sz="1800" dirty="0">
                <a:latin typeface="AppleGothic" pitchFamily="2" charset="-127"/>
                <a:ea typeface="AppleGothic" pitchFamily="2" charset="-127"/>
              </a:rPr>
              <a:t> = "</a:t>
            </a:r>
            <a:r>
              <a:rPr lang="ko-KR" altLang="mr-IN" sz="1800" dirty="0">
                <a:latin typeface="AppleGothic" pitchFamily="2" charset="-127"/>
                <a:ea typeface="AppleGothic" pitchFamily="2" charset="-127"/>
              </a:rPr>
              <a:t>설정</a:t>
            </a:r>
            <a:r>
              <a:rPr lang="mr-IN" altLang="ko-KR" sz="1800" dirty="0">
                <a:latin typeface="AppleGothic" pitchFamily="2" charset="-127"/>
                <a:ea typeface="AppleGothic" pitchFamily="2" charset="-127"/>
              </a:rPr>
              <a:t>"</a:t>
            </a:r>
          </a:p>
          <a:p>
            <a:pPr marL="0" indent="0">
              <a:buNone/>
            </a:pPr>
            <a:r>
              <a:rPr lang="ko-KR" altLang="en-US" sz="1800" dirty="0">
                <a:latin typeface="AppleGothic" pitchFamily="2" charset="-127"/>
                <a:ea typeface="AppleGothic" pitchFamily="2" charset="-127"/>
              </a:rPr>
              <a:t>        </a:t>
            </a:r>
            <a:r>
              <a:rPr lang="en-US" altLang="ko-KR" sz="1800" dirty="0">
                <a:latin typeface="AppleGothic" pitchFamily="2" charset="-127"/>
                <a:ea typeface="AppleGothic" pitchFamily="2" charset="-127"/>
              </a:rPr>
              <a:t>let </a:t>
            </a:r>
            <a:r>
              <a:rPr lang="en-US" altLang="ko-KR" sz="1800" dirty="0" err="1">
                <a:latin typeface="AppleGothic" pitchFamily="2" charset="-127"/>
                <a:ea typeface="AppleGothic" pitchFamily="2" charset="-127"/>
              </a:rPr>
              <a:t>lblEmail</a:t>
            </a:r>
            <a:r>
              <a:rPr lang="en-US" altLang="ko-KR" sz="1800" dirty="0">
                <a:latin typeface="AppleGothic" pitchFamily="2" charset="-127"/>
                <a:ea typeface="AppleGothic" pitchFamily="2" charset="-127"/>
              </a:rPr>
              <a:t> = </a:t>
            </a:r>
            <a:r>
              <a:rPr lang="en-US" altLang="ko-KR" sz="1800" dirty="0" err="1">
                <a:latin typeface="AppleGothic" pitchFamily="2" charset="-127"/>
                <a:ea typeface="AppleGothic" pitchFamily="2" charset="-127"/>
              </a:rPr>
              <a:t>UILabel</a:t>
            </a:r>
            <a:r>
              <a:rPr lang="en-US" altLang="ko-KR" sz="1800" dirty="0">
                <a:latin typeface="AppleGothic" pitchFamily="2" charset="-127"/>
                <a:ea typeface="AppleGothic" pitchFamily="2" charset="-127"/>
              </a:rPr>
              <a:t>()</a:t>
            </a:r>
          </a:p>
          <a:p>
            <a:pPr marL="0" indent="0">
              <a:buNone/>
            </a:pPr>
            <a:r>
              <a:rPr lang="en-US" altLang="ko-KR" sz="1800" dirty="0">
                <a:latin typeface="AppleGothic" pitchFamily="2" charset="-127"/>
                <a:ea typeface="AppleGothic" pitchFamily="2" charset="-127"/>
              </a:rPr>
              <a:t>        </a:t>
            </a:r>
            <a:r>
              <a:rPr lang="en-US" altLang="ko-KR" sz="1800" dirty="0" err="1">
                <a:latin typeface="AppleGothic" pitchFamily="2" charset="-127"/>
                <a:ea typeface="AppleGothic" pitchFamily="2" charset="-127"/>
              </a:rPr>
              <a:t>lblEmail.frame</a:t>
            </a:r>
            <a:r>
              <a:rPr lang="en-US" altLang="ko-KR" sz="1800" dirty="0">
                <a:latin typeface="AppleGothic" pitchFamily="2" charset="-127"/>
                <a:ea typeface="AppleGothic" pitchFamily="2" charset="-127"/>
              </a:rPr>
              <a:t> = </a:t>
            </a:r>
            <a:r>
              <a:rPr lang="en-US" altLang="ko-KR" sz="1800" dirty="0" err="1">
                <a:latin typeface="AppleGothic" pitchFamily="2" charset="-127"/>
                <a:ea typeface="AppleGothic" pitchFamily="2" charset="-127"/>
              </a:rPr>
              <a:t>CGRect</a:t>
            </a:r>
            <a:r>
              <a:rPr lang="en-US" altLang="ko-KR" sz="1800" dirty="0">
                <a:latin typeface="AppleGothic" pitchFamily="2" charset="-127"/>
                <a:ea typeface="AppleGothic" pitchFamily="2" charset="-127"/>
              </a:rPr>
              <a:t>(x: 30, y: 100, width: 100, height: 30)</a:t>
            </a:r>
          </a:p>
          <a:p>
            <a:pPr marL="0" indent="0">
              <a:buNone/>
            </a:pPr>
            <a:r>
              <a:rPr lang="mr-IN" altLang="ko-KR" sz="1800" dirty="0">
                <a:latin typeface="AppleGothic" pitchFamily="2" charset="-127"/>
                <a:ea typeface="AppleGothic" pitchFamily="2" charset="-127"/>
              </a:rPr>
              <a:t>        </a:t>
            </a:r>
            <a:r>
              <a:rPr lang="mr-IN" altLang="ko-KR" sz="1800" dirty="0" err="1">
                <a:latin typeface="AppleGothic" pitchFamily="2" charset="-127"/>
                <a:ea typeface="AppleGothic" pitchFamily="2" charset="-127"/>
              </a:rPr>
              <a:t>lblEmail.text</a:t>
            </a:r>
            <a:r>
              <a:rPr lang="mr-IN" altLang="ko-KR" sz="1800" dirty="0">
                <a:latin typeface="AppleGothic" pitchFamily="2" charset="-127"/>
                <a:ea typeface="AppleGothic" pitchFamily="2" charset="-127"/>
              </a:rPr>
              <a:t> = "</a:t>
            </a:r>
            <a:r>
              <a:rPr lang="ko-KR" altLang="mr-IN" sz="1800" dirty="0">
                <a:latin typeface="AppleGothic" pitchFamily="2" charset="-127"/>
                <a:ea typeface="AppleGothic" pitchFamily="2" charset="-127"/>
              </a:rPr>
              <a:t>이메일</a:t>
            </a:r>
            <a:r>
              <a:rPr lang="mr-IN" altLang="ko-KR" sz="1800" dirty="0">
                <a:latin typeface="AppleGothic" pitchFamily="2" charset="-127"/>
                <a:ea typeface="AppleGothic" pitchFamily="2" charset="-127"/>
              </a:rPr>
              <a:t>"</a:t>
            </a:r>
          </a:p>
          <a:p>
            <a:pPr marL="0" indent="0">
              <a:buNone/>
            </a:pPr>
            <a:r>
              <a:rPr lang="ko-KR" altLang="en-US" sz="1800" dirty="0">
                <a:latin typeface="AppleGothic" pitchFamily="2" charset="-127"/>
                <a:ea typeface="AppleGothic" pitchFamily="2" charset="-127"/>
              </a:rPr>
              <a:t>        </a:t>
            </a:r>
            <a:r>
              <a:rPr lang="en-US" altLang="ko-KR" sz="1800" dirty="0" err="1">
                <a:latin typeface="AppleGothic" pitchFamily="2" charset="-127"/>
                <a:ea typeface="AppleGothic" pitchFamily="2" charset="-127"/>
              </a:rPr>
              <a:t>lblEmail.font</a:t>
            </a:r>
            <a:r>
              <a:rPr lang="en-US" altLang="ko-KR" sz="1800" dirty="0">
                <a:latin typeface="AppleGothic" pitchFamily="2" charset="-127"/>
                <a:ea typeface="AppleGothic" pitchFamily="2" charset="-127"/>
              </a:rPr>
              <a:t> = </a:t>
            </a:r>
            <a:r>
              <a:rPr lang="en-US" altLang="ko-KR" sz="1800" dirty="0" err="1">
                <a:latin typeface="AppleGothic" pitchFamily="2" charset="-127"/>
                <a:ea typeface="AppleGothic" pitchFamily="2" charset="-127"/>
              </a:rPr>
              <a:t>UIFont.systemFont</a:t>
            </a:r>
            <a:r>
              <a:rPr lang="en-US" altLang="ko-KR" sz="1800" dirty="0">
                <a:latin typeface="AppleGothic" pitchFamily="2" charset="-127"/>
                <a:ea typeface="AppleGothic" pitchFamily="2" charset="-127"/>
              </a:rPr>
              <a:t>(</a:t>
            </a:r>
            <a:r>
              <a:rPr lang="en-US" altLang="ko-KR" sz="1800" dirty="0" err="1">
                <a:latin typeface="AppleGothic" pitchFamily="2" charset="-127"/>
                <a:ea typeface="AppleGothic" pitchFamily="2" charset="-127"/>
              </a:rPr>
              <a:t>ofSize</a:t>
            </a:r>
            <a:r>
              <a:rPr lang="en-US" altLang="ko-KR" sz="1800" dirty="0">
                <a:latin typeface="AppleGothic" pitchFamily="2" charset="-127"/>
                <a:ea typeface="AppleGothic" pitchFamily="2" charset="-127"/>
              </a:rPr>
              <a:t>: 14)</a:t>
            </a:r>
          </a:p>
          <a:p>
            <a:pPr marL="0" indent="0">
              <a:buNone/>
            </a:pPr>
            <a:r>
              <a:rPr lang="ko-KR" altLang="en-US" sz="1800" dirty="0">
                <a:latin typeface="AppleGothic" pitchFamily="2" charset="-127"/>
                <a:ea typeface="AppleGothic" pitchFamily="2" charset="-127"/>
              </a:rPr>
              <a:t>        </a:t>
            </a:r>
            <a:r>
              <a:rPr lang="en-US" altLang="ko-KR" sz="1800" dirty="0" err="1">
                <a:latin typeface="AppleGothic" pitchFamily="2" charset="-127"/>
                <a:ea typeface="AppleGothic" pitchFamily="2" charset="-127"/>
              </a:rPr>
              <a:t>self.view.addSubview</a:t>
            </a:r>
            <a:r>
              <a:rPr lang="en-US" altLang="ko-KR" sz="1800" dirty="0">
                <a:latin typeface="AppleGothic" pitchFamily="2" charset="-127"/>
                <a:ea typeface="AppleGothic" pitchFamily="2" charset="-127"/>
              </a:rPr>
              <a:t>(</a:t>
            </a:r>
            <a:r>
              <a:rPr lang="en-US" altLang="ko-KR" sz="1800" dirty="0" err="1">
                <a:latin typeface="AppleGothic" pitchFamily="2" charset="-127"/>
                <a:ea typeface="AppleGothic" pitchFamily="2" charset="-127"/>
              </a:rPr>
              <a:t>lblEmail</a:t>
            </a:r>
            <a:r>
              <a:rPr lang="en-US" altLang="ko-KR" sz="1800" dirty="0">
                <a:latin typeface="AppleGothic" pitchFamily="2" charset="-127"/>
                <a:ea typeface="AppleGothic" pitchFamily="2" charset="-127"/>
              </a:rPr>
              <a:t>)</a:t>
            </a:r>
            <a:endParaRPr kumimoji="1" lang="ko-KR" altLang="en-US" sz="18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861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067"/>
          </a:xfrm>
        </p:spPr>
        <p:txBody>
          <a:bodyPr>
            <a:normAutofit/>
          </a:bodyPr>
          <a:lstStyle/>
          <a:p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코드로 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입력폼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만들기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593110-A03C-194C-BCB7-3456E3886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014" y="1439916"/>
            <a:ext cx="5825578" cy="496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88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네비게이션 바 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커스터마이징</a:t>
            </a:r>
            <a:endParaRPr kumimoji="1" lang="ko-KR" altLang="en-US" sz="28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7833"/>
            <a:ext cx="10515600" cy="4351338"/>
          </a:xfrm>
        </p:spPr>
        <p:txBody>
          <a:bodyPr/>
          <a:lstStyle/>
          <a:p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네비게이션 컨트롤러를 연결하면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,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네비게이션 컨트롤러의 관리를 받는 모든 뷰 컨트롤러에는 네비게이션 바가 삽입된다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FA496B-602B-614B-B008-0EEEABC43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718" y="2526988"/>
            <a:ext cx="8287473" cy="4280172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cxnSpLocks/>
          </p:cNvCxnSpPr>
          <p:nvPr/>
        </p:nvCxnSpPr>
        <p:spPr>
          <a:xfrm>
            <a:off x="6886937" y="2326511"/>
            <a:ext cx="1134319" cy="12153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115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dirty="0">
                <a:latin typeface="Nanum Gothic" charset="-127"/>
                <a:ea typeface="Nanum Gothic" charset="-127"/>
                <a:cs typeface="Nanum Gothic" charset="-127"/>
              </a:rPr>
              <a:t>네비게이션 바 </a:t>
            </a:r>
            <a:r>
              <a:rPr kumimoji="1" lang="ko-KR" altLang="en-US" sz="2800" dirty="0" err="1">
                <a:latin typeface="Nanum Gothic" charset="-127"/>
                <a:ea typeface="Nanum Gothic" charset="-127"/>
                <a:cs typeface="Nanum Gothic" charset="-127"/>
              </a:rPr>
              <a:t>커스터마이징</a:t>
            </a:r>
            <a:endParaRPr kumimoji="1" lang="ko-KR" altLang="en-US" sz="28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12240"/>
            <a:ext cx="10515600" cy="4764723"/>
          </a:xfrm>
        </p:spPr>
        <p:txBody>
          <a:bodyPr/>
          <a:lstStyle/>
          <a:p>
            <a:r>
              <a:rPr kumimoji="1" lang="ko-KR" altLang="en-US" dirty="0">
                <a:latin typeface="Nanum Gothic" charset="-127"/>
                <a:ea typeface="Nanum Gothic" charset="-127"/>
                <a:cs typeface="Nanum Gothic" charset="-127"/>
              </a:rPr>
              <a:t>라벨을 통해 타이틀을 두 줄로 출력하기</a:t>
            </a:r>
            <a:endParaRPr kumimoji="1"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dirty="0">
                <a:latin typeface="Nanum Gothic" charset="-127"/>
                <a:ea typeface="Nanum Gothic" charset="-127"/>
                <a:cs typeface="Nanum Gothic" charset="-127"/>
              </a:rPr>
              <a:t>title</a:t>
            </a:r>
            <a:r>
              <a:rPr kumimoji="1" lang="ko-KR" altLang="en-US" dirty="0">
                <a:latin typeface="Nanum Gothic" charset="-127"/>
                <a:ea typeface="Nanum Gothic" charset="-127"/>
                <a:cs typeface="Nanum Gothic" charset="-127"/>
              </a:rPr>
              <a:t>속성이 아닌 </a:t>
            </a:r>
            <a:r>
              <a:rPr kumimoji="1" lang="en-US" altLang="ko-KR" dirty="0" err="1">
                <a:latin typeface="Nanum Gothic" charset="-127"/>
                <a:ea typeface="Nanum Gothic" charset="-127"/>
                <a:cs typeface="Nanum Gothic" charset="-127"/>
              </a:rPr>
              <a:t>titleView</a:t>
            </a:r>
            <a:r>
              <a:rPr kumimoji="1" lang="ko-KR" altLang="en-US" dirty="0">
                <a:latin typeface="Nanum Gothic" charset="-127"/>
                <a:ea typeface="Nanum Gothic" charset="-127"/>
                <a:cs typeface="Nanum Gothic" charset="-127"/>
              </a:rPr>
              <a:t>속성을 통해 폭넓은 </a:t>
            </a:r>
            <a:r>
              <a:rPr kumimoji="1" lang="ko-KR" altLang="en-US" dirty="0" err="1">
                <a:latin typeface="Nanum Gothic" charset="-127"/>
                <a:ea typeface="Nanum Gothic" charset="-127"/>
                <a:cs typeface="Nanum Gothic" charset="-127"/>
              </a:rPr>
              <a:t>커스터마이징을</a:t>
            </a:r>
            <a:r>
              <a:rPr kumimoji="1" lang="ko-KR" altLang="en-US" dirty="0">
                <a:latin typeface="Nanum Gothic" charset="-127"/>
                <a:ea typeface="Nanum Gothic" charset="-127"/>
                <a:cs typeface="Nanum Gothic" charset="-127"/>
              </a:rPr>
              <a:t> 지원한다</a:t>
            </a:r>
            <a:r>
              <a:rPr kumimoji="1" lang="en-US" altLang="ko-KR" dirty="0"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dirty="0">
                <a:latin typeface="Nanum Gothic" charset="-127"/>
                <a:ea typeface="Nanum Gothic" charset="-127"/>
                <a:cs typeface="Nanum Gothic" charset="-127"/>
              </a:rPr>
              <a:t>  </a:t>
            </a:r>
            <a:endParaRPr kumimoji="1"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  <a:p>
            <a:endParaRPr kumimoji="1"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A77743-F708-614A-9A55-067FA3F87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678" y="3086757"/>
            <a:ext cx="6271592" cy="286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88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네비게이션 바 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커스터마이징</a:t>
            </a:r>
            <a:endParaRPr kumimoji="1" lang="ko-KR" altLang="en-US" sz="28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네비게이션 바에 이미지 출력하기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1947BE-E30D-A146-A5CD-C427319E3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972" y="2808889"/>
            <a:ext cx="5672055" cy="270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08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네비게이션 바 커스터마이징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13840"/>
            <a:ext cx="10515600" cy="4663123"/>
          </a:xfrm>
        </p:spPr>
        <p:txBody>
          <a:bodyPr/>
          <a:lstStyle/>
          <a:p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아이템 영역 커스터마이징하기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43947" y="4974828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(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좌측 아이템 영역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)</a:t>
            </a:r>
            <a:endParaRPr kumimoji="1" lang="ko-KR" altLang="en-US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49010" y="4974828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(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타이틀 뷰 영역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)</a:t>
            </a:r>
            <a:endParaRPr kumimoji="1" lang="ko-KR" altLang="en-US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4073" y="4974828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(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우측 아이템 영역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)</a:t>
            </a:r>
            <a:endParaRPr kumimoji="1" lang="ko-KR" altLang="en-US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7150" y="44575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버튼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11446" y="445757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텍스트 필드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4792" y="4457577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라벨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,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버튼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95F2365-5634-4E41-AFC2-508ABBCE2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110" y="2089302"/>
            <a:ext cx="5439028" cy="227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41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알림창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커스터마이징</a:t>
            </a:r>
            <a:endParaRPr kumimoji="1" lang="ko-KR" altLang="en-US" sz="28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643886" cy="4351338"/>
          </a:xfrm>
        </p:spPr>
        <p:txBody>
          <a:bodyPr/>
          <a:lstStyle/>
          <a:p>
            <a:r>
              <a:rPr kumimoji="1" lang="en-US" altLang="ko-KR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UIAlertController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는 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iOS 8</a:t>
            </a:r>
            <a:r>
              <a:rPr kumimoji="1" lang="ko-KR" altLang="en-US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부터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지원하기 시작한 객체로 </a:t>
            </a:r>
            <a:r>
              <a:rPr kumimoji="1" lang="ko-KR" altLang="en-US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알림창을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구현할 때 사용한다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endParaRPr kumimoji="1" lang="en-US" altLang="ko-KR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r>
              <a:rPr kumimoji="1" lang="ko-KR" altLang="en-US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퍼블릭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API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로는 한계가 있어서 </a:t>
            </a:r>
            <a:r>
              <a:rPr kumimoji="1" lang="ko-KR" altLang="en-US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프라이빗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API</a:t>
            </a:r>
            <a:r>
              <a:rPr kumimoji="1" lang="ko-KR" altLang="en-US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를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사용해야 한다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endParaRPr kumimoji="1" lang="en-US" altLang="ko-KR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r>
              <a:rPr kumimoji="1" lang="ko-KR" altLang="en-US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알림창에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사용되는 컨텐츠 뷰 컨트롤러에 특별한 타입 조건이 있는 것은 아니다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r>
              <a:rPr kumimoji="1" lang="en-US" altLang="ko-KR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UIViewController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클래스를 상속받는 어떤 컨트롤러라도 상관없다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endParaRPr kumimoji="1" lang="en-US" altLang="ko-KR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다만 </a:t>
            </a:r>
            <a:r>
              <a:rPr kumimoji="1" lang="en-US" altLang="ko-KR" dirty="0" err="1">
                <a:solidFill>
                  <a:srgbClr val="2C48FF"/>
                </a:solidFill>
                <a:latin typeface="AppleGothic" pitchFamily="2" charset="-127"/>
                <a:ea typeface="AppleGothic" pitchFamily="2" charset="-127"/>
                <a:cs typeface="Nanum Gothic" charset="-127"/>
              </a:rPr>
              <a:t>contentViewController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속성은 공개되어 있지 않기 때문에 자동 완성 기능이 지원되지 않는다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</a:p>
          <a:p>
            <a:endParaRPr kumimoji="1" lang="ko-KR" altLang="en-US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371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알림창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커스터마이징</a:t>
            </a:r>
            <a:endParaRPr kumimoji="1" lang="ko-KR" altLang="en-US" sz="28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97916" y="3885992"/>
            <a:ext cx="2286000" cy="546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latin typeface="AppleGothic" pitchFamily="2" charset="-127"/>
                <a:ea typeface="AppleGothic" pitchFamily="2" charset="-127"/>
              </a:rPr>
              <a:t>UIAlertController</a:t>
            </a:r>
            <a:endParaRPr kumimoji="1" lang="en-US" altLang="ko-KR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7555" y="2791023"/>
            <a:ext cx="2286000" cy="546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latin typeface="AppleGothic" pitchFamily="2" charset="-127"/>
                <a:ea typeface="AppleGothic" pitchFamily="2" charset="-127"/>
              </a:rPr>
              <a:t>UIAlertAction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07555" y="3885991"/>
            <a:ext cx="2286000" cy="546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latin typeface="AppleGothic" pitchFamily="2" charset="-127"/>
                <a:ea typeface="AppleGothic" pitchFamily="2" charset="-127"/>
              </a:rPr>
              <a:t>UIAlertAction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007555" y="4938502"/>
            <a:ext cx="2286000" cy="546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latin typeface="AppleGothic" pitchFamily="2" charset="-127"/>
                <a:ea typeface="AppleGothic" pitchFamily="2" charset="-127"/>
              </a:rPr>
              <a:t>UIAlertAction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46677" y="2791023"/>
            <a:ext cx="1590907" cy="546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latin typeface="AppleGothic" pitchFamily="2" charset="-127"/>
                <a:ea typeface="AppleGothic" pitchFamily="2" charset="-127"/>
              </a:rPr>
              <a:t>Default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646677" y="3885991"/>
            <a:ext cx="1590907" cy="546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latin typeface="AppleGothic" pitchFamily="2" charset="-127"/>
                <a:ea typeface="AppleGothic" pitchFamily="2" charset="-127"/>
              </a:rPr>
              <a:t>Destructive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646677" y="4938502"/>
            <a:ext cx="1590907" cy="546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latin typeface="AppleGothic" pitchFamily="2" charset="-127"/>
                <a:ea typeface="AppleGothic" pitchFamily="2" charset="-127"/>
              </a:rPr>
              <a:t>Cancel</a:t>
            </a:r>
          </a:p>
        </p:txBody>
      </p:sp>
      <p:cxnSp>
        <p:nvCxnSpPr>
          <p:cNvPr id="12" name="직선 화살표 연결선 11"/>
          <p:cNvCxnSpPr>
            <a:cxnSpLocks/>
            <a:stCxn id="5" idx="1"/>
          </p:cNvCxnSpPr>
          <p:nvPr/>
        </p:nvCxnSpPr>
        <p:spPr>
          <a:xfrm flipH="1">
            <a:off x="3583916" y="3064228"/>
            <a:ext cx="1423639" cy="975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6" idx="1"/>
            <a:endCxn id="4" idx="3"/>
          </p:cNvCxnSpPr>
          <p:nvPr/>
        </p:nvCxnSpPr>
        <p:spPr>
          <a:xfrm flipH="1">
            <a:off x="3583916" y="4159196"/>
            <a:ext cx="1423639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  <a:stCxn id="7" idx="1"/>
          </p:cNvCxnSpPr>
          <p:nvPr/>
        </p:nvCxnSpPr>
        <p:spPr>
          <a:xfrm flipH="1" flipV="1">
            <a:off x="3583916" y="4294211"/>
            <a:ext cx="1423639" cy="9174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76918" y="1440309"/>
            <a:ext cx="75424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ppleGothic" pitchFamily="2" charset="-127"/>
                <a:ea typeface="AppleGothic" pitchFamily="2" charset="-127"/>
                <a:cs typeface="Nanum Gothic" charset="-127"/>
              </a:rPr>
              <a:t>iOS 8</a:t>
            </a:r>
            <a:r>
              <a:rPr kumimoji="1" lang="ko-KR" altLang="en-US" sz="24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부터</a:t>
            </a:r>
            <a:r>
              <a:rPr kumimoji="1" lang="ko-KR" altLang="en-US" sz="24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지원되는 </a:t>
            </a:r>
            <a:r>
              <a:rPr kumimoji="1" lang="en-US" altLang="ko-KR" sz="24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UIAlertController</a:t>
            </a:r>
            <a:r>
              <a:rPr kumimoji="1" lang="ko-KR" altLang="en-US" sz="2400" dirty="0">
                <a:latin typeface="AppleGothic" pitchFamily="2" charset="-127"/>
                <a:ea typeface="AppleGothic" pitchFamily="2" charset="-127"/>
                <a:cs typeface="Nanum Gothic" charset="-127"/>
              </a:rPr>
              <a:t>의 경우 버튼을 </a:t>
            </a:r>
            <a:endParaRPr kumimoji="1" lang="en-US" altLang="ko-KR" sz="24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r>
              <a:rPr kumimoji="1" lang="ko-KR" altLang="en-US" sz="2400" dirty="0">
                <a:latin typeface="AppleGothic" pitchFamily="2" charset="-127"/>
                <a:ea typeface="AppleGothic" pitchFamily="2" charset="-127"/>
                <a:cs typeface="Nanum Gothic" charset="-127"/>
              </a:rPr>
              <a:t>각각 </a:t>
            </a:r>
            <a:r>
              <a:rPr kumimoji="1" lang="en-US" altLang="ko-KR" sz="24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UIAlertAction</a:t>
            </a:r>
            <a:r>
              <a:rPr kumimoji="1" lang="ko-KR" altLang="en-US" sz="2400" dirty="0">
                <a:latin typeface="AppleGothic" pitchFamily="2" charset="-127"/>
                <a:ea typeface="AppleGothic" pitchFamily="2" charset="-127"/>
                <a:cs typeface="Nanum Gothic" charset="-127"/>
              </a:rPr>
              <a:t>객체로 정의한 다음 추가해야 한다</a:t>
            </a:r>
            <a:r>
              <a:rPr kumimoji="1" lang="en-US" altLang="ko-KR" sz="2400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endParaRPr kumimoji="1" lang="ko-KR" altLang="en-US" sz="24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281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067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UI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커스터마이징</a:t>
            </a:r>
            <a:endParaRPr kumimoji="1" lang="ko-KR" altLang="en-US" sz="28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" y="1182032"/>
            <a:ext cx="8188960" cy="531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17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알림창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커스터마이징</a:t>
            </a:r>
            <a:endParaRPr kumimoji="1" lang="ko-KR" altLang="en-US" sz="28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914" y="1495942"/>
            <a:ext cx="5092700" cy="4546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78186" y="4327451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컨텐츠 뷰 컨트롤러 영역</a:t>
            </a:r>
          </a:p>
        </p:txBody>
      </p:sp>
      <p:cxnSp>
        <p:nvCxnSpPr>
          <p:cNvPr id="7" name="직선 화살표 연결선 6"/>
          <p:cNvCxnSpPr>
            <a:stCxn id="5" idx="1"/>
          </p:cNvCxnSpPr>
          <p:nvPr/>
        </p:nvCxnSpPr>
        <p:spPr>
          <a:xfrm flipH="1" flipV="1">
            <a:off x="7283302" y="4465674"/>
            <a:ext cx="1594884" cy="464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78186" y="339991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타이틀 및 </a:t>
            </a:r>
            <a:r>
              <a:rPr kumimoji="1" lang="ko-KR" altLang="en-US" dirty="0" err="1">
                <a:latin typeface="AppleGothic" pitchFamily="2" charset="-127"/>
                <a:ea typeface="AppleGothic" pitchFamily="2" charset="-127"/>
              </a:rPr>
              <a:t>메세지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 영역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78186" y="539517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버튼 영역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6889898" y="3601079"/>
            <a:ext cx="1988288" cy="279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7166344" y="5539456"/>
            <a:ext cx="1630326" cy="403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37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알림창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커스터마이징</a:t>
            </a:r>
            <a:endParaRPr kumimoji="1" lang="ko-KR" altLang="en-US" sz="28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071" y="1788160"/>
            <a:ext cx="3490798" cy="38150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781" y="1778000"/>
            <a:ext cx="3632371" cy="38252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8001"/>
            <a:ext cx="3743959" cy="38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8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알림창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커스터마이징</a:t>
            </a:r>
            <a:endParaRPr kumimoji="1" lang="ko-KR" altLang="en-US" sz="28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kumimoji="1" lang="ko-KR" altLang="en-US" sz="96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알림창에서</a:t>
            </a:r>
            <a:r>
              <a:rPr kumimoji="1" lang="ko-KR" altLang="en-US" sz="96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사용할 </a:t>
            </a:r>
            <a:r>
              <a:rPr kumimoji="1" lang="en-US" altLang="ko-KR" sz="96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MapKitViewController</a:t>
            </a:r>
            <a:endParaRPr kumimoji="1" lang="en-US" altLang="ko-KR" sz="96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endParaRPr lang="en-US" altLang="ko-KR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lang="en-US" altLang="ko-KR" sz="9600" dirty="0">
                <a:latin typeface="AppleGothic" pitchFamily="2" charset="-127"/>
                <a:ea typeface="AppleGothic" pitchFamily="2" charset="-127"/>
              </a:rPr>
              <a:t>class </a:t>
            </a:r>
            <a:r>
              <a:rPr lang="en-US" altLang="ko-KR" sz="9600" dirty="0" err="1">
                <a:latin typeface="AppleGothic" pitchFamily="2" charset="-127"/>
                <a:ea typeface="AppleGothic" pitchFamily="2" charset="-127"/>
              </a:rPr>
              <a:t>MapKitViewController</a:t>
            </a:r>
            <a:r>
              <a:rPr lang="en-US" altLang="ko-KR" sz="9600" dirty="0">
                <a:latin typeface="AppleGothic" pitchFamily="2" charset="-127"/>
                <a:ea typeface="AppleGothic" pitchFamily="2" charset="-127"/>
              </a:rPr>
              <a:t>: </a:t>
            </a:r>
            <a:r>
              <a:rPr lang="en-US" altLang="ko-KR" sz="9600" dirty="0" err="1">
                <a:latin typeface="AppleGothic" pitchFamily="2" charset="-127"/>
                <a:ea typeface="AppleGothic" pitchFamily="2" charset="-127"/>
              </a:rPr>
              <a:t>UIViewController</a:t>
            </a:r>
            <a:r>
              <a:rPr lang="en-US" altLang="ko-KR" sz="9600" dirty="0">
                <a:latin typeface="AppleGothic" pitchFamily="2" charset="-127"/>
                <a:ea typeface="AppleGothic" pitchFamily="2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9600" dirty="0">
                <a:latin typeface="AppleGothic" pitchFamily="2" charset="-127"/>
                <a:ea typeface="AppleGothic" pitchFamily="2" charset="-127"/>
              </a:rPr>
              <a:t>    override </a:t>
            </a:r>
            <a:r>
              <a:rPr lang="en-US" altLang="ko-KR" sz="9600" dirty="0" err="1">
                <a:latin typeface="AppleGothic" pitchFamily="2" charset="-127"/>
                <a:ea typeface="AppleGothic" pitchFamily="2" charset="-127"/>
              </a:rPr>
              <a:t>func</a:t>
            </a:r>
            <a:r>
              <a:rPr lang="en-US" altLang="ko-KR" sz="96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lang="en-US" altLang="ko-KR" sz="9600" dirty="0" err="1">
                <a:latin typeface="AppleGothic" pitchFamily="2" charset="-127"/>
                <a:ea typeface="AppleGothic" pitchFamily="2" charset="-127"/>
              </a:rPr>
              <a:t>viewDidLoad</a:t>
            </a:r>
            <a:r>
              <a:rPr lang="en-US" altLang="ko-KR" sz="9600" dirty="0">
                <a:latin typeface="AppleGothic" pitchFamily="2" charset="-127"/>
                <a:ea typeface="AppleGothic" pitchFamily="2" charset="-127"/>
              </a:rPr>
              <a:t>() {</a:t>
            </a:r>
          </a:p>
          <a:p>
            <a:pPr marL="0" indent="0">
              <a:buNone/>
            </a:pPr>
            <a:r>
              <a:rPr lang="ko-KR" altLang="en-US" sz="9600" dirty="0">
                <a:latin typeface="AppleGothic" pitchFamily="2" charset="-127"/>
                <a:ea typeface="AppleGothic" pitchFamily="2" charset="-127"/>
              </a:rPr>
              <a:t>        </a:t>
            </a:r>
            <a:r>
              <a:rPr lang="en-US" altLang="ko-KR" sz="9600" dirty="0">
                <a:latin typeface="AppleGothic" pitchFamily="2" charset="-127"/>
                <a:ea typeface="AppleGothic" pitchFamily="2" charset="-127"/>
              </a:rPr>
              <a:t>let </a:t>
            </a:r>
            <a:r>
              <a:rPr lang="en-US" altLang="ko-KR" sz="9600" dirty="0" err="1">
                <a:latin typeface="AppleGothic" pitchFamily="2" charset="-127"/>
                <a:ea typeface="AppleGothic" pitchFamily="2" charset="-127"/>
              </a:rPr>
              <a:t>mapkitView</a:t>
            </a:r>
            <a:r>
              <a:rPr lang="en-US" altLang="ko-KR" sz="9600" dirty="0">
                <a:latin typeface="AppleGothic" pitchFamily="2" charset="-127"/>
                <a:ea typeface="AppleGothic" pitchFamily="2" charset="-127"/>
              </a:rPr>
              <a:t> =</a:t>
            </a:r>
          </a:p>
          <a:p>
            <a:pPr marL="0" indent="0">
              <a:buNone/>
            </a:pPr>
            <a:r>
              <a:rPr lang="de-DE" altLang="ko-KR" sz="9600" dirty="0">
                <a:latin typeface="AppleGothic" pitchFamily="2" charset="-127"/>
                <a:ea typeface="AppleGothic" pitchFamily="2" charset="-127"/>
              </a:rPr>
              <a:t>            </a:t>
            </a:r>
            <a:r>
              <a:rPr lang="de-DE" altLang="ko-KR" sz="9600" dirty="0" err="1">
                <a:latin typeface="AppleGothic" pitchFamily="2" charset="-127"/>
                <a:ea typeface="AppleGothic" pitchFamily="2" charset="-127"/>
              </a:rPr>
              <a:t>MKMapView</a:t>
            </a:r>
            <a:r>
              <a:rPr lang="de-DE" altLang="ko-KR" sz="9600" dirty="0">
                <a:latin typeface="AppleGothic" pitchFamily="2" charset="-127"/>
                <a:ea typeface="AppleGothic" pitchFamily="2" charset="-127"/>
              </a:rPr>
              <a:t>(</a:t>
            </a:r>
            <a:r>
              <a:rPr lang="de-DE" altLang="ko-KR" sz="9600" dirty="0" err="1">
                <a:latin typeface="AppleGothic" pitchFamily="2" charset="-127"/>
                <a:ea typeface="AppleGothic" pitchFamily="2" charset="-127"/>
              </a:rPr>
              <a:t>frame</a:t>
            </a:r>
            <a:r>
              <a:rPr lang="de-DE" altLang="ko-KR" sz="9600" dirty="0">
                <a:latin typeface="AppleGothic" pitchFamily="2" charset="-127"/>
                <a:ea typeface="AppleGothic" pitchFamily="2" charset="-127"/>
              </a:rPr>
              <a:t>: </a:t>
            </a:r>
            <a:r>
              <a:rPr lang="de-DE" altLang="ko-KR" sz="9600" dirty="0" err="1">
                <a:latin typeface="AppleGothic" pitchFamily="2" charset="-127"/>
                <a:ea typeface="AppleGothic" pitchFamily="2" charset="-127"/>
              </a:rPr>
              <a:t>CGRect</a:t>
            </a:r>
            <a:r>
              <a:rPr lang="de-DE" altLang="ko-KR" sz="9600" dirty="0">
                <a:latin typeface="AppleGothic" pitchFamily="2" charset="-127"/>
                <a:ea typeface="AppleGothic" pitchFamily="2" charset="-127"/>
              </a:rPr>
              <a:t>(x: 0, </a:t>
            </a:r>
            <a:r>
              <a:rPr lang="de-DE" altLang="ko-KR" sz="9600" dirty="0" err="1">
                <a:latin typeface="AppleGothic" pitchFamily="2" charset="-127"/>
                <a:ea typeface="AppleGothic" pitchFamily="2" charset="-127"/>
              </a:rPr>
              <a:t>y</a:t>
            </a:r>
            <a:r>
              <a:rPr lang="de-DE" altLang="ko-KR" sz="9600" dirty="0">
                <a:latin typeface="AppleGothic" pitchFamily="2" charset="-127"/>
                <a:ea typeface="AppleGothic" pitchFamily="2" charset="-127"/>
              </a:rPr>
              <a:t>: 0, </a:t>
            </a:r>
            <a:r>
              <a:rPr lang="de-DE" altLang="ko-KR" sz="9600" dirty="0" err="1">
                <a:latin typeface="AppleGothic" pitchFamily="2" charset="-127"/>
                <a:ea typeface="AppleGothic" pitchFamily="2" charset="-127"/>
              </a:rPr>
              <a:t>width</a:t>
            </a:r>
            <a:r>
              <a:rPr lang="de-DE" altLang="ko-KR" sz="9600" dirty="0">
                <a:latin typeface="AppleGothic" pitchFamily="2" charset="-127"/>
                <a:ea typeface="AppleGothic" pitchFamily="2" charset="-127"/>
              </a:rPr>
              <a:t>: 0, </a:t>
            </a:r>
            <a:r>
              <a:rPr lang="de-DE" altLang="ko-KR" sz="9600" dirty="0" err="1">
                <a:latin typeface="AppleGothic" pitchFamily="2" charset="-127"/>
                <a:ea typeface="AppleGothic" pitchFamily="2" charset="-127"/>
              </a:rPr>
              <a:t>height</a:t>
            </a:r>
            <a:r>
              <a:rPr lang="de-DE" altLang="ko-KR" sz="9600" dirty="0">
                <a:latin typeface="AppleGothic" pitchFamily="2" charset="-127"/>
                <a:ea typeface="AppleGothic" pitchFamily="2" charset="-127"/>
              </a:rPr>
              <a:t>: 0))</a:t>
            </a:r>
          </a:p>
          <a:p>
            <a:pPr marL="0" indent="0">
              <a:buNone/>
            </a:pPr>
            <a:r>
              <a:rPr lang="de-DE" altLang="ko-KR" sz="9600" dirty="0">
                <a:latin typeface="AppleGothic" pitchFamily="2" charset="-127"/>
                <a:ea typeface="AppleGothic" pitchFamily="2" charset="-127"/>
              </a:rPr>
              <a:t>        </a:t>
            </a:r>
            <a:r>
              <a:rPr lang="de-DE" altLang="ko-KR" sz="9600" dirty="0" err="1">
                <a:latin typeface="AppleGothic" pitchFamily="2" charset="-127"/>
                <a:ea typeface="AppleGothic" pitchFamily="2" charset="-127"/>
              </a:rPr>
              <a:t>self.view</a:t>
            </a:r>
            <a:r>
              <a:rPr lang="de-DE" altLang="ko-KR" sz="9600" dirty="0">
                <a:latin typeface="AppleGothic" pitchFamily="2" charset="-127"/>
                <a:ea typeface="AppleGothic" pitchFamily="2" charset="-127"/>
              </a:rPr>
              <a:t> = </a:t>
            </a:r>
            <a:r>
              <a:rPr lang="de-DE" altLang="ko-KR" sz="9600" dirty="0" err="1">
                <a:latin typeface="AppleGothic" pitchFamily="2" charset="-127"/>
                <a:ea typeface="AppleGothic" pitchFamily="2" charset="-127"/>
              </a:rPr>
              <a:t>mapkitView</a:t>
            </a:r>
            <a:endParaRPr lang="de-DE" altLang="ko-KR" sz="9600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lang="ko-KR" altLang="en-US" sz="9600" dirty="0">
                <a:latin typeface="AppleGothic" pitchFamily="2" charset="-127"/>
                <a:ea typeface="AppleGothic" pitchFamily="2" charset="-127"/>
              </a:rPr>
              <a:t>        </a:t>
            </a:r>
            <a:r>
              <a:rPr lang="en-US" altLang="ko-KR" sz="9600" dirty="0" err="1">
                <a:latin typeface="AppleGothic" pitchFamily="2" charset="-127"/>
                <a:ea typeface="AppleGothic" pitchFamily="2" charset="-127"/>
              </a:rPr>
              <a:t>self.preferredContentSize.height</a:t>
            </a:r>
            <a:r>
              <a:rPr lang="en-US" altLang="ko-KR" sz="9600" dirty="0">
                <a:latin typeface="AppleGothic" pitchFamily="2" charset="-127"/>
                <a:ea typeface="AppleGothic" pitchFamily="2" charset="-127"/>
              </a:rPr>
              <a:t> = 200</a:t>
            </a:r>
          </a:p>
          <a:p>
            <a:pPr marL="0" indent="0">
              <a:buNone/>
            </a:pPr>
            <a:r>
              <a:rPr lang="ko-KR" altLang="en-US" sz="9600" dirty="0">
                <a:latin typeface="AppleGothic" pitchFamily="2" charset="-127"/>
                <a:ea typeface="AppleGothic" pitchFamily="2" charset="-127"/>
              </a:rPr>
              <a:t>        </a:t>
            </a:r>
            <a:r>
              <a:rPr lang="en-US" altLang="ko-KR" sz="9600" dirty="0">
                <a:latin typeface="AppleGothic" pitchFamily="2" charset="-127"/>
                <a:ea typeface="AppleGothic" pitchFamily="2" charset="-127"/>
              </a:rPr>
              <a:t>let pos = CLLocationCoordinate2D(latitude: 37.514322,</a:t>
            </a:r>
          </a:p>
          <a:p>
            <a:pPr marL="0" indent="0">
              <a:buNone/>
            </a:pPr>
            <a:r>
              <a:rPr lang="mr-IN" altLang="ko-KR" sz="9600" dirty="0">
                <a:latin typeface="AppleGothic" pitchFamily="2" charset="-127"/>
                <a:ea typeface="AppleGothic" pitchFamily="2" charset="-127"/>
              </a:rPr>
              <a:t>                                    </a:t>
            </a:r>
            <a:r>
              <a:rPr lang="mr-IN" altLang="ko-KR" sz="9600" dirty="0" err="1">
                <a:latin typeface="AppleGothic" pitchFamily="2" charset="-127"/>
                <a:ea typeface="AppleGothic" pitchFamily="2" charset="-127"/>
              </a:rPr>
              <a:t>longitude</a:t>
            </a:r>
            <a:r>
              <a:rPr lang="mr-IN" altLang="ko-KR" sz="9600" dirty="0">
                <a:latin typeface="AppleGothic" pitchFamily="2" charset="-127"/>
                <a:ea typeface="AppleGothic" pitchFamily="2" charset="-127"/>
              </a:rPr>
              <a:t>: 126.894623)</a:t>
            </a:r>
          </a:p>
          <a:p>
            <a:pPr marL="0" indent="0">
              <a:buNone/>
            </a:pPr>
            <a:r>
              <a:rPr lang="ko-KR" altLang="en-US" sz="9600" dirty="0">
                <a:latin typeface="AppleGothic" pitchFamily="2" charset="-127"/>
                <a:ea typeface="AppleGothic" pitchFamily="2" charset="-127"/>
              </a:rPr>
              <a:t>        </a:t>
            </a:r>
            <a:r>
              <a:rPr lang="en-US" altLang="ko-KR" sz="9600" dirty="0">
                <a:latin typeface="AppleGothic" pitchFamily="2" charset="-127"/>
                <a:ea typeface="AppleGothic" pitchFamily="2" charset="-127"/>
              </a:rPr>
              <a:t>let span = </a:t>
            </a:r>
            <a:r>
              <a:rPr lang="en-US" altLang="ko-KR" sz="9600" dirty="0" err="1">
                <a:latin typeface="AppleGothic" pitchFamily="2" charset="-127"/>
                <a:ea typeface="AppleGothic" pitchFamily="2" charset="-127"/>
              </a:rPr>
              <a:t>MKCoordinateSpan</a:t>
            </a:r>
            <a:r>
              <a:rPr lang="en-US" altLang="ko-KR" sz="9600" dirty="0">
                <a:latin typeface="AppleGothic" pitchFamily="2" charset="-127"/>
                <a:ea typeface="AppleGothic" pitchFamily="2" charset="-127"/>
              </a:rPr>
              <a:t>(</a:t>
            </a:r>
            <a:r>
              <a:rPr lang="en-US" altLang="ko-KR" sz="9600" dirty="0" err="1">
                <a:latin typeface="AppleGothic" pitchFamily="2" charset="-127"/>
                <a:ea typeface="AppleGothic" pitchFamily="2" charset="-127"/>
              </a:rPr>
              <a:t>latitudeDelta</a:t>
            </a:r>
            <a:r>
              <a:rPr lang="en-US" altLang="ko-KR" sz="9600" dirty="0">
                <a:latin typeface="AppleGothic" pitchFamily="2" charset="-127"/>
                <a:ea typeface="AppleGothic" pitchFamily="2" charset="-127"/>
              </a:rPr>
              <a:t>: 0.005,</a:t>
            </a:r>
          </a:p>
          <a:p>
            <a:pPr marL="0" indent="0">
              <a:buNone/>
            </a:pPr>
            <a:r>
              <a:rPr lang="mr-IN" altLang="ko-KR" sz="9600" dirty="0">
                <a:latin typeface="AppleGothic" pitchFamily="2" charset="-127"/>
                <a:ea typeface="AppleGothic" pitchFamily="2" charset="-127"/>
              </a:rPr>
              <a:t>                                    </a:t>
            </a:r>
            <a:r>
              <a:rPr lang="mr-IN" altLang="ko-KR" sz="9600" dirty="0" err="1">
                <a:latin typeface="AppleGothic" pitchFamily="2" charset="-127"/>
                <a:ea typeface="AppleGothic" pitchFamily="2" charset="-127"/>
              </a:rPr>
              <a:t>longitudeDelta</a:t>
            </a:r>
            <a:r>
              <a:rPr lang="mr-IN" altLang="ko-KR" sz="9600" dirty="0">
                <a:latin typeface="AppleGothic" pitchFamily="2" charset="-127"/>
                <a:ea typeface="AppleGothic" pitchFamily="2" charset="-127"/>
              </a:rPr>
              <a:t>: 0.005)</a:t>
            </a:r>
            <a:endParaRPr kumimoji="1" lang="ko-KR" altLang="en-US" sz="96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213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알림창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커스터마이징</a:t>
            </a:r>
            <a:r>
              <a:rPr kumimoji="1" lang="en-US" altLang="ko-KR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r>
              <a:rPr kumimoji="1" lang="mr-IN" altLang="ko-KR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–</a:t>
            </a:r>
            <a:r>
              <a:rPr kumimoji="1" lang="en-US" altLang="ko-KR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r>
              <a:rPr kumimoji="1" lang="en-US" altLang="ko-KR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MapKitViewController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를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실행한다</a:t>
            </a:r>
            <a:r>
              <a:rPr kumimoji="1" lang="en-US" altLang="ko-KR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622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AppleGothic" pitchFamily="2" charset="-127"/>
                <a:ea typeface="AppleGothic" pitchFamily="2" charset="-127"/>
              </a:rPr>
              <a:t>@</a:t>
            </a:r>
            <a:r>
              <a:rPr lang="en-US" altLang="ko-KR" sz="2400" dirty="0" err="1">
                <a:latin typeface="AppleGothic" pitchFamily="2" charset="-127"/>
                <a:ea typeface="AppleGothic" pitchFamily="2" charset="-127"/>
              </a:rPr>
              <a:t>objc</a:t>
            </a:r>
            <a:r>
              <a:rPr lang="en-US" altLang="ko-KR" sz="24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lang="en-US" altLang="ko-KR" sz="2400" dirty="0" err="1">
                <a:latin typeface="AppleGothic" pitchFamily="2" charset="-127"/>
                <a:ea typeface="AppleGothic" pitchFamily="2" charset="-127"/>
              </a:rPr>
              <a:t>func</a:t>
            </a:r>
            <a:r>
              <a:rPr lang="en-US" altLang="ko-KR" sz="24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lang="en-US" altLang="ko-KR" sz="2400" dirty="0" err="1">
                <a:latin typeface="AppleGothic" pitchFamily="2" charset="-127"/>
                <a:ea typeface="AppleGothic" pitchFamily="2" charset="-127"/>
              </a:rPr>
              <a:t>mapAlert</a:t>
            </a:r>
            <a:r>
              <a:rPr lang="en-US" altLang="ko-KR" sz="2400" dirty="0">
                <a:latin typeface="AppleGothic" pitchFamily="2" charset="-127"/>
                <a:ea typeface="AppleGothic" pitchFamily="2" charset="-127"/>
              </a:rPr>
              <a:t>(_ sender: </a:t>
            </a:r>
            <a:r>
              <a:rPr lang="en-US" altLang="ko-KR" sz="2400" dirty="0" err="1">
                <a:latin typeface="AppleGothic" pitchFamily="2" charset="-127"/>
                <a:ea typeface="AppleGothic" pitchFamily="2" charset="-127"/>
              </a:rPr>
              <a:t>UIButton</a:t>
            </a:r>
            <a:r>
              <a:rPr lang="en-US" altLang="ko-KR" sz="2400" dirty="0">
                <a:latin typeface="AppleGothic" pitchFamily="2" charset="-127"/>
                <a:ea typeface="AppleGothic" pitchFamily="2" charset="-127"/>
              </a:rPr>
              <a:t>) {</a:t>
            </a:r>
          </a:p>
          <a:p>
            <a:pPr marL="0" indent="0">
              <a:buNone/>
            </a:pPr>
            <a:r>
              <a:rPr lang="ko-KR" altLang="en-US" sz="2400" dirty="0">
                <a:latin typeface="AppleGothic" pitchFamily="2" charset="-127"/>
                <a:ea typeface="AppleGothic" pitchFamily="2" charset="-127"/>
              </a:rPr>
              <a:t>        </a:t>
            </a:r>
            <a:r>
              <a:rPr lang="mr-IN" altLang="ko-KR" sz="2400" dirty="0" err="1">
                <a:latin typeface="AppleGothic" pitchFamily="2" charset="-127"/>
                <a:ea typeface="AppleGothic" pitchFamily="2" charset="-127"/>
              </a:rPr>
              <a:t>let</a:t>
            </a:r>
            <a:r>
              <a:rPr lang="mr-IN" altLang="ko-KR" sz="24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lang="mr-IN" altLang="ko-KR" sz="2400" dirty="0" err="1">
                <a:latin typeface="AppleGothic" pitchFamily="2" charset="-127"/>
                <a:ea typeface="AppleGothic" pitchFamily="2" charset="-127"/>
              </a:rPr>
              <a:t>alert</a:t>
            </a:r>
            <a:r>
              <a:rPr lang="mr-IN" altLang="ko-KR" sz="2400" dirty="0">
                <a:latin typeface="AppleGothic" pitchFamily="2" charset="-127"/>
                <a:ea typeface="AppleGothic" pitchFamily="2" charset="-127"/>
              </a:rPr>
              <a:t> = </a:t>
            </a:r>
            <a:r>
              <a:rPr lang="mr-IN" altLang="ko-KR" sz="2400" dirty="0" err="1">
                <a:latin typeface="AppleGothic" pitchFamily="2" charset="-127"/>
                <a:ea typeface="AppleGothic" pitchFamily="2" charset="-127"/>
              </a:rPr>
              <a:t>UIAlertController</a:t>
            </a:r>
            <a:r>
              <a:rPr lang="mr-IN" altLang="ko-KR" sz="2400" dirty="0">
                <a:latin typeface="AppleGothic" pitchFamily="2" charset="-127"/>
                <a:ea typeface="AppleGothic" pitchFamily="2" charset="-127"/>
              </a:rPr>
              <a:t>(</a:t>
            </a:r>
            <a:r>
              <a:rPr lang="mr-IN" altLang="ko-KR" sz="2400" dirty="0" err="1">
                <a:latin typeface="AppleGothic" pitchFamily="2" charset="-127"/>
                <a:ea typeface="AppleGothic" pitchFamily="2" charset="-127"/>
              </a:rPr>
              <a:t>title:nil</a:t>
            </a:r>
            <a:r>
              <a:rPr lang="mr-IN" altLang="ko-KR" sz="2400" dirty="0">
                <a:latin typeface="AppleGothic" pitchFamily="2" charset="-127"/>
                <a:ea typeface="AppleGothic" pitchFamily="2" charset="-127"/>
              </a:rPr>
              <a:t>, </a:t>
            </a:r>
            <a:r>
              <a:rPr lang="mr-IN" altLang="ko-KR" sz="2400" dirty="0" err="1">
                <a:latin typeface="AppleGothic" pitchFamily="2" charset="-127"/>
                <a:ea typeface="AppleGothic" pitchFamily="2" charset="-127"/>
              </a:rPr>
              <a:t>message</a:t>
            </a:r>
            <a:r>
              <a:rPr lang="mr-IN" altLang="ko-KR" sz="2400" dirty="0">
                <a:latin typeface="AppleGothic" pitchFamily="2" charset="-127"/>
                <a:ea typeface="AppleGothic" pitchFamily="2" charset="-127"/>
              </a:rPr>
              <a:t>: "</a:t>
            </a:r>
            <a:r>
              <a:rPr lang="ko-KR" altLang="mr-IN" sz="2400" dirty="0">
                <a:latin typeface="AppleGothic" pitchFamily="2" charset="-127"/>
                <a:ea typeface="AppleGothic" pitchFamily="2" charset="-127"/>
              </a:rPr>
              <a:t>여기가 맞습니까</a:t>
            </a:r>
            <a:r>
              <a:rPr lang="mr-IN" altLang="ko-KR" sz="2400" dirty="0">
                <a:latin typeface="AppleGothic" pitchFamily="2" charset="-127"/>
                <a:ea typeface="AppleGothic" pitchFamily="2" charset="-127"/>
              </a:rPr>
              <a:t>?",</a:t>
            </a:r>
          </a:p>
          <a:p>
            <a:pPr marL="0" indent="0">
              <a:buNone/>
            </a:pPr>
            <a:r>
              <a:rPr lang="mr-IN" altLang="ko-KR" sz="2400" dirty="0">
                <a:latin typeface="AppleGothic" pitchFamily="2" charset="-127"/>
                <a:ea typeface="AppleGothic" pitchFamily="2" charset="-127"/>
              </a:rPr>
              <a:t>                                      </a:t>
            </a:r>
            <a:r>
              <a:rPr lang="mr-IN" altLang="ko-KR" sz="2400" dirty="0" err="1">
                <a:latin typeface="AppleGothic" pitchFamily="2" charset="-127"/>
                <a:ea typeface="AppleGothic" pitchFamily="2" charset="-127"/>
              </a:rPr>
              <a:t>preferredStyle</a:t>
            </a:r>
            <a:r>
              <a:rPr lang="mr-IN" altLang="ko-KR" sz="2400" dirty="0">
                <a:latin typeface="AppleGothic" pitchFamily="2" charset="-127"/>
                <a:ea typeface="AppleGothic" pitchFamily="2" charset="-127"/>
              </a:rPr>
              <a:t>: .</a:t>
            </a:r>
            <a:r>
              <a:rPr lang="mr-IN" altLang="ko-KR" sz="2400" dirty="0" err="1">
                <a:latin typeface="AppleGothic" pitchFamily="2" charset="-127"/>
                <a:ea typeface="AppleGothic" pitchFamily="2" charset="-127"/>
              </a:rPr>
              <a:t>alert</a:t>
            </a:r>
            <a:r>
              <a:rPr lang="mr-IN" altLang="ko-KR" sz="2400" dirty="0">
                <a:latin typeface="AppleGothic" pitchFamily="2" charset="-127"/>
                <a:ea typeface="AppleGothic" pitchFamily="2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400" dirty="0">
                <a:latin typeface="AppleGothic" pitchFamily="2" charset="-127"/>
                <a:ea typeface="AppleGothic" pitchFamily="2" charset="-127"/>
              </a:rPr>
              <a:t>        let </a:t>
            </a:r>
            <a:r>
              <a:rPr lang="en-US" altLang="ko-KR" sz="2400" dirty="0" err="1">
                <a:latin typeface="AppleGothic" pitchFamily="2" charset="-127"/>
                <a:ea typeface="AppleGothic" pitchFamily="2" charset="-127"/>
              </a:rPr>
              <a:t>cancelAction</a:t>
            </a:r>
            <a:r>
              <a:rPr lang="en-US" altLang="ko-KR" sz="2400" dirty="0">
                <a:latin typeface="AppleGothic" pitchFamily="2" charset="-127"/>
                <a:ea typeface="AppleGothic" pitchFamily="2" charset="-127"/>
              </a:rPr>
              <a:t> = </a:t>
            </a:r>
            <a:r>
              <a:rPr lang="en-US" altLang="ko-KR" sz="2400" dirty="0" err="1">
                <a:latin typeface="AppleGothic" pitchFamily="2" charset="-127"/>
                <a:ea typeface="AppleGothic" pitchFamily="2" charset="-127"/>
              </a:rPr>
              <a:t>UIAlertAction</a:t>
            </a:r>
            <a:r>
              <a:rPr lang="en-US" altLang="ko-KR" sz="2400" dirty="0">
                <a:latin typeface="AppleGothic" pitchFamily="2" charset="-127"/>
                <a:ea typeface="AppleGothic" pitchFamily="2" charset="-127"/>
              </a:rPr>
              <a:t>(title: "Cancel", style: .cancel)</a:t>
            </a:r>
          </a:p>
          <a:p>
            <a:pPr marL="0" indent="0">
              <a:buNone/>
            </a:pPr>
            <a:r>
              <a:rPr lang="en-US" altLang="ko-KR" sz="2400" dirty="0">
                <a:latin typeface="AppleGothic" pitchFamily="2" charset="-127"/>
                <a:ea typeface="AppleGothic" pitchFamily="2" charset="-127"/>
              </a:rPr>
              <a:t>        let </a:t>
            </a:r>
            <a:r>
              <a:rPr lang="en-US" altLang="ko-KR" sz="2400" dirty="0" err="1">
                <a:latin typeface="AppleGothic" pitchFamily="2" charset="-127"/>
                <a:ea typeface="AppleGothic" pitchFamily="2" charset="-127"/>
              </a:rPr>
              <a:t>okAction</a:t>
            </a:r>
            <a:r>
              <a:rPr lang="en-US" altLang="ko-KR" sz="2400" dirty="0">
                <a:latin typeface="AppleGothic" pitchFamily="2" charset="-127"/>
                <a:ea typeface="AppleGothic" pitchFamily="2" charset="-127"/>
              </a:rPr>
              <a:t> = </a:t>
            </a:r>
            <a:r>
              <a:rPr lang="en-US" altLang="ko-KR" sz="2400" dirty="0" err="1">
                <a:latin typeface="AppleGothic" pitchFamily="2" charset="-127"/>
                <a:ea typeface="AppleGothic" pitchFamily="2" charset="-127"/>
              </a:rPr>
              <a:t>UIAlertAction</a:t>
            </a:r>
            <a:r>
              <a:rPr lang="en-US" altLang="ko-KR" sz="2400" dirty="0">
                <a:latin typeface="AppleGothic" pitchFamily="2" charset="-127"/>
                <a:ea typeface="AppleGothic" pitchFamily="2" charset="-127"/>
              </a:rPr>
              <a:t>(title: "OK", style: .default)</a:t>
            </a:r>
          </a:p>
          <a:p>
            <a:pPr marL="0" indent="0">
              <a:buNone/>
            </a:pPr>
            <a:r>
              <a:rPr lang="ko-KR" altLang="en-US" sz="2400" dirty="0">
                <a:latin typeface="AppleGothic" pitchFamily="2" charset="-127"/>
                <a:ea typeface="AppleGothic" pitchFamily="2" charset="-127"/>
              </a:rPr>
              <a:t>        </a:t>
            </a:r>
            <a:r>
              <a:rPr lang="en-US" altLang="ko-KR" sz="2400" dirty="0" err="1">
                <a:latin typeface="AppleGothic" pitchFamily="2" charset="-127"/>
                <a:ea typeface="AppleGothic" pitchFamily="2" charset="-127"/>
              </a:rPr>
              <a:t>alert.addAction</a:t>
            </a:r>
            <a:r>
              <a:rPr lang="en-US" altLang="ko-KR" sz="2400" dirty="0">
                <a:latin typeface="AppleGothic" pitchFamily="2" charset="-127"/>
                <a:ea typeface="AppleGothic" pitchFamily="2" charset="-127"/>
              </a:rPr>
              <a:t>(</a:t>
            </a:r>
            <a:r>
              <a:rPr lang="en-US" altLang="ko-KR" sz="2400" dirty="0" err="1">
                <a:latin typeface="AppleGothic" pitchFamily="2" charset="-127"/>
                <a:ea typeface="AppleGothic" pitchFamily="2" charset="-127"/>
              </a:rPr>
              <a:t>cancelAction</a:t>
            </a:r>
            <a:r>
              <a:rPr lang="en-US" altLang="ko-KR" sz="2400" dirty="0">
                <a:latin typeface="AppleGothic" pitchFamily="2" charset="-127"/>
                <a:ea typeface="AppleGothic" pitchFamily="2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400" dirty="0">
                <a:latin typeface="AppleGothic" pitchFamily="2" charset="-127"/>
                <a:ea typeface="AppleGothic" pitchFamily="2" charset="-127"/>
              </a:rPr>
              <a:t>        </a:t>
            </a:r>
            <a:r>
              <a:rPr lang="en-US" altLang="ko-KR" sz="2400" dirty="0" err="1">
                <a:latin typeface="AppleGothic" pitchFamily="2" charset="-127"/>
                <a:ea typeface="AppleGothic" pitchFamily="2" charset="-127"/>
              </a:rPr>
              <a:t>alert.addAction</a:t>
            </a:r>
            <a:r>
              <a:rPr lang="en-US" altLang="ko-KR" sz="2400" dirty="0">
                <a:latin typeface="AppleGothic" pitchFamily="2" charset="-127"/>
                <a:ea typeface="AppleGothic" pitchFamily="2" charset="-127"/>
              </a:rPr>
              <a:t>(</a:t>
            </a:r>
            <a:r>
              <a:rPr lang="en-US" altLang="ko-KR" sz="2400" dirty="0" err="1">
                <a:latin typeface="AppleGothic" pitchFamily="2" charset="-127"/>
                <a:ea typeface="AppleGothic" pitchFamily="2" charset="-127"/>
              </a:rPr>
              <a:t>okAction</a:t>
            </a:r>
            <a:r>
              <a:rPr lang="en-US" altLang="ko-KR" sz="2400" dirty="0">
                <a:latin typeface="AppleGothic" pitchFamily="2" charset="-127"/>
                <a:ea typeface="AppleGothic" pitchFamily="2" charset="-127"/>
              </a:rPr>
              <a:t>)</a:t>
            </a:r>
          </a:p>
          <a:p>
            <a:pPr marL="0" indent="0">
              <a:buNone/>
            </a:pPr>
            <a:r>
              <a:rPr lang="ko-KR" altLang="en-US" sz="2400" dirty="0">
                <a:latin typeface="AppleGothic" pitchFamily="2" charset="-127"/>
                <a:ea typeface="AppleGothic" pitchFamily="2" charset="-127"/>
              </a:rPr>
              <a:t>        </a:t>
            </a:r>
            <a:r>
              <a:rPr lang="en-US" altLang="ko-KR" sz="2400" dirty="0">
                <a:solidFill>
                  <a:srgbClr val="2C48FF"/>
                </a:solidFill>
                <a:latin typeface="AppleGothic" pitchFamily="2" charset="-127"/>
                <a:ea typeface="AppleGothic" pitchFamily="2" charset="-127"/>
              </a:rPr>
              <a:t>let </a:t>
            </a:r>
            <a:r>
              <a:rPr lang="en-US" altLang="ko-KR" sz="2400" dirty="0" err="1">
                <a:solidFill>
                  <a:srgbClr val="2C48FF"/>
                </a:solidFill>
                <a:latin typeface="AppleGothic" pitchFamily="2" charset="-127"/>
                <a:ea typeface="AppleGothic" pitchFamily="2" charset="-127"/>
              </a:rPr>
              <a:t>contentVC</a:t>
            </a:r>
            <a:r>
              <a:rPr lang="en-US" altLang="ko-KR" sz="2400" dirty="0">
                <a:solidFill>
                  <a:srgbClr val="2C48FF"/>
                </a:solidFill>
                <a:latin typeface="AppleGothic" pitchFamily="2" charset="-127"/>
                <a:ea typeface="AppleGothic" pitchFamily="2" charset="-127"/>
              </a:rPr>
              <a:t> = </a:t>
            </a:r>
            <a:r>
              <a:rPr lang="en-US" altLang="ko-KR" sz="2400" dirty="0" err="1">
                <a:solidFill>
                  <a:srgbClr val="2C48FF"/>
                </a:solidFill>
                <a:latin typeface="AppleGothic" pitchFamily="2" charset="-127"/>
                <a:ea typeface="AppleGothic" pitchFamily="2" charset="-127"/>
              </a:rPr>
              <a:t>MapKitViewController</a:t>
            </a:r>
            <a:r>
              <a:rPr lang="en-US" altLang="ko-KR" sz="2400" dirty="0">
                <a:solidFill>
                  <a:srgbClr val="2C48FF"/>
                </a:solidFill>
                <a:latin typeface="AppleGothic" pitchFamily="2" charset="-127"/>
                <a:ea typeface="AppleGothic" pitchFamily="2" charset="-127"/>
              </a:rPr>
              <a:t>()</a:t>
            </a:r>
          </a:p>
          <a:p>
            <a:pPr marL="0" indent="0">
              <a:buNone/>
            </a:pPr>
            <a:r>
              <a:rPr lang="ko-KR" altLang="en-US" sz="2400" dirty="0">
                <a:solidFill>
                  <a:srgbClr val="2C48FF"/>
                </a:solidFill>
                <a:latin typeface="AppleGothic" pitchFamily="2" charset="-127"/>
                <a:ea typeface="AppleGothic" pitchFamily="2" charset="-127"/>
              </a:rPr>
              <a:t>        </a:t>
            </a:r>
            <a:r>
              <a:rPr lang="en-US" altLang="ko-KR" sz="2400" dirty="0" err="1">
                <a:solidFill>
                  <a:srgbClr val="2C48FF"/>
                </a:solidFill>
                <a:latin typeface="AppleGothic" pitchFamily="2" charset="-127"/>
                <a:ea typeface="AppleGothic" pitchFamily="2" charset="-127"/>
              </a:rPr>
              <a:t>alert.setValue</a:t>
            </a:r>
            <a:r>
              <a:rPr lang="en-US" altLang="ko-KR" sz="2400" dirty="0">
                <a:solidFill>
                  <a:srgbClr val="2C48FF"/>
                </a:solidFill>
                <a:latin typeface="AppleGothic" pitchFamily="2" charset="-127"/>
                <a:ea typeface="AppleGothic" pitchFamily="2" charset="-127"/>
              </a:rPr>
              <a:t>(</a:t>
            </a:r>
            <a:r>
              <a:rPr lang="en-US" altLang="ko-KR" sz="2400" dirty="0" err="1">
                <a:solidFill>
                  <a:srgbClr val="2C48FF"/>
                </a:solidFill>
                <a:latin typeface="AppleGothic" pitchFamily="2" charset="-127"/>
                <a:ea typeface="AppleGothic" pitchFamily="2" charset="-127"/>
              </a:rPr>
              <a:t>contentVC</a:t>
            </a:r>
            <a:r>
              <a:rPr lang="en-US" altLang="ko-KR" sz="2400" dirty="0">
                <a:solidFill>
                  <a:srgbClr val="2C48FF"/>
                </a:solidFill>
                <a:latin typeface="AppleGothic" pitchFamily="2" charset="-127"/>
                <a:ea typeface="AppleGothic" pitchFamily="2" charset="-127"/>
              </a:rPr>
              <a:t>, </a:t>
            </a:r>
            <a:r>
              <a:rPr lang="en-US" altLang="ko-KR" sz="2400" dirty="0" err="1">
                <a:solidFill>
                  <a:srgbClr val="2C48FF"/>
                </a:solidFill>
                <a:latin typeface="AppleGothic" pitchFamily="2" charset="-127"/>
                <a:ea typeface="AppleGothic" pitchFamily="2" charset="-127"/>
              </a:rPr>
              <a:t>forKeyPath</a:t>
            </a:r>
            <a:r>
              <a:rPr lang="en-US" altLang="ko-KR" sz="2400" dirty="0">
                <a:solidFill>
                  <a:srgbClr val="2C48FF"/>
                </a:solidFill>
                <a:latin typeface="AppleGothic" pitchFamily="2" charset="-127"/>
                <a:ea typeface="AppleGothic" pitchFamily="2" charset="-127"/>
              </a:rPr>
              <a:t>: "</a:t>
            </a:r>
            <a:r>
              <a:rPr lang="en-US" altLang="ko-KR" sz="2400" dirty="0" err="1">
                <a:solidFill>
                  <a:srgbClr val="2C48FF"/>
                </a:solidFill>
                <a:latin typeface="AppleGothic" pitchFamily="2" charset="-127"/>
                <a:ea typeface="AppleGothic" pitchFamily="2" charset="-127"/>
              </a:rPr>
              <a:t>contentViewController</a:t>
            </a:r>
            <a:r>
              <a:rPr lang="en-US" altLang="ko-KR" sz="2400" dirty="0">
                <a:solidFill>
                  <a:srgbClr val="2C48FF"/>
                </a:solidFill>
                <a:latin typeface="AppleGothic" pitchFamily="2" charset="-127"/>
                <a:ea typeface="AppleGothic" pitchFamily="2" charset="-127"/>
              </a:rPr>
              <a:t>")</a:t>
            </a:r>
          </a:p>
          <a:p>
            <a:pPr marL="0" indent="0">
              <a:buNone/>
            </a:pPr>
            <a:r>
              <a:rPr lang="ko-KR" altLang="en-US" sz="2400" dirty="0">
                <a:latin typeface="AppleGothic" pitchFamily="2" charset="-127"/>
                <a:ea typeface="AppleGothic" pitchFamily="2" charset="-127"/>
              </a:rPr>
              <a:t>        </a:t>
            </a:r>
            <a:r>
              <a:rPr lang="en-US" altLang="ko-KR" sz="2400" dirty="0" err="1">
                <a:latin typeface="AppleGothic" pitchFamily="2" charset="-127"/>
                <a:ea typeface="AppleGothic" pitchFamily="2" charset="-127"/>
              </a:rPr>
              <a:t>self.present</a:t>
            </a:r>
            <a:r>
              <a:rPr lang="en-US" altLang="ko-KR" sz="2400" dirty="0">
                <a:latin typeface="AppleGothic" pitchFamily="2" charset="-127"/>
                <a:ea typeface="AppleGothic" pitchFamily="2" charset="-127"/>
              </a:rPr>
              <a:t>(alert, animated: false)</a:t>
            </a:r>
          </a:p>
          <a:p>
            <a:pPr marL="0" indent="0">
              <a:buNone/>
            </a:pPr>
            <a:r>
              <a:rPr lang="mr-IN" altLang="ko-KR" sz="2400" dirty="0">
                <a:latin typeface="AppleGothic" pitchFamily="2" charset="-127"/>
                <a:ea typeface="AppleGothic" pitchFamily="2" charset="-127"/>
              </a:rPr>
              <a:t>    </a:t>
            </a:r>
            <a:endParaRPr kumimoji="1" lang="ko-KR" altLang="en-US" sz="24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772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알림창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커스터마이징</a:t>
            </a:r>
            <a:endParaRPr kumimoji="1" lang="ko-KR" altLang="en-US" sz="28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알림창에서 맵뷰를 보여준다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F731C2-19EE-E744-99CB-40C4218EF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629" y="1203648"/>
            <a:ext cx="3654490" cy="551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21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알림창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커스터마이징</a:t>
            </a:r>
            <a:endParaRPr kumimoji="1" lang="ko-KR" altLang="en-US" sz="28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알림창에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테이블 목록 넣기 </a:t>
            </a:r>
            <a:endParaRPr kumimoji="1" lang="en-US" altLang="ko-KR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pPr lvl="1">
              <a:lnSpc>
                <a:spcPct val="100000"/>
              </a:lnSpc>
            </a:pP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알림창에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리스트를 출력할 경우 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테이블뷰를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사용하면 된다</a:t>
            </a:r>
            <a:r>
              <a:rPr kumimoji="1" lang="en-US" altLang="ko-KR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endParaRPr kumimoji="1" lang="en-US" altLang="ko-KR" sz="28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pPr lvl="1">
              <a:lnSpc>
                <a:spcPct val="100000"/>
              </a:lnSpc>
            </a:pP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다만 셀을 선택했을 때 처리할 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델리게이트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패턴이 필요하다</a:t>
            </a:r>
            <a:r>
              <a:rPr kumimoji="1" lang="en-US" altLang="ko-KR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2259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알림창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커스터마이징</a:t>
            </a:r>
            <a:endParaRPr kumimoji="1" lang="ko-KR" altLang="en-US" sz="28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622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class </a:t>
            </a:r>
            <a:r>
              <a:rPr lang="en-US" altLang="ko-KR" sz="2000" dirty="0" err="1">
                <a:latin typeface="AppleGothic" pitchFamily="2" charset="-127"/>
                <a:ea typeface="AppleGothic" pitchFamily="2" charset="-127"/>
              </a:rPr>
              <a:t>ListViewController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: </a:t>
            </a:r>
            <a:r>
              <a:rPr lang="en-US" altLang="ko-KR" sz="2000" dirty="0" err="1">
                <a:latin typeface="AppleGothic" pitchFamily="2" charset="-127"/>
                <a:ea typeface="AppleGothic" pitchFamily="2" charset="-127"/>
              </a:rPr>
              <a:t>UITableViewController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    </a:t>
            </a:r>
            <a:r>
              <a:rPr lang="en-US" altLang="ko-KR" sz="2000" dirty="0">
                <a:solidFill>
                  <a:srgbClr val="2C36FF"/>
                </a:solidFill>
                <a:latin typeface="AppleGothic" pitchFamily="2" charset="-127"/>
                <a:ea typeface="AppleGothic" pitchFamily="2" charset="-127"/>
              </a:rPr>
              <a:t>var delegate: </a:t>
            </a:r>
            <a:r>
              <a:rPr lang="en-US" altLang="ko-KR" sz="2000" dirty="0" err="1">
                <a:solidFill>
                  <a:srgbClr val="2C36FF"/>
                </a:solidFill>
                <a:latin typeface="AppleGothic" pitchFamily="2" charset="-127"/>
                <a:ea typeface="AppleGothic" pitchFamily="2" charset="-127"/>
              </a:rPr>
              <a:t>MapAlertViewController</a:t>
            </a:r>
            <a:r>
              <a:rPr lang="en-US" altLang="ko-KR" sz="2000" dirty="0">
                <a:solidFill>
                  <a:srgbClr val="2C36FF"/>
                </a:solidFill>
                <a:latin typeface="AppleGothic" pitchFamily="2" charset="-127"/>
                <a:ea typeface="AppleGothic" pitchFamily="2" charset="-127"/>
              </a:rPr>
              <a:t>?</a:t>
            </a:r>
          </a:p>
          <a:p>
            <a:pPr marL="0" indent="0">
              <a:buNone/>
            </a:pPr>
            <a:r>
              <a:rPr lang="ko-KR" altLang="en-US" sz="2000" dirty="0">
                <a:latin typeface="AppleGothic" pitchFamily="2" charset="-127"/>
                <a:ea typeface="AppleGothic" pitchFamily="2" charset="-127"/>
              </a:rPr>
              <a:t>    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override </a:t>
            </a:r>
            <a:r>
              <a:rPr lang="en-US" altLang="ko-KR" sz="2000" dirty="0" err="1">
                <a:latin typeface="AppleGothic" pitchFamily="2" charset="-127"/>
                <a:ea typeface="AppleGothic" pitchFamily="2" charset="-127"/>
              </a:rPr>
              <a:t>func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lang="en-US" altLang="ko-KR" sz="2000" dirty="0" err="1">
                <a:latin typeface="AppleGothic" pitchFamily="2" charset="-127"/>
                <a:ea typeface="AppleGothic" pitchFamily="2" charset="-127"/>
              </a:rPr>
              <a:t>viewDidLoad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() {</a:t>
            </a:r>
          </a:p>
          <a:p>
            <a:pPr marL="0" indent="0">
              <a:buNone/>
            </a:pP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        </a:t>
            </a:r>
            <a:r>
              <a:rPr lang="en-US" altLang="ko-KR" sz="2000" dirty="0" err="1">
                <a:latin typeface="AppleGothic" pitchFamily="2" charset="-127"/>
                <a:ea typeface="AppleGothic" pitchFamily="2" charset="-127"/>
              </a:rPr>
              <a:t>self.preferredContentSize.height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 = 220</a:t>
            </a:r>
          </a:p>
          <a:p>
            <a:pPr marL="0" indent="0">
              <a:buNone/>
            </a:pPr>
            <a:r>
              <a:rPr lang="mr-IN" altLang="ko-KR" sz="2000" dirty="0">
                <a:latin typeface="AppleGothic" pitchFamily="2" charset="-127"/>
                <a:ea typeface="AppleGothic" pitchFamily="2" charset="-127"/>
              </a:rPr>
              <a:t>    }</a:t>
            </a:r>
          </a:p>
          <a:p>
            <a:pPr marL="0" indent="0">
              <a:buNone/>
            </a:pPr>
            <a:r>
              <a:rPr lang="ko-KR" altLang="en-US" sz="2000" dirty="0">
                <a:latin typeface="AppleGothic" pitchFamily="2" charset="-127"/>
                <a:ea typeface="AppleGothic" pitchFamily="2" charset="-127"/>
              </a:rPr>
              <a:t>  </a:t>
            </a:r>
            <a:endParaRPr lang="mr-IN" altLang="ko-KR" sz="2000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    override </a:t>
            </a:r>
            <a:r>
              <a:rPr lang="en-US" altLang="ko-KR" sz="2000" dirty="0" err="1">
                <a:latin typeface="AppleGothic" pitchFamily="2" charset="-127"/>
                <a:ea typeface="AppleGothic" pitchFamily="2" charset="-127"/>
              </a:rPr>
              <a:t>func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lang="en-US" altLang="ko-KR" sz="2000" dirty="0" err="1">
                <a:latin typeface="AppleGothic" pitchFamily="2" charset="-127"/>
                <a:ea typeface="AppleGothic" pitchFamily="2" charset="-127"/>
              </a:rPr>
              <a:t>tableView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(_ </a:t>
            </a:r>
            <a:r>
              <a:rPr lang="en-US" altLang="ko-KR" sz="2000" dirty="0" err="1">
                <a:latin typeface="AppleGothic" pitchFamily="2" charset="-127"/>
                <a:ea typeface="AppleGothic" pitchFamily="2" charset="-127"/>
              </a:rPr>
              <a:t>tableView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: </a:t>
            </a:r>
            <a:r>
              <a:rPr lang="en-US" altLang="ko-KR" sz="2000" dirty="0" err="1">
                <a:latin typeface="AppleGothic" pitchFamily="2" charset="-127"/>
                <a:ea typeface="AppleGothic" pitchFamily="2" charset="-127"/>
              </a:rPr>
              <a:t>UITableView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, </a:t>
            </a:r>
          </a:p>
          <a:p>
            <a:pPr marL="0" indent="0">
              <a:buNone/>
            </a:pPr>
            <a:r>
              <a:rPr lang="ko-KR" altLang="en-US" sz="2000" dirty="0">
                <a:latin typeface="AppleGothic" pitchFamily="2" charset="-127"/>
                <a:ea typeface="AppleGothic" pitchFamily="2" charset="-127"/>
              </a:rPr>
              <a:t>        </a:t>
            </a:r>
            <a:r>
              <a:rPr lang="en-US" altLang="ko-KR" sz="2000" dirty="0" err="1">
                <a:latin typeface="AppleGothic" pitchFamily="2" charset="-127"/>
                <a:ea typeface="AppleGothic" pitchFamily="2" charset="-127"/>
              </a:rPr>
              <a:t>didSelectRowAt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lang="en-US" altLang="ko-KR" sz="2000" dirty="0" err="1">
                <a:latin typeface="AppleGothic" pitchFamily="2" charset="-127"/>
                <a:ea typeface="AppleGothic" pitchFamily="2" charset="-127"/>
              </a:rPr>
              <a:t>indexPath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: </a:t>
            </a:r>
            <a:r>
              <a:rPr lang="en-US" altLang="ko-KR" sz="2000" dirty="0" err="1">
                <a:latin typeface="AppleGothic" pitchFamily="2" charset="-127"/>
                <a:ea typeface="AppleGothic" pitchFamily="2" charset="-127"/>
              </a:rPr>
              <a:t>IndexPath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) {</a:t>
            </a:r>
          </a:p>
          <a:p>
            <a:pPr marL="0" indent="0">
              <a:buNone/>
            </a:pP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        </a:t>
            </a:r>
            <a:r>
              <a:rPr lang="en-US" altLang="ko-KR" sz="2000" dirty="0">
                <a:solidFill>
                  <a:srgbClr val="2C36FF"/>
                </a:solidFill>
                <a:latin typeface="AppleGothic" pitchFamily="2" charset="-127"/>
                <a:ea typeface="AppleGothic" pitchFamily="2" charset="-127"/>
              </a:rPr>
              <a:t>self.delegate?.</a:t>
            </a:r>
            <a:r>
              <a:rPr lang="en-US" altLang="ko-KR" sz="2000" dirty="0" err="1">
                <a:solidFill>
                  <a:srgbClr val="2C36FF"/>
                </a:solidFill>
                <a:latin typeface="AppleGothic" pitchFamily="2" charset="-127"/>
                <a:ea typeface="AppleGothic" pitchFamily="2" charset="-127"/>
              </a:rPr>
              <a:t>didSelectRowAt</a:t>
            </a:r>
            <a:r>
              <a:rPr lang="en-US" altLang="ko-KR" sz="2000" dirty="0">
                <a:solidFill>
                  <a:srgbClr val="2C36FF"/>
                </a:solidFill>
                <a:latin typeface="AppleGothic" pitchFamily="2" charset="-127"/>
                <a:ea typeface="AppleGothic" pitchFamily="2" charset="-127"/>
              </a:rPr>
              <a:t>(</a:t>
            </a:r>
            <a:r>
              <a:rPr lang="en-US" altLang="ko-KR" sz="2000" dirty="0" err="1">
                <a:solidFill>
                  <a:srgbClr val="2C36FF"/>
                </a:solidFill>
                <a:latin typeface="AppleGothic" pitchFamily="2" charset="-127"/>
                <a:ea typeface="AppleGothic" pitchFamily="2" charset="-127"/>
              </a:rPr>
              <a:t>indexPath</a:t>
            </a:r>
            <a:r>
              <a:rPr lang="en-US" altLang="ko-KR" sz="2000" dirty="0">
                <a:solidFill>
                  <a:srgbClr val="2C36FF"/>
                </a:solidFill>
                <a:latin typeface="AppleGothic" pitchFamily="2" charset="-127"/>
                <a:ea typeface="AppleGothic" pitchFamily="2" charset="-127"/>
              </a:rPr>
              <a:t>: </a:t>
            </a:r>
            <a:r>
              <a:rPr lang="en-US" altLang="ko-KR" sz="2000" dirty="0" err="1">
                <a:solidFill>
                  <a:srgbClr val="2C36FF"/>
                </a:solidFill>
                <a:latin typeface="AppleGothic" pitchFamily="2" charset="-127"/>
                <a:ea typeface="AppleGothic" pitchFamily="2" charset="-127"/>
              </a:rPr>
              <a:t>indexPath</a:t>
            </a:r>
            <a:r>
              <a:rPr lang="en-US" altLang="ko-KR" sz="2000" dirty="0">
                <a:solidFill>
                  <a:srgbClr val="2C36FF"/>
                </a:solidFill>
                <a:latin typeface="AppleGothic" pitchFamily="2" charset="-127"/>
                <a:ea typeface="AppleGothic" pitchFamily="2" charset="-127"/>
              </a:rPr>
              <a:t>)</a:t>
            </a:r>
          </a:p>
          <a:p>
            <a:pPr marL="0" indent="0">
              <a:buNone/>
            </a:pPr>
            <a:r>
              <a:rPr lang="mr-IN" altLang="ko-KR" sz="2000" dirty="0">
                <a:latin typeface="AppleGothic" pitchFamily="2" charset="-127"/>
                <a:ea typeface="AppleGothic" pitchFamily="2" charset="-127"/>
              </a:rPr>
              <a:t>    }</a:t>
            </a:r>
            <a:endParaRPr kumimoji="1" lang="ko-KR" altLang="en-US" sz="20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0874" y="3233267"/>
            <a:ext cx="5144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latin typeface="AppleGothic" pitchFamily="2" charset="-127"/>
                <a:ea typeface="AppleGothic" pitchFamily="2" charset="-127"/>
                <a:cs typeface="Nanum Gothic" charset="-127"/>
              </a:rPr>
              <a:t>버튼들이 모여있는 </a:t>
            </a:r>
            <a:r>
              <a:rPr kumimoji="1" lang="en-US" altLang="ko-KR" sz="20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MapAlertViewController</a:t>
            </a:r>
            <a:endParaRPr kumimoji="1" lang="en-US" altLang="ko-KR" sz="20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r>
              <a:rPr kumimoji="1" lang="ko-KR" altLang="en-US" sz="2000" dirty="0">
                <a:latin typeface="AppleGothic" pitchFamily="2" charset="-127"/>
                <a:ea typeface="AppleGothic" pitchFamily="2" charset="-127"/>
                <a:cs typeface="Nanum Gothic" charset="-127"/>
              </a:rPr>
              <a:t>에 추가된 메서드를 호출한다</a:t>
            </a:r>
            <a:r>
              <a:rPr kumimoji="1" lang="en-US" altLang="ko-KR" sz="2000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sz="20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</a:p>
        </p:txBody>
      </p:sp>
      <p:cxnSp>
        <p:nvCxnSpPr>
          <p:cNvPr id="6" name="직선 화살표 연결선 5"/>
          <p:cNvCxnSpPr>
            <a:cxnSpLocks/>
          </p:cNvCxnSpPr>
          <p:nvPr/>
        </p:nvCxnSpPr>
        <p:spPr>
          <a:xfrm flipH="1">
            <a:off x="6230679" y="3941153"/>
            <a:ext cx="2624648" cy="8434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84421" y="2073349"/>
            <a:ext cx="3341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AppleGothic" pitchFamily="2" charset="-127"/>
                <a:ea typeface="AppleGothic" pitchFamily="2" charset="-127"/>
                <a:cs typeface="Nanum Gothic" charset="-127"/>
              </a:rPr>
              <a:t>위임 받은 객체 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5784112" y="2147777"/>
            <a:ext cx="1392865" cy="1275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315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알림창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커스터마이징</a:t>
            </a:r>
            <a:endParaRPr kumimoji="1" lang="ko-KR" altLang="en-US" sz="28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622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@</a:t>
            </a:r>
            <a:r>
              <a:rPr lang="en-US" altLang="ko-KR" sz="2000" dirty="0" err="1">
                <a:latin typeface="AppleGothic" pitchFamily="2" charset="-127"/>
                <a:ea typeface="AppleGothic" pitchFamily="2" charset="-127"/>
              </a:rPr>
              <a:t>objc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lang="en-US" altLang="ko-KR" sz="2000" dirty="0" err="1">
                <a:latin typeface="AppleGothic" pitchFamily="2" charset="-127"/>
                <a:ea typeface="AppleGothic" pitchFamily="2" charset="-127"/>
              </a:rPr>
              <a:t>func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lang="en-US" altLang="ko-KR" sz="2000" dirty="0" err="1">
                <a:latin typeface="AppleGothic" pitchFamily="2" charset="-127"/>
                <a:ea typeface="AppleGothic" pitchFamily="2" charset="-127"/>
              </a:rPr>
              <a:t>listAlert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(_ sender: Any) {</a:t>
            </a:r>
          </a:p>
          <a:p>
            <a:pPr marL="0" indent="0">
              <a:buNone/>
            </a:pPr>
            <a:r>
              <a:rPr lang="ko-KR" altLang="en-US" sz="2000" dirty="0">
                <a:latin typeface="AppleGothic" pitchFamily="2" charset="-127"/>
                <a:ea typeface="AppleGothic" pitchFamily="2" charset="-127"/>
              </a:rPr>
              <a:t>        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//</a:t>
            </a:r>
            <a:r>
              <a:rPr lang="ko-KR" altLang="en-US" sz="2000" dirty="0">
                <a:latin typeface="AppleGothic" pitchFamily="2" charset="-127"/>
                <a:ea typeface="AppleGothic" pitchFamily="2" charset="-127"/>
              </a:rPr>
              <a:t>컨텐츠 뷰 영역에 들어간 뷰 컨트롤러를 생성</a:t>
            </a:r>
          </a:p>
          <a:p>
            <a:pPr marL="0" indent="0">
              <a:buNone/>
            </a:pP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        let </a:t>
            </a:r>
            <a:r>
              <a:rPr lang="en-US" altLang="ko-KR" sz="2000" dirty="0" err="1">
                <a:latin typeface="AppleGothic" pitchFamily="2" charset="-127"/>
                <a:ea typeface="AppleGothic" pitchFamily="2" charset="-127"/>
              </a:rPr>
              <a:t>contentVC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 = </a:t>
            </a:r>
            <a:r>
              <a:rPr lang="en-US" altLang="ko-KR" sz="2000" dirty="0" err="1">
                <a:latin typeface="AppleGothic" pitchFamily="2" charset="-127"/>
                <a:ea typeface="AppleGothic" pitchFamily="2" charset="-127"/>
              </a:rPr>
              <a:t>ListViewController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()</a:t>
            </a:r>
          </a:p>
          <a:p>
            <a:pPr marL="0" indent="0">
              <a:buNone/>
            </a:pPr>
            <a:r>
              <a:rPr lang="ko-KR" altLang="en-US" sz="2000" dirty="0">
                <a:latin typeface="AppleGothic" pitchFamily="2" charset="-127"/>
                <a:ea typeface="AppleGothic" pitchFamily="2" charset="-127"/>
              </a:rPr>
              <a:t>        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//</a:t>
            </a:r>
            <a:r>
              <a:rPr lang="ko-KR" altLang="en-US" sz="2000" dirty="0" err="1">
                <a:latin typeface="AppleGothic" pitchFamily="2" charset="-127"/>
                <a:ea typeface="AppleGothic" pitchFamily="2" charset="-127"/>
              </a:rPr>
              <a:t>델리게이트</a:t>
            </a:r>
            <a:r>
              <a:rPr lang="ko-KR" altLang="en-US" sz="2000" dirty="0">
                <a:latin typeface="AppleGothic" pitchFamily="2" charset="-127"/>
                <a:ea typeface="AppleGothic" pitchFamily="2" charset="-127"/>
              </a:rPr>
              <a:t> 객체를 자신으로 지정한다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.</a:t>
            </a:r>
            <a:endParaRPr lang="ko-KR" altLang="en-US" sz="2000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2C36FF"/>
                </a:solidFill>
                <a:latin typeface="AppleGothic" pitchFamily="2" charset="-127"/>
                <a:ea typeface="AppleGothic" pitchFamily="2" charset="-127"/>
              </a:rPr>
              <a:t>        </a:t>
            </a:r>
            <a:r>
              <a:rPr lang="en-US" altLang="ko-KR" sz="2000" dirty="0" err="1">
                <a:solidFill>
                  <a:srgbClr val="2C36FF"/>
                </a:solidFill>
                <a:latin typeface="AppleGothic" pitchFamily="2" charset="-127"/>
                <a:ea typeface="AppleGothic" pitchFamily="2" charset="-127"/>
              </a:rPr>
              <a:t>contentVC.delegate</a:t>
            </a:r>
            <a:r>
              <a:rPr lang="en-US" altLang="ko-KR" sz="2000" dirty="0">
                <a:solidFill>
                  <a:srgbClr val="2C36FF"/>
                </a:solidFill>
                <a:latin typeface="AppleGothic" pitchFamily="2" charset="-127"/>
                <a:ea typeface="AppleGothic" pitchFamily="2" charset="-127"/>
              </a:rPr>
              <a:t> = self</a:t>
            </a:r>
          </a:p>
          <a:p>
            <a:pPr marL="0" indent="0">
              <a:buNone/>
            </a:pPr>
            <a:r>
              <a:rPr lang="ko-KR" altLang="en-US" sz="2000" dirty="0">
                <a:latin typeface="AppleGothic" pitchFamily="2" charset="-127"/>
                <a:ea typeface="AppleGothic" pitchFamily="2" charset="-127"/>
              </a:rPr>
              <a:t>        </a:t>
            </a:r>
            <a:r>
              <a:rPr lang="mr-IN" altLang="ko-KR" sz="2000" dirty="0">
                <a:latin typeface="AppleGothic" pitchFamily="2" charset="-127"/>
                <a:ea typeface="AppleGothic" pitchFamily="2" charset="-127"/>
              </a:rPr>
              <a:t>//</a:t>
            </a:r>
            <a:r>
              <a:rPr lang="ko-KR" altLang="mr-IN" sz="2000" dirty="0" err="1">
                <a:latin typeface="AppleGothic" pitchFamily="2" charset="-127"/>
                <a:ea typeface="AppleGothic" pitchFamily="2" charset="-127"/>
              </a:rPr>
              <a:t>경고창</a:t>
            </a:r>
            <a:r>
              <a:rPr lang="ko-KR" altLang="mr-IN" sz="2000" dirty="0">
                <a:latin typeface="AppleGothic" pitchFamily="2" charset="-127"/>
                <a:ea typeface="AppleGothic" pitchFamily="2" charset="-127"/>
              </a:rPr>
              <a:t> 객체를 생성</a:t>
            </a:r>
            <a:endParaRPr lang="mr-IN" altLang="ko-KR" sz="2000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        let alert = </a:t>
            </a:r>
            <a:r>
              <a:rPr lang="en-US" altLang="ko-KR" sz="2000" dirty="0" err="1">
                <a:latin typeface="AppleGothic" pitchFamily="2" charset="-127"/>
                <a:ea typeface="AppleGothic" pitchFamily="2" charset="-127"/>
              </a:rPr>
              <a:t>UIAlertController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(title: nil,</a:t>
            </a:r>
          </a:p>
          <a:p>
            <a:pPr marL="0" indent="0">
              <a:buNone/>
            </a:pP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              message: nil, </a:t>
            </a:r>
            <a:r>
              <a:rPr lang="en-US" altLang="ko-KR" sz="2000" dirty="0" err="1">
                <a:latin typeface="AppleGothic" pitchFamily="2" charset="-127"/>
                <a:ea typeface="AppleGothic" pitchFamily="2" charset="-127"/>
              </a:rPr>
              <a:t>preferredStyle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: .alert)</a:t>
            </a:r>
          </a:p>
          <a:p>
            <a:pPr marL="0" indent="0">
              <a:buNone/>
            </a:pPr>
            <a:r>
              <a:rPr lang="ko-KR" altLang="en-US" sz="2000" dirty="0">
                <a:latin typeface="AppleGothic" pitchFamily="2" charset="-127"/>
                <a:ea typeface="AppleGothic" pitchFamily="2" charset="-127"/>
              </a:rPr>
              <a:t>        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//</a:t>
            </a:r>
            <a:r>
              <a:rPr lang="ko-KR" altLang="en-US" sz="2000" dirty="0">
                <a:latin typeface="AppleGothic" pitchFamily="2" charset="-127"/>
                <a:ea typeface="AppleGothic" pitchFamily="2" charset="-127"/>
              </a:rPr>
              <a:t>컨트롤 뷰컨트롤러를 </a:t>
            </a:r>
            <a:r>
              <a:rPr lang="ko-KR" altLang="en-US" sz="2000" dirty="0" err="1">
                <a:latin typeface="AppleGothic" pitchFamily="2" charset="-127"/>
                <a:ea typeface="AppleGothic" pitchFamily="2" charset="-127"/>
              </a:rPr>
              <a:t>알림창에</a:t>
            </a:r>
            <a:r>
              <a:rPr lang="ko-KR" altLang="en-US" sz="2000" dirty="0">
                <a:latin typeface="AppleGothic" pitchFamily="2" charset="-127"/>
                <a:ea typeface="AppleGothic" pitchFamily="2" charset="-127"/>
              </a:rPr>
              <a:t> 등록</a:t>
            </a:r>
          </a:p>
          <a:p>
            <a:pPr marL="0" indent="0">
              <a:buNone/>
            </a:pP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        </a:t>
            </a:r>
            <a:r>
              <a:rPr lang="en-US" altLang="ko-KR" sz="2000" dirty="0" err="1">
                <a:latin typeface="AppleGothic" pitchFamily="2" charset="-127"/>
                <a:ea typeface="AppleGothic" pitchFamily="2" charset="-127"/>
              </a:rPr>
              <a:t>alert.setValue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(</a:t>
            </a:r>
            <a:r>
              <a:rPr lang="en-US" altLang="ko-KR" sz="2000" dirty="0" err="1">
                <a:latin typeface="AppleGothic" pitchFamily="2" charset="-127"/>
                <a:ea typeface="AppleGothic" pitchFamily="2" charset="-127"/>
              </a:rPr>
              <a:t>contentVC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, </a:t>
            </a:r>
            <a:r>
              <a:rPr lang="en-US" altLang="ko-KR" sz="2000" dirty="0" err="1">
                <a:latin typeface="AppleGothic" pitchFamily="2" charset="-127"/>
                <a:ea typeface="AppleGothic" pitchFamily="2" charset="-127"/>
              </a:rPr>
              <a:t>forKeyPath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: "</a:t>
            </a:r>
            <a:r>
              <a:rPr lang="en-US" altLang="ko-KR" sz="2000" dirty="0" err="1">
                <a:latin typeface="AppleGothic" pitchFamily="2" charset="-127"/>
                <a:ea typeface="AppleGothic" pitchFamily="2" charset="-127"/>
              </a:rPr>
              <a:t>contentViewController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")</a:t>
            </a:r>
          </a:p>
          <a:p>
            <a:pPr marL="0" indent="0">
              <a:buNone/>
            </a:pPr>
            <a:r>
              <a:rPr lang="mr-IN" altLang="ko-KR" sz="2000" dirty="0">
                <a:latin typeface="AppleGothic" pitchFamily="2" charset="-127"/>
                <a:ea typeface="AppleGothic" pitchFamily="2" charset="-127"/>
              </a:rPr>
              <a:t>        </a:t>
            </a:r>
            <a:endParaRPr kumimoji="1" lang="ko-KR" altLang="en-US" sz="20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565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알림창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커스터마이징</a:t>
            </a:r>
            <a:endParaRPr kumimoji="1" lang="ko-KR" altLang="en-US" sz="28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622483"/>
          </a:xfrm>
        </p:spPr>
        <p:txBody>
          <a:bodyPr>
            <a:noAutofit/>
          </a:bodyPr>
          <a:lstStyle/>
          <a:p>
            <a:r>
              <a:rPr lang="ko-KR" altLang="en-US" sz="20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알림창에</a:t>
            </a:r>
            <a:r>
              <a:rPr lang="ko-KR" altLang="en-US" sz="20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r>
              <a:rPr lang="ko-KR" altLang="en-US" sz="20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테이블뷰</a:t>
            </a:r>
            <a:r>
              <a:rPr lang="ko-KR" altLang="en-US" sz="20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출력하기 </a:t>
            </a:r>
            <a:endParaRPr kumimoji="1" lang="ko-KR" altLang="en-US" sz="20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631" y="2245360"/>
            <a:ext cx="3490798" cy="381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23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커스텀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54480"/>
            <a:ext cx="10771208" cy="462248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커스터마이징이</a:t>
            </a:r>
            <a:r>
              <a:rPr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필요한 객체를 버튼처럼 여러 곳에서 사용한다면 상당히 번거로울 수 있다</a:t>
            </a:r>
            <a:r>
              <a:rPr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endParaRPr lang="en-US" altLang="ko-KR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또한 코드의 일관성에서 문제가 생길 수 있다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endParaRPr kumimoji="1" lang="en-US" altLang="ko-KR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큰 프로젝트를 지속적으로 수행할 경우</a:t>
            </a:r>
            <a:r>
              <a:rPr kumimoji="1" lang="en-US" altLang="ko-KR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,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공통 요소를 추려서 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커스텀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클래스를 정의하는 과정이 반드시 필요하다</a:t>
            </a:r>
            <a:r>
              <a:rPr kumimoji="1" lang="en-US" altLang="ko-KR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endParaRPr kumimoji="1" lang="en-US" altLang="ko-KR" sz="28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pPr>
              <a:lnSpc>
                <a:spcPct val="100000"/>
              </a:lnSpc>
            </a:pPr>
            <a:endParaRPr kumimoji="1" lang="ko-KR" altLang="en-US" sz="28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51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067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UI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커스터마이징</a:t>
            </a:r>
            <a:endParaRPr kumimoji="1" lang="ko-KR" altLang="en-US" sz="28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73215"/>
            <a:ext cx="10515600" cy="4903748"/>
          </a:xfrm>
        </p:spPr>
        <p:txBody>
          <a:bodyPr/>
          <a:lstStyle/>
          <a:p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컨텐츠 뷰 컨트롤러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: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씬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(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화면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)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을 담당하여 컨텐츠를 표시하는 뷰 컨트롤러</a:t>
            </a:r>
            <a:endParaRPr kumimoji="1" lang="en-US" altLang="ko-KR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컨테이너 뷰 컨트롤러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: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컨텐츠를 배치하지 않고 뷰 컨트롤러를 배치하고 서로 유기적인 관계를 만들어 주는 것으로 네비게이션 컨트롤러나 탭바 컨트롤러 </a:t>
            </a:r>
          </a:p>
        </p:txBody>
      </p:sp>
    </p:spTree>
    <p:extLst>
      <p:ext uri="{BB962C8B-B14F-4D97-AF65-F5344CB8AC3E}">
        <p14:creationId xmlns:p14="http://schemas.microsoft.com/office/powerpoint/2010/main" val="19824479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커스텀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클래스의 원리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62248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커스텀</a:t>
            </a:r>
            <a:r>
              <a:rPr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클래스를 구현할 때 일반적으로 </a:t>
            </a:r>
            <a:r>
              <a:rPr lang="ko-KR" altLang="en-US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커스터마이징할</a:t>
            </a:r>
            <a:r>
              <a:rPr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대상 클래스를 상속받는다</a:t>
            </a:r>
            <a:r>
              <a:rPr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예를 들면 버튼의 경우 </a:t>
            </a:r>
            <a:r>
              <a:rPr lang="en-US" altLang="ko-KR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UIButton</a:t>
            </a:r>
            <a:r>
              <a:rPr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클래스를 상속받고</a:t>
            </a:r>
            <a:r>
              <a:rPr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,</a:t>
            </a:r>
            <a:r>
              <a:rPr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레이블의 경우는 </a:t>
            </a:r>
            <a:r>
              <a:rPr lang="en-US" altLang="ko-KR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UILabel</a:t>
            </a:r>
            <a:r>
              <a:rPr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을 상속받는 형태이다</a:t>
            </a:r>
            <a:r>
              <a:rPr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endParaRPr lang="en-US" altLang="ko-KR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커스텀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클래스의 구현이 끝나면 작성된 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커스텀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클래스는 다음 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두가지 방법으로 적용할 수 있다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하나는 스토리보드에서 기본 객체의 연결 클래스를 바꾸어 주면 된다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스토리보드에 버튼을 추가하고 연결 클래스를 </a:t>
            </a:r>
            <a:r>
              <a:rPr kumimoji="1" lang="ko-KR" altLang="en-US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커스텀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클래스로 변경해 주면 된다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두번째는 프로그래밍 방식으로 접근하는 방법도 있다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endParaRPr kumimoji="1" lang="en-US" altLang="ko-KR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  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let </a:t>
            </a:r>
            <a:r>
              <a:rPr kumimoji="1" lang="en-US" altLang="ko-KR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btn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 = </a:t>
            </a:r>
            <a:r>
              <a:rPr kumimoji="1" lang="en-US" altLang="ko-KR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CSButton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()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과 같이 한다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endParaRPr kumimoji="1" lang="ko-KR" altLang="en-US" sz="28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9683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067"/>
          </a:xfrm>
        </p:spPr>
        <p:txBody>
          <a:bodyPr>
            <a:normAutofit/>
          </a:bodyPr>
          <a:lstStyle/>
          <a:p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코드로 버튼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73215"/>
            <a:ext cx="10515600" cy="4903748"/>
          </a:xfrm>
        </p:spPr>
        <p:txBody>
          <a:bodyPr>
            <a:normAutofit fontScale="77500" lnSpcReduction="20000"/>
          </a:bodyPr>
          <a:lstStyle/>
          <a:p>
            <a:r>
              <a:rPr kumimoji="1" lang="ko-KR" altLang="en-US" sz="31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커스텀</a:t>
            </a:r>
            <a:r>
              <a:rPr kumimoji="1" lang="ko-KR" altLang="en-US" sz="31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버튼 클래스 정의 </a:t>
            </a:r>
            <a:endParaRPr kumimoji="1" lang="en-US" altLang="ko-KR" sz="31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2C48FF"/>
                </a:solidFill>
                <a:latin typeface="AppleGothic" pitchFamily="2" charset="-127"/>
                <a:ea typeface="AppleGothic" pitchFamily="2" charset="-127"/>
              </a:rPr>
              <a:t>class </a:t>
            </a:r>
            <a:r>
              <a:rPr lang="en-US" altLang="ko-KR" dirty="0" err="1">
                <a:solidFill>
                  <a:srgbClr val="2C48FF"/>
                </a:solidFill>
                <a:latin typeface="AppleGothic" pitchFamily="2" charset="-127"/>
                <a:ea typeface="AppleGothic" pitchFamily="2" charset="-127"/>
              </a:rPr>
              <a:t>CSButton</a:t>
            </a:r>
            <a:r>
              <a:rPr lang="en-US" altLang="ko-KR" dirty="0">
                <a:solidFill>
                  <a:srgbClr val="2C48FF"/>
                </a:solidFill>
                <a:latin typeface="AppleGothic" pitchFamily="2" charset="-127"/>
                <a:ea typeface="AppleGothic" pitchFamily="2" charset="-127"/>
              </a:rPr>
              <a:t>: </a:t>
            </a:r>
            <a:r>
              <a:rPr lang="en-US" altLang="ko-KR" dirty="0" err="1">
                <a:solidFill>
                  <a:srgbClr val="2C48FF"/>
                </a:solidFill>
                <a:latin typeface="AppleGothic" pitchFamily="2" charset="-127"/>
                <a:ea typeface="AppleGothic" pitchFamily="2" charset="-127"/>
              </a:rPr>
              <a:t>UIButton</a:t>
            </a:r>
            <a:r>
              <a:rPr lang="en-US" altLang="ko-KR" dirty="0">
                <a:solidFill>
                  <a:srgbClr val="2C48FF"/>
                </a:solidFill>
                <a:latin typeface="AppleGothic" pitchFamily="2" charset="-127"/>
                <a:ea typeface="AppleGothic" pitchFamily="2" charset="-127"/>
              </a:rPr>
              <a:t> </a:t>
            </a:r>
            <a:r>
              <a:rPr lang="en-US" altLang="ko-KR" dirty="0">
                <a:latin typeface="AppleGothic" pitchFamily="2" charset="-127"/>
                <a:ea typeface="AppleGothic" pitchFamily="2" charset="-127"/>
              </a:rPr>
              <a:t>{</a:t>
            </a:r>
          </a:p>
          <a:p>
            <a:pPr marL="0" indent="0">
              <a:buNone/>
            </a:pPr>
            <a:endParaRPr lang="en-US" altLang="ko-KR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AppleGothic" pitchFamily="2" charset="-127"/>
                <a:ea typeface="AppleGothic" pitchFamily="2" charset="-127"/>
              </a:rPr>
              <a:t>    </a:t>
            </a:r>
            <a:r>
              <a:rPr lang="en-US" altLang="ko-KR" dirty="0">
                <a:latin typeface="AppleGothic" pitchFamily="2" charset="-127"/>
                <a:ea typeface="AppleGothic" pitchFamily="2" charset="-127"/>
              </a:rPr>
              <a:t>//</a:t>
            </a:r>
            <a:r>
              <a:rPr lang="ko-KR" altLang="en-US" dirty="0" err="1">
                <a:latin typeface="AppleGothic" pitchFamily="2" charset="-127"/>
                <a:ea typeface="AppleGothic" pitchFamily="2" charset="-127"/>
              </a:rPr>
              <a:t>저장프로퍼티</a:t>
            </a:r>
            <a:r>
              <a:rPr lang="ko-KR" altLang="en-US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lang="en-US" altLang="ko-KR" dirty="0">
                <a:latin typeface="AppleGothic" pitchFamily="2" charset="-127"/>
                <a:ea typeface="AppleGothic" pitchFamily="2" charset="-127"/>
              </a:rPr>
              <a:t>style</a:t>
            </a:r>
            <a:r>
              <a:rPr lang="ko-KR" altLang="en-US" dirty="0">
                <a:latin typeface="AppleGothic" pitchFamily="2" charset="-127"/>
                <a:ea typeface="AppleGothic" pitchFamily="2" charset="-127"/>
              </a:rPr>
              <a:t>을 추가한다</a:t>
            </a:r>
            <a:r>
              <a:rPr lang="en-US" altLang="ko-KR" dirty="0">
                <a:latin typeface="AppleGothic" pitchFamily="2" charset="-127"/>
                <a:ea typeface="AppleGothic" pitchFamily="2" charset="-127"/>
              </a:rPr>
              <a:t>.</a:t>
            </a:r>
            <a:endParaRPr lang="ko-KR" altLang="en-US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AppleGothic" pitchFamily="2" charset="-127"/>
                <a:ea typeface="AppleGothic" pitchFamily="2" charset="-127"/>
              </a:rPr>
              <a:t>    var style: </a:t>
            </a:r>
            <a:r>
              <a:rPr lang="en-US" altLang="ko-KR" dirty="0" err="1">
                <a:latin typeface="AppleGothic" pitchFamily="2" charset="-127"/>
                <a:ea typeface="AppleGothic" pitchFamily="2" charset="-127"/>
              </a:rPr>
              <a:t>CSButtonType</a:t>
            </a:r>
            <a:r>
              <a:rPr lang="en-US" altLang="ko-KR" dirty="0">
                <a:latin typeface="AppleGothic" pitchFamily="2" charset="-127"/>
                <a:ea typeface="AppleGothic" pitchFamily="2" charset="-127"/>
              </a:rPr>
              <a:t> = .</a:t>
            </a:r>
            <a:r>
              <a:rPr lang="en-US" altLang="ko-KR" dirty="0" err="1">
                <a:latin typeface="AppleGothic" pitchFamily="2" charset="-127"/>
                <a:ea typeface="AppleGothic" pitchFamily="2" charset="-127"/>
              </a:rPr>
              <a:t>rect</a:t>
            </a:r>
            <a:endParaRPr lang="en-US" altLang="ko-KR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lang="mr-IN" altLang="ko-KR" dirty="0">
                <a:latin typeface="AppleGothic" pitchFamily="2" charset="-127"/>
                <a:ea typeface="AppleGothic" pitchFamily="2" charset="-127"/>
              </a:rPr>
              <a:t>    {</a:t>
            </a:r>
          </a:p>
          <a:p>
            <a:pPr marL="0" indent="0">
              <a:buNone/>
            </a:pPr>
            <a:r>
              <a:rPr lang="mr-IN" altLang="ko-KR" dirty="0">
                <a:latin typeface="AppleGothic" pitchFamily="2" charset="-127"/>
                <a:ea typeface="AppleGothic" pitchFamily="2" charset="-127"/>
              </a:rPr>
              <a:t>        </a:t>
            </a:r>
            <a:r>
              <a:rPr lang="mr-IN" altLang="ko-KR" dirty="0" err="1">
                <a:latin typeface="AppleGothic" pitchFamily="2" charset="-127"/>
                <a:ea typeface="AppleGothic" pitchFamily="2" charset="-127"/>
              </a:rPr>
              <a:t>didSet</a:t>
            </a:r>
            <a:r>
              <a:rPr lang="mr-IN" altLang="ko-KR" dirty="0">
                <a:latin typeface="AppleGothic" pitchFamily="2" charset="-127"/>
                <a:ea typeface="AppleGothic" pitchFamily="2" charset="-127"/>
              </a:rPr>
              <a:t> {</a:t>
            </a:r>
          </a:p>
          <a:p>
            <a:pPr marL="0" indent="0">
              <a:buNone/>
            </a:pPr>
            <a:r>
              <a:rPr lang="ko-KR" altLang="en-US" dirty="0">
                <a:latin typeface="AppleGothic" pitchFamily="2" charset="-127"/>
                <a:ea typeface="AppleGothic" pitchFamily="2" charset="-127"/>
              </a:rPr>
              <a:t>            </a:t>
            </a:r>
            <a:r>
              <a:rPr lang="en-US" altLang="ko-KR" dirty="0">
                <a:latin typeface="AppleGothic" pitchFamily="2" charset="-127"/>
                <a:ea typeface="AppleGothic" pitchFamily="2" charset="-127"/>
              </a:rPr>
              <a:t>//</a:t>
            </a:r>
            <a:r>
              <a:rPr lang="ko-KR" altLang="en-US" dirty="0">
                <a:latin typeface="AppleGothic" pitchFamily="2" charset="-127"/>
                <a:ea typeface="AppleGothic" pitchFamily="2" charset="-127"/>
              </a:rPr>
              <a:t>특정 </a:t>
            </a:r>
            <a:r>
              <a:rPr lang="ko-KR" altLang="en-US" dirty="0" err="1">
                <a:latin typeface="AppleGothic" pitchFamily="2" charset="-127"/>
                <a:ea typeface="AppleGothic" pitchFamily="2" charset="-127"/>
              </a:rPr>
              <a:t>프로퍼티의</a:t>
            </a:r>
            <a:r>
              <a:rPr lang="ko-KR" altLang="en-US" dirty="0">
                <a:latin typeface="AppleGothic" pitchFamily="2" charset="-127"/>
                <a:ea typeface="AppleGothic" pitchFamily="2" charset="-127"/>
              </a:rPr>
              <a:t> 값이 변경되면 자동으로 호출되는 코드 </a:t>
            </a:r>
            <a:r>
              <a:rPr lang="ko-KR" altLang="en-US" dirty="0" err="1">
                <a:latin typeface="AppleGothic" pitchFamily="2" charset="-127"/>
                <a:ea typeface="AppleGothic" pitchFamily="2" charset="-127"/>
              </a:rPr>
              <a:t>블럭</a:t>
            </a:r>
            <a:endParaRPr lang="ko-KR" altLang="en-US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AppleGothic" pitchFamily="2" charset="-127"/>
                <a:ea typeface="AppleGothic" pitchFamily="2" charset="-127"/>
              </a:rPr>
              <a:t>            switch style {</a:t>
            </a:r>
          </a:p>
          <a:p>
            <a:pPr marL="0" indent="0">
              <a:buNone/>
            </a:pPr>
            <a:r>
              <a:rPr lang="mr-IN" altLang="ko-KR" dirty="0">
                <a:latin typeface="AppleGothic" pitchFamily="2" charset="-127"/>
                <a:ea typeface="AppleGothic" pitchFamily="2" charset="-127"/>
              </a:rPr>
              <a:t>            </a:t>
            </a:r>
            <a:r>
              <a:rPr lang="mr-IN" altLang="ko-KR" dirty="0" err="1">
                <a:latin typeface="AppleGothic" pitchFamily="2" charset="-127"/>
                <a:ea typeface="AppleGothic" pitchFamily="2" charset="-127"/>
              </a:rPr>
              <a:t>case</a:t>
            </a:r>
            <a:r>
              <a:rPr lang="mr-IN" altLang="ko-KR" dirty="0">
                <a:latin typeface="AppleGothic" pitchFamily="2" charset="-127"/>
                <a:ea typeface="AppleGothic" pitchFamily="2" charset="-127"/>
              </a:rPr>
              <a:t> .</a:t>
            </a:r>
            <a:r>
              <a:rPr lang="mr-IN" altLang="ko-KR" dirty="0" err="1">
                <a:latin typeface="AppleGothic" pitchFamily="2" charset="-127"/>
                <a:ea typeface="AppleGothic" pitchFamily="2" charset="-127"/>
              </a:rPr>
              <a:t>rect</a:t>
            </a:r>
            <a:r>
              <a:rPr lang="mr-IN" altLang="ko-KR" dirty="0">
                <a:latin typeface="AppleGothic" pitchFamily="2" charset="-127"/>
                <a:ea typeface="AppleGothic" pitchFamily="2" charset="-127"/>
              </a:rPr>
              <a:t>:</a:t>
            </a:r>
          </a:p>
          <a:p>
            <a:pPr marL="0" indent="0">
              <a:buNone/>
            </a:pPr>
            <a:r>
              <a:rPr lang="mr-IN" altLang="ko-KR" dirty="0">
                <a:latin typeface="AppleGothic" pitchFamily="2" charset="-127"/>
                <a:ea typeface="AppleGothic" pitchFamily="2" charset="-127"/>
              </a:rPr>
              <a:t>                </a:t>
            </a:r>
            <a:r>
              <a:rPr lang="mr-IN" altLang="ko-KR" dirty="0" err="1">
                <a:latin typeface="AppleGothic" pitchFamily="2" charset="-127"/>
                <a:ea typeface="AppleGothic" pitchFamily="2" charset="-127"/>
              </a:rPr>
              <a:t>self.backgroundColor</a:t>
            </a:r>
            <a:r>
              <a:rPr lang="mr-IN" altLang="ko-KR" dirty="0">
                <a:latin typeface="AppleGothic" pitchFamily="2" charset="-127"/>
                <a:ea typeface="AppleGothic" pitchFamily="2" charset="-127"/>
              </a:rPr>
              <a:t> = </a:t>
            </a:r>
            <a:r>
              <a:rPr lang="mr-IN" altLang="ko-KR" dirty="0" err="1">
                <a:latin typeface="AppleGothic" pitchFamily="2" charset="-127"/>
                <a:ea typeface="AppleGothic" pitchFamily="2" charset="-127"/>
              </a:rPr>
              <a:t>UIColor.black</a:t>
            </a:r>
            <a:r>
              <a:rPr lang="mr-IN" altLang="ko-KR" dirty="0">
                <a:latin typeface="AppleGothic" pitchFamily="2" charset="-127"/>
                <a:ea typeface="AppleGothic" pitchFamily="2" charset="-127"/>
              </a:rPr>
              <a:t>    //</a:t>
            </a:r>
            <a:r>
              <a:rPr lang="ko-KR" altLang="mr-IN" dirty="0">
                <a:latin typeface="AppleGothic" pitchFamily="2" charset="-127"/>
                <a:ea typeface="AppleGothic" pitchFamily="2" charset="-127"/>
              </a:rPr>
              <a:t>배경색을 검은색</a:t>
            </a:r>
            <a:endParaRPr lang="mr-IN" altLang="ko-KR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AppleGothic" pitchFamily="2" charset="-127"/>
                <a:ea typeface="AppleGothic" pitchFamily="2" charset="-127"/>
              </a:rPr>
              <a:t>                </a:t>
            </a:r>
            <a:r>
              <a:rPr lang="en-US" altLang="ko-KR" dirty="0" err="1">
                <a:latin typeface="AppleGothic" pitchFamily="2" charset="-127"/>
                <a:ea typeface="AppleGothic" pitchFamily="2" charset="-127"/>
              </a:rPr>
              <a:t>self.layer.borderColor</a:t>
            </a:r>
            <a:r>
              <a:rPr lang="en-US" altLang="ko-KR" dirty="0">
                <a:latin typeface="AppleGothic" pitchFamily="2" charset="-127"/>
                <a:ea typeface="AppleGothic" pitchFamily="2" charset="-127"/>
              </a:rPr>
              <a:t> = </a:t>
            </a:r>
            <a:r>
              <a:rPr lang="en-US" altLang="ko-KR" dirty="0" err="1">
                <a:latin typeface="AppleGothic" pitchFamily="2" charset="-127"/>
                <a:ea typeface="AppleGothic" pitchFamily="2" charset="-127"/>
              </a:rPr>
              <a:t>UIColor.black.cgColor</a:t>
            </a:r>
            <a:endParaRPr lang="en-US" altLang="ko-KR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lang="mr-IN" altLang="ko-KR" dirty="0">
                <a:latin typeface="AppleGothic" pitchFamily="2" charset="-127"/>
                <a:ea typeface="AppleGothic" pitchFamily="2" charset="-127"/>
              </a:rPr>
              <a:t>                </a:t>
            </a:r>
            <a:r>
              <a:rPr lang="mr-IN" altLang="ko-KR" dirty="0" err="1">
                <a:latin typeface="AppleGothic" pitchFamily="2" charset="-127"/>
                <a:ea typeface="AppleGothic" pitchFamily="2" charset="-127"/>
              </a:rPr>
              <a:t>self.layer.borderWidth</a:t>
            </a:r>
            <a:r>
              <a:rPr lang="mr-IN" altLang="ko-KR" dirty="0">
                <a:latin typeface="AppleGothic" pitchFamily="2" charset="-127"/>
                <a:ea typeface="AppleGothic" pitchFamily="2" charset="-127"/>
              </a:rPr>
              <a:t> = 2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36059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067"/>
          </a:xfrm>
        </p:spPr>
        <p:txBody>
          <a:bodyPr>
            <a:normAutofit/>
          </a:bodyPr>
          <a:lstStyle/>
          <a:p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코드로 버튼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73215"/>
            <a:ext cx="10515600" cy="4903748"/>
          </a:xfrm>
        </p:spPr>
        <p:txBody>
          <a:bodyPr/>
          <a:lstStyle/>
          <a:p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뷰컨트롤러에 생성</a:t>
            </a:r>
            <a:endParaRPr kumimoji="1" lang="en-US" altLang="ko-KR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endParaRPr lang="en-US" altLang="ko-KR" sz="2400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AppleGothic" pitchFamily="2" charset="-127"/>
                <a:ea typeface="AppleGothic" pitchFamily="2" charset="-127"/>
              </a:rPr>
              <a:t>override </a:t>
            </a:r>
            <a:r>
              <a:rPr lang="en-US" altLang="ko-KR" sz="2400" dirty="0" err="1">
                <a:latin typeface="AppleGothic" pitchFamily="2" charset="-127"/>
                <a:ea typeface="AppleGothic" pitchFamily="2" charset="-127"/>
              </a:rPr>
              <a:t>func</a:t>
            </a:r>
            <a:r>
              <a:rPr lang="en-US" altLang="ko-KR" sz="24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lang="en-US" altLang="ko-KR" sz="2400" dirty="0" err="1">
                <a:latin typeface="AppleGothic" pitchFamily="2" charset="-127"/>
                <a:ea typeface="AppleGothic" pitchFamily="2" charset="-127"/>
              </a:rPr>
              <a:t>viewDidLoad</a:t>
            </a:r>
            <a:r>
              <a:rPr lang="en-US" altLang="ko-KR" sz="2400" dirty="0">
                <a:latin typeface="AppleGothic" pitchFamily="2" charset="-127"/>
                <a:ea typeface="AppleGothic" pitchFamily="2" charset="-127"/>
              </a:rPr>
              <a:t>() {</a:t>
            </a:r>
          </a:p>
          <a:p>
            <a:pPr marL="0" indent="0">
              <a:buNone/>
            </a:pPr>
            <a:r>
              <a:rPr lang="en-US" altLang="ko-KR" sz="2400" dirty="0">
                <a:latin typeface="AppleGothic" pitchFamily="2" charset="-127"/>
                <a:ea typeface="AppleGothic" pitchFamily="2" charset="-127"/>
              </a:rPr>
              <a:t>        </a:t>
            </a:r>
            <a:r>
              <a:rPr lang="en-US" altLang="ko-KR" sz="2400" dirty="0" err="1">
                <a:latin typeface="AppleGothic" pitchFamily="2" charset="-127"/>
                <a:ea typeface="AppleGothic" pitchFamily="2" charset="-127"/>
              </a:rPr>
              <a:t>super.viewDidLoad</a:t>
            </a:r>
            <a:r>
              <a:rPr lang="en-US" altLang="ko-KR" sz="2400" dirty="0">
                <a:latin typeface="AppleGothic" pitchFamily="2" charset="-127"/>
                <a:ea typeface="AppleGothic" pitchFamily="2" charset="-127"/>
              </a:rPr>
              <a:t>()</a:t>
            </a:r>
          </a:p>
          <a:p>
            <a:pPr marL="0" indent="0">
              <a:buNone/>
            </a:pPr>
            <a:r>
              <a:rPr lang="mr-IN" altLang="ko-KR" sz="2400" dirty="0">
                <a:latin typeface="AppleGothic" pitchFamily="2" charset="-127"/>
                <a:ea typeface="AppleGothic" pitchFamily="2" charset="-127"/>
              </a:rPr>
              <a:t>        </a:t>
            </a:r>
          </a:p>
          <a:p>
            <a:pPr marL="0" indent="0">
              <a:buNone/>
            </a:pPr>
            <a:r>
              <a:rPr lang="ko-KR" altLang="en-US" sz="2400" dirty="0">
                <a:latin typeface="AppleGothic" pitchFamily="2" charset="-127"/>
                <a:ea typeface="AppleGothic" pitchFamily="2" charset="-127"/>
              </a:rPr>
              <a:t>        </a:t>
            </a:r>
            <a:r>
              <a:rPr lang="en-US" altLang="ko-KR" sz="2400" dirty="0">
                <a:latin typeface="AppleGothic" pitchFamily="2" charset="-127"/>
                <a:ea typeface="AppleGothic" pitchFamily="2" charset="-127"/>
              </a:rPr>
              <a:t>let </a:t>
            </a:r>
            <a:r>
              <a:rPr lang="en-US" altLang="ko-KR" sz="2400" dirty="0" err="1">
                <a:latin typeface="AppleGothic" pitchFamily="2" charset="-127"/>
                <a:ea typeface="AppleGothic" pitchFamily="2" charset="-127"/>
              </a:rPr>
              <a:t>rectBtn</a:t>
            </a:r>
            <a:r>
              <a:rPr lang="en-US" altLang="ko-KR" sz="2400" dirty="0">
                <a:latin typeface="AppleGothic" pitchFamily="2" charset="-127"/>
                <a:ea typeface="AppleGothic" pitchFamily="2" charset="-127"/>
              </a:rPr>
              <a:t> = </a:t>
            </a:r>
            <a:r>
              <a:rPr lang="en-US" altLang="ko-KR" sz="2400" dirty="0" err="1">
                <a:latin typeface="AppleGothic" pitchFamily="2" charset="-127"/>
                <a:ea typeface="AppleGothic" pitchFamily="2" charset="-127"/>
              </a:rPr>
              <a:t>CSButton</a:t>
            </a:r>
            <a:r>
              <a:rPr lang="en-US" altLang="ko-KR" sz="2400" dirty="0">
                <a:latin typeface="AppleGothic" pitchFamily="2" charset="-127"/>
                <a:ea typeface="AppleGothic" pitchFamily="2" charset="-127"/>
              </a:rPr>
              <a:t>(type: .</a:t>
            </a:r>
            <a:r>
              <a:rPr lang="en-US" altLang="ko-KR" sz="2400" dirty="0" err="1">
                <a:latin typeface="AppleGothic" pitchFamily="2" charset="-127"/>
                <a:ea typeface="AppleGothic" pitchFamily="2" charset="-127"/>
              </a:rPr>
              <a:t>rect</a:t>
            </a:r>
            <a:r>
              <a:rPr lang="en-US" altLang="ko-KR" sz="2400" dirty="0">
                <a:latin typeface="AppleGothic" pitchFamily="2" charset="-127"/>
                <a:ea typeface="AppleGothic" pitchFamily="2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400" dirty="0">
                <a:latin typeface="AppleGothic" pitchFamily="2" charset="-127"/>
                <a:ea typeface="AppleGothic" pitchFamily="2" charset="-127"/>
              </a:rPr>
              <a:t>        </a:t>
            </a:r>
            <a:r>
              <a:rPr lang="en-US" altLang="ko-KR" sz="2400" dirty="0" err="1">
                <a:latin typeface="AppleGothic" pitchFamily="2" charset="-127"/>
                <a:ea typeface="AppleGothic" pitchFamily="2" charset="-127"/>
              </a:rPr>
              <a:t>rectBtn.frame</a:t>
            </a:r>
            <a:r>
              <a:rPr lang="en-US" altLang="ko-KR" sz="2400" dirty="0">
                <a:latin typeface="AppleGothic" pitchFamily="2" charset="-127"/>
                <a:ea typeface="AppleGothic" pitchFamily="2" charset="-127"/>
              </a:rPr>
              <a:t> = </a:t>
            </a:r>
            <a:r>
              <a:rPr lang="en-US" altLang="ko-KR" sz="2400" dirty="0" err="1">
                <a:latin typeface="AppleGothic" pitchFamily="2" charset="-127"/>
                <a:ea typeface="AppleGothic" pitchFamily="2" charset="-127"/>
              </a:rPr>
              <a:t>CGRect</a:t>
            </a:r>
            <a:r>
              <a:rPr lang="en-US" altLang="ko-KR" sz="2400" dirty="0">
                <a:latin typeface="AppleGothic" pitchFamily="2" charset="-127"/>
                <a:ea typeface="AppleGothic" pitchFamily="2" charset="-127"/>
              </a:rPr>
              <a:t>(x: 30, y: 200, width: 150, height: 30)</a:t>
            </a:r>
          </a:p>
          <a:p>
            <a:pPr marL="0" indent="0">
              <a:buNone/>
            </a:pPr>
            <a:r>
              <a:rPr lang="en-US" altLang="ko-KR" sz="2400" dirty="0">
                <a:latin typeface="AppleGothic" pitchFamily="2" charset="-127"/>
                <a:ea typeface="AppleGothic" pitchFamily="2" charset="-127"/>
              </a:rPr>
              <a:t>        </a:t>
            </a:r>
            <a:r>
              <a:rPr lang="en-US" altLang="ko-KR" sz="2400" dirty="0" err="1">
                <a:latin typeface="AppleGothic" pitchFamily="2" charset="-127"/>
                <a:ea typeface="AppleGothic" pitchFamily="2" charset="-127"/>
              </a:rPr>
              <a:t>self.view.addSubview</a:t>
            </a:r>
            <a:r>
              <a:rPr lang="en-US" altLang="ko-KR" sz="2400" dirty="0">
                <a:latin typeface="AppleGothic" pitchFamily="2" charset="-127"/>
                <a:ea typeface="AppleGothic" pitchFamily="2" charset="-127"/>
              </a:rPr>
              <a:t>(</a:t>
            </a:r>
            <a:r>
              <a:rPr lang="en-US" altLang="ko-KR" sz="2400" dirty="0" err="1">
                <a:latin typeface="AppleGothic" pitchFamily="2" charset="-127"/>
                <a:ea typeface="AppleGothic" pitchFamily="2" charset="-127"/>
              </a:rPr>
              <a:t>rectBtn</a:t>
            </a:r>
            <a:r>
              <a:rPr lang="en-US" altLang="ko-KR" sz="2400" dirty="0">
                <a:latin typeface="AppleGothic" pitchFamily="2" charset="-127"/>
                <a:ea typeface="AppleGothic" pitchFamily="2" charset="-127"/>
              </a:rPr>
              <a:t>)</a:t>
            </a:r>
            <a:r>
              <a:rPr kumimoji="1" lang="ko-KR" altLang="en-US" sz="24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1892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067"/>
          </a:xfrm>
        </p:spPr>
        <p:txBody>
          <a:bodyPr>
            <a:normAutofit/>
          </a:bodyPr>
          <a:lstStyle/>
          <a:p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코드로 버튼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73214"/>
            <a:ext cx="10515600" cy="5178385"/>
          </a:xfrm>
        </p:spPr>
        <p:txBody>
          <a:bodyPr>
            <a:normAutofit fontScale="92500"/>
          </a:bodyPr>
          <a:lstStyle/>
          <a:p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이벤트 처리와 액션 메서드의 연결</a:t>
            </a:r>
            <a:endParaRPr kumimoji="1" lang="en-US" altLang="ko-KR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pPr lvl="1">
              <a:lnSpc>
                <a:spcPct val="100000"/>
              </a:lnSpc>
            </a:pP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인터페이스 </a:t>
            </a:r>
            <a:r>
              <a:rPr kumimoji="1" lang="ko-KR" altLang="en-US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빌더를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사용하지 않고 연결할 때 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target-action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패턴이 사용된다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endParaRPr kumimoji="1" lang="en-US" altLang="ko-KR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pPr lvl="1">
              <a:lnSpc>
                <a:spcPct val="100000"/>
              </a:lnSpc>
            </a:pP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매개변수의 타입은 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Selector</a:t>
            </a:r>
            <a:r>
              <a:rPr kumimoji="1" lang="ko-KR" altLang="en-US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를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사용하며 이 타입은 함수를 직접 지정하는 기능을 가진 일종의 함수 </a:t>
            </a:r>
            <a:r>
              <a:rPr kumimoji="1" lang="ko-KR" altLang="en-US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선택자로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#selector(</a:t>
            </a:r>
            <a:r>
              <a:rPr kumimoji="1" lang="ko-KR" altLang="en-US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함수이름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)</a:t>
            </a:r>
            <a:r>
              <a:rPr kumimoji="1" lang="ko-KR" altLang="en-US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으로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사용한다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endParaRPr kumimoji="1" lang="en-US" altLang="ko-KR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func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r>
              <a:rPr kumimoji="1" lang="en-US" altLang="ko-KR" dirty="0" err="1">
                <a:solidFill>
                  <a:srgbClr val="2C36FF"/>
                </a:solidFill>
                <a:latin typeface="AppleGothic" pitchFamily="2" charset="-127"/>
                <a:ea typeface="AppleGothic" pitchFamily="2" charset="-127"/>
                <a:cs typeface="Nanum Gothic" charset="-127"/>
              </a:rPr>
              <a:t>addTarget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(_ target: Any?, </a:t>
            </a:r>
            <a:r>
              <a:rPr kumimoji="1" lang="en-US" altLang="ko-KR" dirty="0">
                <a:solidFill>
                  <a:srgbClr val="2C36FF"/>
                </a:solidFill>
                <a:latin typeface="AppleGothic" pitchFamily="2" charset="-127"/>
                <a:ea typeface="AppleGothic" pitchFamily="2" charset="-127"/>
                <a:cs typeface="Nanum Gothic" charset="-127"/>
              </a:rPr>
              <a:t>action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: Selector, </a:t>
            </a:r>
            <a:r>
              <a:rPr kumimoji="1" lang="en-US" altLang="ko-KR" dirty="0">
                <a:solidFill>
                  <a:srgbClr val="2C36FF"/>
                </a:solidFill>
                <a:latin typeface="AppleGothic" pitchFamily="2" charset="-127"/>
                <a:ea typeface="AppleGothic" pitchFamily="2" charset="-127"/>
                <a:cs typeface="Nanum Gothic" charset="-127"/>
              </a:rPr>
              <a:t>for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r>
              <a:rPr kumimoji="1" lang="en-US" altLang="ko-KR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controlEvents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: </a:t>
            </a:r>
            <a:r>
              <a:rPr kumimoji="1" lang="en-US" altLang="ko-KR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UIControlEvents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Swift4</a:t>
            </a:r>
            <a:r>
              <a:rPr kumimoji="1" lang="ko-KR" altLang="en-US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부터는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Selector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타입으로 전달할 메서드를 작성할 때 반드시 </a:t>
            </a:r>
            <a:r>
              <a:rPr kumimoji="1" lang="en-US" altLang="ko-KR" dirty="0">
                <a:solidFill>
                  <a:srgbClr val="2C36FF"/>
                </a:solidFill>
                <a:latin typeface="AppleGothic" pitchFamily="2" charset="-127"/>
                <a:ea typeface="AppleGothic" pitchFamily="2" charset="-127"/>
                <a:cs typeface="Nanum Gothic" charset="-127"/>
              </a:rPr>
              <a:t>@</a:t>
            </a:r>
            <a:r>
              <a:rPr kumimoji="1" lang="en-US" altLang="ko-KR" dirty="0" err="1">
                <a:solidFill>
                  <a:srgbClr val="2C36FF"/>
                </a:solidFill>
                <a:latin typeface="AppleGothic" pitchFamily="2" charset="-127"/>
                <a:ea typeface="AppleGothic" pitchFamily="2" charset="-127"/>
                <a:cs typeface="Nanum Gothic" charset="-127"/>
              </a:rPr>
              <a:t>objc</a:t>
            </a:r>
            <a:r>
              <a:rPr kumimoji="1" lang="ko-KR" altLang="en-US" dirty="0">
                <a:solidFill>
                  <a:srgbClr val="2C36FF"/>
                </a:solidFill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r>
              <a:rPr kumimoji="1" lang="ko-KR" altLang="en-US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어트리뷰트를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붙여주어야 한다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(Objective-C</a:t>
            </a:r>
            <a:r>
              <a:rPr kumimoji="1" lang="ko-KR" altLang="en-US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와의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호환성을 위한 부분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)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endParaRPr kumimoji="1" lang="en-US" altLang="ko-KR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pPr marL="0" indent="0">
              <a:buNone/>
            </a:pPr>
            <a:r>
              <a:rPr lang="ko-KR" altLang="en-US" sz="1800" dirty="0">
                <a:latin typeface="AppleGothic" pitchFamily="2" charset="-127"/>
                <a:ea typeface="AppleGothic" pitchFamily="2" charset="-127"/>
              </a:rPr>
              <a:t>        </a:t>
            </a:r>
            <a:r>
              <a:rPr lang="en-US" altLang="ko-KR" sz="1800" dirty="0">
                <a:latin typeface="AppleGothic" pitchFamily="2" charset="-127"/>
                <a:ea typeface="AppleGothic" pitchFamily="2" charset="-127"/>
              </a:rPr>
              <a:t>@</a:t>
            </a:r>
            <a:r>
              <a:rPr lang="en-US" altLang="ko-KR" sz="1800" dirty="0" err="1">
                <a:latin typeface="AppleGothic" pitchFamily="2" charset="-127"/>
                <a:ea typeface="AppleGothic" pitchFamily="2" charset="-127"/>
              </a:rPr>
              <a:t>objc</a:t>
            </a:r>
            <a:r>
              <a:rPr lang="en-US" altLang="ko-KR" sz="18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lang="en-US" altLang="ko-KR" sz="1800" dirty="0" err="1">
                <a:latin typeface="AppleGothic" pitchFamily="2" charset="-127"/>
                <a:ea typeface="AppleGothic" pitchFamily="2" charset="-127"/>
              </a:rPr>
              <a:t>func</a:t>
            </a:r>
            <a:r>
              <a:rPr lang="en-US" altLang="ko-KR" sz="1800" dirty="0">
                <a:latin typeface="AppleGothic" pitchFamily="2" charset="-127"/>
                <a:ea typeface="AppleGothic" pitchFamily="2" charset="-127"/>
              </a:rPr>
              <a:t> counting(_ sender: </a:t>
            </a:r>
            <a:r>
              <a:rPr lang="en-US" altLang="ko-KR" sz="1800" dirty="0" err="1">
                <a:latin typeface="AppleGothic" pitchFamily="2" charset="-127"/>
                <a:ea typeface="AppleGothic" pitchFamily="2" charset="-127"/>
              </a:rPr>
              <a:t>UIButton</a:t>
            </a:r>
            <a:r>
              <a:rPr lang="en-US" altLang="ko-KR" sz="1800" dirty="0">
                <a:latin typeface="AppleGothic" pitchFamily="2" charset="-127"/>
                <a:ea typeface="AppleGothic" pitchFamily="2" charset="-127"/>
              </a:rPr>
              <a:t>) {</a:t>
            </a:r>
          </a:p>
          <a:p>
            <a:pPr marL="0" indent="0">
              <a:buNone/>
            </a:pPr>
            <a:r>
              <a:rPr lang="mr-IN" altLang="ko-KR" sz="1800" dirty="0">
                <a:latin typeface="AppleGothic" pitchFamily="2" charset="-127"/>
                <a:ea typeface="AppleGothic" pitchFamily="2" charset="-127"/>
              </a:rPr>
              <a:t>        </a:t>
            </a:r>
            <a:r>
              <a:rPr lang="ko-KR" altLang="en-US" sz="1800" dirty="0">
                <a:latin typeface="AppleGothic" pitchFamily="2" charset="-127"/>
                <a:ea typeface="AppleGothic" pitchFamily="2" charset="-127"/>
              </a:rPr>
              <a:t>  </a:t>
            </a:r>
            <a:r>
              <a:rPr lang="mr-IN" altLang="ko-KR" sz="1800" dirty="0" err="1">
                <a:latin typeface="AppleGothic" pitchFamily="2" charset="-127"/>
                <a:ea typeface="AppleGothic" pitchFamily="2" charset="-127"/>
              </a:rPr>
              <a:t>sender.tag</a:t>
            </a:r>
            <a:r>
              <a:rPr lang="mr-IN" altLang="ko-KR" sz="1800" dirty="0">
                <a:latin typeface="AppleGothic" pitchFamily="2" charset="-127"/>
                <a:ea typeface="AppleGothic" pitchFamily="2" charset="-127"/>
              </a:rPr>
              <a:t> = </a:t>
            </a:r>
            <a:r>
              <a:rPr lang="mr-IN" altLang="ko-KR" sz="1800" dirty="0" err="1">
                <a:latin typeface="AppleGothic" pitchFamily="2" charset="-127"/>
                <a:ea typeface="AppleGothic" pitchFamily="2" charset="-127"/>
              </a:rPr>
              <a:t>sender.tag</a:t>
            </a:r>
            <a:r>
              <a:rPr lang="mr-IN" altLang="ko-KR" sz="1800" dirty="0">
                <a:latin typeface="AppleGothic" pitchFamily="2" charset="-127"/>
                <a:ea typeface="AppleGothic" pitchFamily="2" charset="-127"/>
              </a:rPr>
              <a:t> + 1</a:t>
            </a:r>
          </a:p>
          <a:p>
            <a:pPr marL="0" indent="0">
              <a:buNone/>
            </a:pPr>
            <a:r>
              <a:rPr lang="mr-IN" altLang="ko-KR" sz="1800" dirty="0">
                <a:latin typeface="AppleGothic" pitchFamily="2" charset="-127"/>
                <a:ea typeface="AppleGothic" pitchFamily="2" charset="-127"/>
              </a:rPr>
              <a:t>        </a:t>
            </a:r>
            <a:r>
              <a:rPr lang="ko-KR" altLang="en-US" sz="1800" dirty="0">
                <a:latin typeface="AppleGothic" pitchFamily="2" charset="-127"/>
                <a:ea typeface="AppleGothic" pitchFamily="2" charset="-127"/>
              </a:rPr>
              <a:t>  </a:t>
            </a:r>
            <a:r>
              <a:rPr lang="mr-IN" altLang="ko-KR" sz="1800" dirty="0" err="1">
                <a:latin typeface="AppleGothic" pitchFamily="2" charset="-127"/>
                <a:ea typeface="AppleGothic" pitchFamily="2" charset="-127"/>
              </a:rPr>
              <a:t>sender.setTitle</a:t>
            </a:r>
            <a:r>
              <a:rPr lang="mr-IN" altLang="ko-KR" sz="1800" dirty="0">
                <a:latin typeface="AppleGothic" pitchFamily="2" charset="-127"/>
                <a:ea typeface="AppleGothic" pitchFamily="2" charset="-127"/>
              </a:rPr>
              <a:t>("\(</a:t>
            </a:r>
            <a:r>
              <a:rPr lang="mr-IN" altLang="ko-KR" sz="1800" dirty="0" err="1">
                <a:latin typeface="AppleGothic" pitchFamily="2" charset="-127"/>
                <a:ea typeface="AppleGothic" pitchFamily="2" charset="-127"/>
              </a:rPr>
              <a:t>sender.tag</a:t>
            </a:r>
            <a:r>
              <a:rPr lang="mr-IN" altLang="ko-KR" sz="1800" dirty="0">
                <a:latin typeface="AppleGothic" pitchFamily="2" charset="-127"/>
                <a:ea typeface="AppleGothic" pitchFamily="2" charset="-127"/>
              </a:rPr>
              <a:t>) </a:t>
            </a:r>
            <a:r>
              <a:rPr lang="ko-KR" altLang="mr-IN" sz="1800" dirty="0">
                <a:latin typeface="AppleGothic" pitchFamily="2" charset="-127"/>
                <a:ea typeface="AppleGothic" pitchFamily="2" charset="-127"/>
              </a:rPr>
              <a:t>번째 클릭</a:t>
            </a:r>
            <a:r>
              <a:rPr lang="mr-IN" altLang="ko-KR" sz="1800" dirty="0">
                <a:latin typeface="AppleGothic" pitchFamily="2" charset="-127"/>
                <a:ea typeface="AppleGothic" pitchFamily="2" charset="-127"/>
              </a:rPr>
              <a:t>", </a:t>
            </a:r>
            <a:r>
              <a:rPr lang="mr-IN" altLang="ko-KR" sz="1800" dirty="0" err="1">
                <a:latin typeface="AppleGothic" pitchFamily="2" charset="-127"/>
                <a:ea typeface="AppleGothic" pitchFamily="2" charset="-127"/>
              </a:rPr>
              <a:t>for</a:t>
            </a:r>
            <a:r>
              <a:rPr lang="mr-IN" altLang="ko-KR" sz="1800" dirty="0">
                <a:latin typeface="AppleGothic" pitchFamily="2" charset="-127"/>
                <a:ea typeface="AppleGothic" pitchFamily="2" charset="-127"/>
              </a:rPr>
              <a:t>: .</a:t>
            </a:r>
            <a:r>
              <a:rPr lang="mr-IN" altLang="ko-KR" sz="1800" dirty="0" err="1">
                <a:latin typeface="AppleGothic" pitchFamily="2" charset="-127"/>
                <a:ea typeface="AppleGothic" pitchFamily="2" charset="-127"/>
              </a:rPr>
              <a:t>normal</a:t>
            </a:r>
            <a:r>
              <a:rPr lang="mr-IN" altLang="ko-KR" sz="1800" dirty="0">
                <a:latin typeface="AppleGothic" pitchFamily="2" charset="-127"/>
                <a:ea typeface="AppleGothic" pitchFamily="2" charset="-127"/>
              </a:rPr>
              <a:t>)</a:t>
            </a:r>
          </a:p>
          <a:p>
            <a:pPr marL="0" indent="0">
              <a:buNone/>
            </a:pPr>
            <a:r>
              <a:rPr lang="mr-IN" altLang="ko-KR" sz="1800" dirty="0">
                <a:latin typeface="AppleGothic" pitchFamily="2" charset="-127"/>
                <a:ea typeface="AppleGothic" pitchFamily="2" charset="-127"/>
              </a:rPr>
              <a:t>    </a:t>
            </a:r>
            <a:r>
              <a:rPr lang="ko-KR" altLang="en-US" sz="1800" dirty="0">
                <a:latin typeface="AppleGothic" pitchFamily="2" charset="-127"/>
                <a:ea typeface="AppleGothic" pitchFamily="2" charset="-127"/>
              </a:rPr>
              <a:t>   </a:t>
            </a:r>
            <a:r>
              <a:rPr lang="mr-IN" altLang="ko-KR" sz="1800" dirty="0">
                <a:latin typeface="AppleGothic" pitchFamily="2" charset="-127"/>
                <a:ea typeface="AppleGothic" pitchFamily="2" charset="-127"/>
              </a:rPr>
              <a:t>}</a:t>
            </a:r>
            <a:endParaRPr kumimoji="1" lang="ko-KR" altLang="en-US" sz="18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919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067"/>
          </a:xfrm>
        </p:spPr>
        <p:txBody>
          <a:bodyPr>
            <a:normAutofit/>
          </a:bodyPr>
          <a:lstStyle/>
          <a:p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코드로 버튼 추가 데모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BC7E63-D195-1545-A0CA-873DBB999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276" y="1446054"/>
            <a:ext cx="4734379" cy="460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0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커스텀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스테퍼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컨트롤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62248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기존 </a:t>
            </a:r>
            <a:r>
              <a:rPr lang="ko-KR" altLang="en-US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스테퍼</a:t>
            </a:r>
            <a:r>
              <a:rPr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컨트롤을 사용하지 않고 별도로 만든 컨트롤을 사용해 본다</a:t>
            </a:r>
            <a:r>
              <a:rPr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뷰의 크기 변화에 따라 내부 객체의 크기를 조절하는 방법에는 두 가지 방법이 있다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제약 조건을 걸어서 </a:t>
            </a:r>
            <a:r>
              <a:rPr kumimoji="1" lang="en-US" altLang="ko-KR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Autolayout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을 사용하는 방법</a:t>
            </a:r>
            <a:endParaRPr kumimoji="1" lang="en-US" altLang="ko-KR" sz="28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layoutSubviews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메서드를 사용하는 방법 </a:t>
            </a:r>
            <a:r>
              <a:rPr kumimoji="1" lang="mr-IN" altLang="ko-KR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–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스토리 보드에서 뷰의 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리사이징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핸들을 드래그해서 크기를 임의로 바꿀 수 있고</a:t>
            </a:r>
            <a:r>
              <a:rPr kumimoji="1" lang="en-US" altLang="ko-KR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,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프로그래밍 코드로 뷰의 </a:t>
            </a:r>
            <a:r>
              <a:rPr kumimoji="1" lang="en-US" altLang="ko-KR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frame.size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속성의 값을 변경할 수 있다</a:t>
            </a:r>
            <a:r>
              <a:rPr kumimoji="1" lang="en-US" altLang="ko-KR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이렇게 뷰의 크기를 재설정하면 그때마다 자동으로 </a:t>
            </a:r>
            <a:r>
              <a:rPr kumimoji="1" lang="en-US" altLang="ko-KR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layoutSubviews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메서드가 호출된다</a:t>
            </a:r>
            <a:r>
              <a:rPr kumimoji="1" lang="en-US" altLang="ko-KR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3542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커스텀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스테퍼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컨트롤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62248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>
                <a:latin typeface="AppleGothic" pitchFamily="2" charset="-127"/>
                <a:ea typeface="AppleGothic" pitchFamily="2" charset="-127"/>
                <a:cs typeface="Nanum Gothic" charset="-127"/>
              </a:rPr>
              <a:t>규칙</a:t>
            </a:r>
            <a:r>
              <a:rPr lang="en-US" altLang="ko-KR" sz="2400" dirty="0">
                <a:latin typeface="AppleGothic" pitchFamily="2" charset="-127"/>
                <a:ea typeface="AppleGothic" pitchFamily="2" charset="-127"/>
                <a:cs typeface="Nanum Gothic" charset="-127"/>
              </a:rPr>
              <a:t>1:</a:t>
            </a:r>
            <a:r>
              <a:rPr lang="ko-KR" altLang="en-US" sz="24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버튼의 너비 </a:t>
            </a:r>
            <a:r>
              <a:rPr lang="en-US" altLang="ko-KR" sz="2400" dirty="0">
                <a:latin typeface="AppleGothic" pitchFamily="2" charset="-127"/>
                <a:ea typeface="AppleGothic" pitchFamily="2" charset="-127"/>
                <a:cs typeface="Nanum Gothic" charset="-127"/>
              </a:rPr>
              <a:t>=</a:t>
            </a:r>
            <a:r>
              <a:rPr lang="ko-KR" altLang="en-US" sz="24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버튼의 높이 </a:t>
            </a:r>
            <a:r>
              <a:rPr lang="en-US" altLang="ko-KR" sz="2400" dirty="0">
                <a:latin typeface="AppleGothic" pitchFamily="2" charset="-127"/>
                <a:ea typeface="AppleGothic" pitchFamily="2" charset="-127"/>
                <a:cs typeface="Nanum Gothic" charset="-127"/>
              </a:rPr>
              <a:t>=</a:t>
            </a:r>
            <a:r>
              <a:rPr lang="ko-KR" altLang="en-US" sz="24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뷰의 높이 </a:t>
            </a:r>
            <a:endParaRPr lang="en-US" altLang="ko-KR" sz="24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400" dirty="0">
                <a:latin typeface="AppleGothic" pitchFamily="2" charset="-127"/>
                <a:ea typeface="AppleGothic" pitchFamily="2" charset="-127"/>
                <a:cs typeface="Nanum Gothic" charset="-127"/>
              </a:rPr>
              <a:t>규칙</a:t>
            </a:r>
            <a:r>
              <a:rPr kumimoji="1" lang="en-US" altLang="ko-KR" sz="2400" dirty="0">
                <a:latin typeface="AppleGothic" pitchFamily="2" charset="-127"/>
                <a:ea typeface="AppleGothic" pitchFamily="2" charset="-127"/>
                <a:cs typeface="Nanum Gothic" charset="-127"/>
              </a:rPr>
              <a:t>2:</a:t>
            </a:r>
            <a:r>
              <a:rPr kumimoji="1" lang="ko-KR" altLang="en-US" sz="24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레이블의 너비 </a:t>
            </a:r>
            <a:r>
              <a:rPr kumimoji="1" lang="en-US" altLang="ko-KR" sz="2400" dirty="0">
                <a:latin typeface="AppleGothic" pitchFamily="2" charset="-127"/>
                <a:ea typeface="AppleGothic" pitchFamily="2" charset="-127"/>
                <a:cs typeface="Nanum Gothic" charset="-127"/>
              </a:rPr>
              <a:t>=</a:t>
            </a:r>
            <a:r>
              <a:rPr kumimoji="1" lang="ko-KR" altLang="en-US" sz="24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뷰의 너비 </a:t>
            </a:r>
            <a:r>
              <a:rPr kumimoji="1" lang="mr-IN" altLang="ko-KR" sz="2400" dirty="0">
                <a:latin typeface="AppleGothic" pitchFamily="2" charset="-127"/>
                <a:ea typeface="AppleGothic" pitchFamily="2" charset="-127"/>
                <a:cs typeface="Nanum Gothic" charset="-127"/>
              </a:rPr>
              <a:t>–</a:t>
            </a:r>
            <a:r>
              <a:rPr kumimoji="1" lang="ko-KR" altLang="en-US" sz="24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r>
              <a:rPr kumimoji="1" lang="en-US" altLang="ko-KR" sz="2400" dirty="0">
                <a:latin typeface="AppleGothic" pitchFamily="2" charset="-127"/>
                <a:ea typeface="AppleGothic" pitchFamily="2" charset="-127"/>
                <a:cs typeface="Nanum Gothic" charset="-127"/>
              </a:rPr>
              <a:t>(</a:t>
            </a:r>
            <a:r>
              <a:rPr kumimoji="1" lang="ko-KR" altLang="en-US" sz="2400" dirty="0">
                <a:latin typeface="AppleGothic" pitchFamily="2" charset="-127"/>
                <a:ea typeface="AppleGothic" pitchFamily="2" charset="-127"/>
                <a:cs typeface="Nanum Gothic" charset="-127"/>
              </a:rPr>
              <a:t>버튼의 너비 * </a:t>
            </a:r>
            <a:r>
              <a:rPr kumimoji="1" lang="en-US" altLang="ko-KR" sz="2400" dirty="0">
                <a:latin typeface="AppleGothic" pitchFamily="2" charset="-127"/>
                <a:ea typeface="AppleGothic" pitchFamily="2" charset="-127"/>
                <a:cs typeface="Nanum Gothic" charset="-127"/>
              </a:rPr>
              <a:t>2)</a:t>
            </a:r>
            <a:r>
              <a:rPr kumimoji="1" lang="ko-KR" altLang="en-US" sz="24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endParaRPr kumimoji="1" lang="ko-KR" altLang="en-US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660" y="3225483"/>
            <a:ext cx="6154420" cy="2221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27860" y="5621888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뷰 전체의 너비 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301864" y="5293360"/>
            <a:ext cx="4897120" cy="1016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72235" y="339994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버튼 너비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21480" y="3399948"/>
            <a:ext cx="297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>
                <a:latin typeface="AppleGothic" pitchFamily="2" charset="-127"/>
                <a:ea typeface="AppleGothic" pitchFamily="2" charset="-127"/>
              </a:rPr>
              <a:t>뷰전체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 너비</a:t>
            </a:r>
            <a:r>
              <a:rPr kumimoji="1" lang="mr-IN" altLang="ko-KR" dirty="0">
                <a:latin typeface="AppleGothic" pitchFamily="2" charset="-127"/>
                <a:ea typeface="AppleGothic" pitchFamily="2" charset="-127"/>
              </a:rPr>
              <a:t>–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(</a:t>
            </a:r>
            <a:r>
              <a:rPr kumimoji="1" lang="ko-KR" altLang="en-US" dirty="0" err="1">
                <a:latin typeface="AppleGothic" pitchFamily="2" charset="-127"/>
                <a:ea typeface="AppleGothic" pitchFamily="2" charset="-127"/>
              </a:rPr>
              <a:t>버튼너비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*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2)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8864" y="339994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>
                <a:latin typeface="AppleGothic" pitchFamily="2" charset="-127"/>
                <a:ea typeface="AppleGothic" pitchFamily="2" charset="-127"/>
              </a:rPr>
              <a:t>버튼 너비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261360" y="3769280"/>
            <a:ext cx="96012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7238864" y="3769280"/>
            <a:ext cx="96012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348480" y="3769280"/>
            <a:ext cx="277368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666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커스텀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스테퍼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컨트롤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622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 override public </a:t>
            </a:r>
            <a:r>
              <a:rPr lang="en-US" altLang="ko-KR" sz="2000" dirty="0" err="1">
                <a:latin typeface="AppleGothic" pitchFamily="2" charset="-127"/>
                <a:ea typeface="AppleGothic" pitchFamily="2" charset="-127"/>
              </a:rPr>
              <a:t>func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lang="en-US" altLang="ko-KR" sz="2000" dirty="0" err="1">
                <a:latin typeface="AppleGothic" pitchFamily="2" charset="-127"/>
                <a:ea typeface="AppleGothic" pitchFamily="2" charset="-127"/>
              </a:rPr>
              <a:t>layoutSubviews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() {</a:t>
            </a:r>
          </a:p>
          <a:p>
            <a:pPr marL="0" indent="0">
              <a:buNone/>
            </a:pP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        </a:t>
            </a:r>
            <a:r>
              <a:rPr lang="en-US" altLang="ko-KR" sz="2000" dirty="0" err="1">
                <a:latin typeface="AppleGothic" pitchFamily="2" charset="-127"/>
                <a:ea typeface="AppleGothic" pitchFamily="2" charset="-127"/>
              </a:rPr>
              <a:t>super.layoutSubviews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()</a:t>
            </a:r>
          </a:p>
          <a:p>
            <a:pPr marL="0" indent="0">
              <a:buNone/>
            </a:pP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        let </a:t>
            </a:r>
            <a:r>
              <a:rPr lang="en-US" altLang="ko-KR" sz="2000" dirty="0" err="1">
                <a:latin typeface="AppleGothic" pitchFamily="2" charset="-127"/>
                <a:ea typeface="AppleGothic" pitchFamily="2" charset="-127"/>
              </a:rPr>
              <a:t>btnWidth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 = </a:t>
            </a:r>
            <a:r>
              <a:rPr lang="en-US" altLang="ko-KR" sz="2000" dirty="0" err="1">
                <a:latin typeface="AppleGothic" pitchFamily="2" charset="-127"/>
                <a:ea typeface="AppleGothic" pitchFamily="2" charset="-127"/>
              </a:rPr>
              <a:t>self.frame.height</a:t>
            </a:r>
            <a:endParaRPr lang="en-US" altLang="ko-KR" sz="2000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        let </a:t>
            </a:r>
            <a:r>
              <a:rPr lang="en-US" altLang="ko-KR" sz="2000" dirty="0" err="1">
                <a:latin typeface="AppleGothic" pitchFamily="2" charset="-127"/>
                <a:ea typeface="AppleGothic" pitchFamily="2" charset="-127"/>
              </a:rPr>
              <a:t>lblWidth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 = </a:t>
            </a:r>
            <a:r>
              <a:rPr lang="en-US" altLang="ko-KR" sz="2000" dirty="0" err="1">
                <a:latin typeface="AppleGothic" pitchFamily="2" charset="-127"/>
                <a:ea typeface="AppleGothic" pitchFamily="2" charset="-127"/>
              </a:rPr>
              <a:t>self.frame.width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 - (</a:t>
            </a:r>
            <a:r>
              <a:rPr lang="en-US" altLang="ko-KR" sz="2000" dirty="0" err="1">
                <a:latin typeface="AppleGothic" pitchFamily="2" charset="-127"/>
                <a:ea typeface="AppleGothic" pitchFamily="2" charset="-127"/>
              </a:rPr>
              <a:t>btnWidth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 * 2)</a:t>
            </a:r>
          </a:p>
          <a:p>
            <a:pPr marL="0" indent="0">
              <a:buNone/>
            </a:pPr>
            <a:r>
              <a:rPr lang="ko-KR" altLang="en-US" sz="2000" dirty="0">
                <a:latin typeface="AppleGothic" pitchFamily="2" charset="-127"/>
                <a:ea typeface="AppleGothic" pitchFamily="2" charset="-127"/>
              </a:rPr>
              <a:t>        </a:t>
            </a:r>
            <a:r>
              <a:rPr lang="en-US" altLang="ko-KR" sz="2000" dirty="0" err="1">
                <a:latin typeface="AppleGothic" pitchFamily="2" charset="-127"/>
                <a:ea typeface="AppleGothic" pitchFamily="2" charset="-127"/>
              </a:rPr>
              <a:t>lelf.leftBtn.frame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 =</a:t>
            </a:r>
          </a:p>
          <a:p>
            <a:pPr marL="0" indent="0">
              <a:buNone/>
            </a:pP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            </a:t>
            </a:r>
            <a:r>
              <a:rPr lang="en-US" altLang="ko-KR" sz="2000" dirty="0" err="1">
                <a:latin typeface="AppleGothic" pitchFamily="2" charset="-127"/>
                <a:ea typeface="AppleGothic" pitchFamily="2" charset="-127"/>
              </a:rPr>
              <a:t>CGRect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(x:0, y:0, width: </a:t>
            </a:r>
            <a:r>
              <a:rPr lang="en-US" altLang="ko-KR" sz="2000" dirty="0" err="1">
                <a:latin typeface="AppleGothic" pitchFamily="2" charset="-127"/>
                <a:ea typeface="AppleGothic" pitchFamily="2" charset="-127"/>
              </a:rPr>
              <a:t>btnWidth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, </a:t>
            </a:r>
            <a:r>
              <a:rPr lang="en-US" altLang="ko-KR" sz="2000" dirty="0" err="1">
                <a:latin typeface="AppleGothic" pitchFamily="2" charset="-127"/>
                <a:ea typeface="AppleGothic" pitchFamily="2" charset="-127"/>
              </a:rPr>
              <a:t>height:btnWidth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        </a:t>
            </a:r>
            <a:r>
              <a:rPr lang="en-US" altLang="ko-KR" sz="2000" dirty="0" err="1">
                <a:latin typeface="AppleGothic" pitchFamily="2" charset="-127"/>
                <a:ea typeface="AppleGothic" pitchFamily="2" charset="-127"/>
              </a:rPr>
              <a:t>self.centerLabel.frame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 =</a:t>
            </a:r>
          </a:p>
          <a:p>
            <a:pPr marL="0" indent="0">
              <a:buNone/>
            </a:pP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            </a:t>
            </a:r>
            <a:r>
              <a:rPr lang="en-US" altLang="ko-KR" sz="2000" dirty="0" err="1">
                <a:latin typeface="AppleGothic" pitchFamily="2" charset="-127"/>
                <a:ea typeface="AppleGothic" pitchFamily="2" charset="-127"/>
              </a:rPr>
              <a:t>CGRect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(x: </a:t>
            </a:r>
            <a:r>
              <a:rPr lang="en-US" altLang="ko-KR" sz="2000" dirty="0" err="1">
                <a:latin typeface="AppleGothic" pitchFamily="2" charset="-127"/>
                <a:ea typeface="AppleGothic" pitchFamily="2" charset="-127"/>
              </a:rPr>
              <a:t>btnWidth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, y: 0, width: </a:t>
            </a:r>
            <a:r>
              <a:rPr lang="en-US" altLang="ko-KR" sz="2000" dirty="0" err="1">
                <a:latin typeface="AppleGothic" pitchFamily="2" charset="-127"/>
                <a:ea typeface="AppleGothic" pitchFamily="2" charset="-127"/>
              </a:rPr>
              <a:t>lblWidth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,</a:t>
            </a:r>
          </a:p>
          <a:p>
            <a:pPr marL="0" indent="0">
              <a:buNone/>
            </a:pPr>
            <a:r>
              <a:rPr lang="mr-IN" altLang="ko-KR" sz="2000" dirty="0">
                <a:latin typeface="AppleGothic" pitchFamily="2" charset="-127"/>
                <a:ea typeface="AppleGothic" pitchFamily="2" charset="-127"/>
              </a:rPr>
              <a:t>                   </a:t>
            </a:r>
            <a:r>
              <a:rPr lang="mr-IN" altLang="ko-KR" sz="2000" dirty="0" err="1">
                <a:latin typeface="AppleGothic" pitchFamily="2" charset="-127"/>
                <a:ea typeface="AppleGothic" pitchFamily="2" charset="-127"/>
              </a:rPr>
              <a:t>height</a:t>
            </a:r>
            <a:r>
              <a:rPr lang="mr-IN" altLang="ko-KR" sz="2000" dirty="0">
                <a:latin typeface="AppleGothic" pitchFamily="2" charset="-127"/>
                <a:ea typeface="AppleGothic" pitchFamily="2" charset="-127"/>
              </a:rPr>
              <a:t>: </a:t>
            </a:r>
            <a:r>
              <a:rPr lang="mr-IN" altLang="ko-KR" sz="2000" dirty="0" err="1">
                <a:latin typeface="AppleGothic" pitchFamily="2" charset="-127"/>
                <a:ea typeface="AppleGothic" pitchFamily="2" charset="-127"/>
              </a:rPr>
              <a:t>btnWidth</a:t>
            </a:r>
            <a:r>
              <a:rPr lang="mr-IN" altLang="ko-KR" sz="2000" dirty="0">
                <a:latin typeface="AppleGothic" pitchFamily="2" charset="-127"/>
                <a:ea typeface="AppleGothic" pitchFamily="2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        </a:t>
            </a:r>
            <a:r>
              <a:rPr lang="en-US" altLang="ko-KR" sz="2000" dirty="0" err="1">
                <a:latin typeface="AppleGothic" pitchFamily="2" charset="-127"/>
                <a:ea typeface="AppleGothic" pitchFamily="2" charset="-127"/>
              </a:rPr>
              <a:t>self.rightBtn.frame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 = </a:t>
            </a:r>
            <a:r>
              <a:rPr lang="en-US" altLang="ko-KR" sz="2000" dirty="0" err="1">
                <a:latin typeface="AppleGothic" pitchFamily="2" charset="-127"/>
                <a:ea typeface="AppleGothic" pitchFamily="2" charset="-127"/>
              </a:rPr>
              <a:t>CGRect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(x: </a:t>
            </a:r>
            <a:r>
              <a:rPr lang="en-US" altLang="ko-KR" sz="2000" dirty="0" err="1">
                <a:latin typeface="AppleGothic" pitchFamily="2" charset="-127"/>
                <a:ea typeface="AppleGothic" pitchFamily="2" charset="-127"/>
              </a:rPr>
              <a:t>btnWidth+lblWidth</a:t>
            </a:r>
            <a:r>
              <a:rPr lang="en-US" altLang="ko-KR" sz="2000" dirty="0">
                <a:latin typeface="AppleGothic" pitchFamily="2" charset="-127"/>
                <a:ea typeface="AppleGothic" pitchFamily="2" charset="-127"/>
              </a:rPr>
              <a:t>, y: 0,</a:t>
            </a:r>
          </a:p>
          <a:p>
            <a:pPr marL="0" indent="0">
              <a:buNone/>
            </a:pPr>
            <a:r>
              <a:rPr lang="de-DE" altLang="ko-KR" sz="2000" dirty="0">
                <a:latin typeface="AppleGothic" pitchFamily="2" charset="-127"/>
                <a:ea typeface="AppleGothic" pitchFamily="2" charset="-127"/>
              </a:rPr>
              <a:t>                   </a:t>
            </a:r>
            <a:r>
              <a:rPr lang="de-DE" altLang="ko-KR" sz="2000" dirty="0" err="1">
                <a:latin typeface="AppleGothic" pitchFamily="2" charset="-127"/>
                <a:ea typeface="AppleGothic" pitchFamily="2" charset="-127"/>
              </a:rPr>
              <a:t>width</a:t>
            </a:r>
            <a:r>
              <a:rPr lang="de-DE" altLang="ko-KR" sz="2000" dirty="0">
                <a:latin typeface="AppleGothic" pitchFamily="2" charset="-127"/>
                <a:ea typeface="AppleGothic" pitchFamily="2" charset="-127"/>
              </a:rPr>
              <a:t>: </a:t>
            </a:r>
            <a:r>
              <a:rPr lang="de-DE" altLang="ko-KR" sz="2000" dirty="0" err="1">
                <a:latin typeface="AppleGothic" pitchFamily="2" charset="-127"/>
                <a:ea typeface="AppleGothic" pitchFamily="2" charset="-127"/>
              </a:rPr>
              <a:t>btnWidth</a:t>
            </a:r>
            <a:r>
              <a:rPr lang="de-DE" altLang="ko-KR" sz="2000" dirty="0">
                <a:latin typeface="AppleGothic" pitchFamily="2" charset="-127"/>
                <a:ea typeface="AppleGothic" pitchFamily="2" charset="-127"/>
              </a:rPr>
              <a:t>, </a:t>
            </a:r>
            <a:r>
              <a:rPr lang="de-DE" altLang="ko-KR" sz="2000" dirty="0" err="1">
                <a:latin typeface="AppleGothic" pitchFamily="2" charset="-127"/>
                <a:ea typeface="AppleGothic" pitchFamily="2" charset="-127"/>
              </a:rPr>
              <a:t>height</a:t>
            </a:r>
            <a:r>
              <a:rPr lang="de-DE" altLang="ko-KR" sz="2000" dirty="0">
                <a:latin typeface="AppleGothic" pitchFamily="2" charset="-127"/>
                <a:ea typeface="AppleGothic" pitchFamily="2" charset="-127"/>
              </a:rPr>
              <a:t>: </a:t>
            </a:r>
            <a:r>
              <a:rPr lang="de-DE" altLang="ko-KR" sz="2000" dirty="0" err="1">
                <a:latin typeface="AppleGothic" pitchFamily="2" charset="-127"/>
                <a:ea typeface="AppleGothic" pitchFamily="2" charset="-127"/>
              </a:rPr>
              <a:t>btnWidth</a:t>
            </a:r>
            <a:r>
              <a:rPr lang="de-DE" altLang="ko-KR" sz="2000" dirty="0">
                <a:latin typeface="AppleGothic" pitchFamily="2" charset="-127"/>
                <a:ea typeface="AppleGothic" pitchFamily="2" charset="-127"/>
              </a:rPr>
              <a:t>)</a:t>
            </a:r>
          </a:p>
          <a:p>
            <a:pPr marL="0" indent="0">
              <a:buNone/>
            </a:pPr>
            <a:r>
              <a:rPr lang="mr-IN" altLang="ko-KR" sz="2000" dirty="0">
                <a:latin typeface="AppleGothic" pitchFamily="2" charset="-127"/>
                <a:ea typeface="AppleGothic" pitchFamily="2" charset="-127"/>
              </a:rPr>
              <a:t>      </a:t>
            </a:r>
            <a:endParaRPr kumimoji="1" lang="ko-KR" altLang="en-US" sz="20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66687" y="3117303"/>
            <a:ext cx="410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latin typeface="AppleGothic" pitchFamily="2" charset="-127"/>
                <a:ea typeface="AppleGothic" pitchFamily="2" charset="-127"/>
                <a:cs typeface="Nanum Gothic" charset="-127"/>
              </a:rPr>
              <a:t>버튼이 배치되고 라벨 그리고 버튼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710223" y="3317358"/>
            <a:ext cx="2923954" cy="2126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824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커스텀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스테퍼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컨트롤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62248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>
                <a:latin typeface="AppleGothic" pitchFamily="2" charset="-127"/>
                <a:ea typeface="AppleGothic" pitchFamily="2" charset="-127"/>
                <a:cs typeface="Nanum Gothic" charset="-127"/>
              </a:rPr>
              <a:t>스토리보드에서 </a:t>
            </a:r>
            <a:r>
              <a:rPr lang="ko-KR" altLang="en-US" sz="24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미리보기를</a:t>
            </a:r>
            <a:r>
              <a:rPr lang="ko-KR" altLang="en-US" sz="24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하려면 </a:t>
            </a:r>
            <a:r>
              <a:rPr lang="en-US" altLang="ko-KR" sz="2400" dirty="0">
                <a:latin typeface="AppleGothic" pitchFamily="2" charset="-127"/>
                <a:ea typeface="AppleGothic" pitchFamily="2" charset="-127"/>
                <a:cs typeface="Nanum Gothic" charset="-127"/>
              </a:rPr>
              <a:t>@</a:t>
            </a:r>
            <a:r>
              <a:rPr lang="en-US" altLang="ko-KR" sz="24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IBDesignable</a:t>
            </a:r>
            <a:r>
              <a:rPr lang="ko-KR" altLang="en-US" sz="2400" dirty="0">
                <a:latin typeface="AppleGothic" pitchFamily="2" charset="-127"/>
                <a:ea typeface="AppleGothic" pitchFamily="2" charset="-127"/>
                <a:cs typeface="Nanum Gothic" charset="-127"/>
              </a:rPr>
              <a:t>을 추가하면 된다</a:t>
            </a:r>
            <a:r>
              <a:rPr lang="en-US" altLang="ko-KR" sz="2400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2400" dirty="0">
                <a:latin typeface="AppleGothic" pitchFamily="2" charset="-127"/>
                <a:ea typeface="AppleGothic" pitchFamily="2" charset="-127"/>
                <a:cs typeface="Nanum Gothic" charset="-127"/>
              </a:rPr>
              <a:t>@</a:t>
            </a:r>
            <a:r>
              <a:rPr lang="en-US" altLang="ko-KR" sz="24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IBInspectable</a:t>
            </a:r>
            <a:r>
              <a:rPr lang="ko-KR" altLang="en-US" sz="2400" dirty="0">
                <a:latin typeface="AppleGothic" pitchFamily="2" charset="-127"/>
                <a:ea typeface="AppleGothic" pitchFamily="2" charset="-127"/>
                <a:cs typeface="Nanum Gothic" charset="-127"/>
              </a:rPr>
              <a:t>을 추가하면 </a:t>
            </a:r>
            <a:r>
              <a:rPr lang="en-US" altLang="ko-KR" sz="2400" dirty="0">
                <a:latin typeface="AppleGothic" pitchFamily="2" charset="-127"/>
                <a:ea typeface="AppleGothic" pitchFamily="2" charset="-127"/>
                <a:cs typeface="Nanum Gothic" charset="-127"/>
              </a:rPr>
              <a:t>Attribute Inspector</a:t>
            </a:r>
            <a:r>
              <a:rPr lang="ko-KR" altLang="en-US" sz="2400" dirty="0">
                <a:latin typeface="AppleGothic" pitchFamily="2" charset="-127"/>
                <a:ea typeface="AppleGothic" pitchFamily="2" charset="-127"/>
                <a:cs typeface="Nanum Gothic" charset="-127"/>
              </a:rPr>
              <a:t>창에서  속성을 처리할 수 있다</a:t>
            </a:r>
            <a:r>
              <a:rPr lang="en-US" altLang="ko-KR" sz="2400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lang="ko-KR" altLang="en-US" sz="24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endParaRPr kumimoji="1" lang="ko-KR" altLang="en-US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92CECB-4060-C046-AF80-95709C350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866" y="2660362"/>
            <a:ext cx="6791605" cy="403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31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커스텀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스테퍼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컨트롤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7DA4B2-7EB1-8949-8F44-D5EC3DB03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31" y="1574940"/>
            <a:ext cx="7869905" cy="31012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ECA7A1-2A0B-004E-9A2C-FFA6D890D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769" y="3576382"/>
            <a:ext cx="6711885" cy="310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1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067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UI</a:t>
            </a:r>
            <a:r>
              <a:rPr kumimoji="1" lang="ko-KR" altLang="en-US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커스터마이징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73215"/>
            <a:ext cx="10515600" cy="4903748"/>
          </a:xfrm>
        </p:spPr>
        <p:txBody>
          <a:bodyPr/>
          <a:lstStyle/>
          <a:p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일반적으로 각각의 </a:t>
            </a:r>
            <a:r>
              <a:rPr kumimoji="1" lang="ko-KR" altLang="en-US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씬은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자기만의 뷰 계층을 가지고 있고 뷰 계층 구조 최상위에는 하나의 뷰가 존재한다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</a:p>
          <a:p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이 뷰를 루트 뷰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(Root View) 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또는 컨텐츠 뷰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(Contents View)</a:t>
            </a:r>
            <a:r>
              <a:rPr kumimoji="1" lang="ko-KR" altLang="en-US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라고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한다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endParaRPr kumimoji="1" lang="en-US" altLang="ko-KR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r>
              <a:rPr kumimoji="1" lang="ko-KR" altLang="en-US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테이블뷰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컨트롤러에서는 </a:t>
            </a:r>
            <a:r>
              <a:rPr kumimoji="1" lang="ko-KR" altLang="en-US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테이블뷰가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루트 뷰이고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,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컬렉션 뷰 컨트롤러에서는 컬렉션 뷰가 루트 뷰의 역할을 담당한다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1918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067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UI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커스터마이징</a:t>
            </a:r>
            <a:endParaRPr kumimoji="1" lang="ko-KR" altLang="en-US" sz="28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73215"/>
            <a:ext cx="10515600" cy="4903748"/>
          </a:xfrm>
        </p:spPr>
        <p:txBody>
          <a:bodyPr/>
          <a:lstStyle/>
          <a:p>
            <a:r>
              <a:rPr kumimoji="1" lang="ko-KR" altLang="en-US" dirty="0">
                <a:solidFill>
                  <a:srgbClr val="2C48FF"/>
                </a:solidFill>
                <a:latin typeface="AppleGothic" pitchFamily="2" charset="-127"/>
                <a:ea typeface="AppleGothic" pitchFamily="2" charset="-127"/>
                <a:cs typeface="Nanum Gothic" charset="-127"/>
              </a:rPr>
              <a:t>인터페이스 </a:t>
            </a:r>
            <a:r>
              <a:rPr kumimoji="1" lang="ko-KR" altLang="en-US" dirty="0" err="1">
                <a:solidFill>
                  <a:srgbClr val="2C48FF"/>
                </a:solidFill>
                <a:latin typeface="AppleGothic" pitchFamily="2" charset="-127"/>
                <a:ea typeface="AppleGothic" pitchFamily="2" charset="-127"/>
                <a:cs typeface="Nanum Gothic" charset="-127"/>
              </a:rPr>
              <a:t>빌더</a:t>
            </a:r>
            <a:r>
              <a:rPr kumimoji="1" lang="en-US" altLang="ko-KR" dirty="0">
                <a:solidFill>
                  <a:srgbClr val="2C48FF"/>
                </a:solidFill>
                <a:latin typeface="AppleGothic" pitchFamily="2" charset="-127"/>
                <a:ea typeface="AppleGothic" pitchFamily="2" charset="-127"/>
                <a:cs typeface="Nanum Gothic" charset="-127"/>
              </a:rPr>
              <a:t>(Interface Builder)</a:t>
            </a:r>
            <a:r>
              <a:rPr kumimoji="1" lang="ko-KR" altLang="en-US" dirty="0" err="1">
                <a:solidFill>
                  <a:srgbClr val="2C48FF"/>
                </a:solidFill>
                <a:latin typeface="AppleGothic" pitchFamily="2" charset="-127"/>
                <a:ea typeface="AppleGothic" pitchFamily="2" charset="-127"/>
                <a:cs typeface="Nanum Gothic" charset="-127"/>
              </a:rPr>
              <a:t>를</a:t>
            </a:r>
            <a:r>
              <a:rPr kumimoji="1" lang="ko-KR" altLang="en-US" dirty="0">
                <a:solidFill>
                  <a:srgbClr val="2C48FF"/>
                </a:solidFill>
                <a:latin typeface="AppleGothic" pitchFamily="2" charset="-127"/>
                <a:ea typeface="AppleGothic" pitchFamily="2" charset="-127"/>
                <a:cs typeface="Nanum Gothic" charset="-127"/>
              </a:rPr>
              <a:t> 사용하는 경우 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개발 속도가 빠르고 편리하지만 </a:t>
            </a:r>
            <a:r>
              <a:rPr kumimoji="1" lang="ko-KR" altLang="en-US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커스터마이징이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용이하지 않다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endParaRPr kumimoji="1" lang="en-US" altLang="ko-KR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r>
              <a:rPr kumimoji="1" lang="ko-KR" altLang="en-US" dirty="0">
                <a:solidFill>
                  <a:srgbClr val="2C48FF"/>
                </a:solidFill>
                <a:latin typeface="AppleGothic" pitchFamily="2" charset="-127"/>
                <a:ea typeface="AppleGothic" pitchFamily="2" charset="-127"/>
                <a:cs typeface="Nanum Gothic" charset="-127"/>
              </a:rPr>
              <a:t>직접 코드로 작성하는 경우 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작업량이 많고 개발 속도가 떨어지지만 </a:t>
            </a:r>
            <a:r>
              <a:rPr kumimoji="1" lang="ko-KR" altLang="en-US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커스터마이징이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용이하다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endParaRPr kumimoji="1" lang="en-US" altLang="ko-KR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현업에서는 </a:t>
            </a:r>
            <a:r>
              <a:rPr kumimoji="1" lang="ko-KR" altLang="en-US" dirty="0">
                <a:solidFill>
                  <a:srgbClr val="2C48FF"/>
                </a:solidFill>
                <a:latin typeface="AppleGothic" pitchFamily="2" charset="-127"/>
                <a:ea typeface="AppleGothic" pitchFamily="2" charset="-127"/>
                <a:cs typeface="Nanum Gothic" charset="-127"/>
              </a:rPr>
              <a:t>필요한 부분만 </a:t>
            </a:r>
            <a:r>
              <a:rPr kumimoji="1" lang="ko-KR" altLang="en-US" dirty="0" err="1">
                <a:solidFill>
                  <a:srgbClr val="2C48FF"/>
                </a:solidFill>
                <a:latin typeface="AppleGothic" pitchFamily="2" charset="-127"/>
                <a:ea typeface="AppleGothic" pitchFamily="2" charset="-127"/>
                <a:cs typeface="Nanum Gothic" charset="-127"/>
              </a:rPr>
              <a:t>커스텀</a:t>
            </a:r>
            <a:r>
              <a:rPr kumimoji="1" lang="ko-KR" altLang="en-US" dirty="0">
                <a:solidFill>
                  <a:srgbClr val="2C48FF"/>
                </a:solidFill>
                <a:latin typeface="AppleGothic" pitchFamily="2" charset="-127"/>
                <a:ea typeface="AppleGothic" pitchFamily="2" charset="-127"/>
                <a:cs typeface="Nanum Gothic" charset="-127"/>
              </a:rPr>
              <a:t> 코드를 적용하고 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나머지 일반적인 부분은 인터페이스 </a:t>
            </a:r>
            <a:r>
              <a:rPr kumimoji="1" lang="ko-KR" altLang="en-US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빌더를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사용해서 구현하는 경우가 많다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462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067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UI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커스터마이징</a:t>
            </a:r>
            <a:endParaRPr kumimoji="1" lang="ko-KR" altLang="en-US" sz="28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80" y="1192193"/>
            <a:ext cx="5390706" cy="40485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703158"/>
            <a:ext cx="6014484" cy="2452334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5677786" y="2083981"/>
            <a:ext cx="174374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53629" y="2083980"/>
            <a:ext cx="5394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>
                <a:latin typeface="Nanum Gothic" charset="-127"/>
                <a:ea typeface="Nanum Gothic" charset="-127"/>
                <a:cs typeface="Nanum Gothic" charset="-127"/>
              </a:rPr>
              <a:t>스토리보드를 소스로 열면 </a:t>
            </a:r>
            <a:r>
              <a:rPr kumimoji="1" lang="en-US" altLang="ko-KR">
                <a:latin typeface="Nanum Gothic" charset="-127"/>
                <a:ea typeface="Nanum Gothic" charset="-127"/>
                <a:cs typeface="Nanum Gothic" charset="-127"/>
              </a:rPr>
              <a:t>XML</a:t>
            </a:r>
            <a:r>
              <a:rPr kumimoji="1" lang="ko-KR" altLang="en-US">
                <a:latin typeface="Nanum Gothic" charset="-127"/>
                <a:ea typeface="Nanum Gothic" charset="-127"/>
                <a:cs typeface="Nanum Gothic" charset="-127"/>
              </a:rPr>
              <a:t>문서로 저장되어 있다</a:t>
            </a:r>
            <a:r>
              <a:rPr kumimoji="1" lang="en-US" altLang="ko-KR"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ko-KR" altLang="en-US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2868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067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UI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커스터마이징</a:t>
            </a:r>
            <a:endParaRPr kumimoji="1" lang="ko-KR" altLang="en-US" sz="28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73215"/>
            <a:ext cx="10515600" cy="4903748"/>
          </a:xfrm>
        </p:spPr>
        <p:txBody>
          <a:bodyPr/>
          <a:lstStyle/>
          <a:p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뷰 컨트롤러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: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endParaRPr kumimoji="1" lang="en-US" altLang="ko-KR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pPr lvl="1"/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화면을 구성하는 요소인 뷰를 관리하는 것이지만 단순히 여기서 그치지 않고 화면과 데이터 사이의 상호작용을 관리하는 역할까지 담당한다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</a:p>
          <a:p>
            <a:pPr lvl="1"/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윈도우 </a:t>
            </a:r>
            <a:r>
              <a:rPr kumimoji="1" lang="ko-KR" altLang="en-US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객체로부터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전달된 이벤트를 받아 내부적으로 구현된 비즈니스 </a:t>
            </a:r>
            <a:r>
              <a:rPr kumimoji="1" lang="ko-KR" altLang="en-US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로직을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실행한다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endParaRPr kumimoji="1" lang="en-US" altLang="ko-KR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endParaRPr kumimoji="1" lang="ko-KR" altLang="en-US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70148D-D208-F14A-90B1-B94024B78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025" y="3113813"/>
            <a:ext cx="5304573" cy="365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04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067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AppleGothic" pitchFamily="2" charset="-127"/>
                <a:ea typeface="AppleGothic" pitchFamily="2" charset="-127"/>
                <a:cs typeface="Nanum Gothic" charset="-127"/>
              </a:rPr>
              <a:t>UI</a:t>
            </a:r>
            <a:r>
              <a:rPr kumimoji="1" lang="ko-KR" altLang="en-US" sz="28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커스터마이징</a:t>
            </a:r>
            <a:endParaRPr kumimoji="1" lang="ko-KR" altLang="en-US" sz="28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73215"/>
            <a:ext cx="10515600" cy="4903748"/>
          </a:xfrm>
        </p:spPr>
        <p:txBody>
          <a:bodyPr>
            <a:normAutofit lnSpcReduction="10000"/>
          </a:bodyPr>
          <a:lstStyle/>
          <a:p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컨텐츠 뷰 컨트롤러</a:t>
            </a:r>
            <a:endParaRPr kumimoji="1" lang="en-US" altLang="ko-KR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pPr lvl="1">
              <a:lnSpc>
                <a:spcPct val="100000"/>
              </a:lnSpc>
            </a:pP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이미지나 </a:t>
            </a:r>
            <a:r>
              <a:rPr kumimoji="1" lang="ko-KR" altLang="en-US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텍스트등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앱의 화면에 표현할 컨텐츠를 관리하는 컨트롤러이다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기본 클래스는 </a:t>
            </a:r>
            <a:r>
              <a:rPr kumimoji="1" lang="en-US" altLang="ko-KR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UIViewController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이다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endParaRPr kumimoji="1" lang="en-US" altLang="ko-KR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pPr lvl="1">
              <a:lnSpc>
                <a:spcPct val="100000"/>
              </a:lnSpc>
            </a:pP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뷰를 관리하고 이벤트를 처리하며 뷰 컨트롤러에서 다른 뷰 컨트롤러로 전환하는 등의 작업을 처리한다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endParaRPr kumimoji="1" lang="en-US" altLang="ko-KR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pPr lvl="1">
              <a:lnSpc>
                <a:spcPct val="100000"/>
              </a:lnSpc>
            </a:pPr>
            <a:r>
              <a:rPr kumimoji="1" lang="ko-KR" altLang="en-US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커스텀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  <a:cs typeface="Nanum Gothic" charset="-127"/>
              </a:rPr>
              <a:t> 뷰 컨트롤러를 정의할 때 상속 받을 수 있는 다양한 뷰 컨트롤러가 있다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</a:p>
          <a:p>
            <a:pPr lvl="2">
              <a:lnSpc>
                <a:spcPct val="100000"/>
              </a:lnSpc>
            </a:pPr>
            <a:r>
              <a:rPr kumimoji="1" lang="en-US" altLang="ko-KR" sz="24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UITableViewController</a:t>
            </a:r>
            <a:endParaRPr kumimoji="1" lang="en-US" altLang="ko-KR" sz="24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pPr lvl="2">
              <a:lnSpc>
                <a:spcPct val="100000"/>
              </a:lnSpc>
            </a:pPr>
            <a:r>
              <a:rPr kumimoji="1" lang="en-US" altLang="ko-KR" sz="24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UICollectionViewController</a:t>
            </a:r>
            <a:endParaRPr kumimoji="1" lang="en-US" altLang="ko-KR" sz="24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pPr lvl="2">
              <a:lnSpc>
                <a:spcPct val="100000"/>
              </a:lnSpc>
            </a:pPr>
            <a:r>
              <a:rPr kumimoji="1" lang="en-US" altLang="ko-KR" sz="24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UIScrollViewController</a:t>
            </a:r>
            <a:endParaRPr kumimoji="1" lang="en-US" altLang="ko-KR" sz="24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pPr lvl="2">
              <a:lnSpc>
                <a:spcPct val="100000"/>
              </a:lnSpc>
            </a:pPr>
            <a:r>
              <a:rPr kumimoji="1" lang="en-US" altLang="ko-KR" sz="24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UIViewController</a:t>
            </a:r>
            <a:endParaRPr kumimoji="1" lang="en-US" altLang="ko-KR" sz="24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pPr lvl="1"/>
            <a:endParaRPr kumimoji="1" lang="ko-KR" altLang="en-US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5721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12015</TotalTime>
  <Words>1981</Words>
  <Application>Microsoft Macintosh PowerPoint</Application>
  <PresentationFormat>와이드스크린</PresentationFormat>
  <Paragraphs>292</Paragraphs>
  <Slides>49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4" baseType="lpstr">
      <vt:lpstr>맑은 고딕</vt:lpstr>
      <vt:lpstr>AppleGothic</vt:lpstr>
      <vt:lpstr>Nanum Gothic</vt:lpstr>
      <vt:lpstr>Arial</vt:lpstr>
      <vt:lpstr>Office 테마</vt:lpstr>
      <vt:lpstr>4장 UI 커스터마이징</vt:lpstr>
      <vt:lpstr>UI커스터마이징</vt:lpstr>
      <vt:lpstr>UI커스터마이징</vt:lpstr>
      <vt:lpstr>UI커스터마이징</vt:lpstr>
      <vt:lpstr>UI커스터마이징</vt:lpstr>
      <vt:lpstr>UI커스터마이징</vt:lpstr>
      <vt:lpstr>UI커스터마이징</vt:lpstr>
      <vt:lpstr>UI커스터마이징</vt:lpstr>
      <vt:lpstr>UI커스터마이징</vt:lpstr>
      <vt:lpstr>UI커스터마이징</vt:lpstr>
      <vt:lpstr>UI커스터마이징</vt:lpstr>
      <vt:lpstr>UI커스터마이징</vt:lpstr>
      <vt:lpstr>UI커스터마이징</vt:lpstr>
      <vt:lpstr>UI커스터마이징</vt:lpstr>
      <vt:lpstr>UI커스터마이징</vt:lpstr>
      <vt:lpstr>UI커스터마이징</vt:lpstr>
      <vt:lpstr>UI커스터마이징</vt:lpstr>
      <vt:lpstr>UI커스터마이징</vt:lpstr>
      <vt:lpstr>UI커스터마이징</vt:lpstr>
      <vt:lpstr>UI커스터마이징</vt:lpstr>
      <vt:lpstr>UI커스터마이징</vt:lpstr>
      <vt:lpstr>코드로 입력폼 만들기 </vt:lpstr>
      <vt:lpstr>코드로 입력폼 만들기 </vt:lpstr>
      <vt:lpstr>네비게이션 바 커스터마이징</vt:lpstr>
      <vt:lpstr>네비게이션 바 커스터마이징</vt:lpstr>
      <vt:lpstr>네비게이션 바 커스터마이징</vt:lpstr>
      <vt:lpstr>네비게이션 바 커스터마이징</vt:lpstr>
      <vt:lpstr>알림창 커스터마이징</vt:lpstr>
      <vt:lpstr>알림창 커스터마이징</vt:lpstr>
      <vt:lpstr>알림창 커스터마이징</vt:lpstr>
      <vt:lpstr>알림창 커스터마이징</vt:lpstr>
      <vt:lpstr>알림창 커스터마이징</vt:lpstr>
      <vt:lpstr>알림창 커스터마이징 – MapKitViewController를 실행한다. </vt:lpstr>
      <vt:lpstr>알림창 커스터마이징</vt:lpstr>
      <vt:lpstr>알림창 커스터마이징</vt:lpstr>
      <vt:lpstr>알림창 커스터마이징</vt:lpstr>
      <vt:lpstr>알림창 커스터마이징</vt:lpstr>
      <vt:lpstr>알림창 커스터마이징</vt:lpstr>
      <vt:lpstr>커스텀 클래스</vt:lpstr>
      <vt:lpstr>커스텀 클래스의 원리</vt:lpstr>
      <vt:lpstr>코드로 버튼 추가</vt:lpstr>
      <vt:lpstr>코드로 버튼 추가</vt:lpstr>
      <vt:lpstr>코드로 버튼 추가</vt:lpstr>
      <vt:lpstr>코드로 버튼 추가 데모</vt:lpstr>
      <vt:lpstr>커스텀 스테퍼 컨트롤 </vt:lpstr>
      <vt:lpstr>커스텀 스테퍼 컨트롤 </vt:lpstr>
      <vt:lpstr>커스텀 스테퍼 컨트롤 </vt:lpstr>
      <vt:lpstr>커스텀 스테퍼 컨트롤 </vt:lpstr>
      <vt:lpstr>커스텀 스테퍼 컨트롤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커스터마이징</dc:title>
  <dc:creator>Microsoft Office 사용자</dc:creator>
  <cp:lastModifiedBy>Microsoft Office User</cp:lastModifiedBy>
  <cp:revision>76</cp:revision>
  <dcterms:created xsi:type="dcterms:W3CDTF">2017-09-08T18:10:09Z</dcterms:created>
  <dcterms:modified xsi:type="dcterms:W3CDTF">2020-11-03T08:39:23Z</dcterms:modified>
</cp:coreProperties>
</file>