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75" r:id="rId4"/>
    <p:sldId id="274" r:id="rId5"/>
    <p:sldId id="276" r:id="rId6"/>
    <p:sldId id="264" r:id="rId7"/>
    <p:sldId id="265" r:id="rId8"/>
    <p:sldId id="266" r:id="rId9"/>
    <p:sldId id="267" r:id="rId10"/>
    <p:sldId id="268" r:id="rId11"/>
    <p:sldId id="277" r:id="rId12"/>
    <p:sldId id="278" r:id="rId13"/>
    <p:sldId id="279" r:id="rId14"/>
    <p:sldId id="280" r:id="rId15"/>
    <p:sldId id="281" r:id="rId16"/>
    <p:sldId id="28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5"/>
    <p:restoredTop sz="94724"/>
  </p:normalViewPr>
  <p:slideViewPr>
    <p:cSldViewPr snapToGrid="0" snapToObjects="1">
      <p:cViewPr varScale="1">
        <p:scale>
          <a:sx n="138" d="100"/>
          <a:sy n="138" d="100"/>
        </p:scale>
        <p:origin x="20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4B99-1C99-5840-A8B2-17922271F94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9BD4-865D-064D-9AA1-951D78B7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4B99-1C99-5840-A8B2-17922271F94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9BD4-865D-064D-9AA1-951D78B7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0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4B99-1C99-5840-A8B2-17922271F94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9BD4-865D-064D-9AA1-951D78B7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0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4B99-1C99-5840-A8B2-17922271F94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9BD4-865D-064D-9AA1-951D78B7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4B99-1C99-5840-A8B2-17922271F94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9BD4-865D-064D-9AA1-951D78B7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1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4B99-1C99-5840-A8B2-17922271F94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9BD4-865D-064D-9AA1-951D78B7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3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4B99-1C99-5840-A8B2-17922271F94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9BD4-865D-064D-9AA1-951D78B7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0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4B99-1C99-5840-A8B2-17922271F94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9BD4-865D-064D-9AA1-951D78B7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5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4B99-1C99-5840-A8B2-17922271F94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9BD4-865D-064D-9AA1-951D78B7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8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4B99-1C99-5840-A8B2-17922271F94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9BD4-865D-064D-9AA1-951D78B7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4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4B99-1C99-5840-A8B2-17922271F94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9BD4-865D-064D-9AA1-951D78B7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3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74B99-1C99-5840-A8B2-17922271F94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79BD4-865D-064D-9AA1-951D78B7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8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AppleGothic" pitchFamily="2" charset="-127"/>
                <a:ea typeface="AppleGothic" pitchFamily="2" charset="-127"/>
                <a:cs typeface="나눔고딕"/>
              </a:rPr>
              <a:t>9</a:t>
            </a:r>
            <a:r>
              <a:rPr lang="ko-KR" altLang="en-US" dirty="0">
                <a:latin typeface="AppleGothic" pitchFamily="2" charset="-127"/>
                <a:ea typeface="AppleGothic" pitchFamily="2" charset="-127"/>
                <a:cs typeface="나눔고딕"/>
              </a:rPr>
              <a:t>장 </a:t>
            </a:r>
            <a:r>
              <a:rPr lang="en-US" altLang="ko-KR" dirty="0">
                <a:latin typeface="AppleGothic" pitchFamily="2" charset="-127"/>
                <a:ea typeface="AppleGothic" pitchFamily="2" charset="-127"/>
                <a:cs typeface="나눔고딕"/>
              </a:rPr>
              <a:t>GCD(Global Central Dispatch)</a:t>
            </a:r>
            <a:endParaRPr lang="en-US" dirty="0">
              <a:latin typeface="AppleGothic" pitchFamily="2" charset="-127"/>
              <a:ea typeface="AppleGothic" pitchFamily="2" charset="-127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440562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887" y="419587"/>
            <a:ext cx="8289275" cy="6123721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Serial DispatchQueue</a:t>
            </a:r>
            <a:r>
              <a:rPr lang="ko-KR" altLang="en-US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와 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Concurrent DispatchQueue</a:t>
            </a:r>
            <a:r>
              <a:rPr lang="ko-KR" altLang="en-US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</a:t>
            </a:r>
            <a:endParaRPr lang="en-US" sz="28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5926" y="1530930"/>
            <a:ext cx="3866816" cy="15989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42191" y="2029900"/>
            <a:ext cx="725736" cy="6690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ppleGothic" pitchFamily="2" charset="-127"/>
                <a:ea typeface="AppleGothic" pitchFamily="2" charset="-127"/>
              </a:rPr>
              <a:t>3</a:t>
            </a:r>
            <a:endParaRPr 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13102" y="2029900"/>
            <a:ext cx="725736" cy="6690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ppleGothic" pitchFamily="2" charset="-127"/>
                <a:ea typeface="AppleGothic" pitchFamily="2" charset="-127"/>
              </a:rPr>
              <a:t>2</a:t>
            </a:r>
            <a:endParaRPr 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67688" y="2029900"/>
            <a:ext cx="725736" cy="6690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dirty="0">
                <a:latin typeface="AppleGothic" pitchFamily="2" charset="-127"/>
                <a:ea typeface="AppleGothic" pitchFamily="2" charset="-127"/>
              </a:rPr>
              <a:t>1</a:t>
            </a:r>
            <a:endParaRPr 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73618" y="2029900"/>
            <a:ext cx="725736" cy="6690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ppleGothic" pitchFamily="2" charset="-127"/>
              <a:ea typeface="AppleGothic" pitchFamily="2" charset="-127"/>
            </a:endParaRP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4626572" y="2313408"/>
            <a:ext cx="747046" cy="1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72327" y="32443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Gothic" pitchFamily="2" charset="-127"/>
                <a:ea typeface="AppleGothic" pitchFamily="2" charset="-127"/>
              </a:rPr>
              <a:t>Serial </a:t>
            </a:r>
            <a:r>
              <a:rPr lang="en-US" dirty="0" err="1">
                <a:latin typeface="AppleGothic" pitchFamily="2" charset="-127"/>
                <a:ea typeface="AppleGothic" pitchFamily="2" charset="-127"/>
              </a:rPr>
              <a:t>DispatchQueue</a:t>
            </a:r>
            <a:endParaRPr 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04209" y="2783250"/>
            <a:ext cx="295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ppleGothic" pitchFamily="2" charset="-127"/>
                <a:ea typeface="AppleGothic" pitchFamily="2" charset="-127"/>
              </a:rPr>
              <a:t>작업이 끝나기를 기다린다</a:t>
            </a:r>
            <a:r>
              <a:rPr lang="en-US" altLang="ko-KR" dirty="0">
                <a:latin typeface="AppleGothic" pitchFamily="2" charset="-127"/>
                <a:ea typeface="AppleGothic" pitchFamily="2" charset="-127"/>
              </a:rPr>
              <a:t>.</a:t>
            </a:r>
            <a:endParaRPr 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8326" y="4076117"/>
            <a:ext cx="3866816" cy="15989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694591" y="4575087"/>
            <a:ext cx="725736" cy="6690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ppleGothic" pitchFamily="2" charset="-127"/>
                <a:ea typeface="AppleGothic" pitchFamily="2" charset="-127"/>
              </a:rPr>
              <a:t>3</a:t>
            </a:r>
            <a:endParaRPr 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65502" y="4575087"/>
            <a:ext cx="725736" cy="6690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ppleGothic" pitchFamily="2" charset="-127"/>
                <a:ea typeface="AppleGothic" pitchFamily="2" charset="-127"/>
              </a:rPr>
              <a:t>2</a:t>
            </a:r>
            <a:endParaRPr 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820088" y="4575087"/>
            <a:ext cx="725736" cy="6690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dirty="0">
                <a:latin typeface="AppleGothic" pitchFamily="2" charset="-127"/>
                <a:ea typeface="AppleGothic" pitchFamily="2" charset="-127"/>
              </a:rPr>
              <a:t>1</a:t>
            </a:r>
            <a:endParaRPr 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251754" y="3700135"/>
            <a:ext cx="725736" cy="6690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888886" y="4575087"/>
            <a:ext cx="725736" cy="6690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604025" y="5675089"/>
            <a:ext cx="725736" cy="6690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ppleGothic" pitchFamily="2" charset="-127"/>
              <a:ea typeface="AppleGothic" pitchFamily="2" charset="-127"/>
            </a:endParaRPr>
          </a:p>
        </p:txBody>
      </p:sp>
      <p:cxnSp>
        <p:nvCxnSpPr>
          <p:cNvPr id="22" name="Straight Arrow Connector 21"/>
          <p:cNvCxnSpPr>
            <a:endCxn id="18" idx="1"/>
          </p:cNvCxnSpPr>
          <p:nvPr/>
        </p:nvCxnSpPr>
        <p:spPr>
          <a:xfrm flipV="1">
            <a:off x="5085142" y="4034672"/>
            <a:ext cx="1166612" cy="540415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9" idx="1"/>
          </p:cNvCxnSpPr>
          <p:nvPr/>
        </p:nvCxnSpPr>
        <p:spPr>
          <a:xfrm flipV="1">
            <a:off x="5085142" y="4909624"/>
            <a:ext cx="803744" cy="125435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0" idx="1"/>
          </p:cNvCxnSpPr>
          <p:nvPr/>
        </p:nvCxnSpPr>
        <p:spPr>
          <a:xfrm>
            <a:off x="5085142" y="5397946"/>
            <a:ext cx="518883" cy="61168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29997" y="5873430"/>
            <a:ext cx="300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Gothic" pitchFamily="2" charset="-127"/>
                <a:ea typeface="AppleGothic" pitchFamily="2" charset="-127"/>
              </a:rPr>
              <a:t>Concurrent DispatchQueue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97612" y="5919597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ppleGothic" pitchFamily="2" charset="-127"/>
                <a:ea typeface="AppleGothic" pitchFamily="2" charset="-127"/>
              </a:rPr>
              <a:t>실행작업을 </a:t>
            </a:r>
            <a:endParaRPr lang="en-US" altLang="ko-KR" dirty="0">
              <a:latin typeface="AppleGothic" pitchFamily="2" charset="-127"/>
              <a:ea typeface="AppleGothic" pitchFamily="2" charset="-127"/>
            </a:endParaRPr>
          </a:p>
          <a:p>
            <a:r>
              <a:rPr lang="ko-KR" altLang="en-US" dirty="0">
                <a:latin typeface="AppleGothic" pitchFamily="2" charset="-127"/>
                <a:ea typeface="AppleGothic" pitchFamily="2" charset="-127"/>
              </a:rPr>
              <a:t>기다리지 않는다</a:t>
            </a:r>
            <a:r>
              <a:rPr lang="en-US" altLang="ko-KR" dirty="0">
                <a:latin typeface="AppleGothic" pitchFamily="2" charset="-127"/>
                <a:ea typeface="AppleGothic" pitchFamily="2" charset="-127"/>
              </a:rPr>
              <a:t>.</a:t>
            </a:r>
            <a:endParaRPr lang="en-US" dirty="0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6381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887" y="419587"/>
            <a:ext cx="8289275" cy="6123721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ko-KR" altLang="en-US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시리얼큐와</a:t>
            </a:r>
            <a:r>
              <a:rPr lang="ko-KR" altLang="en-US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</a:t>
            </a:r>
            <a:r>
              <a:rPr lang="ko-KR" altLang="en-US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컨커런트</a:t>
            </a:r>
            <a:r>
              <a:rPr lang="ko-KR" altLang="en-US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</a:t>
            </a:r>
            <a:r>
              <a:rPr lang="ko-KR" altLang="en-US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디스패치</a:t>
            </a:r>
            <a:r>
              <a:rPr lang="ko-KR" altLang="en-US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큐 생성</a:t>
            </a:r>
            <a:endParaRPr lang="en-US" altLang="ko-KR" sz="28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  <a:p>
            <a:pPr marL="914400" lvl="1" indent="-457200" algn="l">
              <a:buFont typeface="Arial"/>
              <a:buChar char="•"/>
            </a:pPr>
            <a:r>
              <a:rPr lang="ko-KR" altLang="en-US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컨커런트 큐 생성</a:t>
            </a:r>
            <a:endParaRPr lang="en-US" altLang="ko-KR" sz="24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  <a:p>
            <a:pPr lvl="1" algn="l"/>
            <a:r>
              <a:rPr lang="en-US" altLang="ko-KR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let concurrentQueue = 	</a:t>
            </a:r>
            <a:r>
              <a:rPr lang="en-US" altLang="ko-KR" sz="2400" dirty="0" err="1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DispatchQueue</a:t>
            </a:r>
            <a:r>
              <a:rPr lang="en-US" altLang="ko-KR" sz="2400" dirty="0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(label</a:t>
            </a:r>
            <a:r>
              <a:rPr lang="en-US" altLang="ko-KR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:”queuename”, 		attributes: </a:t>
            </a:r>
            <a:r>
              <a:rPr lang="en-US" altLang="ko-KR" sz="2400" dirty="0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.concurrent</a:t>
            </a:r>
            <a:r>
              <a:rPr lang="en-US" altLang="ko-KR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)</a:t>
            </a:r>
          </a:p>
          <a:p>
            <a:pPr marL="800100" lvl="1" indent="-342900" algn="l">
              <a:buFont typeface="Arial" charset="0"/>
              <a:buChar char="•"/>
            </a:pPr>
            <a:endParaRPr lang="en-US" altLang="ko-KR" sz="24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  <a:p>
            <a:pPr marL="800100" lvl="1" indent="-342900" algn="l">
              <a:buFont typeface="Arial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시리얼 큐 생성</a:t>
            </a:r>
            <a:endParaRPr lang="en-US" altLang="ko-KR" sz="24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  <a:p>
            <a:pPr lvl="1" algn="l"/>
            <a:r>
              <a:rPr lang="en-US" altLang="ko-KR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let serialQueue = </a:t>
            </a:r>
            <a:r>
              <a:rPr lang="en-US" altLang="ko-KR" sz="2400" dirty="0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DispatchQueue(label</a:t>
            </a:r>
            <a:r>
              <a:rPr lang="en-US" altLang="ko-KR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: “queuename”)</a:t>
            </a:r>
          </a:p>
        </p:txBody>
      </p:sp>
    </p:spTree>
    <p:extLst>
      <p:ext uri="{BB962C8B-B14F-4D97-AF65-F5344CB8AC3E}">
        <p14:creationId xmlns:p14="http://schemas.microsoft.com/office/powerpoint/2010/main" val="112295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887" y="419587"/>
            <a:ext cx="8289275" cy="6123721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DispatchQueue</a:t>
            </a:r>
            <a:r>
              <a:rPr lang="ko-KR" altLang="en-US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데모</a:t>
            </a:r>
            <a:r>
              <a:rPr lang="en-US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:</a:t>
            </a:r>
            <a:r>
              <a:rPr lang="ko-KR" altLang="en-US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simpleQueues()</a:t>
            </a:r>
            <a:r>
              <a:rPr lang="ko-KR" altLang="en-US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</a:t>
            </a:r>
            <a:endParaRPr lang="en-US" altLang="ko-KR" sz="2800" dirty="0" err="1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  <a:p>
            <a:pPr algn="l"/>
            <a:r>
              <a:rPr lang="en-US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func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simpleQueues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() {</a:t>
            </a:r>
          </a:p>
          <a:p>
            <a:pPr algn="l"/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       let queue = </a:t>
            </a:r>
            <a:r>
              <a:rPr lang="en-US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DispatchQueue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(label: </a:t>
            </a:r>
          </a:p>
          <a:p>
            <a:pPr algn="l"/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          "</a:t>
            </a:r>
            <a:r>
              <a:rPr lang="en-US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com.credu.myqueue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")</a:t>
            </a:r>
          </a:p>
          <a:p>
            <a:pPr algn="l"/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mr-IN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queue.async</a:t>
            </a:r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{</a:t>
            </a:r>
          </a:p>
          <a:p>
            <a:pPr algn="l"/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           </a:t>
            </a:r>
            <a:r>
              <a:rPr lang="mr-IN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for</a:t>
            </a:r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</a:t>
            </a:r>
            <a:r>
              <a:rPr lang="mr-IN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i</a:t>
            </a:r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</a:t>
            </a:r>
            <a:r>
              <a:rPr lang="mr-IN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in</a:t>
            </a:r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0..&lt;10 {</a:t>
            </a:r>
          </a:p>
          <a:p>
            <a:pPr algn="l"/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               </a:t>
            </a:r>
            <a:r>
              <a:rPr lang="mr-IN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print</a:t>
            </a:r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("</a:t>
            </a:r>
            <a:r>
              <a:rPr lang="mr-IN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q</a:t>
            </a:r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", </a:t>
            </a:r>
            <a:r>
              <a:rPr lang="mr-IN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i</a:t>
            </a:r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)</a:t>
            </a:r>
          </a:p>
          <a:p>
            <a:pPr algn="l"/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           }</a:t>
            </a:r>
          </a:p>
          <a:p>
            <a:pPr algn="l"/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       }</a:t>
            </a:r>
          </a:p>
          <a:p>
            <a:pPr algn="l"/>
            <a:endParaRPr lang="mr-IN" altLang="ko-KR" sz="28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</a:endParaRPr>
          </a:p>
          <a:p>
            <a:pPr algn="l"/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mr-IN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for</a:t>
            </a:r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</a:t>
            </a:r>
            <a:r>
              <a:rPr lang="mr-IN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i</a:t>
            </a:r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</a:t>
            </a:r>
            <a:r>
              <a:rPr lang="mr-IN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in</a:t>
            </a:r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100..&lt;110 {</a:t>
            </a:r>
          </a:p>
          <a:p>
            <a:pPr algn="l"/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           </a:t>
            </a:r>
            <a:r>
              <a:rPr lang="mr-IN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print</a:t>
            </a:r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("</a:t>
            </a:r>
            <a:r>
              <a:rPr lang="mr-IN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m</a:t>
            </a:r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", </a:t>
            </a:r>
            <a:r>
              <a:rPr lang="mr-IN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i</a:t>
            </a:r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)</a:t>
            </a:r>
          </a:p>
          <a:p>
            <a:pPr algn="l"/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       }</a:t>
            </a:r>
          </a:p>
          <a:p>
            <a:pPr algn="l"/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   }</a:t>
            </a:r>
            <a:endParaRPr lang="en-US" altLang="ko-KR" sz="2800" dirty="0" err="1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C8D3F9-DC03-CF49-9C63-0A1FE18A7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282" y="3123446"/>
            <a:ext cx="3952531" cy="145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55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887" y="419587"/>
            <a:ext cx="8289275" cy="6123721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DispatchQueue</a:t>
            </a:r>
            <a:r>
              <a:rPr lang="ko-KR" altLang="en-US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데모</a:t>
            </a:r>
            <a:r>
              <a:rPr lang="en-US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: queuesWithQoS()</a:t>
            </a:r>
          </a:p>
          <a:p>
            <a:pPr marL="457200" indent="-457200" algn="l">
              <a:buFont typeface="Arial"/>
              <a:buChar char="•"/>
            </a:pPr>
            <a:r>
              <a:rPr lang="en-US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Quaility Of Service(QoS)</a:t>
            </a:r>
            <a:r>
              <a:rPr lang="ko-KR" altLang="en-US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를 사용해서 우선순위를 지정할 수 있다</a:t>
            </a:r>
            <a:r>
              <a:rPr lang="en-US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.</a:t>
            </a:r>
            <a:r>
              <a:rPr lang="ko-KR" altLang="en-US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</a:t>
            </a:r>
            <a:endParaRPr lang="en-US" altLang="ko-KR" sz="2800" dirty="0" err="1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  <a:p>
            <a:pPr marL="457200" indent="-457200" algn="l">
              <a:buFont typeface="Arial"/>
              <a:buChar char="•"/>
            </a:pPr>
            <a:r>
              <a:rPr lang="ko-KR" altLang="en-US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만약 </a:t>
            </a:r>
            <a:r>
              <a:rPr lang="en-US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QoS</a:t>
            </a:r>
            <a:r>
              <a:rPr lang="ko-KR" altLang="en-US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가 정의되지 않으면 기본 우선 순위가 주어진다</a:t>
            </a:r>
            <a:r>
              <a:rPr lang="en-US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.</a:t>
            </a:r>
            <a:r>
              <a:rPr lang="ko-KR" altLang="en-US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</a:t>
            </a:r>
            <a:endParaRPr lang="en-US" altLang="ko-KR" sz="2800" dirty="0" err="1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  <a:p>
            <a:pPr marL="457200" indent="-457200" algn="l">
              <a:buFont typeface="Arial"/>
              <a:buChar char="•"/>
            </a:pPr>
            <a:r>
              <a:rPr lang="ko-KR" altLang="en-US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다음과 같은 높은 순위와 낮은 순위가 있다</a:t>
            </a:r>
            <a:r>
              <a:rPr lang="en-US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.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altLang="ko-KR" sz="24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userInteractive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altLang="ko-KR" sz="24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userInitiated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altLang="ko-KR" sz="24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default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altLang="ko-KR" sz="24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utility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altLang="ko-KR" sz="24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background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altLang="ko-KR" sz="24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unspecified</a:t>
            </a:r>
            <a:r>
              <a:rPr lang="ko-KR" altLang="en-US" sz="24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</a:t>
            </a:r>
            <a:endParaRPr lang="en-US" altLang="ko-KR" sz="2400" dirty="0" err="1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  <a:p>
            <a:pPr marL="457200" indent="-457200" algn="l">
              <a:buFont typeface="Arial"/>
              <a:buChar char="•"/>
            </a:pPr>
            <a:endParaRPr lang="en-US" altLang="ko-KR" sz="2800" dirty="0" err="1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609977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887" y="419587"/>
            <a:ext cx="8289275" cy="6123721"/>
          </a:xfrm>
        </p:spPr>
        <p:txBody>
          <a:bodyPr>
            <a:normAutofit fontScale="70000" lnSpcReduction="2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altLang="ko-KR" sz="37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DispatchQueue</a:t>
            </a:r>
            <a:r>
              <a:rPr lang="ko-KR" altLang="en-US" sz="37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데모</a:t>
            </a:r>
            <a:endParaRPr lang="en-US" altLang="ko-KR" sz="3700" dirty="0" err="1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  <a:p>
            <a:pPr algn="l"/>
            <a:r>
              <a:rPr lang="en-US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func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queuesWithQoS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() {</a:t>
            </a:r>
          </a:p>
          <a:p>
            <a:pPr algn="l"/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       </a:t>
            </a:r>
          </a:p>
          <a:p>
            <a:pPr algn="l"/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       let queue1 = </a:t>
            </a:r>
            <a:r>
              <a:rPr lang="en-US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DispatchQueue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(label: "com.credu.queue1", </a:t>
            </a:r>
            <a:r>
              <a:rPr lang="en-US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qos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: </a:t>
            </a:r>
            <a:r>
              <a:rPr lang="en-US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DispatchQoS.background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)</a:t>
            </a:r>
          </a:p>
          <a:p>
            <a:pPr algn="l"/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       let queue2 = </a:t>
            </a:r>
            <a:r>
              <a:rPr lang="en-US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DispatchQueue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(label: "com.credu.queue2", </a:t>
            </a:r>
            <a:r>
              <a:rPr lang="en-US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qos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: </a:t>
            </a:r>
            <a:r>
              <a:rPr lang="en-US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DispatchQoS.utility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)</a:t>
            </a:r>
          </a:p>
          <a:p>
            <a:pPr algn="l"/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       </a:t>
            </a:r>
          </a:p>
          <a:p>
            <a:pPr algn="l"/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       queue1.async {</a:t>
            </a:r>
          </a:p>
          <a:p>
            <a:pPr algn="l"/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           </a:t>
            </a:r>
            <a:r>
              <a:rPr lang="mr-IN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for</a:t>
            </a:r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</a:t>
            </a:r>
            <a:r>
              <a:rPr lang="mr-IN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i</a:t>
            </a:r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</a:t>
            </a:r>
            <a:r>
              <a:rPr lang="mr-IN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in</a:t>
            </a:r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0..&lt;10 {</a:t>
            </a:r>
          </a:p>
          <a:p>
            <a:pPr algn="l"/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               </a:t>
            </a:r>
            <a:r>
              <a:rPr lang="mr-IN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print</a:t>
            </a:r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("</a:t>
            </a:r>
            <a:r>
              <a:rPr lang="mr-IN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q</a:t>
            </a:r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", </a:t>
            </a:r>
            <a:r>
              <a:rPr lang="mr-IN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i</a:t>
            </a:r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)</a:t>
            </a:r>
          </a:p>
          <a:p>
            <a:pPr algn="l"/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           }</a:t>
            </a:r>
          </a:p>
          <a:p>
            <a:pPr algn="l"/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       }</a:t>
            </a:r>
          </a:p>
          <a:p>
            <a:pPr algn="l"/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       </a:t>
            </a:r>
          </a:p>
          <a:p>
            <a:pPr algn="l"/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       queue2.async {</a:t>
            </a:r>
          </a:p>
          <a:p>
            <a:pPr algn="l"/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           </a:t>
            </a:r>
            <a:r>
              <a:rPr lang="mr-IN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for</a:t>
            </a:r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</a:t>
            </a:r>
            <a:r>
              <a:rPr lang="mr-IN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i</a:t>
            </a:r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</a:t>
            </a:r>
            <a:r>
              <a:rPr lang="mr-IN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in</a:t>
            </a:r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100..&lt;110 {</a:t>
            </a:r>
          </a:p>
          <a:p>
            <a:pPr algn="l"/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               </a:t>
            </a:r>
            <a:r>
              <a:rPr lang="mr-IN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print</a:t>
            </a:r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("</a:t>
            </a:r>
            <a:r>
              <a:rPr lang="mr-IN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m</a:t>
            </a:r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", </a:t>
            </a:r>
            <a:r>
              <a:rPr lang="mr-IN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i</a:t>
            </a:r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)</a:t>
            </a:r>
          </a:p>
          <a:p>
            <a:pPr algn="l"/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           }</a:t>
            </a:r>
          </a:p>
          <a:p>
            <a:pPr algn="l"/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       }</a:t>
            </a:r>
          </a:p>
          <a:p>
            <a:pPr algn="l"/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   }</a:t>
            </a:r>
            <a:r>
              <a:rPr lang="ko-KR" altLang="en-US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</a:t>
            </a:r>
            <a:endParaRPr lang="en-US" altLang="ko-KR" sz="2800" dirty="0" err="1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  <a:p>
            <a:pPr marL="457200" indent="-457200" algn="l">
              <a:buFont typeface="Arial"/>
              <a:buChar char="•"/>
            </a:pPr>
            <a:endParaRPr lang="en-US" altLang="ko-KR" sz="2800" dirty="0" err="1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DB4C56-B146-7740-80C7-260434BC7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792" y="3202663"/>
            <a:ext cx="4329456" cy="27907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93764" y="4151403"/>
            <a:ext cx="3507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</a:rPr>
              <a:t>우선순위가 높은 </a:t>
            </a:r>
            <a:r>
              <a:rPr kumimoji="1" lang="en-US" altLang="ko-KR" dirty="0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</a:rPr>
              <a:t>queue2</a:t>
            </a:r>
            <a:r>
              <a:rPr kumimoji="1" lang="ko-KR" altLang="en-US" dirty="0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</a:rPr>
              <a:t>가 먼저</a:t>
            </a:r>
            <a:endParaRPr kumimoji="1" lang="en-US" altLang="ko-KR" dirty="0">
              <a:solidFill>
                <a:srgbClr val="00B0F0"/>
              </a:solidFill>
              <a:latin typeface="AppleGothic" pitchFamily="2" charset="-127"/>
              <a:ea typeface="AppleGothic" pitchFamily="2" charset="-127"/>
            </a:endParaRPr>
          </a:p>
          <a:p>
            <a:r>
              <a:rPr kumimoji="1" lang="ko-KR" altLang="en-US" dirty="0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</a:rPr>
              <a:t>실행된 것을 볼 수 있다</a:t>
            </a:r>
            <a:r>
              <a:rPr kumimoji="1" lang="en-US" altLang="ko-KR" dirty="0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</a:rPr>
              <a:t>.</a:t>
            </a:r>
            <a:r>
              <a:rPr kumimoji="1" lang="ko-KR" altLang="en-US" dirty="0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2903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887" y="419587"/>
            <a:ext cx="8289275" cy="6123721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DispatchQueue</a:t>
            </a:r>
            <a:r>
              <a:rPr lang="ko-KR" altLang="en-US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데모</a:t>
            </a:r>
            <a:r>
              <a:rPr lang="en-US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: concurrentQueues()</a:t>
            </a:r>
            <a:r>
              <a:rPr lang="ko-KR" altLang="en-US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</a:t>
            </a:r>
            <a:endParaRPr lang="en-US" altLang="ko-KR" sz="2800" dirty="0" err="1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  <a:p>
            <a:pPr marL="457200" indent="-457200" algn="l">
              <a:buFont typeface="Arial"/>
              <a:buChar char="•"/>
            </a:pPr>
            <a:r>
              <a:rPr lang="ko-KR" altLang="en-US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디스패치큐에 있는 작업들이 동시에 실행되도록 지정할 수 있다</a:t>
            </a:r>
            <a:r>
              <a:rPr lang="en-US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.</a:t>
            </a:r>
          </a:p>
          <a:p>
            <a:pPr algn="l"/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let </a:t>
            </a:r>
            <a:r>
              <a:rPr lang="en-US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anotherQueue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= </a:t>
            </a:r>
            <a:r>
              <a:rPr lang="en-US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DispatchQueue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(label: </a:t>
            </a:r>
          </a:p>
          <a:p>
            <a:pPr algn="l"/>
            <a:r>
              <a:rPr lang="ko-KR" altLang="en-US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    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"</a:t>
            </a:r>
            <a:r>
              <a:rPr lang="en-US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com.credu.anotherQueue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",</a:t>
            </a:r>
            <a:endParaRPr lang="ko-KR" altLang="ko-KR" sz="28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</a:endParaRPr>
          </a:p>
          <a:p>
            <a:pPr algn="l"/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   </a:t>
            </a:r>
            <a:r>
              <a:rPr lang="ko-KR" altLang="en-US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qos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: .utility, attributes: .concurrent)</a:t>
            </a:r>
            <a:endParaRPr lang="ko-KR" altLang="ko-KR" sz="28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00219F-91B8-4E46-8DD5-56DBFD5A6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43" y="3627673"/>
            <a:ext cx="5422900" cy="2336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31801" y="4560788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</a:rPr>
              <a:t>3</a:t>
            </a:r>
            <a:r>
              <a:rPr kumimoji="1" lang="ko-KR" altLang="en-US" dirty="0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</a:rPr>
              <a:t>개의 작업이 동시에 실행</a:t>
            </a:r>
            <a:endParaRPr kumimoji="1" lang="en-US" altLang="ko-KR" dirty="0">
              <a:solidFill>
                <a:srgbClr val="00B0F0"/>
              </a:solidFill>
              <a:latin typeface="AppleGothic" pitchFamily="2" charset="-127"/>
              <a:ea typeface="AppleGothic" pitchFamily="2" charset="-127"/>
            </a:endParaRPr>
          </a:p>
          <a:p>
            <a:r>
              <a:rPr kumimoji="1" lang="ko-KR" altLang="en-US" dirty="0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</a:rPr>
              <a:t>되는 것을 볼 수 있다</a:t>
            </a:r>
            <a:r>
              <a:rPr kumimoji="1" lang="en-US" altLang="ko-KR" dirty="0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</a:rPr>
              <a:t>.</a:t>
            </a:r>
            <a:endParaRPr kumimoji="1" lang="ko-KR" altLang="en-US" dirty="0">
              <a:solidFill>
                <a:srgbClr val="00B0F0"/>
              </a:solidFill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9145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887" y="419587"/>
            <a:ext cx="8289275" cy="6123721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altLang="ko-KR" sz="36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DispatchQueue</a:t>
            </a:r>
            <a:r>
              <a:rPr lang="ko-KR" altLang="en-US" sz="36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데모</a:t>
            </a:r>
            <a:r>
              <a:rPr lang="en-US" altLang="ko-KR" sz="36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: fetchImage()</a:t>
            </a:r>
            <a:r>
              <a:rPr lang="ko-KR" altLang="en-US" sz="36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</a:t>
            </a:r>
            <a:endParaRPr lang="en-US" altLang="ko-KR" sz="3600" dirty="0" err="1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  <a:p>
            <a:pPr marL="457200" indent="-457200" algn="l">
              <a:lnSpc>
                <a:spcPct val="120000"/>
              </a:lnSpc>
              <a:buFont typeface="Arial"/>
              <a:buChar char="•"/>
            </a:pPr>
            <a:r>
              <a:rPr lang="en-US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UI</a:t>
            </a:r>
            <a:r>
              <a:rPr lang="ko-KR" altLang="en-US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에 접근해야 하는 경우는 글로벌 메인큐에서 접근해야 한다</a:t>
            </a:r>
            <a:r>
              <a:rPr lang="en-US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.</a:t>
            </a:r>
            <a:r>
              <a:rPr lang="ko-KR" altLang="en-US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</a:t>
            </a:r>
            <a:endParaRPr lang="en-US" altLang="ko-KR" sz="2800" dirty="0" err="1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  <a:p>
            <a:pPr algn="l"/>
            <a:r>
              <a:rPr lang="en-US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func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fetchImage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() {</a:t>
            </a:r>
            <a:endParaRPr lang="ko-KR" altLang="ko-KR" sz="28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</a:endParaRPr>
          </a:p>
          <a:p>
            <a:pPr algn="l"/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         let </a:t>
            </a:r>
            <a:r>
              <a:rPr lang="en-US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imageURL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: URL = URL(string:</a:t>
            </a:r>
            <a:endParaRPr lang="ko-KR" altLang="ko-KR" sz="28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</a:endParaRPr>
          </a:p>
          <a:p>
            <a:pPr algn="l"/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            "http://localhost/</a:t>
            </a:r>
            <a:r>
              <a:rPr lang="en-US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logo.png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")!</a:t>
            </a:r>
            <a:endParaRPr lang="ko-KR" altLang="ko-KR" sz="28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</a:endParaRPr>
          </a:p>
          <a:p>
            <a:pPr algn="l"/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       (</a:t>
            </a:r>
            <a:r>
              <a:rPr lang="en-US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URLSession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(configuration: </a:t>
            </a:r>
          </a:p>
          <a:p>
            <a:pPr algn="l"/>
            <a:r>
              <a:rPr lang="ko-KR" altLang="en-US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        </a:t>
            </a:r>
            <a:r>
              <a:rPr lang="en-US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URLSessionConfiguration.default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)).</a:t>
            </a:r>
            <a:r>
              <a:rPr lang="en-US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dataTask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(</a:t>
            </a:r>
          </a:p>
          <a:p>
            <a:pPr algn="l"/>
            <a:r>
              <a:rPr lang="ko-KR" altLang="en-US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        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with: </a:t>
            </a:r>
            <a:r>
              <a:rPr lang="en-US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imageURL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, </a:t>
            </a:r>
          </a:p>
          <a:p>
            <a:pPr algn="l"/>
            <a:r>
              <a:rPr lang="ko-KR" altLang="en-US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        </a:t>
            </a:r>
            <a:r>
              <a:rPr lang="en-US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completionHandler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: { (</a:t>
            </a:r>
            <a:r>
              <a:rPr lang="en-US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imageData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, response, error) in</a:t>
            </a:r>
            <a:endParaRPr lang="ko-KR" altLang="ko-KR" sz="28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</a:endParaRPr>
          </a:p>
          <a:p>
            <a:pPr algn="l"/>
            <a:r>
              <a:rPr lang="ko-KR" altLang="en-US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             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if let data = </a:t>
            </a:r>
            <a:r>
              <a:rPr lang="en-US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imageData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{</a:t>
            </a:r>
            <a:endParaRPr lang="ko-KR" altLang="ko-KR" sz="28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</a:endParaRPr>
          </a:p>
          <a:p>
            <a:pPr algn="l"/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ko-KR" altLang="en-US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  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       print("Did download image data")</a:t>
            </a:r>
          </a:p>
          <a:p>
            <a:pPr algn="l"/>
            <a:r>
              <a:rPr lang="ko-KR" altLang="en-US" sz="2800" dirty="0">
                <a:solidFill>
                  <a:srgbClr val="FF0000"/>
                </a:solidFill>
                <a:latin typeface="AppleGothic" pitchFamily="2" charset="-127"/>
                <a:ea typeface="AppleGothic" pitchFamily="2" charset="-127"/>
              </a:rPr>
              <a:t>             </a:t>
            </a:r>
            <a:r>
              <a:rPr lang="en-US" altLang="ko-KR" sz="2800" dirty="0">
                <a:solidFill>
                  <a:srgbClr val="FF0000"/>
                </a:solidFill>
                <a:latin typeface="AppleGothic" pitchFamily="2" charset="-127"/>
                <a:ea typeface="AppleGothic" pitchFamily="2" charset="-127"/>
              </a:rPr>
              <a:t>      </a:t>
            </a:r>
            <a:r>
              <a:rPr lang="en-US" altLang="ko-KR" sz="2800" dirty="0" err="1">
                <a:solidFill>
                  <a:srgbClr val="FF0000"/>
                </a:solidFill>
                <a:latin typeface="AppleGothic" pitchFamily="2" charset="-127"/>
                <a:ea typeface="AppleGothic" pitchFamily="2" charset="-127"/>
              </a:rPr>
              <a:t>DispatchQueue.main.async</a:t>
            </a:r>
            <a:r>
              <a:rPr lang="en-US" altLang="ko-KR" sz="2800" dirty="0">
                <a:solidFill>
                  <a:srgbClr val="FF0000"/>
                </a:solidFill>
                <a:latin typeface="AppleGothic" pitchFamily="2" charset="-127"/>
                <a:ea typeface="AppleGothic" pitchFamily="2" charset="-127"/>
              </a:rPr>
              <a:t> {</a:t>
            </a:r>
            <a:endParaRPr lang="ko-KR" altLang="ko-KR" sz="2800" dirty="0">
              <a:solidFill>
                <a:srgbClr val="FF0000"/>
              </a:solidFill>
              <a:latin typeface="AppleGothic" pitchFamily="2" charset="-127"/>
              <a:ea typeface="AppleGothic" pitchFamily="2" charset="-127"/>
            </a:endParaRPr>
          </a:p>
          <a:p>
            <a:pPr algn="l"/>
            <a:r>
              <a:rPr lang="en-US" altLang="ko-KR" sz="2800" dirty="0">
                <a:solidFill>
                  <a:srgbClr val="FF0000"/>
                </a:solidFill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ko-KR" altLang="en-US" sz="2800" dirty="0">
                <a:solidFill>
                  <a:srgbClr val="FF0000"/>
                </a:solidFill>
                <a:latin typeface="AppleGothic" pitchFamily="2" charset="-127"/>
                <a:ea typeface="AppleGothic" pitchFamily="2" charset="-127"/>
              </a:rPr>
              <a:t>  </a:t>
            </a:r>
            <a:r>
              <a:rPr lang="en-US" altLang="ko-KR" sz="2800" dirty="0">
                <a:solidFill>
                  <a:srgbClr val="FF0000"/>
                </a:solidFill>
                <a:latin typeface="AppleGothic" pitchFamily="2" charset="-127"/>
                <a:ea typeface="AppleGothic" pitchFamily="2" charset="-127"/>
              </a:rPr>
              <a:t>            </a:t>
            </a:r>
            <a:r>
              <a:rPr lang="en-US" altLang="ko-KR" sz="2800" dirty="0" err="1">
                <a:solidFill>
                  <a:srgbClr val="FF0000"/>
                </a:solidFill>
                <a:latin typeface="AppleGothic" pitchFamily="2" charset="-127"/>
                <a:ea typeface="AppleGothic" pitchFamily="2" charset="-127"/>
              </a:rPr>
              <a:t>self.imageView.image</a:t>
            </a:r>
            <a:r>
              <a:rPr lang="en-US" altLang="ko-KR" sz="2800" dirty="0">
                <a:solidFill>
                  <a:srgbClr val="FF0000"/>
                </a:solidFill>
                <a:latin typeface="AppleGothic" pitchFamily="2" charset="-127"/>
                <a:ea typeface="AppleGothic" pitchFamily="2" charset="-127"/>
              </a:rPr>
              <a:t> = </a:t>
            </a:r>
            <a:r>
              <a:rPr lang="en-US" altLang="ko-KR" sz="2800" dirty="0" err="1">
                <a:solidFill>
                  <a:srgbClr val="FF0000"/>
                </a:solidFill>
                <a:latin typeface="AppleGothic" pitchFamily="2" charset="-127"/>
                <a:ea typeface="AppleGothic" pitchFamily="2" charset="-127"/>
              </a:rPr>
              <a:t>UIImage</a:t>
            </a:r>
            <a:r>
              <a:rPr lang="en-US" altLang="ko-KR" sz="2800" dirty="0">
                <a:solidFill>
                  <a:srgbClr val="FF0000"/>
                </a:solidFill>
                <a:latin typeface="AppleGothic" pitchFamily="2" charset="-127"/>
                <a:ea typeface="AppleGothic" pitchFamily="2" charset="-127"/>
              </a:rPr>
              <a:t>(data: data)</a:t>
            </a:r>
          </a:p>
          <a:p>
            <a:pPr algn="l"/>
            <a:r>
              <a:rPr lang="en-US" altLang="ko-KR" sz="2800" dirty="0">
                <a:solidFill>
                  <a:srgbClr val="FF0000"/>
                </a:solidFill>
                <a:latin typeface="AppleGothic" pitchFamily="2" charset="-127"/>
                <a:ea typeface="AppleGothic" pitchFamily="2" charset="-127"/>
              </a:rPr>
              <a:t>                </a:t>
            </a:r>
            <a:r>
              <a:rPr lang="ko-KR" altLang="en-US" sz="2800" dirty="0">
                <a:solidFill>
                  <a:srgbClr val="FF0000"/>
                </a:solidFill>
                <a:latin typeface="AppleGothic" pitchFamily="2" charset="-127"/>
                <a:ea typeface="AppleGothic" pitchFamily="2" charset="-127"/>
              </a:rPr>
              <a:t>   </a:t>
            </a:r>
            <a:r>
              <a:rPr lang="en-US" altLang="ko-KR" sz="2800" dirty="0">
                <a:solidFill>
                  <a:srgbClr val="FF0000"/>
                </a:solidFill>
                <a:latin typeface="AppleGothic" pitchFamily="2" charset="-127"/>
                <a:ea typeface="AppleGothic" pitchFamily="2" charset="-127"/>
              </a:rPr>
              <a:t>}</a:t>
            </a:r>
            <a:endParaRPr lang="ko-KR" altLang="ko-KR" sz="2800" dirty="0">
              <a:solidFill>
                <a:srgbClr val="FF0000"/>
              </a:solidFill>
              <a:latin typeface="AppleGothic" pitchFamily="2" charset="-127"/>
              <a:ea typeface="AppleGothic" pitchFamily="2" charset="-127"/>
            </a:endParaRPr>
          </a:p>
          <a:p>
            <a:pPr algn="l"/>
            <a:r>
              <a:rPr lang="ko-KR" altLang="en-US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             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}</a:t>
            </a:r>
            <a:endParaRPr lang="ko-KR" altLang="ko-KR" sz="28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</a:endParaRPr>
          </a:p>
          <a:p>
            <a:pPr algn="l"/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ko-KR" altLang="en-US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  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}).resume()</a:t>
            </a:r>
            <a:endParaRPr lang="ko-KR" altLang="ko-KR" sz="28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</a:endParaRPr>
          </a:p>
          <a:p>
            <a:pPr algn="l"/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}</a:t>
            </a:r>
            <a:endParaRPr lang="ko-KR" altLang="ko-KR" sz="28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</a:endParaRPr>
          </a:p>
          <a:p>
            <a:pPr marL="457200" indent="-457200" algn="l">
              <a:buFont typeface="Arial"/>
              <a:buChar char="•"/>
            </a:pPr>
            <a:endParaRPr lang="en-US" altLang="ko-KR" sz="2800" dirty="0" err="1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79625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887" y="419587"/>
            <a:ext cx="8289275" cy="6123721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Swift</a:t>
            </a:r>
            <a:r>
              <a:rPr lang="ko-KR" altLang="en-US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병렬 프로그래밍</a:t>
            </a:r>
            <a:endParaRPr lang="en-US" altLang="ko-KR" sz="28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  <a:p>
            <a:pPr marL="914400" lvl="1" indent="-457200" algn="l">
              <a:buFont typeface="Arial"/>
              <a:buChar char="•"/>
            </a:pPr>
            <a:r>
              <a:rPr lang="ko-KR" altLang="en-US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쓰레드</a:t>
            </a:r>
            <a:r>
              <a:rPr lang="en-US" altLang="ko-KR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(Thread): Thread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GCD(Grand Central Dispatch)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OperationQueue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9638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887" y="419587"/>
            <a:ext cx="8289275" cy="6123721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Thread</a:t>
            </a:r>
            <a:endParaRPr lang="en-US" altLang="ko-KR" sz="28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  <a:p>
            <a:pPr marL="914400" lvl="1" indent="-457200" algn="l">
              <a:buFont typeface="Arial"/>
              <a:buChar char="•"/>
            </a:pPr>
            <a:r>
              <a:rPr lang="ko-KR" altLang="en-US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작업 시간이 오래 걸리는 메서드는 직접 </a:t>
            </a:r>
            <a:r>
              <a:rPr lang="en-US" altLang="ko-KR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Thread</a:t>
            </a:r>
            <a:r>
              <a:rPr lang="ko-KR" altLang="en-US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를 생성해서 담아도 된다</a:t>
            </a:r>
            <a:r>
              <a:rPr lang="en-US" altLang="ko-KR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.</a:t>
            </a:r>
            <a:r>
              <a:rPr lang="ko-KR" altLang="en-US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</a:t>
            </a:r>
            <a:endParaRPr lang="en-US" altLang="ko-KR" sz="24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  <a:p>
            <a:pPr marL="914400" lvl="1" indent="-457200" algn="l">
              <a:buFont typeface="Arial"/>
              <a:buChar char="•"/>
            </a:pPr>
            <a:r>
              <a:rPr lang="ko-KR" altLang="en-US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다만 멀티쓰레딩은 여러 면에서 귀찮은 점이 있다</a:t>
            </a:r>
            <a:r>
              <a:rPr lang="en-US" altLang="ko-KR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.</a:t>
            </a:r>
            <a:r>
              <a:rPr lang="ko-KR" altLang="en-US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모든 작업에서 쓰레드를 만드는 것은 병렬 프로그래밍에서 비효율을 유발할 수 있고</a:t>
            </a:r>
            <a:r>
              <a:rPr lang="en-US" altLang="ko-KR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,</a:t>
            </a:r>
            <a:r>
              <a:rPr lang="ko-KR" altLang="en-US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귀찮게 쓰레드풀</a:t>
            </a:r>
            <a:r>
              <a:rPr lang="en-US" altLang="ko-KR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(Thread Pool) </a:t>
            </a:r>
            <a:r>
              <a:rPr lang="ko-KR" altLang="en-US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을 관리해야 한다</a:t>
            </a:r>
            <a:r>
              <a:rPr lang="en-US" altLang="ko-KR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.</a:t>
            </a:r>
            <a:r>
              <a:rPr lang="ko-KR" altLang="en-US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</a:t>
            </a:r>
            <a:endParaRPr lang="en-US" sz="24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60053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887" y="419587"/>
            <a:ext cx="8289275" cy="6123721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GCD(Grand Central Dispatch)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GCD</a:t>
            </a:r>
            <a:r>
              <a:rPr lang="ko-KR" altLang="en-US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는 작업을 비동기적으로 실행하기 위한 기술이다</a:t>
            </a:r>
            <a:r>
              <a:rPr lang="en-US" altLang="ko-KR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.</a:t>
            </a:r>
            <a:r>
              <a:rPr lang="ko-KR" altLang="en-US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개발자가 작업할 것은 실행시킬 작업</a:t>
            </a:r>
            <a:r>
              <a:rPr lang="en-US" altLang="ko-KR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(task)</a:t>
            </a:r>
            <a:r>
              <a:rPr lang="ko-KR" altLang="en-US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를 정의하고 적당한 디스패치 큐에 추가하기만 하면 된다</a:t>
            </a:r>
            <a:r>
              <a:rPr lang="en-US" altLang="ko-KR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.</a:t>
            </a:r>
            <a:r>
              <a:rPr lang="ko-KR" altLang="en-US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GCD</a:t>
            </a:r>
            <a:r>
              <a:rPr lang="ko-KR" altLang="en-US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는 필요한 쓰레드를 생성하고 각 쓰레드가 동작할 수 있도록 스케쥴을 처리해준다</a:t>
            </a:r>
            <a:r>
              <a:rPr lang="en-US" altLang="ko-KR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.</a:t>
            </a:r>
            <a:r>
              <a:rPr lang="ko-KR" altLang="en-US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</a:t>
            </a:r>
            <a:endParaRPr lang="en-US" sz="24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  <a:p>
            <a:pPr lvl="1" algn="l"/>
            <a:endParaRPr lang="en-US" sz="24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72680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887" y="419587"/>
            <a:ext cx="8289275" cy="6123721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Global Queue</a:t>
            </a:r>
            <a:r>
              <a:rPr lang="ko-KR" altLang="en-US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와 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Main Queue</a:t>
            </a:r>
          </a:p>
          <a:p>
            <a:pPr marL="914400" lvl="1" indent="-457200" algn="l">
              <a:buFont typeface="Arial"/>
              <a:buChar char="•"/>
            </a:pPr>
            <a:r>
              <a:rPr lang="ko-KR" altLang="en-US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글로벌큐는 </a:t>
            </a:r>
            <a:r>
              <a:rPr lang="en-US" altLang="ko-KR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UI</a:t>
            </a:r>
            <a:r>
              <a:rPr lang="ko-KR" altLang="en-US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와는 별개로 동작하는 큐이다</a:t>
            </a:r>
            <a:r>
              <a:rPr lang="en-US" altLang="ko-KR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.</a:t>
            </a:r>
            <a:r>
              <a:rPr lang="ko-KR" altLang="en-US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글로벌 큐는 작업이 들어오면 즉시 쓰레드를 생성해서 처리한다</a:t>
            </a:r>
            <a:r>
              <a:rPr lang="en-US" altLang="ko-KR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.</a:t>
            </a:r>
            <a:r>
              <a:rPr lang="ko-KR" altLang="en-US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들어오는 만큼 작업을 무한대로 멀티쓰레딩한다는 의미이다</a:t>
            </a:r>
            <a:r>
              <a:rPr lang="en-US" altLang="ko-KR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.</a:t>
            </a:r>
            <a:r>
              <a:rPr lang="ko-KR" altLang="en-US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</a:t>
            </a:r>
            <a:endParaRPr lang="en-US" altLang="ko-KR" sz="24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  <a:p>
            <a:pPr marL="914400" lvl="1" indent="-457200" algn="l">
              <a:buFont typeface="Arial"/>
              <a:buChar char="•"/>
            </a:pPr>
            <a:r>
              <a:rPr lang="ko-KR" altLang="en-US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메인큐는 반대로 </a:t>
            </a:r>
            <a:r>
              <a:rPr lang="en-US" altLang="ko-KR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UI</a:t>
            </a:r>
            <a:r>
              <a:rPr lang="ko-KR" altLang="en-US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가 돌아가는 큐라고 생각하면 된다</a:t>
            </a:r>
            <a:r>
              <a:rPr lang="en-US" altLang="ko-KR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.</a:t>
            </a:r>
          </a:p>
          <a:p>
            <a:pPr lvl="1" algn="l"/>
            <a:endParaRPr lang="en-US" sz="24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DispatchQueue.global</a:t>
            </a:r>
            <a:r>
              <a:rPr lang="en-US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(attributes: .</a:t>
            </a:r>
            <a:r>
              <a:rPr lang="en-US" sz="24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qosDefault</a:t>
            </a:r>
            <a:r>
              <a:rPr lang="en-US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).async {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}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DispatchQueue.main.async {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}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DispatchQueue.main.sync {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80656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887" y="419587"/>
            <a:ext cx="8289275" cy="6123721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/>
              <a:buChar char="•"/>
            </a:pPr>
            <a:r>
              <a:rPr lang="ko-KR" altLang="en-US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실제로 동작하는 코드는 아래와 같다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.</a:t>
            </a:r>
          </a:p>
          <a:p>
            <a:pPr algn="l"/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let queue = </a:t>
            </a:r>
            <a:r>
              <a:rPr lang="en-US" altLang="ko-KR" sz="2800" dirty="0" err="1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</a:rPr>
              <a:t>DispatchQueue</a:t>
            </a:r>
            <a:r>
              <a:rPr lang="en-US" altLang="ko-KR" sz="2800" dirty="0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</a:rPr>
              <a:t>(label:"</a:t>
            </a:r>
            <a:r>
              <a:rPr lang="en-US" altLang="ko-KR" sz="2800" dirty="0" err="1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</a:rPr>
              <a:t>com.credu.myqueue</a:t>
            </a:r>
            <a:r>
              <a:rPr lang="en-US" altLang="ko-KR" sz="2800" dirty="0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</a:rPr>
              <a:t>")</a:t>
            </a:r>
          </a:p>
          <a:p>
            <a:pPr algn="l"/>
            <a:r>
              <a:rPr lang="mr-IN" altLang="ko-KR" sz="2800" dirty="0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mr-IN" altLang="ko-KR" sz="2800" dirty="0" err="1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</a:rPr>
              <a:t>queue.async</a:t>
            </a:r>
            <a:r>
              <a:rPr lang="mr-IN" altLang="ko-KR" sz="2800" dirty="0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</a:rPr>
              <a:t> {</a:t>
            </a:r>
          </a:p>
          <a:p>
            <a:pPr algn="l"/>
            <a:r>
              <a:rPr lang="mr-IN" altLang="ko-KR" sz="2800" dirty="0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</a:rPr>
              <a:t>            </a:t>
            </a:r>
            <a:r>
              <a:rPr lang="mr-IN" altLang="ko-KR" sz="2800" dirty="0" err="1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</a:rPr>
              <a:t>for</a:t>
            </a:r>
            <a:r>
              <a:rPr lang="mr-IN" altLang="ko-KR" sz="2800" dirty="0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</a:rPr>
              <a:t> </a:t>
            </a:r>
            <a:r>
              <a:rPr lang="mr-IN" altLang="ko-KR" sz="2800" dirty="0" err="1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</a:rPr>
              <a:t>i</a:t>
            </a:r>
            <a:r>
              <a:rPr lang="mr-IN" altLang="ko-KR" sz="2800" dirty="0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</a:rPr>
              <a:t> </a:t>
            </a:r>
            <a:r>
              <a:rPr lang="mr-IN" altLang="ko-KR" sz="2800" dirty="0" err="1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</a:rPr>
              <a:t>in</a:t>
            </a:r>
            <a:r>
              <a:rPr lang="mr-IN" altLang="ko-KR" sz="2800" dirty="0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</a:rPr>
              <a:t> 0..&lt;10 {</a:t>
            </a:r>
          </a:p>
          <a:p>
            <a:pPr algn="l"/>
            <a:r>
              <a:rPr lang="mr-IN" altLang="ko-KR" sz="2800" dirty="0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</a:rPr>
              <a:t>                </a:t>
            </a:r>
            <a:r>
              <a:rPr lang="mr-IN" altLang="ko-KR" sz="2800" dirty="0" err="1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</a:rPr>
              <a:t>print</a:t>
            </a:r>
            <a:r>
              <a:rPr lang="mr-IN" altLang="ko-KR" sz="2800" dirty="0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</a:rPr>
              <a:t>("</a:t>
            </a:r>
            <a:r>
              <a:rPr lang="mr-IN" altLang="ko-KR" sz="2800" dirty="0" err="1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</a:rPr>
              <a:t>q</a:t>
            </a:r>
            <a:r>
              <a:rPr lang="mr-IN" altLang="ko-KR" sz="2800" dirty="0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</a:rPr>
              <a:t> ", </a:t>
            </a:r>
            <a:r>
              <a:rPr lang="mr-IN" altLang="ko-KR" sz="2800" dirty="0" err="1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</a:rPr>
              <a:t>i</a:t>
            </a:r>
            <a:r>
              <a:rPr lang="mr-IN" altLang="ko-KR" sz="2800" dirty="0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</a:rPr>
              <a:t>)</a:t>
            </a:r>
          </a:p>
          <a:p>
            <a:pPr algn="l"/>
            <a:r>
              <a:rPr lang="mr-IN" altLang="ko-KR" sz="2800" dirty="0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</a:rPr>
              <a:t>          </a:t>
            </a:r>
            <a:r>
              <a:rPr lang="ko-KR" altLang="en-US" sz="2800" dirty="0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</a:rPr>
              <a:t> </a:t>
            </a:r>
            <a:r>
              <a:rPr lang="mr-IN" altLang="ko-KR" sz="2800" dirty="0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</a:rPr>
              <a:t>}</a:t>
            </a:r>
          </a:p>
          <a:p>
            <a:pPr algn="l"/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}</a:t>
            </a:r>
            <a:endParaRPr lang="en-US" altLang="ko-KR" sz="28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</a:endParaRPr>
          </a:p>
          <a:p>
            <a:pPr algn="l"/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if let data = </a:t>
            </a:r>
            <a:r>
              <a:rPr lang="en-US" altLang="ko-KR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imageData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{</a:t>
            </a:r>
          </a:p>
          <a:p>
            <a:pPr algn="l"/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      print("Did download image data")</a:t>
            </a:r>
          </a:p>
          <a:p>
            <a:pPr algn="l"/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       </a:t>
            </a:r>
            <a:r>
              <a:rPr lang="en-US" altLang="ko-KR" sz="2800" dirty="0" err="1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</a:rPr>
              <a:t>DispatchQueue.main.async</a:t>
            </a:r>
            <a:r>
              <a:rPr lang="en-US" altLang="ko-KR" sz="2800" dirty="0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</a:rPr>
              <a:t> {</a:t>
            </a:r>
          </a:p>
          <a:p>
            <a:pPr algn="l"/>
            <a:r>
              <a:rPr lang="en-US" altLang="ko-KR" sz="2800" dirty="0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</a:rPr>
              <a:t>             </a:t>
            </a:r>
            <a:r>
              <a:rPr lang="en-US" altLang="ko-KR" sz="2800" dirty="0" err="1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</a:rPr>
              <a:t>self.imageView.image</a:t>
            </a:r>
            <a:r>
              <a:rPr lang="en-US" altLang="ko-KR" sz="2800" dirty="0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</a:rPr>
              <a:t> = </a:t>
            </a:r>
            <a:r>
              <a:rPr lang="en-US" altLang="ko-KR" sz="2800" dirty="0" err="1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</a:rPr>
              <a:t>UIImage</a:t>
            </a:r>
            <a:r>
              <a:rPr lang="en-US" altLang="ko-KR" sz="2800" dirty="0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</a:rPr>
              <a:t>(data: data)</a:t>
            </a:r>
          </a:p>
          <a:p>
            <a:pPr algn="l"/>
            <a:r>
              <a:rPr lang="mr-IN" altLang="ko-KR" sz="2800" dirty="0">
                <a:solidFill>
                  <a:srgbClr val="00B0F0"/>
                </a:solidFill>
                <a:latin typeface="AppleGothic" pitchFamily="2" charset="-127"/>
                <a:ea typeface="AppleGothic" pitchFamily="2" charset="-127"/>
              </a:rPr>
              <a:t>      }</a:t>
            </a:r>
            <a:endParaRPr lang="en-US" altLang="ko-KR" sz="2800" dirty="0">
              <a:solidFill>
                <a:srgbClr val="00B0F0"/>
              </a:solidFill>
              <a:latin typeface="AppleGothic" pitchFamily="2" charset="-127"/>
              <a:ea typeface="AppleGothic" pitchFamily="2" charset="-127"/>
            </a:endParaRPr>
          </a:p>
          <a:p>
            <a:pPr algn="l"/>
            <a:r>
              <a:rPr lang="mr-IN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}</a:t>
            </a:r>
            <a:endParaRPr lang="en-US" altLang="ko-KR" sz="28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  <a:p>
            <a:pPr algn="l"/>
            <a:endParaRPr lang="en-US" altLang="ko-KR" sz="28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409638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887" y="419587"/>
            <a:ext cx="8289275" cy="6316506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Font typeface="Arial"/>
              <a:buChar char="•"/>
            </a:pPr>
            <a:r>
              <a:rPr lang="ko-KR" altLang="en-US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멀티쓰레드의 문제점 </a:t>
            </a:r>
            <a:endParaRPr lang="en-US" altLang="ko-KR" sz="28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  <a:p>
            <a:pPr marL="457200" indent="-457200" algn="l">
              <a:buFont typeface="Arial"/>
              <a:buChar char="•"/>
            </a:pPr>
            <a:endParaRPr lang="en-US" sz="28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  <a:p>
            <a:pPr marL="457200" indent="-457200" algn="l">
              <a:buFont typeface="Arial"/>
              <a:buChar char="•"/>
            </a:pPr>
            <a:endParaRPr lang="en-US" sz="28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  <a:p>
            <a:pPr marL="457200" indent="-457200" algn="l">
              <a:buFont typeface="Arial"/>
              <a:buChar char="•"/>
            </a:pPr>
            <a:endParaRPr lang="en-US" sz="28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  <a:p>
            <a:pPr marL="457200" indent="-457200" algn="l">
              <a:buFont typeface="Arial"/>
              <a:buChar char="•"/>
            </a:pPr>
            <a:endParaRPr lang="en-US" sz="28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  <a:p>
            <a:pPr marL="457200" indent="-457200" algn="l">
              <a:buFont typeface="Arial"/>
              <a:buChar char="•"/>
            </a:pPr>
            <a:endParaRPr lang="en-US" sz="28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  <a:p>
            <a:pPr marL="457200" indent="-457200" algn="l">
              <a:buFont typeface="Arial"/>
              <a:buChar char="•"/>
            </a:pPr>
            <a:endParaRPr lang="en-US" sz="28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  <a:p>
            <a:pPr marL="457200" indent="-457200" algn="l">
              <a:buFont typeface="Arial"/>
              <a:buChar char="•"/>
            </a:pPr>
            <a:endParaRPr lang="en-US" sz="28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  <a:p>
            <a:pPr marL="457200" indent="-457200" algn="l">
              <a:buFont typeface="Arial"/>
              <a:buChar char="•"/>
            </a:pPr>
            <a:endParaRPr lang="en-US" sz="28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  <a:p>
            <a:pPr marL="457200" indent="-457200" algn="l">
              <a:buFont typeface="Arial"/>
              <a:buChar char="•"/>
            </a:pPr>
            <a:endParaRPr lang="en-US" sz="28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  <a:p>
            <a:pPr algn="l"/>
            <a:r>
              <a:rPr lang="ko-KR" altLang="en-US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</a:t>
            </a:r>
            <a:endParaRPr lang="en-US" altLang="ko-KR" sz="28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  <a:p>
            <a:pPr algn="l"/>
            <a:endParaRPr lang="en-US" altLang="ko-KR" sz="28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  <a:p>
            <a:pPr algn="l"/>
            <a:endParaRPr lang="en-US" altLang="ko-KR" sz="28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  <a:p>
            <a:pPr algn="l"/>
            <a:endParaRPr lang="en-US" altLang="ko-KR" sz="28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  <a:p>
            <a:pPr algn="l"/>
            <a:r>
              <a:rPr lang="ko-KR" altLang="en-US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 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(</a:t>
            </a:r>
            <a:r>
              <a:rPr lang="ko-KR" altLang="en-US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경쟁이 발생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!)</a:t>
            </a:r>
            <a:r>
              <a:rPr lang="ko-KR" altLang="en-US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   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(</a:t>
            </a:r>
            <a:r>
              <a:rPr lang="ko-KR" altLang="en-US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데드락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)</a:t>
            </a:r>
            <a:r>
              <a:rPr lang="ko-KR" altLang="en-US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  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(</a:t>
            </a:r>
            <a:r>
              <a:rPr lang="ko-KR" altLang="en-US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많은 </a:t>
            </a:r>
            <a:r>
              <a:rPr lang="ko-KR" altLang="en-US" sz="2800" dirty="0" err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쓰레드는</a:t>
            </a:r>
            <a:r>
              <a:rPr lang="ko-KR" altLang="en-US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 많은 </a:t>
            </a:r>
            <a:endParaRPr lang="en-US" altLang="ko-KR" sz="28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  <a:p>
            <a:pPr algn="l"/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             							     </a:t>
            </a:r>
            <a:r>
              <a:rPr lang="ko-KR" altLang="en-US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메모리를 사용한다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.)</a:t>
            </a:r>
            <a:endParaRPr lang="en-US" sz="28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</p:txBody>
      </p:sp>
      <p:sp>
        <p:nvSpPr>
          <p:cNvPr id="2" name="Oval 1"/>
          <p:cNvSpPr/>
          <p:nvPr/>
        </p:nvSpPr>
        <p:spPr>
          <a:xfrm>
            <a:off x="975209" y="1451549"/>
            <a:ext cx="1360756" cy="13154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ppleGothic" pitchFamily="2" charset="-127"/>
                <a:ea typeface="AppleGothic" pitchFamily="2" charset="-127"/>
              </a:rPr>
              <a:t>데이터</a:t>
            </a:r>
            <a:endParaRPr 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1718" y="3651552"/>
            <a:ext cx="952530" cy="16556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ppleGothic" pitchFamily="2" charset="-127"/>
                <a:ea typeface="AppleGothic" pitchFamily="2" charset="-127"/>
              </a:rPr>
              <a:t>쓰레드</a:t>
            </a:r>
            <a:endParaRPr 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68984" y="3651552"/>
            <a:ext cx="918510" cy="16556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ppleGothic" pitchFamily="2" charset="-127"/>
                <a:ea typeface="AppleGothic" pitchFamily="2" charset="-127"/>
              </a:rPr>
              <a:t>쓰레드</a:t>
            </a:r>
            <a:endParaRPr lang="en-US" dirty="0">
              <a:latin typeface="AppleGothic" pitchFamily="2" charset="-127"/>
              <a:ea typeface="AppleGothic" pitchFamily="2" charset="-127"/>
            </a:endParaRPr>
          </a:p>
        </p:txBody>
      </p:sp>
      <p:cxnSp>
        <p:nvCxnSpPr>
          <p:cNvPr id="7" name="Straight Arrow Connector 6"/>
          <p:cNvCxnSpPr>
            <a:cxnSpLocks/>
            <a:stCxn id="4" idx="0"/>
          </p:cNvCxnSpPr>
          <p:nvPr/>
        </p:nvCxnSpPr>
        <p:spPr>
          <a:xfrm flipV="1">
            <a:off x="1167983" y="2767014"/>
            <a:ext cx="283491" cy="884538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  <a:stCxn id="5" idx="0"/>
          </p:cNvCxnSpPr>
          <p:nvPr/>
        </p:nvCxnSpPr>
        <p:spPr>
          <a:xfrm flipH="1" flipV="1">
            <a:off x="1768985" y="2767014"/>
            <a:ext cx="459254" cy="884538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77156" y="2426807"/>
            <a:ext cx="918510" cy="27103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ppleGothic" pitchFamily="2" charset="-127"/>
                <a:ea typeface="AppleGothic" pitchFamily="2" charset="-127"/>
              </a:rPr>
              <a:t>쓰레드</a:t>
            </a:r>
            <a:endParaRPr 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12992" y="2426807"/>
            <a:ext cx="918510" cy="27103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ppleGothic" pitchFamily="2" charset="-127"/>
                <a:ea typeface="AppleGothic" pitchFamily="2" charset="-127"/>
              </a:rPr>
              <a:t>쓰레드</a:t>
            </a:r>
            <a:endParaRPr lang="en-US" dirty="0">
              <a:latin typeface="AppleGothic" pitchFamily="2" charset="-127"/>
              <a:ea typeface="AppleGothic" pitchFamily="2" charset="-127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95666" y="3073200"/>
            <a:ext cx="617326" cy="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195666" y="4320625"/>
            <a:ext cx="617326" cy="2268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48828" y="2426807"/>
            <a:ext cx="454955" cy="27103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ppleGothic" pitchFamily="2" charset="-127"/>
                <a:ea typeface="AppleGothic" pitchFamily="2" charset="-127"/>
              </a:rPr>
              <a:t>쓰레드</a:t>
            </a:r>
            <a:endParaRPr 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44844" y="2426807"/>
            <a:ext cx="454955" cy="27103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ppleGothic" pitchFamily="2" charset="-127"/>
                <a:ea typeface="AppleGothic" pitchFamily="2" charset="-127"/>
              </a:rPr>
              <a:t>쓰레드</a:t>
            </a:r>
            <a:endParaRPr 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21795" y="2426807"/>
            <a:ext cx="454955" cy="27103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ppleGothic" pitchFamily="2" charset="-127"/>
                <a:ea typeface="AppleGothic" pitchFamily="2" charset="-127"/>
              </a:rPr>
              <a:t>쓰레드</a:t>
            </a:r>
            <a:endParaRPr 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45475" y="2426807"/>
            <a:ext cx="454955" cy="27103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ppleGothic" pitchFamily="2" charset="-127"/>
                <a:ea typeface="AppleGothic" pitchFamily="2" charset="-127"/>
              </a:rPr>
              <a:t>쓰레드</a:t>
            </a:r>
            <a:endParaRPr lang="en-US" dirty="0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638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887" y="419587"/>
            <a:ext cx="8289275" cy="6123721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ko-KR" altLang="en-US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멀티쓰레드 프로그램의 장점 </a:t>
            </a:r>
            <a:endParaRPr lang="en-US" altLang="ko-KR" sz="28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  <a:p>
            <a:pPr algn="l"/>
            <a:r>
              <a:rPr lang="ko-KR" altLang="en-US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   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(</a:t>
            </a:r>
            <a:r>
              <a:rPr lang="ko-KR" altLang="en-US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메인 쓰레드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)</a:t>
            </a:r>
            <a:endParaRPr lang="en-US" sz="28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5114" y="1508250"/>
            <a:ext cx="2335966" cy="23474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ppleGothic" pitchFamily="2" charset="-127"/>
                <a:ea typeface="AppleGothic" pitchFamily="2" charset="-127"/>
              </a:rPr>
              <a:t>(</a:t>
            </a:r>
            <a:r>
              <a:rPr lang="ko-KR" altLang="en-US" dirty="0">
                <a:latin typeface="AppleGothic" pitchFamily="2" charset="-127"/>
                <a:ea typeface="AppleGothic" pitchFamily="2" charset="-127"/>
              </a:rPr>
              <a:t>시간이 많이 걸리는 작업</a:t>
            </a:r>
            <a:r>
              <a:rPr lang="en-US" altLang="ko-KR" dirty="0">
                <a:latin typeface="AppleGothic" pitchFamily="2" charset="-127"/>
                <a:ea typeface="AppleGothic" pitchFamily="2" charset="-127"/>
              </a:rPr>
              <a:t>)</a:t>
            </a:r>
            <a:endParaRPr 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4" name="Curved Left Arrow 3"/>
          <p:cNvSpPr/>
          <p:nvPr/>
        </p:nvSpPr>
        <p:spPr>
          <a:xfrm>
            <a:off x="2169892" y="1758391"/>
            <a:ext cx="1197980" cy="1847144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67872" y="1508250"/>
            <a:ext cx="3323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ppleGothic" pitchFamily="2" charset="-127"/>
                <a:ea typeface="AppleGothic" pitchFamily="2" charset="-127"/>
              </a:rPr>
              <a:t>메인 루프 동작을 막기 때문에 </a:t>
            </a:r>
            <a:endParaRPr lang="en-US" altLang="ko-KR" dirty="0">
              <a:latin typeface="AppleGothic" pitchFamily="2" charset="-127"/>
              <a:ea typeface="AppleGothic" pitchFamily="2" charset="-127"/>
            </a:endParaRPr>
          </a:p>
          <a:p>
            <a:r>
              <a:rPr lang="ko-KR" altLang="en-US" dirty="0">
                <a:latin typeface="AppleGothic" pitchFamily="2" charset="-127"/>
                <a:ea typeface="AppleGothic" pitchFamily="2" charset="-127"/>
              </a:rPr>
              <a:t>병목이 발생할 수 있다</a:t>
            </a:r>
            <a:r>
              <a:rPr lang="en-US" altLang="ko-KR" dirty="0">
                <a:latin typeface="AppleGothic" pitchFamily="2" charset="-127"/>
                <a:ea typeface="AppleGothic" pitchFamily="2" charset="-127"/>
              </a:rPr>
              <a:t>.</a:t>
            </a:r>
            <a:endParaRPr 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5114" y="4431192"/>
            <a:ext cx="2335966" cy="23474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urved Left Arrow 6"/>
          <p:cNvSpPr/>
          <p:nvPr/>
        </p:nvSpPr>
        <p:spPr>
          <a:xfrm>
            <a:off x="2234123" y="4768565"/>
            <a:ext cx="1122416" cy="1669848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8823" y="3987354"/>
            <a:ext cx="7186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2800" dirty="0">
                <a:latin typeface="AppleGothic" pitchFamily="2" charset="-127"/>
                <a:ea typeface="AppleGothic" pitchFamily="2" charset="-127"/>
                <a:cs typeface="나눔고딕"/>
              </a:rPr>
              <a:t>(</a:t>
            </a:r>
            <a:r>
              <a:rPr lang="ko-KR" altLang="en-US" sz="2800" dirty="0">
                <a:latin typeface="AppleGothic" pitchFamily="2" charset="-127"/>
                <a:ea typeface="AppleGothic" pitchFamily="2" charset="-127"/>
                <a:cs typeface="나눔고딕"/>
              </a:rPr>
              <a:t>메인 쓰레드</a:t>
            </a:r>
            <a:r>
              <a:rPr lang="en-US" altLang="ko-KR" sz="2800" dirty="0">
                <a:latin typeface="AppleGothic" pitchFamily="2" charset="-127"/>
                <a:ea typeface="AppleGothic" pitchFamily="2" charset="-127"/>
                <a:cs typeface="나눔고딕"/>
              </a:rPr>
              <a:t>)</a:t>
            </a:r>
            <a:r>
              <a:rPr lang="ko-KR" altLang="en-US" sz="2800" dirty="0">
                <a:latin typeface="AppleGothic" pitchFamily="2" charset="-127"/>
                <a:ea typeface="AppleGothic" pitchFamily="2" charset="-127"/>
                <a:cs typeface="나눔고딕"/>
              </a:rPr>
              <a:t>         </a:t>
            </a:r>
            <a:r>
              <a:rPr lang="en-US" altLang="ko-KR" sz="2800" dirty="0">
                <a:latin typeface="AppleGothic" pitchFamily="2" charset="-127"/>
                <a:ea typeface="AppleGothic" pitchFamily="2" charset="-127"/>
                <a:cs typeface="나눔고딕"/>
              </a:rPr>
              <a:t>(</a:t>
            </a:r>
            <a:r>
              <a:rPr lang="ko-KR" altLang="en-US" sz="2800" dirty="0">
                <a:latin typeface="AppleGothic" pitchFamily="2" charset="-127"/>
                <a:ea typeface="AppleGothic" pitchFamily="2" charset="-127"/>
                <a:cs typeface="나눔고딕"/>
              </a:rPr>
              <a:t>백그라운드 </a:t>
            </a:r>
            <a:r>
              <a:rPr lang="ko-KR" altLang="en-US" sz="2800" dirty="0" err="1">
                <a:latin typeface="AppleGothic" pitchFamily="2" charset="-127"/>
                <a:ea typeface="AppleGothic" pitchFamily="2" charset="-127"/>
                <a:cs typeface="나눔고딕"/>
              </a:rPr>
              <a:t>쓰레드</a:t>
            </a:r>
            <a:r>
              <a:rPr lang="en-US" altLang="ko-KR" sz="2800" dirty="0">
                <a:latin typeface="AppleGothic" pitchFamily="2" charset="-127"/>
                <a:ea typeface="AppleGothic" pitchFamily="2" charset="-127"/>
                <a:cs typeface="나눔고딕"/>
              </a:rPr>
              <a:t>)</a:t>
            </a:r>
            <a:r>
              <a:rPr lang="ko-KR" altLang="en-US" sz="2800" dirty="0">
                <a:latin typeface="AppleGothic" pitchFamily="2" charset="-127"/>
                <a:ea typeface="AppleGothic" pitchFamily="2" charset="-127"/>
                <a:cs typeface="나눔고딕"/>
              </a:rPr>
              <a:t> </a:t>
            </a:r>
            <a:endParaRPr lang="en-US" sz="2800" dirty="0">
              <a:latin typeface="AppleGothic" pitchFamily="2" charset="-127"/>
              <a:ea typeface="AppleGothic" pitchFamily="2" charset="-127"/>
              <a:cs typeface="나눔고딕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73982" y="4431192"/>
            <a:ext cx="2335966" cy="23474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ppleGothic" pitchFamily="2" charset="-127"/>
                <a:ea typeface="AppleGothic" pitchFamily="2" charset="-127"/>
              </a:rPr>
              <a:t>(시간이 많이 걸리는 작업</a:t>
            </a:r>
            <a:r>
              <a:rPr lang="en-US" altLang="ko-KR" dirty="0">
                <a:latin typeface="AppleGothic" pitchFamily="2" charset="-127"/>
                <a:ea typeface="AppleGothic" pitchFamily="2" charset="-127"/>
              </a:rPr>
              <a:t>)</a:t>
            </a:r>
            <a:r>
              <a:rPr lang="ko-KR" altLang="en-US" dirty="0">
                <a:latin typeface="AppleGothic" pitchFamily="2" charset="-127"/>
                <a:ea typeface="AppleGothic" pitchFamily="2" charset="-127"/>
              </a:rPr>
              <a:t> </a:t>
            </a:r>
            <a:endParaRPr lang="en-US" dirty="0">
              <a:latin typeface="AppleGothic" pitchFamily="2" charset="-127"/>
              <a:ea typeface="AppleGothic" pitchFamily="2" charset="-127"/>
            </a:endParaRPr>
          </a:p>
        </p:txBody>
      </p:sp>
      <p:cxnSp>
        <p:nvCxnSpPr>
          <p:cNvPr id="12" name="Straight Arrow Connector 11"/>
          <p:cNvCxnSpPr>
            <a:stCxn id="6" idx="3"/>
            <a:endCxn id="9" idx="1"/>
          </p:cNvCxnSpPr>
          <p:nvPr/>
        </p:nvCxnSpPr>
        <p:spPr>
          <a:xfrm>
            <a:off x="3141080" y="5604905"/>
            <a:ext cx="1232902" cy="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381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887" y="419587"/>
            <a:ext cx="8289275" cy="6123721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ko-KR" altLang="en-US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디스패치 큐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(Dispatch Queue): </a:t>
            </a:r>
            <a:r>
              <a:rPr lang="ko-KR" altLang="en-US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디스패치 큐는 실행할 작업을 저장하는 큐이다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.</a:t>
            </a:r>
            <a:r>
              <a:rPr lang="ko-KR" altLang="en-US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클로져로 구성된 태스크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(Task)</a:t>
            </a:r>
            <a:r>
              <a:rPr lang="ko-KR" altLang="en-US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를 이 큐에다 등록하면 별도의 쓰레드에서 이 큐의 내용물을 뽑아서 태스크를 구동한다</a:t>
            </a:r>
            <a:r>
              <a:rPr lang="en-US" altLang="ko-KR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.</a:t>
            </a:r>
            <a:r>
              <a:rPr lang="ko-KR" altLang="en-US" sz="28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나눔고딕"/>
              </a:rPr>
              <a:t> </a:t>
            </a:r>
            <a:endParaRPr lang="en-US" sz="28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  <a:cs typeface="나눔고딕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41985" y="2705765"/>
            <a:ext cx="4887383" cy="22000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75209" y="3220623"/>
            <a:ext cx="873152" cy="8958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ppleGothic" pitchFamily="2" charset="-127"/>
                <a:ea typeface="AppleGothic" pitchFamily="2" charset="-127"/>
              </a:rPr>
              <a:t>4</a:t>
            </a:r>
            <a:endParaRPr 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8121" y="3220623"/>
            <a:ext cx="873152" cy="8958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dirty="0">
                <a:latin typeface="AppleGothic" pitchFamily="2" charset="-127"/>
                <a:ea typeface="AppleGothic" pitchFamily="2" charset="-127"/>
              </a:rPr>
              <a:t>3</a:t>
            </a:r>
            <a:endParaRPr 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5576" y="3220623"/>
            <a:ext cx="873152" cy="8958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ppleGothic" pitchFamily="2" charset="-127"/>
                <a:ea typeface="AppleGothic" pitchFamily="2" charset="-127"/>
              </a:rPr>
              <a:t>2</a:t>
            </a:r>
            <a:endParaRPr 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58294" y="3220623"/>
            <a:ext cx="873152" cy="8958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dirty="0">
                <a:latin typeface="AppleGothic" pitchFamily="2" charset="-127"/>
                <a:ea typeface="AppleGothic" pitchFamily="2" charset="-127"/>
              </a:rPr>
              <a:t>1</a:t>
            </a:r>
            <a:endParaRPr 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47900" y="3220623"/>
            <a:ext cx="873152" cy="8958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ppleGothic" pitchFamily="2" charset="-127"/>
                <a:ea typeface="AppleGothic" pitchFamily="2" charset="-127"/>
              </a:rPr>
              <a:t>작업 실행</a:t>
            </a:r>
            <a:endParaRPr lang="en-US" dirty="0">
              <a:latin typeface="AppleGothic" pitchFamily="2" charset="-127"/>
              <a:ea typeface="AppleGothic" pitchFamily="2" charset="-127"/>
            </a:endParaRPr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1848361" y="3668562"/>
            <a:ext cx="1202001" cy="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endCxn id="8" idx="1"/>
          </p:cNvCxnSpPr>
          <p:nvPr/>
        </p:nvCxnSpPr>
        <p:spPr>
          <a:xfrm>
            <a:off x="7030575" y="3668562"/>
            <a:ext cx="617325" cy="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82102" y="4439728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ppleGothic" pitchFamily="2" charset="-127"/>
                <a:ea typeface="AppleGothic" pitchFamily="2" charset="-127"/>
              </a:rPr>
              <a:t>추가된 순서대로 </a:t>
            </a:r>
            <a:endParaRPr lang="en-US" altLang="ko-KR" dirty="0">
              <a:latin typeface="AppleGothic" pitchFamily="2" charset="-127"/>
              <a:ea typeface="AppleGothic" pitchFamily="2" charset="-127"/>
            </a:endParaRPr>
          </a:p>
          <a:p>
            <a:r>
              <a:rPr lang="ko-KR" altLang="en-US" dirty="0">
                <a:latin typeface="AppleGothic" pitchFamily="2" charset="-127"/>
                <a:ea typeface="AppleGothic" pitchFamily="2" charset="-127"/>
              </a:rPr>
              <a:t>작업은 실행된다</a:t>
            </a:r>
            <a:r>
              <a:rPr lang="en-US" altLang="ko-KR" dirty="0">
                <a:latin typeface="AppleGothic" pitchFamily="2" charset="-127"/>
                <a:ea typeface="AppleGothic" pitchFamily="2" charset="-127"/>
              </a:rPr>
              <a:t>.</a:t>
            </a:r>
            <a:endParaRPr lang="en-US" dirty="0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638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3039</TotalTime>
  <Words>831</Words>
  <Application>Microsoft Macintosh PowerPoint</Application>
  <PresentationFormat>화면 슬라이드 쇼(4:3)</PresentationFormat>
  <Paragraphs>160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AppleGothic</vt:lpstr>
      <vt:lpstr>Arial</vt:lpstr>
      <vt:lpstr>Calibri</vt:lpstr>
      <vt:lpstr>Office Theme</vt:lpstr>
      <vt:lpstr>9장 GCD(Global Central Dispatch)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&amp; GCD</dc:title>
  <dc:creator>김종덕</dc:creator>
  <cp:lastModifiedBy>Microsoft Office User</cp:lastModifiedBy>
  <cp:revision>72</cp:revision>
  <dcterms:created xsi:type="dcterms:W3CDTF">2015-06-13T01:03:16Z</dcterms:created>
  <dcterms:modified xsi:type="dcterms:W3CDTF">2020-11-06T02:36:07Z</dcterms:modified>
</cp:coreProperties>
</file>