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66" r:id="rId3"/>
    <p:sldId id="271" r:id="rId4"/>
    <p:sldId id="272" r:id="rId5"/>
    <p:sldId id="273" r:id="rId6"/>
    <p:sldId id="264" r:id="rId7"/>
    <p:sldId id="265" r:id="rId8"/>
    <p:sldId id="257" r:id="rId9"/>
    <p:sldId id="263" r:id="rId10"/>
    <p:sldId id="267" r:id="rId11"/>
    <p:sldId id="268" r:id="rId12"/>
    <p:sldId id="270" r:id="rId13"/>
    <p:sldId id="269" r:id="rId14"/>
    <p:sldId id="262" r:id="rId15"/>
    <p:sldId id="258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33C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54" autoAdjust="0"/>
  </p:normalViewPr>
  <p:slideViewPr>
    <p:cSldViewPr>
      <p:cViewPr>
        <p:scale>
          <a:sx n="100" d="100"/>
          <a:sy n="100" d="100"/>
        </p:scale>
        <p:origin x="-954" y="-43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EC4F7-7CB7-40B4-AC62-8687710AA54A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A0B8E-6110-4480-9756-C1CA3A68E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76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A0B8E-6110-4480-9756-C1CA3A68E1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42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A0B8E-6110-4480-9756-C1CA3A68E1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90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A0B8E-6110-4480-9756-C1CA3A68E1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9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FB14C0-1890-44D8-B605-E6F211535CC9}" type="datetimeFigureOut">
              <a:rPr lang="ko-KR" altLang="en-US" smtClean="0"/>
              <a:t>2018-10-07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C2731DB-0B0B-4D07-A4A9-435C7040EE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7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image" Target="../media/image19.gif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gi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gif"/><Relationship Id="rId17" Type="http://schemas.openxmlformats.org/officeDocument/2006/relationships/image" Target="../media/image2.png"/><Relationship Id="rId2" Type="http://schemas.openxmlformats.org/officeDocument/2006/relationships/image" Target="../media/image22.png"/><Relationship Id="rId16" Type="http://schemas.openxmlformats.org/officeDocument/2006/relationships/image" Target="../media/image3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23592" y="764704"/>
            <a:ext cx="7488832" cy="3041476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b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4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400" b="1" dirty="0">
                <a:solidFill>
                  <a:schemeClr val="tx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Smart content</a:t>
            </a:r>
            <a:endParaRPr lang="ko-KR" altLang="en-US" sz="4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9416" y="5474116"/>
            <a:ext cx="3528392" cy="904166"/>
          </a:xfrm>
        </p:spPr>
        <p:txBody>
          <a:bodyPr>
            <a:normAutofit fontScale="62500" lnSpcReduction="20000"/>
          </a:bodyPr>
          <a:lstStyle/>
          <a:p>
            <a:endParaRPr lang="en-US" altLang="ko-KR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4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2018 .9.27</a:t>
            </a:r>
            <a:r>
              <a:rPr lang="en-US" altLang="ko-KR" sz="5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5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 </a:t>
            </a:r>
            <a:r>
              <a:rPr lang="en-US" altLang="ko-KR" sz="59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42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10. 8</a:t>
            </a:r>
            <a:endParaRPr lang="ko-KR" altLang="en-US" sz="42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4272" y="3806180"/>
            <a:ext cx="3456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HTML5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제작자 </a:t>
            </a:r>
            <a:r>
              <a:rPr lang="ko-KR" altLang="en-US" sz="20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양성반</a:t>
            </a:r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0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안혜지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839416" y="6365359"/>
            <a:ext cx="3456384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4" y="404664"/>
            <a:ext cx="4248472" cy="29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59074" y="642625"/>
            <a:ext cx="1362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한컴 윤고딕 230" pitchFamily="18" charset="-127"/>
                <a:ea typeface="한컴 윤고딕 230" pitchFamily="18" charset="-127"/>
              </a:rPr>
              <a:t>메인</a:t>
            </a:r>
            <a:r>
              <a:rPr lang="ko-KR" altLang="en-US" sz="1600" b="1" i="1" dirty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1600" b="1" dirty="0">
                <a:latin typeface="한컴 윤고딕 230" pitchFamily="18" charset="-127"/>
                <a:ea typeface="한컴 윤고딕 230" pitchFamily="18" charset="-127"/>
              </a:rPr>
              <a:t>레이아웃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36360" y="1273808"/>
            <a:ext cx="1008112" cy="27699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Header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36360" y="1581843"/>
            <a:ext cx="21602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Logo</a:t>
            </a:r>
            <a:r>
              <a:rPr lang="en-US" altLang="ko-KR" sz="11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1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MENU                 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6360" y="1988840"/>
            <a:ext cx="957313" cy="26161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1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1842" y="431947"/>
            <a:ext cx="360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spc="300" dirty="0">
                <a:latin typeface="한컴 윤고딕 230" pitchFamily="18" charset="-127"/>
                <a:ea typeface="한컴 윤고딕 230" pitchFamily="18" charset="-127"/>
              </a:rPr>
              <a:t>①</a:t>
            </a:r>
            <a:endParaRPr lang="en-US" altLang="ko-KR" sz="1200" spc="3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741" y="1452632"/>
            <a:ext cx="360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spc="300" dirty="0">
                <a:latin typeface="한컴 윤고딕 230" pitchFamily="18" charset="-127"/>
                <a:ea typeface="한컴 윤고딕 230" pitchFamily="18" charset="-127"/>
              </a:rPr>
              <a:t>②</a:t>
            </a:r>
            <a:endParaRPr lang="en-US" altLang="ko-KR" sz="1200" spc="3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4378" y="5436904"/>
            <a:ext cx="328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spc="300" dirty="0">
                <a:latin typeface="한컴 윤고딕 230" pitchFamily="18" charset="-127"/>
                <a:ea typeface="한컴 윤고딕 230" pitchFamily="18" charset="-127"/>
              </a:rPr>
              <a:t>⑤</a:t>
            </a:r>
            <a:endParaRPr lang="en-US" altLang="ko-KR" sz="1200" spc="3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211" y="3044698"/>
            <a:ext cx="264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spc="300" dirty="0">
                <a:latin typeface="한컴 윤고딕 230" pitchFamily="18" charset="-127"/>
                <a:ea typeface="한컴 윤고딕 230" pitchFamily="18" charset="-127"/>
              </a:rPr>
              <a:t>③</a:t>
            </a:r>
            <a:endParaRPr lang="en-US" altLang="ko-KR" sz="1200" spc="300" dirty="0">
              <a:latin typeface="한컴 윤고딕 230" pitchFamily="18" charset="-127"/>
              <a:ea typeface="한컴 윤고딕 230" pitchFamily="18" charset="-127"/>
            </a:endParaRPr>
          </a:p>
          <a:p>
            <a:pPr>
              <a:defRPr/>
            </a:pPr>
            <a:endParaRPr lang="en-US" altLang="ko-KR" sz="1200" spc="3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231904" y="365626"/>
            <a:ext cx="360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spc="300" dirty="0">
                <a:latin typeface="한컴 윤고딕 230" pitchFamily="18" charset="-127"/>
                <a:ea typeface="한컴 윤고딕 230" pitchFamily="18" charset="-127"/>
              </a:rPr>
              <a:t>④</a:t>
            </a:r>
            <a:endParaRPr lang="en-US" altLang="ko-KR" sz="1200" spc="3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36360" y="2262817"/>
            <a:ext cx="25148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spc="3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메인사이트</a:t>
            </a:r>
            <a:r>
              <a:rPr lang="ko-KR" altLang="en-US" sz="11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spc="3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비주얼영역</a:t>
            </a:r>
            <a:r>
              <a:rPr lang="en-US" altLang="ko-KR" sz="11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336360" y="2542751"/>
            <a:ext cx="1547218" cy="26161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3.Contents A </a:t>
            </a:r>
            <a:endParaRPr lang="en-US" altLang="ko-KR" sz="11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348760" y="4653136"/>
            <a:ext cx="1010213" cy="26161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6.footer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343577" y="2804361"/>
            <a:ext cx="14496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자료실 및 </a:t>
            </a:r>
            <a:r>
              <a:rPr lang="ko-KR" altLang="en-US" sz="11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메인컨텐츠</a:t>
            </a:r>
            <a:endParaRPr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343577" y="3506363"/>
            <a:ext cx="14496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공지사항 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en-US" altLang="ko-KR" sz="11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sns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336360" y="3144725"/>
            <a:ext cx="1473480" cy="26161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4.Contents B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347172" y="4976821"/>
            <a:ext cx="14418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카피라이터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328344" y="3887480"/>
            <a:ext cx="1590500" cy="26161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1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5.Contents C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348760" y="4277425"/>
            <a:ext cx="14462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1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</a:t>
            </a:r>
            <a:r>
              <a:rPr lang="en-US" altLang="ko-KR" sz="11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b="1" spc="3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이벤트베너</a:t>
            </a:r>
            <a:endParaRPr lang="en-US" altLang="ko-KR" sz="11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27168" y="4219070"/>
            <a:ext cx="3856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200" spc="300" dirty="0">
                <a:latin typeface="한컴 윤고딕 230" pitchFamily="18" charset="-127"/>
                <a:ea typeface="한컴 윤고딕 230" pitchFamily="18" charset="-127"/>
              </a:rPr>
              <a:t>⑥</a:t>
            </a:r>
            <a:endParaRPr lang="en-US" altLang="ko-KR" sz="1200" spc="3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0" name="1/2 액자 29"/>
          <p:cNvSpPr/>
          <p:nvPr/>
        </p:nvSpPr>
        <p:spPr>
          <a:xfrm>
            <a:off x="8960934" y="442570"/>
            <a:ext cx="2042829" cy="369332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052" name="Picture 4" descr="C:\Users\Anhyeji\Desktop\p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486320"/>
            <a:ext cx="3016768" cy="59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nhyeji\Desktop\po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959" y="672722"/>
            <a:ext cx="3133725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nhyeji\Desktop\po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395" y="4496069"/>
            <a:ext cx="2639966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6023992" y="4553592"/>
            <a:ext cx="2936941" cy="176342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7407" y="2799790"/>
            <a:ext cx="2880321" cy="2304912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7409" y="851812"/>
            <a:ext cx="2880320" cy="152838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67406" y="5221300"/>
            <a:ext cx="2880322" cy="1304044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84176" y="681007"/>
            <a:ext cx="3103912" cy="5028879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7409" y="417712"/>
            <a:ext cx="2880320" cy="305471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9336360" y="1256029"/>
            <a:ext cx="0" cy="50609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727848" y="6476916"/>
            <a:ext cx="328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spc="300" dirty="0">
                <a:latin typeface="한컴 윤고딕 230" pitchFamily="18" charset="-127"/>
                <a:ea typeface="한컴 윤고딕 230" pitchFamily="18" charset="-127"/>
              </a:rPr>
              <a:t>⑤</a:t>
            </a:r>
            <a:endParaRPr lang="en-US" altLang="ko-KR" sz="1200" spc="3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84177" y="5805263"/>
            <a:ext cx="2455840" cy="620559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5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0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304422" y="583627"/>
            <a:ext cx="1362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</a:t>
            </a:r>
            <a:r>
              <a:rPr lang="ko-KR" altLang="en-US" sz="1600" b="1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레이아웃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97988" y="155684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Header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97988" y="1956602"/>
            <a:ext cx="15121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Logo</a:t>
            </a:r>
            <a:r>
              <a:rPr lang="en-US" altLang="ko-KR" sz="11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1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MENU                  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1431" y="2542303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en-US" altLang="ko-KR" sz="11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Visual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280333" y="2922490"/>
            <a:ext cx="25148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서브사이트 </a:t>
            </a:r>
            <a:r>
              <a:rPr lang="ko-KR" altLang="en-US" sz="1100" spc="3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비주얼영역</a:t>
            </a:r>
            <a:r>
              <a:rPr lang="en-US" altLang="ko-KR" sz="11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3992" y="2072696"/>
            <a:ext cx="1425964" cy="1739046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308974" y="3569946"/>
            <a:ext cx="290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1200" b="1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.Contents</a:t>
            </a:r>
            <a:endParaRPr lang="en-US" altLang="ko-KR" sz="12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12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200" spc="3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컨텐츠</a:t>
            </a:r>
            <a:r>
              <a:rPr lang="ko-KR" altLang="en-US" sz="12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내용</a:t>
            </a:r>
            <a:endParaRPr lang="en-US" altLang="ko-KR" sz="12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329960" y="4490575"/>
            <a:ext cx="1511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5.Footer</a:t>
            </a:r>
          </a:p>
          <a:p>
            <a:pPr>
              <a:defRPr/>
            </a:pPr>
            <a:endParaRPr lang="en-US" altLang="ko-KR" sz="1200" b="1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12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</a:t>
            </a:r>
            <a:r>
              <a:rPr lang="en-US" altLang="ko-KR" sz="1200" spc="3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spc="3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카피라이터</a:t>
            </a:r>
            <a:endParaRPr lang="en-US" altLang="ko-KR" sz="1200" spc="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5351" y="525356"/>
            <a:ext cx="385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en-US" altLang="ko-KR" sz="1400" spc="3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3713" y="1537118"/>
            <a:ext cx="40668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en-US" altLang="ko-KR" sz="1400" spc="3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5351" y="3939278"/>
            <a:ext cx="38504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lang="en-US" altLang="ko-KR" sz="1200" spc="3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1/2 액자 27"/>
          <p:cNvSpPr/>
          <p:nvPr/>
        </p:nvSpPr>
        <p:spPr>
          <a:xfrm>
            <a:off x="8118479" y="388769"/>
            <a:ext cx="2620025" cy="544491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5" name="Picture 3" descr="C:\Users\Anhyeji\Desktop\sub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390560"/>
            <a:ext cx="3219345" cy="616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Anhyeji\Desktop\sub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05" y="396531"/>
            <a:ext cx="3248973" cy="555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5123" y="388769"/>
            <a:ext cx="3104653" cy="544491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9383" y="1093343"/>
            <a:ext cx="3110394" cy="162725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9779" y="2949462"/>
            <a:ext cx="3079998" cy="3719898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28675" y="396531"/>
            <a:ext cx="3319803" cy="4291544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31751" y="4809411"/>
            <a:ext cx="3316727" cy="995853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896200" y="525356"/>
            <a:ext cx="0" cy="603488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83832" y="5296961"/>
            <a:ext cx="40668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4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</a:t>
            </a:r>
            <a:endParaRPr lang="en-US" altLang="ko-KR" sz="1400" spc="3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76120" y="522514"/>
            <a:ext cx="385042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2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lang="en-US" altLang="ko-KR" sz="1200" spc="300" dirty="0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1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8810126" y="5229200"/>
            <a:ext cx="1460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3483" y="2209430"/>
            <a:ext cx="682798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767px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280576" y="3068960"/>
            <a:ext cx="862062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212px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925742" y="5607696"/>
            <a:ext cx="772843" cy="20005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7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130px</a:t>
            </a:r>
            <a:endParaRPr lang="en-US" altLang="ko-KR" sz="7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32748" y="4517023"/>
            <a:ext cx="777378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433px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8830270" y="5085184"/>
            <a:ext cx="1460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986647" y="5053294"/>
            <a:ext cx="862062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20px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978354" y="5392252"/>
            <a:ext cx="862062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137px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49812" y="5342098"/>
            <a:ext cx="696441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63352" y="591961"/>
            <a:ext cx="13628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</a:t>
            </a:r>
            <a:r>
              <a:rPr lang="ko-KR" altLang="en-US" sz="1600" i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레이아웃</a:t>
            </a:r>
          </a:p>
        </p:txBody>
      </p:sp>
      <p:cxnSp>
        <p:nvCxnSpPr>
          <p:cNvPr id="126" name="직선 연결선 125"/>
          <p:cNvCxnSpPr/>
          <p:nvPr/>
        </p:nvCxnSpPr>
        <p:spPr>
          <a:xfrm>
            <a:off x="7896200" y="548680"/>
            <a:ext cx="0" cy="580691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1465850" y="6353140"/>
            <a:ext cx="9742718" cy="2876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1425139" y="6358010"/>
            <a:ext cx="0" cy="23934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312363" y="6477681"/>
            <a:ext cx="862062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</a:t>
            </a: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2" name="직선 연결선 141"/>
          <p:cNvCxnSpPr/>
          <p:nvPr/>
        </p:nvCxnSpPr>
        <p:spPr>
          <a:xfrm>
            <a:off x="4007768" y="6366421"/>
            <a:ext cx="0" cy="23934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807968" y="6381908"/>
            <a:ext cx="864097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941270" y="6474143"/>
            <a:ext cx="862062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1/2 액자 42"/>
          <p:cNvSpPr/>
          <p:nvPr/>
        </p:nvSpPr>
        <p:spPr>
          <a:xfrm>
            <a:off x="115127" y="427437"/>
            <a:ext cx="2620025" cy="544491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4000969" y="1242608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0215662" y="5080715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46" name="Picture 2" descr="C:\Users\Anhyeji\Desktop\po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038682"/>
            <a:ext cx="2513481" cy="498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nhyeji\Desktop\po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20" y="971928"/>
            <a:ext cx="2583085" cy="50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nhyeji\Desktop\po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72" y="2628619"/>
            <a:ext cx="2526874" cy="16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직선 연결선 47"/>
          <p:cNvCxnSpPr/>
          <p:nvPr/>
        </p:nvCxnSpPr>
        <p:spPr>
          <a:xfrm>
            <a:off x="3973761" y="551096"/>
            <a:ext cx="0" cy="580691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11208568" y="559507"/>
            <a:ext cx="0" cy="580691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007768" y="1042115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94770" y="1027164"/>
            <a:ext cx="648072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60px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4000969" y="1581255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000969" y="1340768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73760" y="1952546"/>
            <a:ext cx="772493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430px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000969" y="2638530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973760" y="3905171"/>
            <a:ext cx="772493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681px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124794" y="4943580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149750" y="6000855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033417" y="3789040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040216" y="1134886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7995317" y="5459090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001667" y="5954390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1304116" y="2658886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11266016" y="3427236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11246966" y="3611386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278716" y="4259086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267876" y="3843660"/>
            <a:ext cx="862062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181px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4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5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2031189" y="1097821"/>
            <a:ext cx="20785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32676" y="658902"/>
            <a:ext cx="15868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</a:t>
            </a:r>
            <a:r>
              <a:rPr lang="ko-KR" altLang="en-US" sz="1600" i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레이아웃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0094218" y="617174"/>
            <a:ext cx="0" cy="560285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92296" y="2480390"/>
            <a:ext cx="731880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610</a:t>
            </a: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1479106" y="2476869"/>
            <a:ext cx="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6869312" y="6358010"/>
            <a:ext cx="0" cy="23934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104112" y="6332802"/>
            <a:ext cx="720080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5447928" y="567330"/>
            <a:ext cx="1460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447928" y="764704"/>
            <a:ext cx="1460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58431" y="562173"/>
            <a:ext cx="797609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60px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5447928" y="908720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447928" y="1052736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65986" y="882377"/>
            <a:ext cx="790054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68</a:t>
            </a: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180611" y="1471574"/>
            <a:ext cx="792088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413px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1/2 액자 57"/>
          <p:cNvSpPr/>
          <p:nvPr/>
        </p:nvSpPr>
        <p:spPr>
          <a:xfrm>
            <a:off x="119336" y="474236"/>
            <a:ext cx="2042829" cy="369332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5" name="Picture 5" descr="C:\Users\Anhyeji\Desktop\sub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81" y="673388"/>
            <a:ext cx="2928118" cy="55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Anhyeji\Desktop\sub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11151"/>
            <a:ext cx="3121094" cy="587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 flipH="1">
            <a:off x="6718226" y="6228695"/>
            <a:ext cx="3375992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H="1">
            <a:off x="2162165" y="6451311"/>
            <a:ext cx="3312368" cy="8663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447928" y="647843"/>
            <a:ext cx="0" cy="582983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275062" y="6551877"/>
            <a:ext cx="720080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320px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5520953" y="6400158"/>
            <a:ext cx="0" cy="23934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>
            <a:off x="1954308" y="3673487"/>
            <a:ext cx="20785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27943" y="3918665"/>
            <a:ext cx="731880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114</a:t>
            </a: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H="1">
            <a:off x="1927703" y="4264037"/>
            <a:ext cx="207857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665249" y="5335202"/>
            <a:ext cx="731880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406</a:t>
            </a: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10191006" y="662747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0187087" y="2480390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152036" y="3633749"/>
            <a:ext cx="792088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332</a:t>
            </a: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10215662" y="5080715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237761" y="5518529"/>
            <a:ext cx="792088" cy="21544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181</a:t>
            </a:r>
            <a:r>
              <a:rPr lang="en-US" altLang="ko-KR" sz="8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px</a:t>
            </a:r>
            <a:endParaRPr lang="en-US" altLang="ko-KR" sz="800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10272464" y="6147515"/>
            <a:ext cx="14605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5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1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9376" y="692207"/>
            <a:ext cx="2592288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한컴 윤고딕 230" pitchFamily="18" charset="-127"/>
                <a:ea typeface="한컴 윤고딕 230" pitchFamily="18" charset="-127"/>
              </a:rPr>
              <a:t>실사 레이아웃 </a:t>
            </a:r>
            <a:endParaRPr lang="ko-KR" altLang="en-US" sz="2000" b="1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0" name="1/2 액자 9"/>
          <p:cNvSpPr/>
          <p:nvPr/>
        </p:nvSpPr>
        <p:spPr>
          <a:xfrm>
            <a:off x="191344" y="476672"/>
            <a:ext cx="3024336" cy="544491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pic>
        <p:nvPicPr>
          <p:cNvPr id="7" name="Picture 2" descr="C:\Users\Anhyeji\Desktop\m2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88" y="579700"/>
            <a:ext cx="2592288" cy="50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Anhyeji\Desktop\m2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85" y="580603"/>
            <a:ext cx="2592288" cy="50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nhyeji\Desktop\po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04" y="1195076"/>
            <a:ext cx="2304256" cy="38884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Anhyeji\Desktop\m2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5" y="1209959"/>
            <a:ext cx="2592288" cy="50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nhyeji\Desktop\po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2" y="1788262"/>
            <a:ext cx="2304256" cy="38884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Anhyeji\Desktop\sub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2" y="1195076"/>
            <a:ext cx="2288213" cy="38809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nhyeji\Desktop\m2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794" y="1172887"/>
            <a:ext cx="2592288" cy="50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Anhyeji\Desktop\sub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10" y="1788262"/>
            <a:ext cx="2304256" cy="3824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414754" y="1433036"/>
            <a:ext cx="11225862" cy="50439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</a:p>
          <a:p>
            <a:pPr marL="0" indent="0">
              <a:buNone/>
            </a:pP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000" b="1" dirty="0" smtClean="0">
                <a:solidFill>
                  <a:srgbClr val="CC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</a:t>
            </a:r>
            <a:r>
              <a:rPr lang="en-US" altLang="ko-KR" sz="2000" b="1" dirty="0">
                <a:solidFill>
                  <a:srgbClr val="CC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Color  – </a:t>
            </a:r>
            <a:r>
              <a:rPr lang="en-US" altLang="ko-KR" sz="2000" b="1" dirty="0" smtClean="0">
                <a:solidFill>
                  <a:srgbClr val="CC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PALDO Red </a:t>
            </a:r>
          </a:p>
          <a:p>
            <a:pPr marL="0" indent="0">
              <a:buNone/>
            </a:pP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Sub color</a:t>
            </a:r>
            <a:r>
              <a:rPr lang="ko-KR" altLang="en-US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 </a:t>
            </a:r>
            <a:r>
              <a:rPr lang="en-US" altLang="ko-KR" sz="2000" b="1" dirty="0" smtClean="0">
                <a:solidFill>
                  <a:srgbClr val="33C40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PALDO Green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color</a:t>
            </a:r>
            <a:r>
              <a:rPr lang="ko-KR" altLang="en-US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PALDO Black</a:t>
            </a:r>
            <a:endParaRPr lang="en-US" altLang="ko-KR" sz="1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383258" y="3722863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11624" y="5055586"/>
            <a:ext cx="733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장평</a:t>
            </a:r>
            <a:r>
              <a:rPr lang="ko-KR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 </a:t>
            </a:r>
            <a:r>
              <a:rPr lang="en-US" altLang="ko-KR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%, </a:t>
            </a:r>
            <a:r>
              <a:rPr lang="ko-KR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자간 </a:t>
            </a:r>
            <a:r>
              <a:rPr lang="en-US" altLang="ko-KR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100%, </a:t>
            </a:r>
            <a:r>
              <a:rPr lang="ko-KR" altLang="en-US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 </a:t>
            </a:r>
            <a:r>
              <a:rPr lang="en-US" altLang="ko-KR" sz="1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16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000000)</a:t>
            </a:r>
            <a:endParaRPr lang="en-US" altLang="ko-KR" sz="1600" b="1" spc="30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60987" y="4232909"/>
            <a:ext cx="2446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Font Style guide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8770" y="723805"/>
            <a:ext cx="3593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Color Style guide </a:t>
            </a:r>
            <a:endParaRPr lang="ko-KR" altLang="en-US" sz="2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1/2 액자 21"/>
          <p:cNvSpPr/>
          <p:nvPr/>
        </p:nvSpPr>
        <p:spPr>
          <a:xfrm>
            <a:off x="191344" y="476672"/>
            <a:ext cx="2620025" cy="544491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1/2 액자 24"/>
          <p:cNvSpPr/>
          <p:nvPr/>
        </p:nvSpPr>
        <p:spPr>
          <a:xfrm>
            <a:off x="213986" y="3960662"/>
            <a:ext cx="2620025" cy="544491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928681"/>
            <a:ext cx="5619750" cy="12763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7477" y="5023637"/>
            <a:ext cx="16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네이버나눔고딕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Font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4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6096000" y="1546364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1415480" y="1578816"/>
            <a:ext cx="8712968" cy="3783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135560" y="908720"/>
            <a:ext cx="2980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Button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Style guide 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1/2 액자 25"/>
          <p:cNvSpPr/>
          <p:nvPr/>
        </p:nvSpPr>
        <p:spPr>
          <a:xfrm>
            <a:off x="191344" y="476672"/>
            <a:ext cx="2620025" cy="544491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3717032"/>
            <a:ext cx="144016" cy="144016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47" y="3693262"/>
            <a:ext cx="190500" cy="190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259" y="4600723"/>
            <a:ext cx="495300" cy="4953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4601312"/>
            <a:ext cx="495300" cy="495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97" y="5373216"/>
            <a:ext cx="1104900" cy="11049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997" y="4601312"/>
            <a:ext cx="495300" cy="4953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10" y="3631350"/>
            <a:ext cx="400050" cy="31432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6967487" y="862254"/>
            <a:ext cx="2626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Icon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Style guide 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26" name="Picture 2" descr="C:\Users\Anhyeji\Desktop\팔도\img\bt\ico_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765" y="2690439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hyeji\Desktop\팔도\img\bt\ico_arr_sm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2747589"/>
            <a:ext cx="857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hyeji\Desktop\팔도\img\bt\ico_q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690440"/>
            <a:ext cx="180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34" y="2438425"/>
            <a:ext cx="123825" cy="1238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10" y="2376227"/>
            <a:ext cx="270784" cy="248219"/>
          </a:xfrm>
          <a:prstGeom prst="rect">
            <a:avLst/>
          </a:prstGeom>
        </p:spPr>
      </p:pic>
      <p:pic>
        <p:nvPicPr>
          <p:cNvPr id="4098" name="Picture 2" descr="C:\Users\Anhyeji\Desktop\html\img\btn_menuCls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988" y="2357461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nhyeji\Desktop\html\img\sub_3_big.tt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078" y="3574199"/>
            <a:ext cx="2667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nhyeji\Desktop\html\img\back_bt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420888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대괄호 6"/>
          <p:cNvSpPr/>
          <p:nvPr/>
        </p:nvSpPr>
        <p:spPr>
          <a:xfrm>
            <a:off x="551385" y="819876"/>
            <a:ext cx="2160240" cy="528636"/>
          </a:xfrm>
          <a:prstGeom prst="bracket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prstDash val="lgDashDot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5671" y="904001"/>
            <a:ext cx="243166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1/2 액자 10"/>
          <p:cNvSpPr/>
          <p:nvPr/>
        </p:nvSpPr>
        <p:spPr>
          <a:xfrm>
            <a:off x="151012" y="554033"/>
            <a:ext cx="3240360" cy="531683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04112" y="1413931"/>
            <a:ext cx="31683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선정이유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리서치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Mind map</a:t>
            </a:r>
          </a:p>
          <a:p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Layout Style guide</a:t>
            </a:r>
          </a:p>
          <a:p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Gnb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  <a:p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Color Style guide </a:t>
            </a:r>
          </a:p>
          <a:p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Icon Style guide</a:t>
            </a:r>
          </a:p>
          <a:p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Button Style guide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19536" y="2492896"/>
            <a:ext cx="3168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설정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 성격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타깃유저 분류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)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적용가능한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기술적 요소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6168008" y="838589"/>
            <a:ext cx="0" cy="532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0159" y="326893"/>
            <a:ext cx="7995617" cy="1023392"/>
          </a:xfrm>
        </p:spPr>
        <p:txBody>
          <a:bodyPr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디자인 </a:t>
            </a:r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컨셉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설정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57866" y="827568"/>
            <a:ext cx="3494702" cy="520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000" b="1" spc="-15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웹사이트  성격</a:t>
            </a:r>
            <a:endParaRPr lang="en-US" altLang="ko-KR" sz="2000" b="1" spc="-150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Picture 3" descr="C:\Users\Anhyeji\Desktop\팔도1\팔도1\img\img_pald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217" y="3494459"/>
            <a:ext cx="60960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2020304"/>
            <a:ext cx="7207696" cy="34969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식품전문업체</a:t>
            </a:r>
            <a:endParaRPr lang="en-US" altLang="ko-KR" sz="20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endParaRPr lang="en-US" altLang="ko-KR" sz="20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라면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</a:t>
            </a:r>
            <a:r>
              <a:rPr lang="ko-KR" altLang="en-US" sz="1800" b="1" dirty="0">
                <a:latin typeface="210 구름고딕OTF 030" pitchFamily="18" charset="-127"/>
                <a:ea typeface="210 구름고딕OTF 030" pitchFamily="18" charset="-127"/>
              </a:rPr>
              <a:t>면류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</a:t>
            </a:r>
            <a:r>
              <a:rPr lang="ko-KR" altLang="en-US" sz="1800" b="1" dirty="0">
                <a:latin typeface="210 구름고딕OTF 030" pitchFamily="18" charset="-127"/>
                <a:ea typeface="210 구름고딕OTF 030" pitchFamily="18" charset="-127"/>
              </a:rPr>
              <a:t>청량음료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</a:t>
            </a:r>
            <a:r>
              <a:rPr lang="ko-KR" altLang="en-US" sz="1800" b="1" dirty="0">
                <a:latin typeface="210 구름고딕OTF 030" pitchFamily="18" charset="-127"/>
                <a:ea typeface="210 구름고딕OTF 030" pitchFamily="18" charset="-127"/>
              </a:rPr>
              <a:t>광천음료수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</a:t>
            </a:r>
            <a:r>
              <a:rPr lang="ko-KR" altLang="en-US" sz="1800" b="1" dirty="0">
                <a:latin typeface="210 구름고딕OTF 030" pitchFamily="18" charset="-127"/>
                <a:ea typeface="210 구름고딕OTF 030" pitchFamily="18" charset="-127"/>
              </a:rPr>
              <a:t>스낵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</a:t>
            </a:r>
            <a:r>
              <a:rPr lang="ko-KR" altLang="en-US" sz="1800" b="1" dirty="0">
                <a:latin typeface="210 구름고딕OTF 030" pitchFamily="18" charset="-127"/>
                <a:ea typeface="210 구름고딕OTF 030" pitchFamily="18" charset="-127"/>
              </a:rPr>
              <a:t>과자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</a:t>
            </a:r>
            <a:r>
              <a:rPr lang="ko-KR" altLang="en-US" sz="1800" b="1" dirty="0">
                <a:latin typeface="210 구름고딕OTF 030" pitchFamily="18" charset="-127"/>
                <a:ea typeface="210 구름고딕OTF 030" pitchFamily="18" charset="-127"/>
              </a:rPr>
              <a:t>식염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</a:t>
            </a: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조미식품</a:t>
            </a:r>
            <a:endParaRPr lang="en-US" altLang="ko-KR" sz="1800" b="1" dirty="0" smtClean="0">
              <a:latin typeface="210 구름고딕OTF 030" pitchFamily="18" charset="-127"/>
              <a:ea typeface="210 구름고딕OTF 030" pitchFamily="18" charset="-127"/>
            </a:endParaRPr>
          </a:p>
          <a:p>
            <a:pPr marL="0" indent="0" algn="ctr">
              <a:buNone/>
            </a:pP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차 류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</a:t>
            </a:r>
            <a:r>
              <a:rPr lang="ko-KR" altLang="en-US" sz="1800" b="1" dirty="0">
                <a:latin typeface="210 구름고딕OTF 030" pitchFamily="18" charset="-127"/>
                <a:ea typeface="210 구름고딕OTF 030" pitchFamily="18" charset="-127"/>
              </a:rPr>
              <a:t>용기</a:t>
            </a:r>
            <a:r>
              <a:rPr lang="en-US" altLang="ko-KR" sz="1800" b="1" dirty="0" smtClean="0">
                <a:latin typeface="210 구름고딕OTF 030" pitchFamily="18" charset="-127"/>
                <a:ea typeface="210 구름고딕OTF 030" pitchFamily="18" charset="-127"/>
              </a:rPr>
              <a:t>,</a:t>
            </a:r>
          </a:p>
          <a:p>
            <a:pPr marL="0" indent="0" algn="ctr">
              <a:buNone/>
            </a:pP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과실채소가공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</a:t>
            </a:r>
            <a:r>
              <a:rPr lang="ko-KR" altLang="en-US" sz="1800" b="1" dirty="0">
                <a:latin typeface="210 구름고딕OTF 030" pitchFamily="18" charset="-127"/>
                <a:ea typeface="210 구름고딕OTF 030" pitchFamily="18" charset="-127"/>
              </a:rPr>
              <a:t>저장처리 제조 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 </a:t>
            </a: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면류</a:t>
            </a:r>
            <a:r>
              <a:rPr lang="en-US" altLang="ko-KR" sz="1800" b="1" dirty="0">
                <a:latin typeface="210 구름고딕OTF 030" pitchFamily="18" charset="-127"/>
                <a:ea typeface="210 구름고딕OTF 030" pitchFamily="18" charset="-127"/>
              </a:rPr>
              <a:t>, </a:t>
            </a:r>
            <a:r>
              <a:rPr lang="ko-KR" altLang="en-US" sz="1800" b="1" dirty="0">
                <a:latin typeface="210 구름고딕OTF 030" pitchFamily="18" charset="-127"/>
                <a:ea typeface="210 구름고딕OTF 030" pitchFamily="18" charset="-127"/>
              </a:rPr>
              <a:t>마카로니 및 유사식품 </a:t>
            </a: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제조</a:t>
            </a:r>
            <a:endParaRPr lang="en-US" altLang="ko-KR" sz="1800" b="1" dirty="0" smtClean="0">
              <a:latin typeface="210 구름고딕OTF 030" pitchFamily="18" charset="-127"/>
              <a:ea typeface="210 구름고딕OTF 030" pitchFamily="18" charset="-127"/>
            </a:endParaRPr>
          </a:p>
          <a:p>
            <a:pPr marL="0" indent="0" algn="ctr">
              <a:buNone/>
            </a:pP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 업체 </a:t>
            </a:r>
            <a:r>
              <a:rPr lang="ko-KR" altLang="en-US" sz="1800" b="1" dirty="0" err="1" smtClean="0">
                <a:latin typeface="210 구름고딕OTF 030" pitchFamily="18" charset="-127"/>
                <a:ea typeface="210 구름고딕OTF 030" pitchFamily="18" charset="-127"/>
              </a:rPr>
              <a:t>로</a:t>
            </a: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 다양한 제조식품으로  </a:t>
            </a:r>
            <a:endParaRPr lang="en-US" altLang="ko-KR" sz="1800" b="1" dirty="0" smtClean="0">
              <a:latin typeface="210 구름고딕OTF 030" pitchFamily="18" charset="-127"/>
              <a:ea typeface="210 구름고딕OTF 030" pitchFamily="18" charset="-127"/>
            </a:endParaRPr>
          </a:p>
          <a:p>
            <a:pPr marL="0" indent="0" algn="ctr">
              <a:buNone/>
            </a:pP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팔도만의  </a:t>
            </a:r>
            <a:endParaRPr lang="en-US" altLang="ko-KR" sz="1800" b="1" dirty="0" smtClean="0">
              <a:latin typeface="210 구름고딕OTF 030" pitchFamily="18" charset="-127"/>
              <a:ea typeface="210 구름고딕OTF 030" pitchFamily="18" charset="-127"/>
            </a:endParaRPr>
          </a:p>
          <a:p>
            <a:pPr marL="0" indent="0" algn="ctr">
              <a:buNone/>
            </a:pP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색 다 </a:t>
            </a:r>
            <a:r>
              <a:rPr lang="ko-KR" altLang="en-US" sz="1800" b="1" dirty="0" err="1" smtClean="0">
                <a:latin typeface="210 구름고딕OTF 030" pitchFamily="18" charset="-127"/>
                <a:ea typeface="210 구름고딕OTF 030" pitchFamily="18" charset="-127"/>
              </a:rPr>
              <a:t>로운</a:t>
            </a:r>
            <a:r>
              <a:rPr lang="ko-KR" altLang="en-US" sz="1800" b="1" dirty="0" smtClean="0">
                <a:latin typeface="210 구름고딕OTF 030" pitchFamily="18" charset="-127"/>
                <a:ea typeface="210 구름고딕OTF 030" pitchFamily="18" charset="-127"/>
              </a:rPr>
              <a:t> 즐거움을 선사한다</a:t>
            </a:r>
            <a:r>
              <a:rPr lang="en-US" altLang="ko-KR" sz="1800" b="1" dirty="0" smtClean="0">
                <a:latin typeface="210 구름고딕OTF 030" pitchFamily="18" charset="-127"/>
                <a:ea typeface="210 구름고딕OTF 030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07968" y="3933056"/>
            <a:ext cx="1152128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2711624" y="2117254"/>
            <a:ext cx="360040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5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Anhyeji\Desktop\팔도1\팔도1\img\bg_bn_ex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699060"/>
            <a:ext cx="5066487" cy="271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</a:t>
            </a:r>
            <a:r>
              <a:rPr lang="ko-KR" altLang="en-US" dirty="0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유저 분류</a:t>
            </a:r>
            <a:endParaRPr lang="ko-KR" altLang="en-US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43672" y="2339355"/>
            <a:ext cx="1296144" cy="432048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ko-KR" altLang="en-US" sz="18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일반사용자       </a:t>
            </a:r>
            <a:endParaRPr lang="en-US" altLang="ko-KR" sz="18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040352" y="2301255"/>
            <a:ext cx="129614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20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endParaRPr lang="en-US" altLang="ko-KR" sz="20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42" name="Picture 2" descr="C:\Users\Anhyeji\Desktop\팔도1\팔도1\img\bt\user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00" y="1883866"/>
            <a:ext cx="1512416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5153446" y="2191345"/>
            <a:ext cx="1886906" cy="69569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18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BTB (</a:t>
            </a:r>
            <a:r>
              <a:rPr lang="ko-KR" altLang="en-US" sz="18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대  기업</a:t>
            </a:r>
            <a:r>
              <a:rPr lang="en-US" altLang="ko-KR" sz="18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8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3157414" y="3501008"/>
            <a:ext cx="1296144" cy="43204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18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식품사</a:t>
            </a:r>
            <a:endParaRPr lang="en-US" altLang="ko-KR" sz="18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351584" y="2447366"/>
            <a:ext cx="288032" cy="21602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5375920" y="3501008"/>
            <a:ext cx="1296144" cy="43204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ko-KR" altLang="en-US" sz="18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주부</a:t>
            </a:r>
            <a:endParaRPr lang="en-US" altLang="ko-KR" sz="18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적용가능한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기술적 요소</a:t>
            </a:r>
            <a:endParaRPr lang="ko-KR" altLang="en-US" dirty="0">
              <a:solidFill>
                <a:schemeClr val="tx1">
                  <a:lumMod val="90000"/>
                  <a:lumOff val="1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19736" y="2420888"/>
            <a:ext cx="4608512" cy="235564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u="sng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210 구름고딕OTF 030" pitchFamily="18" charset="-127"/>
                <a:ea typeface="210 구름고딕OTF 030" pitchFamily="18" charset="-127"/>
              </a:rPr>
              <a:t>- HTML 5</a:t>
            </a:r>
          </a:p>
          <a:p>
            <a:pPr marL="0" indent="0" algn="ctr">
              <a:buNone/>
            </a:pPr>
            <a:r>
              <a:rPr lang="en-US" altLang="ko-KR" u="sng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210 구름고딕OTF 030" pitchFamily="18" charset="-127"/>
                <a:ea typeface="210 구름고딕OTF 030" pitchFamily="18" charset="-127"/>
              </a:rPr>
              <a:t>- CSS</a:t>
            </a:r>
          </a:p>
          <a:p>
            <a:pPr marL="0" indent="0" algn="ctr">
              <a:buNone/>
            </a:pPr>
            <a:r>
              <a:rPr lang="en-US" altLang="ko-KR" u="sng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210 구름고딕OTF 030" pitchFamily="18" charset="-127"/>
                <a:ea typeface="210 구름고딕OTF 030" pitchFamily="18" charset="-127"/>
              </a:rPr>
              <a:t>- CSS 3</a:t>
            </a:r>
          </a:p>
          <a:p>
            <a:pPr marL="0" indent="0" algn="ctr">
              <a:buNone/>
            </a:pPr>
            <a:r>
              <a:rPr lang="en-US" altLang="ko-KR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210 구름고딕OTF 030" pitchFamily="18" charset="-127"/>
                <a:ea typeface="210 구름고딕OTF 030" pitchFamily="18" charset="-127"/>
              </a:rPr>
              <a:t>- JavaScript (jquery-3.3.1.min)</a:t>
            </a:r>
            <a:endParaRPr lang="en-US" altLang="ko-KR" u="sng" dirty="0" smtClean="0">
              <a:solidFill>
                <a:schemeClr val="tx1">
                  <a:lumMod val="90000"/>
                  <a:lumOff val="10000"/>
                </a:schemeClr>
              </a:solidFill>
              <a:latin typeface="210 구름고딕OTF 030" pitchFamily="18" charset="-127"/>
              <a:ea typeface="210 구름고딕OTF 030" pitchFamily="18" charset="-127"/>
            </a:endParaRPr>
          </a:p>
          <a:p>
            <a:pPr marL="0" indent="0" algn="ctr">
              <a:buNone/>
            </a:pPr>
            <a:r>
              <a:rPr lang="en-US" altLang="ko-KR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210 구름고딕OTF 030" pitchFamily="18" charset="-127"/>
                <a:ea typeface="210 구름고딕OTF 030" pitchFamily="18" charset="-127"/>
              </a:rPr>
              <a:t>- JavaScript </a:t>
            </a:r>
            <a:r>
              <a:rPr lang="en-US" altLang="ko-KR" u="sng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210 구름고딕OTF 030" pitchFamily="18" charset="-127"/>
                <a:ea typeface="210 구름고딕OTF 030" pitchFamily="18" charset="-127"/>
              </a:rPr>
              <a:t>(</a:t>
            </a:r>
            <a:r>
              <a:rPr lang="en-US" altLang="ko-KR" u="sng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210 구름고딕OTF 030" pitchFamily="18" charset="-127"/>
                <a:ea typeface="210 구름고딕OTF 030" pitchFamily="18" charset="-127"/>
              </a:rPr>
              <a:t>Swiper</a:t>
            </a:r>
            <a:r>
              <a:rPr lang="en-US" altLang="ko-KR" u="sng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210 구름고딕OTF 030" pitchFamily="18" charset="-127"/>
                <a:ea typeface="210 구름고딕OTF 030" pitchFamily="18" charset="-127"/>
              </a:rPr>
              <a:t> 4.4.1)</a:t>
            </a:r>
            <a:endParaRPr lang="ko-KR" altLang="en-US" u="sng" dirty="0">
              <a:solidFill>
                <a:schemeClr val="tx1">
                  <a:lumMod val="90000"/>
                  <a:lumOff val="10000"/>
                </a:schemeClr>
              </a:solidFill>
              <a:latin typeface="210 구름고딕OTF 030" pitchFamily="18" charset="-127"/>
              <a:ea typeface="210 구름고딕OTF 0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72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>
          <a:xfrm>
            <a:off x="335360" y="2852936"/>
            <a:ext cx="4041775" cy="1800200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alphaLcPeriod"/>
            </a:pP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트렌트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 맞지 않음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buFont typeface="+mj-lt"/>
              <a:buAutoNum type="alphaLcPeriod"/>
            </a:pP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마크업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부적합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buFont typeface="+mj-lt"/>
              <a:buAutoNum type="alphaLcPeriod"/>
            </a:pP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사용자로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접근이 어려움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buFont typeface="+mj-lt"/>
              <a:buAutoNum type="alphaLcPeriod"/>
            </a:pP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제품설명 부족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buFont typeface="+mj-lt"/>
              <a:buAutoNum type="alphaLcPeriod"/>
            </a:pP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불필요한 디자인 포함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바코드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00050" indent="-400050">
              <a:buFont typeface="+mj-lt"/>
              <a:buAutoNum type="alphaLcPeriod"/>
            </a:pP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376" y="756712"/>
            <a:ext cx="2952328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페이지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선정이유  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941378"/>
            <a:ext cx="3024336" cy="5337064"/>
          </a:xfrm>
          <a:prstGeom prst="rect">
            <a:avLst/>
          </a:prstGeom>
        </p:spPr>
      </p:pic>
      <p:sp>
        <p:nvSpPr>
          <p:cNvPr id="14" name="1/2 액자 13"/>
          <p:cNvSpPr/>
          <p:nvPr/>
        </p:nvSpPr>
        <p:spPr>
          <a:xfrm>
            <a:off x="119334" y="478365"/>
            <a:ext cx="3812655" cy="556694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40" y="1320412"/>
            <a:ext cx="2581921" cy="4608512"/>
          </a:xfrm>
          <a:prstGeom prst="rect">
            <a:avLst/>
          </a:prstGeom>
        </p:spPr>
      </p:pic>
      <p:pic>
        <p:nvPicPr>
          <p:cNvPr id="9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8738" y="867505"/>
            <a:ext cx="2016224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 리서치  </a:t>
            </a: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738" y="1347751"/>
            <a:ext cx="2998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삼양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http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://</a:t>
            </a:r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m.samyangfoods.com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3145" y="980728"/>
            <a:ext cx="33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양쪽 대괄호 13"/>
          <p:cNvSpPr/>
          <p:nvPr/>
        </p:nvSpPr>
        <p:spPr>
          <a:xfrm>
            <a:off x="4936678" y="1022653"/>
            <a:ext cx="330767" cy="18902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910" y="263691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오뚜기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-https://www.ottogi.co.kr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1/2 액자 18"/>
          <p:cNvSpPr/>
          <p:nvPr/>
        </p:nvSpPr>
        <p:spPr>
          <a:xfrm>
            <a:off x="265235" y="577092"/>
            <a:ext cx="3812655" cy="556694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4" y="1487493"/>
            <a:ext cx="2853708" cy="50920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79" y="1143121"/>
            <a:ext cx="3038475" cy="54364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80539" y="692696"/>
            <a:ext cx="33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양쪽 대괄호 21"/>
          <p:cNvSpPr/>
          <p:nvPr/>
        </p:nvSpPr>
        <p:spPr>
          <a:xfrm>
            <a:off x="6744072" y="734621"/>
            <a:ext cx="330767" cy="18902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78590" y="487705"/>
            <a:ext cx="330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en-US" altLang="ko-KR" sz="1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양쪽 대괄호 23"/>
          <p:cNvSpPr/>
          <p:nvPr/>
        </p:nvSpPr>
        <p:spPr>
          <a:xfrm>
            <a:off x="9242123" y="529630"/>
            <a:ext cx="330767" cy="18902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3390" y="3853740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6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제스프리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://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www.zespri.co.kr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81" y="983386"/>
            <a:ext cx="3143250" cy="5596192"/>
          </a:xfrm>
          <a:prstGeom prst="rect">
            <a:avLst/>
          </a:prstGeom>
        </p:spPr>
      </p:pic>
      <p:pic>
        <p:nvPicPr>
          <p:cNvPr id="17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72" y="48416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2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1384" y="822357"/>
            <a:ext cx="201622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Mind map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1/2 액자 6"/>
          <p:cNvSpPr/>
          <p:nvPr/>
        </p:nvSpPr>
        <p:spPr>
          <a:xfrm>
            <a:off x="265235" y="577092"/>
            <a:ext cx="3812655" cy="556694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</a:endParaRPr>
          </a:p>
        </p:txBody>
      </p:sp>
      <p:pic>
        <p:nvPicPr>
          <p:cNvPr id="7170" name="Picture 2" descr="C:\Users\Anhyeji\Desktop\팔도마인드맵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628800"/>
            <a:ext cx="1044116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5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12690" y="717571"/>
            <a:ext cx="116283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한컴 윤고딕 230" pitchFamily="18" charset="-127"/>
                <a:ea typeface="한컴 윤고딕 230" pitchFamily="18" charset="-127"/>
              </a:rPr>
              <a:t>gnb</a:t>
            </a:r>
            <a:endParaRPr lang="ko-KR" altLang="en-US" sz="2400" b="1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4" name="1/2 액자 13"/>
          <p:cNvSpPr/>
          <p:nvPr/>
        </p:nvSpPr>
        <p:spPr>
          <a:xfrm>
            <a:off x="164444" y="495848"/>
            <a:ext cx="2331993" cy="544491"/>
          </a:xfrm>
          <a:prstGeom prst="halfFram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2060"/>
              </a:solidFill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5591944" y="1052116"/>
            <a:ext cx="0" cy="5329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488" y="2026682"/>
            <a:ext cx="5792009" cy="552527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 flipV="1">
            <a:off x="6077134" y="2143436"/>
            <a:ext cx="0" cy="371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07292" y="2579186"/>
            <a:ext cx="5130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한컴 윤고딕 230" pitchFamily="18" charset="-127"/>
                <a:ea typeface="한컴 윤고딕 230" pitchFamily="18" charset="-127"/>
              </a:rPr>
              <a:t> 580</a:t>
            </a:r>
            <a:endParaRPr lang="ko-KR" altLang="en-US" sz="10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179382" y="2537595"/>
            <a:ext cx="55242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99695" y="170114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한컴 윤고딕 230" pitchFamily="18" charset="-127"/>
                <a:ea typeface="한컴 윤고딕 230" pitchFamily="18" charset="-127"/>
              </a:rPr>
              <a:t>145</a:t>
            </a:r>
            <a:endParaRPr lang="ko-KR" altLang="en-US" sz="105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2284" y="167526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한컴 윤고딕 230" pitchFamily="18" charset="-127"/>
                <a:ea typeface="한컴 윤고딕 230" pitchFamily="18" charset="-127"/>
              </a:rPr>
              <a:t>145</a:t>
            </a:r>
            <a:endParaRPr lang="ko-KR" altLang="en-US" sz="105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82510" y="166664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한컴 윤고딕 230" pitchFamily="18" charset="-127"/>
                <a:ea typeface="한컴 윤고딕 230" pitchFamily="18" charset="-127"/>
              </a:rPr>
              <a:t>146</a:t>
            </a:r>
            <a:endParaRPr lang="ko-KR" altLang="en-US" sz="105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767532" y="171458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한컴 윤고딕 230" pitchFamily="18" charset="-127"/>
                <a:ea typeface="한컴 윤고딕 230" pitchFamily="18" charset="-127"/>
              </a:rPr>
              <a:t>146</a:t>
            </a:r>
            <a:endParaRPr lang="ko-KR" altLang="en-US" sz="105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52572" y="1263336"/>
            <a:ext cx="212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  </a:t>
            </a:r>
            <a:r>
              <a:rPr lang="ko-KR" altLang="en-US" sz="1600" dirty="0" err="1" smtClean="0">
                <a:latin typeface="한컴 윤고딕 230" pitchFamily="18" charset="-127"/>
                <a:ea typeface="한컴 윤고딕 230" pitchFamily="18" charset="-127"/>
              </a:rPr>
              <a:t>컨텐츠</a:t>
            </a:r>
            <a:r>
              <a:rPr lang="ko-KR" altLang="en-US" sz="1600" dirty="0" smtClean="0">
                <a:latin typeface="한컴 윤고딕 230" pitchFamily="18" charset="-127"/>
                <a:ea typeface="한컴 윤고딕 230" pitchFamily="18" charset="-127"/>
              </a:rPr>
              <a:t> 메뉴</a:t>
            </a:r>
            <a:endParaRPr lang="ko-KR" altLang="en-US" sz="16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9776" y="2352086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76</a:t>
            </a:r>
            <a:r>
              <a:rPr lang="en-US" altLang="ko-KR" sz="1050" dirty="0"/>
              <a:t>2</a:t>
            </a:r>
            <a:endParaRPr lang="ko-KR" altLang="en-US" sz="1200" dirty="0"/>
          </a:p>
        </p:txBody>
      </p:sp>
      <p:sp>
        <p:nvSpPr>
          <p:cNvPr id="38" name="아래쪽 화살표 37"/>
          <p:cNvSpPr/>
          <p:nvPr/>
        </p:nvSpPr>
        <p:spPr>
          <a:xfrm>
            <a:off x="4475820" y="908720"/>
            <a:ext cx="216024" cy="300429"/>
          </a:xfrm>
          <a:prstGeom prst="downArrow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695452" y="6021288"/>
            <a:ext cx="38883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510" y="2977717"/>
            <a:ext cx="2920818" cy="316417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58250" y="6141895"/>
            <a:ext cx="525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한컴 윤고딕 230" pitchFamily="18" charset="-127"/>
                <a:ea typeface="한컴 윤고딕 230" pitchFamily="18" charset="-127"/>
              </a:rPr>
              <a:t>640</a:t>
            </a:r>
            <a:endParaRPr lang="ko-KR" altLang="en-US" sz="10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043829" y="6314586"/>
            <a:ext cx="300449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52944" y="6409314"/>
            <a:ext cx="5253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한컴 윤고딕 230" pitchFamily="18" charset="-127"/>
                <a:ea typeface="한컴 윤고딕 230" pitchFamily="18" charset="-127"/>
              </a:rPr>
              <a:t>640</a:t>
            </a:r>
            <a:endParaRPr lang="ko-KR" altLang="en-US" sz="1050" dirty="0">
              <a:latin typeface="한컴 윤고딕 230" pitchFamily="18" charset="-127"/>
              <a:ea typeface="한컴 윤고딕 230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9120336" y="2977717"/>
            <a:ext cx="0" cy="32911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339983" y="4335953"/>
            <a:ext cx="5040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810</a:t>
            </a:r>
            <a:endParaRPr lang="ko-KR" altLang="en-US" sz="1200" dirty="0"/>
          </a:p>
        </p:txBody>
      </p:sp>
      <p:pic>
        <p:nvPicPr>
          <p:cNvPr id="1027" name="Picture 3" descr="C:\Users\Anhyeji\Desktop\캡처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73" y="1601890"/>
            <a:ext cx="2139737" cy="422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Anhyeji\Desktop\팔도1\팔도1\img\팔도_디자인소스_팔도_워터마크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48" y="57874"/>
            <a:ext cx="2214796" cy="156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89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2103</TotalTime>
  <Words>366</Words>
  <Application>Microsoft Office PowerPoint</Application>
  <PresentationFormat>사용자 지정</PresentationFormat>
  <Paragraphs>157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투명도</vt:lpstr>
      <vt:lpstr>       Smart content</vt:lpstr>
      <vt:lpstr>PowerPoint 프레젠테이션</vt:lpstr>
      <vt:lpstr>디자인 컨셉 설정</vt:lpstr>
      <vt:lpstr>타겟 유저 분류</vt:lpstr>
      <vt:lpstr>적용가능한 기술적 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Style guide</dc:title>
  <dc:creator>Anhyeji</dc:creator>
  <cp:lastModifiedBy>Anhyeji</cp:lastModifiedBy>
  <cp:revision>168</cp:revision>
  <dcterms:created xsi:type="dcterms:W3CDTF">2018-08-15T04:56:10Z</dcterms:created>
  <dcterms:modified xsi:type="dcterms:W3CDTF">2018-10-07T11:13:26Z</dcterms:modified>
</cp:coreProperties>
</file>