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7" r:id="rId3"/>
    <p:sldId id="265" r:id="rId4"/>
    <p:sldId id="274" r:id="rId5"/>
    <p:sldId id="275" r:id="rId6"/>
    <p:sldId id="269" r:id="rId7"/>
    <p:sldId id="270" r:id="rId8"/>
    <p:sldId id="283" r:id="rId9"/>
    <p:sldId id="271" r:id="rId10"/>
    <p:sldId id="279" r:id="rId11"/>
    <p:sldId id="282" r:id="rId12"/>
    <p:sldId id="278" r:id="rId13"/>
    <p:sldId id="259" r:id="rId14"/>
    <p:sldId id="260" r:id="rId15"/>
    <p:sldId id="261" r:id="rId16"/>
    <p:sldId id="262" r:id="rId17"/>
    <p:sldId id="263" r:id="rId18"/>
    <p:sldId id="264" r:id="rId19"/>
    <p:sldId id="273" r:id="rId20"/>
    <p:sldId id="280" r:id="rId21"/>
    <p:sldId id="284" r:id="rId22"/>
    <p:sldId id="28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was321@gmail.com" initials="h" lastIdx="1" clrIdx="0">
    <p:extLst>
      <p:ext uri="{19B8F6BF-5375-455C-9EA6-DF929625EA0E}">
        <p15:presenceInfo xmlns:p15="http://schemas.microsoft.com/office/powerpoint/2012/main" userId="359ce996b5ecf3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A8DC"/>
    <a:srgbClr val="8E7CC3"/>
    <a:srgbClr val="FFFFFF"/>
    <a:srgbClr val="E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D4C76-1182-44FE-B3E0-9FDE77804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61CE6D-8495-4066-8805-172698433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A5ED7-063F-46E2-BE6D-FDEBC642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50FC-1F11-4F2F-95FD-F11B0D965A92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B00C5-79A2-42F2-935B-5ED15471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F21E4-5265-40DC-9373-0B150EB0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8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FC026-10BA-4A3C-9E77-E800D945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9C92C8-8E4F-4D7A-A9A0-026990995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A037F-CDA2-4751-AADB-86DCAF46A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50FC-1F11-4F2F-95FD-F11B0D965A92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9BB0A-3ED6-4F79-A165-D5C45C6F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710490-7FEB-42AB-8D87-04454076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0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76A7C8-7449-488B-917D-C027C773A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5D278A-CDF9-49C0-9987-0CF49BBFB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9753D-7B07-43DA-9AF8-0DD6C801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50FC-1F11-4F2F-95FD-F11B0D965A92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E2C7F-9CB5-4FFB-9E83-967D5D3D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1FFB9-B2AF-4301-8373-44DC24F2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936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FA204-3E6E-43B2-9B79-8D3328B7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59C31C-64FC-43B4-8D52-70E66393A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6E83BA-892B-44D1-BEBA-CD600ED3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2B92-1CDD-4C00-81AD-19507EF9DF3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1E490-D02B-458E-9A45-3F027FF9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3120A-9447-4D3B-B1C9-F0B450A2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62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31F6C-1A59-4DE7-BDD7-1E842816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F2A1F-5001-44B9-8C31-162CD0CBC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1AC6-51CE-4220-98EC-C05EB571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2B92-1CDD-4C00-81AD-19507EF9DF3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6743A-720C-401E-B415-78952CB1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992F2-0BC3-4CC1-8674-54CA7351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209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AFC36-BE89-440A-8581-A5CF47D5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98945-F906-4E39-B086-140887AD3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9EB7E-5038-48B6-9CB5-FCCDED69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2B92-1CDD-4C00-81AD-19507EF9DF3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2D7A-23A5-4462-BD8F-0EB91CC1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3B7CD-10C2-44E4-B55B-9B0FC536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27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4CD9E-4B8F-4F76-9971-1A53D7A6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3AEF3-A840-489B-8376-F994FC21B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E9B26E-0BD9-46D8-8657-61F3086F2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075808-722D-4743-93FF-EE2E5475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2B92-1CDD-4C00-81AD-19507EF9DF3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673FC6-8E68-4B0C-8ACE-F228804A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6A9E99-6322-402D-96BF-7CFA9409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01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72C73-D8CF-4673-9988-8BC06908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D57A1-D3C0-4085-9097-EB7DDD6CE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26D0EC-DFBE-4B78-AF4D-988CA5050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DB59D1-557B-43A9-9066-14F5AF5F6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0735AC-39C7-4542-8D6A-2D7613F50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2F0286-686A-4AB1-8E12-CDF63742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2B92-1CDD-4C00-81AD-19507EF9DF3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7D3CED-3322-4E9C-A7AA-74EFB4AF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C50B02-41F0-48C5-A261-75E5C261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969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6FB90-A9B8-4130-A685-23122885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941837-48C5-4625-922E-57449678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2B92-1CDD-4C00-81AD-19507EF9DF3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0F3FB4-D36B-4C7E-A628-15DEBA46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676B62-16BE-4B55-9DFF-D8512443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54F65-C6E2-4669-AD7A-2A93B1C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2B92-1CDD-4C00-81AD-19507EF9DF3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5339D8-24AB-4329-A5FE-9175880C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790BDB-942B-4B60-9A7F-67F45D1C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199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60283-C53B-4853-8B1B-6AF63FEB5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B824D-B2D9-41DC-B02E-19595FDB9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B76CA0-3D4E-4F93-B9ED-CCC961696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929D61-97C5-4CCF-B1CE-6410DE9B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2B92-1CDD-4C00-81AD-19507EF9DF3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D6FA32-43F8-4737-AEB1-0EC71C87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F42175-6605-4A50-910C-4D55933D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80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4C040-DEDC-4846-9B21-AFDB042C8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B75B3-C2D8-48CB-8601-DE4518472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F2DA0-8FDA-4CB2-AE87-2488B45F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50FC-1F11-4F2F-95FD-F11B0D965A92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A49FFC-3B4C-40EB-9214-F60244CD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947E5-BCA2-493B-98AE-454FCA92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228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3F5B8-A5FB-46F2-9409-C69D9DAF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9E4420-71AE-4802-BFC6-A38D07C51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AAEC94-FC0F-4E1D-8588-37D6C6302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793D54-5E6B-4BD4-9794-AD9045E6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2B92-1CDD-4C00-81AD-19507EF9DF3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A5378-901D-4E9C-9CF1-F7167198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CADFB-BE8C-4CF2-980E-5956413F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552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E78BC-2D27-4557-BC9F-6A3293B3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31E1E4-37C9-4C93-A927-8E5CF58E7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464A60-23D2-4653-B77F-5B693FCD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2B92-1CDD-4C00-81AD-19507EF9DF3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FCD02A-1AB9-4D19-B498-C7BB1C99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BAE77-7DBF-4F38-9937-A5288BDA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793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4A0BAF-2025-45DB-BCD4-03D6CFD50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65D1E5-4FC3-4B7E-9798-42FA80233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AA8B1-2146-477B-86DF-E886CC1D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2B92-1CDD-4C00-81AD-19507EF9DF3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EE3DB-426A-4BC1-A80D-93C7EF83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EDF6F-3FF3-407C-BFB1-07719806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99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415A8-7ABC-4A22-B590-9AD6C5D3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334F6B-B37C-4F7E-A7FD-590B6F440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B5BB1-6DBF-40B2-A69F-3D44B33F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50FC-1F11-4F2F-95FD-F11B0D965A92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E1526-E42B-400A-86FC-48128A1E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FA572-F1FA-4036-AB79-AF2A3524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50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33D85-F959-4070-90FE-01B26306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6366B-FEB1-4F2B-9550-462AA1AC4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3A6104-2788-40D8-AD80-63380D330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78C379-67B3-4BC2-98F4-6AB93DE9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50FC-1F11-4F2F-95FD-F11B0D965A92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CB766A-FBA4-4452-A201-C7BD8483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F1A576-9CEA-4EF0-98E9-6FF7E95E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B2BE5-9F89-4E86-B840-DA540261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F706A-E8C8-49AA-96D0-BB2AAE5C2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D525EF-56E1-4D3F-842E-ADC5AB672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4020AF-105E-47BF-8D90-C2D908239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8DF462-19B9-4F9D-9085-67362B92F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B1C245-C507-4E35-A716-24B11A47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50FC-1F11-4F2F-95FD-F11B0D965A92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664ADC-B056-4218-8E7D-77EE49F2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9273E1-05DF-424F-AE8F-19AA120A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1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0B41E-A6C3-427F-9C89-F7096907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9358EE-C548-41C8-8026-9BA3900E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50FC-1F11-4F2F-95FD-F11B0D965A92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BA1626-9ECD-4AF0-AC41-FECD9E06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4D5D61-3035-42C3-9980-FA74261E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4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F54EF6-86C5-4309-B432-07F7C5ED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50FC-1F11-4F2F-95FD-F11B0D965A92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99B67B-96CA-4B9C-BAB7-E24E2C5A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493F73-827D-44D6-82AF-440F4759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13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DED35-29F1-468F-88BA-908207D3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75D47-7AA4-447D-8006-7285BE099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499870-4FF3-41AB-9E4C-9814A16A3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7FC21-4112-415D-947B-E41815DD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50FC-1F11-4F2F-95FD-F11B0D965A92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A4E918-5416-455E-9FF6-443BA80F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A6A64E-D819-47D6-BD75-9A91BF36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16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B579A-359F-4A13-9755-708ABD75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500741-6523-47EF-B12C-4251A8B1F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8ADEB-C51C-40C7-9564-8EFFFB569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1F945-A392-4876-801C-8E8B67BF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50FC-1F11-4F2F-95FD-F11B0D965A92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1456B-A4F1-4339-A7CD-979029AD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3AAAF-7D86-4FC0-B4F6-8D4016C9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8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70A25D-B400-46D3-A3F0-F4C19586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A9AE5F-04F7-4522-A326-99A265348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D8EE1-7140-419F-8252-4924E822E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B50FC-1F11-4F2F-95FD-F11B0D965A92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4DF67-3BFE-493C-B4AF-024F9869A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F0C38-8F12-4C26-9493-DE75C4E87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4273A8-8BCC-4E31-9156-B60DAD07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7314F-E7A3-4BFF-90EB-90B776F3B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717114-0F79-441C-9AF8-C9FFA5B4C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52B92-1CDD-4C00-81AD-19507EF9DF36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93134-ACAF-4FE8-BE96-647528BF9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0071B-3C3B-4ACB-A172-66A4DF471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88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2362394.236239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1FE315-1B97-4021-8C06-908B39472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00" y="1803936"/>
            <a:ext cx="8015934" cy="2611967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Movie Recommender System</a:t>
            </a:r>
            <a:br>
              <a:rPr lang="en-US" altLang="ko-KR" sz="4000" dirty="0"/>
            </a:br>
            <a:br>
              <a:rPr lang="en-US" altLang="ko-KR" dirty="0"/>
            </a:br>
            <a:r>
              <a:rPr lang="en-US" altLang="ko-KR" sz="2800" dirty="0"/>
              <a:t>-Team </a:t>
            </a:r>
            <a:r>
              <a:rPr lang="en-US" altLang="ko-KR" sz="2800" i="1" dirty="0" err="1"/>
              <a:t>Whatflix</a:t>
            </a:r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96486E-128C-4E67-89FB-972E24BBB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4161" y="4756558"/>
            <a:ext cx="3920802" cy="1083319"/>
          </a:xfrm>
        </p:spPr>
        <p:txBody>
          <a:bodyPr anchor="t">
            <a:normAutofit lnSpcReduction="10000"/>
          </a:bodyPr>
          <a:lstStyle/>
          <a:p>
            <a:pPr algn="r"/>
            <a:r>
              <a:rPr lang="en-US" altLang="ko-KR" sz="2000" dirty="0" err="1"/>
              <a:t>ByungHyun</a:t>
            </a:r>
            <a:r>
              <a:rPr lang="en-US" altLang="ko-KR" sz="2000" dirty="0"/>
              <a:t> Lee</a:t>
            </a:r>
          </a:p>
          <a:p>
            <a:pPr algn="r"/>
            <a:r>
              <a:rPr lang="en-US" altLang="ko-KR" sz="2000" dirty="0" err="1">
                <a:effectLst/>
                <a:ea typeface="맑은 고딕" panose="020B0503020000020004" pitchFamily="50" charset="-127"/>
              </a:rPr>
              <a:t>JunYeong</a:t>
            </a:r>
            <a:r>
              <a:rPr lang="en-US" altLang="ko-KR" sz="2000" dirty="0"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effectLst/>
                <a:ea typeface="맑은 고딕" panose="020B0503020000020004" pitchFamily="50" charset="-127"/>
              </a:rPr>
              <a:t>Ahn</a:t>
            </a:r>
            <a:endParaRPr lang="en-US" altLang="ko-KR" sz="2000" dirty="0">
              <a:effectLst/>
              <a:ea typeface="맑은 고딕" panose="020B0503020000020004" pitchFamily="50" charset="-127"/>
            </a:endParaRPr>
          </a:p>
          <a:p>
            <a:pPr algn="r"/>
            <a:r>
              <a:rPr lang="en-US" altLang="ko-KR" sz="2000" dirty="0" err="1">
                <a:effectLst/>
                <a:ea typeface="맑은 고딕" panose="020B0503020000020004" pitchFamily="50" charset="-127"/>
              </a:rPr>
              <a:t>JiHong</a:t>
            </a:r>
            <a:r>
              <a:rPr lang="en-US" altLang="ko-KR" sz="2000" dirty="0"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effectLst/>
                <a:ea typeface="맑은 고딕" panose="020B0503020000020004" pitchFamily="50" charset="-127"/>
              </a:rPr>
              <a:t>Jeong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8044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8427E6E-7A2B-4A3C-BE75-48A2D430F416}"/>
              </a:ext>
            </a:extLst>
          </p:cNvPr>
          <p:cNvSpPr/>
          <p:nvPr/>
        </p:nvSpPr>
        <p:spPr>
          <a:xfrm>
            <a:off x="1392156" y="2666681"/>
            <a:ext cx="5270130" cy="1190398"/>
          </a:xfrm>
          <a:prstGeom prst="rect">
            <a:avLst/>
          </a:prstGeom>
          <a:solidFill>
            <a:srgbClr val="00B0F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BF95AF6-A7E2-4E99-BAF7-02528A34E74E}"/>
              </a:ext>
            </a:extLst>
          </p:cNvPr>
          <p:cNvSpPr/>
          <p:nvPr/>
        </p:nvSpPr>
        <p:spPr>
          <a:xfrm>
            <a:off x="3012116" y="4384691"/>
            <a:ext cx="2011104" cy="2125144"/>
          </a:xfrm>
          <a:prstGeom prst="rect">
            <a:avLst/>
          </a:prstGeom>
          <a:solidFill>
            <a:srgbClr val="8E7CC3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4975B0A-696E-4F39-84DF-908AFC1163E3}"/>
              </a:ext>
            </a:extLst>
          </p:cNvPr>
          <p:cNvSpPr/>
          <p:nvPr/>
        </p:nvSpPr>
        <p:spPr>
          <a:xfrm>
            <a:off x="8386250" y="2011842"/>
            <a:ext cx="2764536" cy="4478941"/>
          </a:xfrm>
          <a:prstGeom prst="rect">
            <a:avLst/>
          </a:prstGeom>
          <a:solidFill>
            <a:srgbClr val="8E7CC3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174B6-79B3-419B-8CE9-3D3A4EBD8C06}"/>
              </a:ext>
            </a:extLst>
          </p:cNvPr>
          <p:cNvSpPr txBox="1"/>
          <p:nvPr/>
        </p:nvSpPr>
        <p:spPr>
          <a:xfrm>
            <a:off x="385894" y="258453"/>
            <a:ext cx="9789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Current Idea of Modeling Approach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25C75-3786-46D5-8678-9A4A7A0500E8}"/>
              </a:ext>
            </a:extLst>
          </p:cNvPr>
          <p:cNvSpPr txBox="1"/>
          <p:nvPr/>
        </p:nvSpPr>
        <p:spPr>
          <a:xfrm>
            <a:off x="1592296" y="2657478"/>
            <a:ext cx="379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altLang="ko-K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altLang="ko-KR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ko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56058-A8E2-4A16-A309-A381D6757F6B}"/>
              </a:ext>
            </a:extLst>
          </p:cNvPr>
          <p:cNvSpPr txBox="1"/>
          <p:nvPr/>
        </p:nvSpPr>
        <p:spPr>
          <a:xfrm>
            <a:off x="4698035" y="2680359"/>
            <a:ext cx="405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altLang="ko-K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altLang="ko-KR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movie</a:t>
            </a:r>
            <a:endParaRPr lang="ko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70DDD6-BB89-4457-AFA3-5E8C235039E4}"/>
              </a:ext>
            </a:extLst>
          </p:cNvPr>
          <p:cNvSpPr txBox="1"/>
          <p:nvPr/>
        </p:nvSpPr>
        <p:spPr>
          <a:xfrm>
            <a:off x="3487302" y="1630782"/>
            <a:ext cx="37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data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085ADF5-1112-4575-912B-C9B66AA2361D}"/>
              </a:ext>
            </a:extLst>
          </p:cNvPr>
          <p:cNvCxnSpPr>
            <a:cxnSpLocks/>
          </p:cNvCxnSpPr>
          <p:nvPr/>
        </p:nvCxnSpPr>
        <p:spPr>
          <a:xfrm flipH="1">
            <a:off x="2378385" y="2113560"/>
            <a:ext cx="1364130" cy="53439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F9DD1A-8705-4A42-9500-066D06A6037D}"/>
              </a:ext>
            </a:extLst>
          </p:cNvPr>
          <p:cNvCxnSpPr>
            <a:cxnSpLocks/>
          </p:cNvCxnSpPr>
          <p:nvPr/>
        </p:nvCxnSpPr>
        <p:spPr>
          <a:xfrm>
            <a:off x="4246394" y="2110654"/>
            <a:ext cx="1335444" cy="53439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09AA4A2-2069-4B88-9C25-D0AE862CBE73}"/>
              </a:ext>
            </a:extLst>
          </p:cNvPr>
          <p:cNvCxnSpPr>
            <a:cxnSpLocks/>
          </p:cNvCxnSpPr>
          <p:nvPr/>
        </p:nvCxnSpPr>
        <p:spPr>
          <a:xfrm>
            <a:off x="5581838" y="3064249"/>
            <a:ext cx="0" cy="45404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4B72D95-F773-461E-8960-55561B4635AD}"/>
              </a:ext>
            </a:extLst>
          </p:cNvPr>
          <p:cNvCxnSpPr>
            <a:cxnSpLocks/>
          </p:cNvCxnSpPr>
          <p:nvPr/>
        </p:nvCxnSpPr>
        <p:spPr>
          <a:xfrm>
            <a:off x="2412960" y="3064249"/>
            <a:ext cx="0" cy="41427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3E1FA2-C6A4-4F28-8199-AC46069C516C}"/>
              </a:ext>
            </a:extLst>
          </p:cNvPr>
          <p:cNvSpPr txBox="1"/>
          <p:nvPr/>
        </p:nvSpPr>
        <p:spPr>
          <a:xfrm>
            <a:off x="4698035" y="3486458"/>
            <a:ext cx="405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Movie-</a:t>
            </a:r>
            <a:r>
              <a:rPr lang="en-US" altLang="ko-KR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based CF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5175C-EEEF-4806-B133-1FC671A8E6C7}"/>
              </a:ext>
            </a:extLst>
          </p:cNvPr>
          <p:cNvSpPr txBox="1"/>
          <p:nvPr/>
        </p:nvSpPr>
        <p:spPr>
          <a:xfrm>
            <a:off x="1597349" y="3487747"/>
            <a:ext cx="405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User-</a:t>
            </a:r>
            <a:r>
              <a:rPr lang="en-US" altLang="ko-KR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based CF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08ADD5-E4B8-4A2A-8919-5774781D68AC}"/>
              </a:ext>
            </a:extLst>
          </p:cNvPr>
          <p:cNvCxnSpPr>
            <a:cxnSpLocks/>
          </p:cNvCxnSpPr>
          <p:nvPr/>
        </p:nvCxnSpPr>
        <p:spPr>
          <a:xfrm>
            <a:off x="2412960" y="3942723"/>
            <a:ext cx="1533475" cy="38442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0FE96BB-49F8-4E8B-B99C-FC272852C71A}"/>
              </a:ext>
            </a:extLst>
          </p:cNvPr>
          <p:cNvCxnSpPr>
            <a:cxnSpLocks/>
          </p:cNvCxnSpPr>
          <p:nvPr/>
        </p:nvCxnSpPr>
        <p:spPr>
          <a:xfrm flipH="1">
            <a:off x="4141694" y="3919500"/>
            <a:ext cx="1475779" cy="42670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7B23AD9-5378-499F-AF95-0CB632568F8C}"/>
              </a:ext>
            </a:extLst>
          </p:cNvPr>
          <p:cNvSpPr txBox="1"/>
          <p:nvPr/>
        </p:nvSpPr>
        <p:spPr>
          <a:xfrm>
            <a:off x="1734482" y="4405609"/>
            <a:ext cx="451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ko-KR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creation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3B2A12B-EEA2-40B3-9941-D1256625FD47}"/>
              </a:ext>
            </a:extLst>
          </p:cNvPr>
          <p:cNvCxnSpPr>
            <a:cxnSpLocks/>
          </p:cNvCxnSpPr>
          <p:nvPr/>
        </p:nvCxnSpPr>
        <p:spPr>
          <a:xfrm>
            <a:off x="4039956" y="4742410"/>
            <a:ext cx="0" cy="4828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CC8BA7-6B4A-41B0-AAEF-FB86E524180B}"/>
              </a:ext>
            </a:extLst>
          </p:cNvPr>
          <p:cNvSpPr txBox="1"/>
          <p:nvPr/>
        </p:nvSpPr>
        <p:spPr>
          <a:xfrm>
            <a:off x="7555067" y="5784309"/>
            <a:ext cx="4389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‘Rating’ regression using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altLang="ko-K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 boost </a:t>
            </a:r>
            <a:endParaRPr lang="ko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EA32D1-A884-41D7-B493-840DE5623A7B}"/>
              </a:ext>
            </a:extLst>
          </p:cNvPr>
          <p:cNvSpPr txBox="1"/>
          <p:nvPr/>
        </p:nvSpPr>
        <p:spPr>
          <a:xfrm>
            <a:off x="-1198177" y="1649694"/>
            <a:ext cx="451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Cold Start</a:t>
            </a:r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problem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4548F39-10A0-426A-9ED0-FE645B3CA89D}"/>
              </a:ext>
            </a:extLst>
          </p:cNvPr>
          <p:cNvCxnSpPr>
            <a:cxnSpLocks/>
          </p:cNvCxnSpPr>
          <p:nvPr/>
        </p:nvCxnSpPr>
        <p:spPr>
          <a:xfrm flipH="1" flipV="1">
            <a:off x="9163133" y="5438775"/>
            <a:ext cx="3" cy="26563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757946B-7710-4124-BFC6-2BACB0E83E41}"/>
              </a:ext>
            </a:extLst>
          </p:cNvPr>
          <p:cNvSpPr txBox="1"/>
          <p:nvPr/>
        </p:nvSpPr>
        <p:spPr>
          <a:xfrm>
            <a:off x="7721928" y="2948746"/>
            <a:ext cx="405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 ‘top 5’ movies</a:t>
            </a:r>
          </a:p>
          <a:p>
            <a:pPr algn="ctr"/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the user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B394EA-82FA-42D0-B898-790CA866606D}"/>
              </a:ext>
            </a:extLst>
          </p:cNvPr>
          <p:cNvSpPr txBox="1"/>
          <p:nvPr/>
        </p:nvSpPr>
        <p:spPr>
          <a:xfrm>
            <a:off x="1796587" y="5173548"/>
            <a:ext cx="438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Pre-processing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3FB66-4659-4E84-983D-4116D39B2F4D}"/>
              </a:ext>
            </a:extLst>
          </p:cNvPr>
          <p:cNvSpPr txBox="1"/>
          <p:nvPr/>
        </p:nvSpPr>
        <p:spPr>
          <a:xfrm>
            <a:off x="-1190412" y="2197214"/>
            <a:ext cx="438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Survey &amp; Web crawling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6F0B84E-3BD1-493C-8FE2-2EFB2C739837}"/>
              </a:ext>
            </a:extLst>
          </p:cNvPr>
          <p:cNvCxnSpPr>
            <a:cxnSpLocks/>
          </p:cNvCxnSpPr>
          <p:nvPr/>
        </p:nvCxnSpPr>
        <p:spPr>
          <a:xfrm>
            <a:off x="5124450" y="6184871"/>
            <a:ext cx="3167593" cy="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7CAF25A-2A40-4099-97AB-2D9981D2E68C}"/>
              </a:ext>
            </a:extLst>
          </p:cNvPr>
          <p:cNvCxnSpPr>
            <a:cxnSpLocks/>
          </p:cNvCxnSpPr>
          <p:nvPr/>
        </p:nvCxnSpPr>
        <p:spPr>
          <a:xfrm flipV="1">
            <a:off x="385894" y="4193383"/>
            <a:ext cx="6534732" cy="16158"/>
          </a:xfrm>
          <a:prstGeom prst="line">
            <a:avLst/>
          </a:prstGeom>
          <a:ln w="2222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C127119-8F83-481E-8FAE-071B7C324FCA}"/>
              </a:ext>
            </a:extLst>
          </p:cNvPr>
          <p:cNvCxnSpPr>
            <a:cxnSpLocks/>
          </p:cNvCxnSpPr>
          <p:nvPr/>
        </p:nvCxnSpPr>
        <p:spPr>
          <a:xfrm flipV="1">
            <a:off x="2069231" y="1849300"/>
            <a:ext cx="1345719" cy="1099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C6D6F0FF-BF23-4F62-BCBB-04643989DD60}"/>
              </a:ext>
            </a:extLst>
          </p:cNvPr>
          <p:cNvCxnSpPr>
            <a:cxnSpLocks/>
          </p:cNvCxnSpPr>
          <p:nvPr/>
        </p:nvCxnSpPr>
        <p:spPr>
          <a:xfrm flipV="1">
            <a:off x="1209422" y="1860296"/>
            <a:ext cx="1687246" cy="35728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10D0FC7-FD86-4BAD-A7EC-E84530FC3E0A}"/>
              </a:ext>
            </a:extLst>
          </p:cNvPr>
          <p:cNvSpPr txBox="1"/>
          <p:nvPr/>
        </p:nvSpPr>
        <p:spPr>
          <a:xfrm>
            <a:off x="1796587" y="6000205"/>
            <a:ext cx="438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selection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996A70F-72E8-426E-8AC1-53D895A53087}"/>
              </a:ext>
            </a:extLst>
          </p:cNvPr>
          <p:cNvCxnSpPr>
            <a:cxnSpLocks/>
          </p:cNvCxnSpPr>
          <p:nvPr/>
        </p:nvCxnSpPr>
        <p:spPr>
          <a:xfrm>
            <a:off x="4039956" y="5542880"/>
            <a:ext cx="0" cy="4828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C608AA7-3231-4C9E-8025-2B2D3EF8861F}"/>
              </a:ext>
            </a:extLst>
          </p:cNvPr>
          <p:cNvSpPr txBox="1"/>
          <p:nvPr/>
        </p:nvSpPr>
        <p:spPr>
          <a:xfrm>
            <a:off x="6968280" y="4943726"/>
            <a:ext cx="438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H.P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C2CF567-EAAD-4950-B2E3-85B2A08E20E5}"/>
              </a:ext>
            </a:extLst>
          </p:cNvPr>
          <p:cNvSpPr txBox="1"/>
          <p:nvPr/>
        </p:nvSpPr>
        <p:spPr>
          <a:xfrm>
            <a:off x="7980992" y="4963483"/>
            <a:ext cx="438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H.P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B89319B-CC6A-4FBA-A005-E76F91A3AF97}"/>
              </a:ext>
            </a:extLst>
          </p:cNvPr>
          <p:cNvCxnSpPr>
            <a:cxnSpLocks/>
          </p:cNvCxnSpPr>
          <p:nvPr/>
        </p:nvCxnSpPr>
        <p:spPr>
          <a:xfrm flipH="1" flipV="1">
            <a:off x="10328244" y="5429250"/>
            <a:ext cx="4" cy="27516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B645753-6013-464B-9D07-18C2760F2671}"/>
              </a:ext>
            </a:extLst>
          </p:cNvPr>
          <p:cNvCxnSpPr>
            <a:cxnSpLocks/>
          </p:cNvCxnSpPr>
          <p:nvPr/>
        </p:nvCxnSpPr>
        <p:spPr>
          <a:xfrm flipH="1" flipV="1">
            <a:off x="9163130" y="4590275"/>
            <a:ext cx="3" cy="26563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CC198D5-AF49-4C27-A9F3-883009BAB418}"/>
              </a:ext>
            </a:extLst>
          </p:cNvPr>
          <p:cNvCxnSpPr>
            <a:cxnSpLocks/>
          </p:cNvCxnSpPr>
          <p:nvPr/>
        </p:nvCxnSpPr>
        <p:spPr>
          <a:xfrm flipH="1" flipV="1">
            <a:off x="10328244" y="4568890"/>
            <a:ext cx="4" cy="27516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0789AAB-9488-4F20-8CC4-CEA70137AFBB}"/>
              </a:ext>
            </a:extLst>
          </p:cNvPr>
          <p:cNvSpPr txBox="1"/>
          <p:nvPr/>
        </p:nvSpPr>
        <p:spPr>
          <a:xfrm>
            <a:off x="7547752" y="4097489"/>
            <a:ext cx="438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Comparison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7E3827D-5240-4ECD-B777-F05727C83C38}"/>
              </a:ext>
            </a:extLst>
          </p:cNvPr>
          <p:cNvCxnSpPr>
            <a:cxnSpLocks/>
          </p:cNvCxnSpPr>
          <p:nvPr/>
        </p:nvCxnSpPr>
        <p:spPr>
          <a:xfrm flipV="1">
            <a:off x="9749925" y="3580158"/>
            <a:ext cx="0" cy="45080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6227DE1-9DB0-463D-92A1-CD9D0BADE547}"/>
              </a:ext>
            </a:extLst>
          </p:cNvPr>
          <p:cNvSpPr/>
          <p:nvPr/>
        </p:nvSpPr>
        <p:spPr>
          <a:xfrm>
            <a:off x="8754019" y="2123084"/>
            <a:ext cx="1961606" cy="41268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57405F3-84E5-4715-9AF0-8C6FB8D834FE}"/>
              </a:ext>
            </a:extLst>
          </p:cNvPr>
          <p:cNvSpPr txBox="1"/>
          <p:nvPr/>
        </p:nvSpPr>
        <p:spPr>
          <a:xfrm>
            <a:off x="7547752" y="2123085"/>
            <a:ext cx="438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Rating of the user</a:t>
            </a:r>
          </a:p>
        </p:txBody>
      </p:sp>
      <p:sp>
        <p:nvSpPr>
          <p:cNvPr id="118" name="화살표: 아래쪽 117">
            <a:extLst>
              <a:ext uri="{FF2B5EF4-FFF2-40B4-BE49-F238E27FC236}">
                <a16:creationId xmlns:a16="http://schemas.microsoft.com/office/drawing/2014/main" id="{035F8AA2-35AE-4F52-995D-1590301A9A11}"/>
              </a:ext>
            </a:extLst>
          </p:cNvPr>
          <p:cNvSpPr/>
          <p:nvPr/>
        </p:nvSpPr>
        <p:spPr>
          <a:xfrm>
            <a:off x="1322257" y="4388059"/>
            <a:ext cx="605993" cy="704309"/>
          </a:xfrm>
          <a:prstGeom prst="downArrow">
            <a:avLst/>
          </a:prstGeom>
          <a:solidFill>
            <a:srgbClr val="8E7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944C3F9-1791-49BA-B90F-1DC701696B2E}"/>
              </a:ext>
            </a:extLst>
          </p:cNvPr>
          <p:cNvSpPr txBox="1"/>
          <p:nvPr/>
        </p:nvSpPr>
        <p:spPr>
          <a:xfrm>
            <a:off x="1271196" y="4679640"/>
            <a:ext cx="705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5A242D0E-8AE0-46D3-ACB7-599636BCE3F5}"/>
              </a:ext>
            </a:extLst>
          </p:cNvPr>
          <p:cNvCxnSpPr/>
          <p:nvPr/>
        </p:nvCxnSpPr>
        <p:spPr>
          <a:xfrm rot="10800000" flipV="1">
            <a:off x="3946435" y="2269651"/>
            <a:ext cx="4711790" cy="337296"/>
          </a:xfrm>
          <a:prstGeom prst="bentConnector3">
            <a:avLst>
              <a:gd name="adj1" fmla="val 99932"/>
            </a:avLst>
          </a:prstGeom>
          <a:ln w="25400">
            <a:solidFill>
              <a:srgbClr val="6FA8D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화살표: 아래쪽 140">
            <a:extLst>
              <a:ext uri="{FF2B5EF4-FFF2-40B4-BE49-F238E27FC236}">
                <a16:creationId xmlns:a16="http://schemas.microsoft.com/office/drawing/2014/main" id="{19161DD0-6C83-460D-A5B2-E4E63174EF35}"/>
              </a:ext>
            </a:extLst>
          </p:cNvPr>
          <p:cNvSpPr/>
          <p:nvPr/>
        </p:nvSpPr>
        <p:spPr>
          <a:xfrm rot="10800000">
            <a:off x="172242" y="3295425"/>
            <a:ext cx="777673" cy="704309"/>
          </a:xfrm>
          <a:prstGeom prst="downArrow">
            <a:avLst>
              <a:gd name="adj1" fmla="val 59799"/>
              <a:gd name="adj2" fmla="val 50000"/>
            </a:avLst>
          </a:prstGeom>
          <a:solidFill>
            <a:srgbClr val="6FA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5A9F07-9335-4C50-BCBB-C41698B5CA65}"/>
              </a:ext>
            </a:extLst>
          </p:cNvPr>
          <p:cNvSpPr txBox="1"/>
          <p:nvPr/>
        </p:nvSpPr>
        <p:spPr>
          <a:xfrm>
            <a:off x="207137" y="3501282"/>
            <a:ext cx="705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16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174B6-79B3-419B-8CE9-3D3A4EBD8C06}"/>
              </a:ext>
            </a:extLst>
          </p:cNvPr>
          <p:cNvSpPr txBox="1"/>
          <p:nvPr/>
        </p:nvSpPr>
        <p:spPr>
          <a:xfrm>
            <a:off x="385894" y="258453"/>
            <a:ext cx="9789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Another Possible Modeling Approach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E2596-A6D2-4D30-A61A-FEF42D6028ED}"/>
              </a:ext>
            </a:extLst>
          </p:cNvPr>
          <p:cNvSpPr txBox="1"/>
          <p:nvPr/>
        </p:nvSpPr>
        <p:spPr>
          <a:xfrm>
            <a:off x="1453896" y="2195267"/>
            <a:ext cx="890625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Matrix Factorization(MF)</a:t>
            </a:r>
            <a:b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"/>
              </a:rPr>
              <a:t>Unlike our approach, which uses similarity between users and items,</a:t>
            </a:r>
          </a:p>
          <a:p>
            <a:r>
              <a:rPr lang="en-US" altLang="ko-KR" sz="2000" b="1" i="1" dirty="0">
                <a:solidFill>
                  <a:srgbClr val="000000"/>
                </a:solidFill>
                <a:effectLst/>
                <a:latin typeface="Noto Sans"/>
              </a:rPr>
              <a:t>MF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"/>
              </a:rPr>
              <a:t> uses a mathematical method called matrix factor decomposition to</a:t>
            </a: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"/>
              </a:rPr>
              <a:t>directly analyze user-movie correlations.</a:t>
            </a:r>
          </a:p>
          <a:p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200" b="1" i="1" dirty="0">
              <a:effectLst/>
              <a:latin typeface="Apple SD Gothic Neo"/>
            </a:endParaRPr>
          </a:p>
          <a:p>
            <a:r>
              <a:rPr lang="en-US" altLang="ko-KR" sz="2200" b="1" i="1" dirty="0">
                <a:effectLst/>
                <a:latin typeface="Apple SD Gothic Neo"/>
              </a:rPr>
              <a:t>Alternating Least Squares(ALS)</a:t>
            </a:r>
          </a:p>
          <a:p>
            <a:endParaRPr lang="en-US" altLang="ko-KR" sz="2000" dirty="0">
              <a:latin typeface="Apple SD Gothic Neo"/>
            </a:endParaRPr>
          </a:p>
          <a:p>
            <a:r>
              <a:rPr lang="en-US" altLang="ko-KR" sz="2000" b="0" i="0" dirty="0">
                <a:effectLst/>
                <a:latin typeface="Apple SD Gothic Neo"/>
              </a:rPr>
              <a:t>A me</a:t>
            </a:r>
            <a:r>
              <a:rPr lang="en-US" altLang="ko-KR" sz="2000" dirty="0">
                <a:latin typeface="Apple SD Gothic Neo"/>
              </a:rPr>
              <a:t>thod to minimize the objective function of MF.</a:t>
            </a:r>
            <a:endParaRPr lang="en-US" altLang="ko-KR" sz="2000" b="0" i="0" dirty="0">
              <a:effectLst/>
              <a:latin typeface="Apple SD Gothic Neo"/>
            </a:endParaRPr>
          </a:p>
          <a:p>
            <a:endParaRPr lang="en-US" altLang="ko-KR" sz="2000" dirty="0">
              <a:latin typeface="Apple SD Gothic Neo"/>
              <a:cs typeface="Calibri" panose="020F0502020204030204" pitchFamily="34" charset="0"/>
            </a:endParaRPr>
          </a:p>
          <a:p>
            <a:endParaRPr lang="en-US" altLang="ko-KR" sz="1600" dirty="0">
              <a:latin typeface="Apple SD Gothic Neo"/>
              <a:cs typeface="Calibri" panose="020F0502020204030204" pitchFamily="34" charset="0"/>
            </a:endParaRPr>
          </a:p>
          <a:p>
            <a:endParaRPr lang="en-US" altLang="ko-KR" sz="1600" dirty="0">
              <a:latin typeface="Apple SD Gothic Neo"/>
              <a:cs typeface="Calibri" panose="020F0502020204030204" pitchFamily="34" charset="0"/>
            </a:endParaRPr>
          </a:p>
          <a:p>
            <a:r>
              <a:rPr lang="en-US" altLang="ko-KR" sz="1600" dirty="0">
                <a:latin typeface="Apple SD Gothic Neo"/>
                <a:cs typeface="Calibri" panose="020F0502020204030204" pitchFamily="34" charset="0"/>
              </a:rPr>
              <a:t>But we won’t use it, since it is close to black box.</a:t>
            </a:r>
          </a:p>
          <a:p>
            <a:endParaRPr lang="en-US" altLang="ko-KR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368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-3454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642EA5-F9C8-40E7-A612-ECEEAB702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71366"/>
              </p:ext>
            </p:extLst>
          </p:nvPr>
        </p:nvGraphicFramePr>
        <p:xfrm>
          <a:off x="399875" y="1518406"/>
          <a:ext cx="11392249" cy="5100508"/>
        </p:xfrm>
        <a:graphic>
          <a:graphicData uri="http://schemas.openxmlformats.org/drawingml/2006/table">
            <a:tbl>
              <a:tblPr/>
              <a:tblGrid>
                <a:gridCol w="1345960">
                  <a:extLst>
                    <a:ext uri="{9D8B030D-6E8A-4147-A177-3AD203B41FA5}">
                      <a16:colId xmlns:a16="http://schemas.microsoft.com/office/drawing/2014/main" val="2186519893"/>
                    </a:ext>
                  </a:extLst>
                </a:gridCol>
                <a:gridCol w="10046289">
                  <a:extLst>
                    <a:ext uri="{9D8B030D-6E8A-4147-A177-3AD203B41FA5}">
                      <a16:colId xmlns:a16="http://schemas.microsoft.com/office/drawing/2014/main" val="2364442000"/>
                    </a:ext>
                  </a:extLst>
                </a:gridCol>
              </a:tblGrid>
              <a:tr h="4939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WP1</a:t>
                      </a:r>
                      <a:endParaRPr lang="ko-KR" altLang="en-US" sz="20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Understanding on given data and EDAs – ‘</a:t>
                      </a:r>
                      <a:r>
                        <a:rPr lang="en-US" altLang="ko-KR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Movielens</a:t>
                      </a:r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latest data’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881532"/>
                  </a:ext>
                </a:extLst>
              </a:tr>
              <a:tr h="4606569">
                <a:tc gridSpan="2">
                  <a:txBody>
                    <a:bodyPr/>
                    <a:lstStyle/>
                    <a:p>
                      <a:pPr marL="457200" lvl="1" indent="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altLang="ko-KR" sz="28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57200" lvl="1" indent="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altLang="ko-KR" sz="28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5824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599A9A-EDDD-4A14-B50D-93F83A5CD762}"/>
              </a:ext>
            </a:extLst>
          </p:cNvPr>
          <p:cNvSpPr txBox="1"/>
          <p:nvPr/>
        </p:nvSpPr>
        <p:spPr>
          <a:xfrm>
            <a:off x="75500" y="2037431"/>
            <a:ext cx="11593585" cy="312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1.1 </a:t>
            </a:r>
            <a:r>
              <a:rPr lang="en-US" altLang="ko-KR" sz="20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– Getting a basic comprehension on </a:t>
            </a:r>
            <a:r>
              <a:rPr lang="en-US" altLang="ko-KR" sz="20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Movielens</a:t>
            </a:r>
            <a:r>
              <a:rPr lang="en-US" altLang="ko-KR" sz="20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data – how the data were collected and whether there is a special criterion on choosing subjects (Done)</a:t>
            </a:r>
          </a:p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1.2 </a:t>
            </a:r>
            <a:r>
              <a:rPr lang="en-US" altLang="ko-KR" sz="20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– Full understanding on all the columns in dataset and conceiving how we can utilize them in unique way (Done – Regression problem targeting ‘rate’ column)</a:t>
            </a:r>
          </a:p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1.3 </a:t>
            </a:r>
            <a:r>
              <a:rPr lang="en-US" altLang="ko-KR" sz="20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– Conduct some EDAs so that we can grasp the distribution of all the columns and correlation between them (Done)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F5E28-3965-450F-978B-6A0E20949972}"/>
              </a:ext>
            </a:extLst>
          </p:cNvPr>
          <p:cNvSpPr txBox="1"/>
          <p:nvPr/>
        </p:nvSpPr>
        <p:spPr>
          <a:xfrm>
            <a:off x="399875" y="239086"/>
            <a:ext cx="2550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WPs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61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4B4B1D9-2FDA-4C72-A35A-468467125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42161"/>
              </p:ext>
            </p:extLst>
          </p:nvPr>
        </p:nvGraphicFramePr>
        <p:xfrm>
          <a:off x="399875" y="1518406"/>
          <a:ext cx="11392249" cy="5100508"/>
        </p:xfrm>
        <a:graphic>
          <a:graphicData uri="http://schemas.openxmlformats.org/drawingml/2006/table">
            <a:tbl>
              <a:tblPr/>
              <a:tblGrid>
                <a:gridCol w="1345960">
                  <a:extLst>
                    <a:ext uri="{9D8B030D-6E8A-4147-A177-3AD203B41FA5}">
                      <a16:colId xmlns:a16="http://schemas.microsoft.com/office/drawing/2014/main" val="2186519893"/>
                    </a:ext>
                  </a:extLst>
                </a:gridCol>
                <a:gridCol w="10046289">
                  <a:extLst>
                    <a:ext uri="{9D8B030D-6E8A-4147-A177-3AD203B41FA5}">
                      <a16:colId xmlns:a16="http://schemas.microsoft.com/office/drawing/2014/main" val="2364442000"/>
                    </a:ext>
                  </a:extLst>
                </a:gridCol>
              </a:tblGrid>
              <a:tr h="4456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WP2</a:t>
                      </a:r>
                      <a:endParaRPr lang="ko-KR" altLang="en-US" sz="20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cleansing and pre-processing</a:t>
                      </a:r>
                      <a:endParaRPr lang="ko-KR" altLang="ko-KR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881532"/>
                  </a:ext>
                </a:extLst>
              </a:tr>
              <a:tr h="4654897">
                <a:tc gridSpan="2">
                  <a:txBody>
                    <a:bodyPr/>
                    <a:lstStyle/>
                    <a:p>
                      <a:pPr marL="457200" lvl="1" indent="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altLang="ko-KR" sz="28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58246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2D8C6CD-B3FF-4380-959F-C660ACA6373A}"/>
              </a:ext>
            </a:extLst>
          </p:cNvPr>
          <p:cNvSpPr txBox="1"/>
          <p:nvPr/>
        </p:nvSpPr>
        <p:spPr>
          <a:xfrm>
            <a:off x="-209727" y="2087765"/>
            <a:ext cx="11892793" cy="312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2.1</a:t>
            </a:r>
            <a:r>
              <a:rPr lang="en-US" altLang="ko-KR" sz="2000" kern="100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– Merge the given </a:t>
            </a:r>
            <a:r>
              <a:rPr lang="en-US" altLang="ko-KR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six tables</a:t>
            </a:r>
            <a:r>
              <a:rPr lang="en-US" altLang="ko-KR" sz="20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into two data – one is for analyzing user-user correlation, another for analyzing content-content correlation (for </a:t>
            </a:r>
            <a:r>
              <a:rPr lang="en-US" altLang="ko-KR" sz="2000" b="1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WP 3.1 &amp; 3.2</a:t>
            </a:r>
            <a:r>
              <a:rPr lang="en-US" altLang="ko-KR" sz="20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) (Ongoing)</a:t>
            </a:r>
          </a:p>
          <a:p>
            <a:pPr marL="7620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2000" kern="100" dirty="0">
              <a:effectLst/>
              <a:latin typeface="맑은 고딕" panose="020B0503020000020004" pitchFamily="50" charset="-127"/>
              <a:ea typeface="+mn-ea"/>
              <a:cs typeface="Times New Roman" panose="02020603050405020304" pitchFamily="18" charset="0"/>
            </a:endParaRPr>
          </a:p>
          <a:p>
            <a:pPr marL="762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2.2</a:t>
            </a:r>
            <a:r>
              <a:rPr lang="en-US" altLang="ko-KR" sz="20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– Based on overall apprehension on data from </a:t>
            </a:r>
            <a:r>
              <a:rPr lang="en-US" altLang="ko-KR" sz="2000" b="1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WP 1.3</a:t>
            </a:r>
            <a:r>
              <a:rPr lang="en-US" altLang="ko-KR" sz="20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, imputation, normalization and some other pre-processing will be carried out here (Ongoing)</a:t>
            </a:r>
          </a:p>
          <a:p>
            <a:pPr marL="7620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2000" kern="100" dirty="0">
              <a:effectLst/>
              <a:latin typeface="맑은 고딕" panose="020B0503020000020004" pitchFamily="50" charset="-127"/>
              <a:ea typeface="+mn-ea"/>
              <a:cs typeface="Times New Roman" panose="02020603050405020304" pitchFamily="18" charset="0"/>
            </a:endParaRPr>
          </a:p>
          <a:p>
            <a:pPr marL="762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2.3</a:t>
            </a:r>
            <a:r>
              <a:rPr lang="en-US" altLang="ko-KR" sz="20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– Add a new column called ‘Top N rank movies for each day’ to the data from </a:t>
            </a:r>
            <a:r>
              <a:rPr lang="en-US" altLang="ko-KR" sz="2000" b="1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WP 2.2</a:t>
            </a:r>
            <a:r>
              <a:rPr lang="en-US" altLang="ko-KR" sz="20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through web crawling so that we can figure out whether ‘hot-movie trend’ influences on movie selection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03A5D-6DE3-4439-8CF0-8C6874B61D70}"/>
              </a:ext>
            </a:extLst>
          </p:cNvPr>
          <p:cNvSpPr txBox="1"/>
          <p:nvPr/>
        </p:nvSpPr>
        <p:spPr>
          <a:xfrm>
            <a:off x="399875" y="239086"/>
            <a:ext cx="2550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WPs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980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5D783FB-5E43-4EE4-BCF7-BB9B339DE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696451"/>
              </p:ext>
            </p:extLst>
          </p:nvPr>
        </p:nvGraphicFramePr>
        <p:xfrm>
          <a:off x="399875" y="1518406"/>
          <a:ext cx="11392249" cy="5100508"/>
        </p:xfrm>
        <a:graphic>
          <a:graphicData uri="http://schemas.openxmlformats.org/drawingml/2006/table">
            <a:tbl>
              <a:tblPr/>
              <a:tblGrid>
                <a:gridCol w="1345960">
                  <a:extLst>
                    <a:ext uri="{9D8B030D-6E8A-4147-A177-3AD203B41FA5}">
                      <a16:colId xmlns:a16="http://schemas.microsoft.com/office/drawing/2014/main" val="2186519893"/>
                    </a:ext>
                  </a:extLst>
                </a:gridCol>
                <a:gridCol w="10046289">
                  <a:extLst>
                    <a:ext uri="{9D8B030D-6E8A-4147-A177-3AD203B41FA5}">
                      <a16:colId xmlns:a16="http://schemas.microsoft.com/office/drawing/2014/main" val="2364442000"/>
                    </a:ext>
                  </a:extLst>
                </a:gridCol>
              </a:tblGrid>
              <a:tr h="4456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WP3</a:t>
                      </a:r>
                      <a:endParaRPr lang="ko-KR" altLang="en-US" sz="20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 selection &amp; creation for performance improvement</a:t>
                      </a:r>
                      <a:endParaRPr lang="ko-KR" altLang="ko-KR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881532"/>
                  </a:ext>
                </a:extLst>
              </a:tr>
              <a:tr h="4654897">
                <a:tc gridSpan="2">
                  <a:txBody>
                    <a:bodyPr/>
                    <a:lstStyle/>
                    <a:p>
                      <a:pPr marL="457200" lvl="1" indent="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altLang="ko-KR" sz="28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58246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BEB9B98-5ED2-4207-94DD-27CBFEC3F7B5}"/>
              </a:ext>
            </a:extLst>
          </p:cNvPr>
          <p:cNvSpPr txBox="1"/>
          <p:nvPr/>
        </p:nvSpPr>
        <p:spPr>
          <a:xfrm>
            <a:off x="-229529" y="1976296"/>
            <a:ext cx="11786532" cy="431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3.1</a:t>
            </a:r>
            <a:r>
              <a:rPr lang="en-US" altLang="ko-KR" sz="20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– Calculation for ‘</a:t>
            </a:r>
            <a:r>
              <a:rPr lang="en-US" altLang="ko-KR" sz="20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movie-movie</a:t>
            </a:r>
            <a:r>
              <a:rPr lang="en-US" altLang="ko-KR" sz="20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z="20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imilarity’, so-called Collaborative Filter(CF), using </a:t>
            </a:r>
            <a:r>
              <a:rPr lang="en-US" altLang="ko-KR" sz="2000" i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pearson correlation matrix</a:t>
            </a:r>
            <a:r>
              <a:rPr lang="en-US" altLang="ko-KR" sz="20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(tentative, could be replaced by another matrix later)</a:t>
            </a:r>
            <a:r>
              <a:rPr lang="en-US" altLang="ko-KR" sz="2000" i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with data from </a:t>
            </a:r>
            <a:r>
              <a:rPr lang="en-US" altLang="ko-KR" sz="20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WP 2.1</a:t>
            </a:r>
          </a:p>
          <a:p>
            <a:pPr marL="7620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62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3.2</a:t>
            </a:r>
            <a:r>
              <a:rPr lang="en-US" altLang="ko-KR" sz="20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– Calculation for ‘</a:t>
            </a:r>
            <a:r>
              <a:rPr lang="en-US" altLang="ko-KR" sz="20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movie-movie</a:t>
            </a:r>
            <a:r>
              <a:rPr lang="en-US" altLang="ko-KR" sz="20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z="20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imilarity’, using </a:t>
            </a:r>
            <a:r>
              <a:rPr lang="en-US" altLang="ko-KR" sz="2000" i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cosine similarity matrix </a:t>
            </a:r>
            <a:r>
              <a:rPr lang="en-US" altLang="ko-KR" sz="20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with data from </a:t>
            </a:r>
            <a:r>
              <a:rPr lang="en-US" altLang="ko-KR" sz="20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WP 2.1</a:t>
            </a:r>
          </a:p>
          <a:p>
            <a:pPr marL="7620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62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3.3</a:t>
            </a:r>
            <a:r>
              <a:rPr lang="en-US" altLang="ko-KR" sz="20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– Based on two similarity-calculations above, </a:t>
            </a:r>
            <a:r>
              <a:rPr lang="en-US" altLang="ko-KR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create a new </a:t>
            </a:r>
            <a:r>
              <a:rPr lang="en-US" altLang="ko-KR" sz="20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column such as ‘</a:t>
            </a:r>
            <a:r>
              <a:rPr lang="en-US" altLang="ko-KR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Ratings given to this Movie by top 5 similar users with this User’ and </a:t>
            </a:r>
            <a:r>
              <a:rPr lang="en-US" altLang="ko-KR" sz="20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en-US" altLang="ko-KR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Ratings </a:t>
            </a:r>
            <a:r>
              <a:rPr lang="en-US" altLang="ko-KR" sz="2000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given </a:t>
            </a:r>
            <a:r>
              <a:rPr lang="en-US" altLang="ko-KR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by this User to top 5 similar movies with this Movie’</a:t>
            </a:r>
          </a:p>
          <a:p>
            <a:pPr marL="7620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62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3.4</a:t>
            </a:r>
            <a:r>
              <a:rPr lang="en-US" altLang="ko-KR" sz="20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– With the final data, conduct feature selection based on feature_importance of XGBoost, one of tree-based model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03D3D-3491-41D3-9AC2-9486289FDE0D}"/>
              </a:ext>
            </a:extLst>
          </p:cNvPr>
          <p:cNvSpPr txBox="1"/>
          <p:nvPr/>
        </p:nvSpPr>
        <p:spPr>
          <a:xfrm>
            <a:off x="399875" y="239086"/>
            <a:ext cx="2550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WPs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64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88A8DFD-873D-4B48-BC62-1A5127E47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520442"/>
              </p:ext>
            </p:extLst>
          </p:nvPr>
        </p:nvGraphicFramePr>
        <p:xfrm>
          <a:off x="399875" y="1518406"/>
          <a:ext cx="11392249" cy="5100508"/>
        </p:xfrm>
        <a:graphic>
          <a:graphicData uri="http://schemas.openxmlformats.org/drawingml/2006/table">
            <a:tbl>
              <a:tblPr/>
              <a:tblGrid>
                <a:gridCol w="1345960">
                  <a:extLst>
                    <a:ext uri="{9D8B030D-6E8A-4147-A177-3AD203B41FA5}">
                      <a16:colId xmlns:a16="http://schemas.microsoft.com/office/drawing/2014/main" val="2186519893"/>
                    </a:ext>
                  </a:extLst>
                </a:gridCol>
                <a:gridCol w="10046289">
                  <a:extLst>
                    <a:ext uri="{9D8B030D-6E8A-4147-A177-3AD203B41FA5}">
                      <a16:colId xmlns:a16="http://schemas.microsoft.com/office/drawing/2014/main" val="2364442000"/>
                    </a:ext>
                  </a:extLst>
                </a:gridCol>
              </a:tblGrid>
              <a:tr h="4456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WP4</a:t>
                      </a:r>
                      <a:endParaRPr lang="ko-KR" altLang="en-US" sz="20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Modeling with some tuning methods</a:t>
                      </a:r>
                      <a:endParaRPr lang="ko-KR" altLang="ko-KR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881532"/>
                  </a:ext>
                </a:extLst>
              </a:tr>
              <a:tr h="4654897">
                <a:tc gridSpan="2">
                  <a:txBody>
                    <a:bodyPr/>
                    <a:lstStyle/>
                    <a:p>
                      <a:pPr marL="457200" lvl="1" indent="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altLang="ko-KR" sz="28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58246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5B293CB-5CE1-4FA7-9DF6-8DA8833DE2D1}"/>
              </a:ext>
            </a:extLst>
          </p:cNvPr>
          <p:cNvSpPr txBox="1"/>
          <p:nvPr/>
        </p:nvSpPr>
        <p:spPr>
          <a:xfrm>
            <a:off x="-150248" y="2441700"/>
            <a:ext cx="11711031" cy="1994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4.1</a:t>
            </a:r>
            <a:r>
              <a:rPr lang="en-US" altLang="ko-KR" sz="20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- Hyperparameter tuning (on No. of trees, learning rate, ,,,) will be conducted against the XGBoost model after feature selection (</a:t>
            </a:r>
            <a:r>
              <a:rPr lang="en-US" altLang="ko-KR" sz="20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WP 3.4</a:t>
            </a:r>
            <a:r>
              <a:rPr lang="en-US" altLang="ko-KR" sz="20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with 5-fold CV</a:t>
            </a:r>
          </a:p>
          <a:p>
            <a:pPr marL="76200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62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4.2 </a:t>
            </a:r>
            <a:r>
              <a:rPr lang="en-US" altLang="ko-KR" sz="20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– Try combining some other models with the best model so far from </a:t>
            </a:r>
            <a:r>
              <a:rPr lang="en-US" altLang="ko-KR" sz="20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WP 4.1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AFA39-0CC5-4147-9002-38D244F54A7E}"/>
              </a:ext>
            </a:extLst>
          </p:cNvPr>
          <p:cNvSpPr txBox="1"/>
          <p:nvPr/>
        </p:nvSpPr>
        <p:spPr>
          <a:xfrm>
            <a:off x="399875" y="239086"/>
            <a:ext cx="2550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WPs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305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C2841D6-0E0D-4E51-BC69-0FE7E671C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657181"/>
              </p:ext>
            </p:extLst>
          </p:nvPr>
        </p:nvGraphicFramePr>
        <p:xfrm>
          <a:off x="399875" y="1518406"/>
          <a:ext cx="11392249" cy="5100508"/>
        </p:xfrm>
        <a:graphic>
          <a:graphicData uri="http://schemas.openxmlformats.org/drawingml/2006/table">
            <a:tbl>
              <a:tblPr/>
              <a:tblGrid>
                <a:gridCol w="1345960">
                  <a:extLst>
                    <a:ext uri="{9D8B030D-6E8A-4147-A177-3AD203B41FA5}">
                      <a16:colId xmlns:a16="http://schemas.microsoft.com/office/drawing/2014/main" val="2186519893"/>
                    </a:ext>
                  </a:extLst>
                </a:gridCol>
                <a:gridCol w="10046289">
                  <a:extLst>
                    <a:ext uri="{9D8B030D-6E8A-4147-A177-3AD203B41FA5}">
                      <a16:colId xmlns:a16="http://schemas.microsoft.com/office/drawing/2014/main" val="2364442000"/>
                    </a:ext>
                  </a:extLst>
                </a:gridCol>
              </a:tblGrid>
              <a:tr h="4456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WP5</a:t>
                      </a:r>
                      <a:endParaRPr lang="ko-KR" altLang="en-US" sz="20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&amp; evaluation for application in real-world</a:t>
                      </a:r>
                      <a:endParaRPr lang="ko-KR" altLang="ko-KR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881532"/>
                  </a:ext>
                </a:extLst>
              </a:tr>
              <a:tr h="4654897">
                <a:tc gridSpan="2">
                  <a:txBody>
                    <a:bodyPr/>
                    <a:lstStyle/>
                    <a:p>
                      <a:pPr marL="457200" lvl="1" indent="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altLang="ko-KR" sz="28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5824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E90FCA-962F-4B6F-8127-6F867974C4D6}"/>
              </a:ext>
            </a:extLst>
          </p:cNvPr>
          <p:cNvSpPr txBox="1"/>
          <p:nvPr/>
        </p:nvSpPr>
        <p:spPr>
          <a:xfrm>
            <a:off x="-176168" y="2145569"/>
            <a:ext cx="11828476" cy="318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5.1</a:t>
            </a:r>
            <a:r>
              <a:rPr lang="en-US" altLang="ko-KR" sz="20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- All the results from previous steps are visualized into easily understandable format</a:t>
            </a:r>
          </a:p>
          <a:p>
            <a:pPr marL="7620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62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5.2</a:t>
            </a:r>
            <a:r>
              <a:rPr lang="en-US" altLang="ko-KR" sz="20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- Evaluation on the final model through traditional ‘test/train’ based on evaluation metrices – RMSE, MAE and nDCG(normalizing Discounted Cumulative Gain)</a:t>
            </a:r>
          </a:p>
          <a:p>
            <a:pPr marL="7620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62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5.3</a:t>
            </a:r>
            <a:r>
              <a:rPr lang="en-US" altLang="ko-KR" sz="20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– Prudent verification of whether the recommendation model will work well in real-world business, including comparison to pre-existing contents recommenders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D6C8E-4A97-4783-A7AA-6D1A09FC3593}"/>
              </a:ext>
            </a:extLst>
          </p:cNvPr>
          <p:cNvSpPr txBox="1"/>
          <p:nvPr/>
        </p:nvSpPr>
        <p:spPr>
          <a:xfrm>
            <a:off x="399875" y="239086"/>
            <a:ext cx="2550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WPs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731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B30DB-5323-489E-9704-937F8A04FA02}"/>
              </a:ext>
            </a:extLst>
          </p:cNvPr>
          <p:cNvSpPr txBox="1"/>
          <p:nvPr/>
        </p:nvSpPr>
        <p:spPr>
          <a:xfrm>
            <a:off x="385894" y="258453"/>
            <a:ext cx="3917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GANTT Chart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5D8F303-043A-45A4-8950-37D86BED2E2F}"/>
              </a:ext>
            </a:extLst>
          </p:cNvPr>
          <p:cNvCxnSpPr/>
          <p:nvPr/>
        </p:nvCxnSpPr>
        <p:spPr>
          <a:xfrm>
            <a:off x="6607609" y="4620768"/>
            <a:ext cx="0" cy="897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664C28-03D7-4F57-9257-5278E56AC0A0}"/>
              </a:ext>
            </a:extLst>
          </p:cNvPr>
          <p:cNvSpPr txBox="1"/>
          <p:nvPr/>
        </p:nvSpPr>
        <p:spPr>
          <a:xfrm>
            <a:off x="5430239" y="5644036"/>
            <a:ext cx="1241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M2: data prepared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EDE479-2C1D-4094-A275-3A112ADD5FBF}"/>
              </a:ext>
            </a:extLst>
          </p:cNvPr>
          <p:cNvCxnSpPr/>
          <p:nvPr/>
        </p:nvCxnSpPr>
        <p:spPr>
          <a:xfrm>
            <a:off x="8859473" y="4620768"/>
            <a:ext cx="0" cy="897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947FB2-8590-4CAC-8946-8E3F7CC03DFD}"/>
              </a:ext>
            </a:extLst>
          </p:cNvPr>
          <p:cNvSpPr txBox="1"/>
          <p:nvPr/>
        </p:nvSpPr>
        <p:spPr>
          <a:xfrm>
            <a:off x="7555072" y="5644036"/>
            <a:ext cx="172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M3: model trained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510E5D-5C45-4798-B2EE-0912D56E28A0}"/>
              </a:ext>
            </a:extLst>
          </p:cNvPr>
          <p:cNvCxnSpPr/>
          <p:nvPr/>
        </p:nvCxnSpPr>
        <p:spPr>
          <a:xfrm>
            <a:off x="10479247" y="4628785"/>
            <a:ext cx="0" cy="897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817137-E9F5-41E3-985F-7F8E44C7B035}"/>
              </a:ext>
            </a:extLst>
          </p:cNvPr>
          <p:cNvSpPr txBox="1"/>
          <p:nvPr/>
        </p:nvSpPr>
        <p:spPr>
          <a:xfrm>
            <a:off x="9478217" y="5628959"/>
            <a:ext cx="1729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M4: recommender completed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1C941-E098-4CDA-8434-DD68B1E0930D}"/>
              </a:ext>
            </a:extLst>
          </p:cNvPr>
          <p:cNvSpPr txBox="1"/>
          <p:nvPr/>
        </p:nvSpPr>
        <p:spPr>
          <a:xfrm>
            <a:off x="3478874" y="5195225"/>
            <a:ext cx="1443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M1: CFs constructed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ED5785-4A0D-45EE-AF3E-FFEC67DC5B38}"/>
              </a:ext>
            </a:extLst>
          </p:cNvPr>
          <p:cNvCxnSpPr/>
          <p:nvPr/>
        </p:nvCxnSpPr>
        <p:spPr>
          <a:xfrm>
            <a:off x="5334467" y="4620768"/>
            <a:ext cx="0" cy="897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A0E154-3284-443D-B0D2-F57FE95D5AB3}"/>
              </a:ext>
            </a:extLst>
          </p:cNvPr>
          <p:cNvSpPr txBox="1"/>
          <p:nvPr/>
        </p:nvSpPr>
        <p:spPr>
          <a:xfrm>
            <a:off x="101875" y="5146915"/>
            <a:ext cx="3065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WP1: 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Understanding on given data &amp; EDAs</a:t>
            </a:r>
          </a:p>
          <a:p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WP2: </a:t>
            </a:r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re-processing</a:t>
            </a:r>
            <a:endParaRPr lang="ko-KR" altLang="ko-KR" sz="16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WP3: 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Feature selection &amp; creation</a:t>
            </a:r>
            <a:endParaRPr lang="en-US" altLang="ko-K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WP4: 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Modeling with some tuning</a:t>
            </a:r>
            <a:endParaRPr lang="en-US" altLang="ko-K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WP5: 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Analysis &amp; evaluation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6F95574-5FFC-41EF-BA4C-B79F3367B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560757"/>
              </p:ext>
            </p:extLst>
          </p:nvPr>
        </p:nvGraphicFramePr>
        <p:xfrm>
          <a:off x="1482384" y="1719316"/>
          <a:ext cx="8996850" cy="3263312"/>
        </p:xfrm>
        <a:graphic>
          <a:graphicData uri="http://schemas.openxmlformats.org/drawingml/2006/table">
            <a:tbl>
              <a:tblPr/>
              <a:tblGrid>
                <a:gridCol w="1927898">
                  <a:extLst>
                    <a:ext uri="{9D8B030D-6E8A-4147-A177-3AD203B41FA5}">
                      <a16:colId xmlns:a16="http://schemas.microsoft.com/office/drawing/2014/main" val="549698917"/>
                    </a:ext>
                  </a:extLst>
                </a:gridCol>
                <a:gridCol w="321316">
                  <a:extLst>
                    <a:ext uri="{9D8B030D-6E8A-4147-A177-3AD203B41FA5}">
                      <a16:colId xmlns:a16="http://schemas.microsoft.com/office/drawing/2014/main" val="3009760868"/>
                    </a:ext>
                  </a:extLst>
                </a:gridCol>
                <a:gridCol w="321316">
                  <a:extLst>
                    <a:ext uri="{9D8B030D-6E8A-4147-A177-3AD203B41FA5}">
                      <a16:colId xmlns:a16="http://schemas.microsoft.com/office/drawing/2014/main" val="3759952411"/>
                    </a:ext>
                  </a:extLst>
                </a:gridCol>
                <a:gridCol w="321316">
                  <a:extLst>
                    <a:ext uri="{9D8B030D-6E8A-4147-A177-3AD203B41FA5}">
                      <a16:colId xmlns:a16="http://schemas.microsoft.com/office/drawing/2014/main" val="3963970037"/>
                    </a:ext>
                  </a:extLst>
                </a:gridCol>
                <a:gridCol w="321316">
                  <a:extLst>
                    <a:ext uri="{9D8B030D-6E8A-4147-A177-3AD203B41FA5}">
                      <a16:colId xmlns:a16="http://schemas.microsoft.com/office/drawing/2014/main" val="925289251"/>
                    </a:ext>
                  </a:extLst>
                </a:gridCol>
                <a:gridCol w="321316">
                  <a:extLst>
                    <a:ext uri="{9D8B030D-6E8A-4147-A177-3AD203B41FA5}">
                      <a16:colId xmlns:a16="http://schemas.microsoft.com/office/drawing/2014/main" val="1364393454"/>
                    </a:ext>
                  </a:extLst>
                </a:gridCol>
                <a:gridCol w="321316">
                  <a:extLst>
                    <a:ext uri="{9D8B030D-6E8A-4147-A177-3AD203B41FA5}">
                      <a16:colId xmlns:a16="http://schemas.microsoft.com/office/drawing/2014/main" val="596299083"/>
                    </a:ext>
                  </a:extLst>
                </a:gridCol>
                <a:gridCol w="321316">
                  <a:extLst>
                    <a:ext uri="{9D8B030D-6E8A-4147-A177-3AD203B41FA5}">
                      <a16:colId xmlns:a16="http://schemas.microsoft.com/office/drawing/2014/main" val="3503394829"/>
                    </a:ext>
                  </a:extLst>
                </a:gridCol>
                <a:gridCol w="321316">
                  <a:extLst>
                    <a:ext uri="{9D8B030D-6E8A-4147-A177-3AD203B41FA5}">
                      <a16:colId xmlns:a16="http://schemas.microsoft.com/office/drawing/2014/main" val="2854977706"/>
                    </a:ext>
                  </a:extLst>
                </a:gridCol>
                <a:gridCol w="321316">
                  <a:extLst>
                    <a:ext uri="{9D8B030D-6E8A-4147-A177-3AD203B41FA5}">
                      <a16:colId xmlns:a16="http://schemas.microsoft.com/office/drawing/2014/main" val="4268156971"/>
                    </a:ext>
                  </a:extLst>
                </a:gridCol>
                <a:gridCol w="321316">
                  <a:extLst>
                    <a:ext uri="{9D8B030D-6E8A-4147-A177-3AD203B41FA5}">
                      <a16:colId xmlns:a16="http://schemas.microsoft.com/office/drawing/2014/main" val="1532668388"/>
                    </a:ext>
                  </a:extLst>
                </a:gridCol>
                <a:gridCol w="321316">
                  <a:extLst>
                    <a:ext uri="{9D8B030D-6E8A-4147-A177-3AD203B41FA5}">
                      <a16:colId xmlns:a16="http://schemas.microsoft.com/office/drawing/2014/main" val="710778176"/>
                    </a:ext>
                  </a:extLst>
                </a:gridCol>
                <a:gridCol w="321316">
                  <a:extLst>
                    <a:ext uri="{9D8B030D-6E8A-4147-A177-3AD203B41FA5}">
                      <a16:colId xmlns:a16="http://schemas.microsoft.com/office/drawing/2014/main" val="1026058888"/>
                    </a:ext>
                  </a:extLst>
                </a:gridCol>
                <a:gridCol w="321316">
                  <a:extLst>
                    <a:ext uri="{9D8B030D-6E8A-4147-A177-3AD203B41FA5}">
                      <a16:colId xmlns:a16="http://schemas.microsoft.com/office/drawing/2014/main" val="938912423"/>
                    </a:ext>
                  </a:extLst>
                </a:gridCol>
                <a:gridCol w="321316">
                  <a:extLst>
                    <a:ext uri="{9D8B030D-6E8A-4147-A177-3AD203B41FA5}">
                      <a16:colId xmlns:a16="http://schemas.microsoft.com/office/drawing/2014/main" val="2994855095"/>
                    </a:ext>
                  </a:extLst>
                </a:gridCol>
                <a:gridCol w="321316">
                  <a:extLst>
                    <a:ext uri="{9D8B030D-6E8A-4147-A177-3AD203B41FA5}">
                      <a16:colId xmlns:a16="http://schemas.microsoft.com/office/drawing/2014/main" val="1454089984"/>
                    </a:ext>
                  </a:extLst>
                </a:gridCol>
                <a:gridCol w="321316">
                  <a:extLst>
                    <a:ext uri="{9D8B030D-6E8A-4147-A177-3AD203B41FA5}">
                      <a16:colId xmlns:a16="http://schemas.microsoft.com/office/drawing/2014/main" val="4144051748"/>
                    </a:ext>
                  </a:extLst>
                </a:gridCol>
                <a:gridCol w="321316">
                  <a:extLst>
                    <a:ext uri="{9D8B030D-6E8A-4147-A177-3AD203B41FA5}">
                      <a16:colId xmlns:a16="http://schemas.microsoft.com/office/drawing/2014/main" val="824709611"/>
                    </a:ext>
                  </a:extLst>
                </a:gridCol>
                <a:gridCol w="321316">
                  <a:extLst>
                    <a:ext uri="{9D8B030D-6E8A-4147-A177-3AD203B41FA5}">
                      <a16:colId xmlns:a16="http://schemas.microsoft.com/office/drawing/2014/main" val="2454343120"/>
                    </a:ext>
                  </a:extLst>
                </a:gridCol>
                <a:gridCol w="321316">
                  <a:extLst>
                    <a:ext uri="{9D8B030D-6E8A-4147-A177-3AD203B41FA5}">
                      <a16:colId xmlns:a16="http://schemas.microsoft.com/office/drawing/2014/main" val="29829740"/>
                    </a:ext>
                  </a:extLst>
                </a:gridCol>
                <a:gridCol w="321316">
                  <a:extLst>
                    <a:ext uri="{9D8B030D-6E8A-4147-A177-3AD203B41FA5}">
                      <a16:colId xmlns:a16="http://schemas.microsoft.com/office/drawing/2014/main" val="3252339207"/>
                    </a:ext>
                  </a:extLst>
                </a:gridCol>
                <a:gridCol w="321316">
                  <a:extLst>
                    <a:ext uri="{9D8B030D-6E8A-4147-A177-3AD203B41FA5}">
                      <a16:colId xmlns:a16="http://schemas.microsoft.com/office/drawing/2014/main" val="3994383718"/>
                    </a:ext>
                  </a:extLst>
                </a:gridCol>
                <a:gridCol w="321316">
                  <a:extLst>
                    <a:ext uri="{9D8B030D-6E8A-4147-A177-3AD203B41FA5}">
                      <a16:colId xmlns:a16="http://schemas.microsoft.com/office/drawing/2014/main" val="791730670"/>
                    </a:ext>
                  </a:extLst>
                </a:gridCol>
              </a:tblGrid>
              <a:tr h="4539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Date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30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20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21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835787"/>
                  </a:ext>
                </a:extLst>
              </a:tr>
              <a:tr h="351170"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WP1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206155"/>
                  </a:ext>
                </a:extLst>
              </a:tr>
              <a:tr h="351170"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WP2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817174"/>
                  </a:ext>
                </a:extLst>
              </a:tr>
              <a:tr h="351170"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WP3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724984"/>
                  </a:ext>
                </a:extLst>
              </a:tr>
              <a:tr h="351170"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WP4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456925"/>
                  </a:ext>
                </a:extLst>
              </a:tr>
              <a:tr h="351170"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WP5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2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953567"/>
                  </a:ext>
                </a:extLst>
              </a:tr>
              <a:tr h="351170"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Presentation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622414"/>
                  </a:ext>
                </a:extLst>
              </a:tr>
              <a:tr h="351170"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Weekly summary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738106"/>
                  </a:ext>
                </a:extLst>
              </a:tr>
              <a:tr h="351170"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Milestone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Roboto"/>
                        </a:rPr>
                        <a:t>1</a:t>
                      </a:r>
                      <a:endParaRPr lang="ko-KR" altLang="en-US" sz="1200" b="1" dirty="0">
                        <a:effectLst/>
                        <a:latin typeface="Roboto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1" dirty="0">
                        <a:effectLst/>
                        <a:latin typeface="Roboto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1" dirty="0">
                        <a:effectLst/>
                        <a:latin typeface="Roboto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Roboto"/>
                        </a:rPr>
                        <a:t>2</a:t>
                      </a:r>
                      <a:endParaRPr lang="ko-KR" altLang="en-US" sz="1200" b="1" dirty="0">
                        <a:effectLst/>
                        <a:latin typeface="Roboto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054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79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174B6-79B3-419B-8CE9-3D3A4EBD8C06}"/>
              </a:ext>
            </a:extLst>
          </p:cNvPr>
          <p:cNvSpPr txBox="1"/>
          <p:nvPr/>
        </p:nvSpPr>
        <p:spPr>
          <a:xfrm>
            <a:off x="385894" y="258453"/>
            <a:ext cx="10781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Remaining challenges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F04977-6515-4583-8129-A7E0F233D82A}"/>
              </a:ext>
            </a:extLst>
          </p:cNvPr>
          <p:cNvSpPr txBox="1"/>
          <p:nvPr/>
        </p:nvSpPr>
        <p:spPr>
          <a:xfrm>
            <a:off x="385894" y="1862356"/>
            <a:ext cx="113922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&lt;Tag&gt; column in ‘tags.csv’ file : The short comment (metadata) for each movie of the user,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but there is no fixed answer form for </a:t>
            </a:r>
            <a:r>
              <a:rPr lang="en-US" altLang="ko-KR" sz="2000" kern="100" dirty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it</a:t>
            </a:r>
            <a:r>
              <a:rPr lang="en-US" altLang="ko-KR" sz="20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(someone wrote ‘funny’, some did ‘MMA’, Leonardo, true story,,,). </a:t>
            </a:r>
          </a:p>
          <a:p>
            <a:endParaRPr lang="en-US" altLang="ko-KR" sz="20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Web crawling could make my IP blocked from the website unless they have certain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kern="100" dirty="0"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kern="100" dirty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Creating many unique features may take a lot of time than our expectation.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kern="100" dirty="0"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kern="100" dirty="0"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kern="100" dirty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XGBoost won’t let us easily interpret the results from it.</a:t>
            </a:r>
          </a:p>
        </p:txBody>
      </p:sp>
    </p:spTree>
    <p:extLst>
      <p:ext uri="{BB962C8B-B14F-4D97-AF65-F5344CB8AC3E}">
        <p14:creationId xmlns:p14="http://schemas.microsoft.com/office/powerpoint/2010/main" val="273787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174B6-79B3-419B-8CE9-3D3A4EBD8C06}"/>
              </a:ext>
            </a:extLst>
          </p:cNvPr>
          <p:cNvSpPr txBox="1"/>
          <p:nvPr/>
        </p:nvSpPr>
        <p:spPr>
          <a:xfrm>
            <a:off x="385894" y="258453"/>
            <a:ext cx="10781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Expected Questions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F04977-6515-4583-8129-A7E0F233D82A}"/>
              </a:ext>
            </a:extLst>
          </p:cNvPr>
          <p:cNvSpPr txBox="1"/>
          <p:nvPr/>
        </p:nvSpPr>
        <p:spPr>
          <a:xfrm>
            <a:off x="385894" y="1862356"/>
            <a:ext cx="113922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Q1. </a:t>
            </a:r>
            <a:r>
              <a:rPr lang="en-US" altLang="ko-KR" sz="2000" kern="100" dirty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Why did you select tree-based model, not a linear one?</a:t>
            </a:r>
            <a:endParaRPr lang="en-US" altLang="ko-KR" sz="20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endParaRPr lang="en-US" altLang="ko-KR" sz="20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endParaRPr lang="en-US" altLang="ko-KR" sz="2000" kern="100" dirty="0"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endParaRPr lang="en-US" altLang="ko-KR" sz="20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endParaRPr lang="en-US" altLang="ko-KR" sz="2000" kern="100" dirty="0"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r>
              <a:rPr lang="en-US" altLang="ko-KR" sz="2000" b="1" kern="100" dirty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A. </a:t>
            </a:r>
            <a:r>
              <a:rPr lang="en-US" altLang="ko-KR" sz="2000" kern="100" dirty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It’s because tree-based model has much less assumptions for something</a:t>
            </a:r>
          </a:p>
          <a:p>
            <a:r>
              <a:rPr lang="en-US" altLang="ko-KR" sz="2000" kern="100" dirty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like residual distribution and limitations compared to linear model.</a:t>
            </a:r>
          </a:p>
          <a:p>
            <a:endParaRPr lang="en-US" altLang="ko-KR" sz="2000" kern="100" dirty="0"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r>
              <a:rPr lang="en-US" altLang="ko-KR" sz="2000" kern="100" dirty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Also, tree-based model provides us with feature importance plot, which can help us to</a:t>
            </a:r>
          </a:p>
          <a:p>
            <a:r>
              <a:rPr lang="en-US" altLang="ko-KR" sz="2000" kern="100" dirty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upgrade the model later.</a:t>
            </a:r>
          </a:p>
          <a:p>
            <a:endParaRPr lang="en-US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5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174B6-79B3-419B-8CE9-3D3A4EBD8C06}"/>
              </a:ext>
            </a:extLst>
          </p:cNvPr>
          <p:cNvSpPr txBox="1"/>
          <p:nvPr/>
        </p:nvSpPr>
        <p:spPr>
          <a:xfrm>
            <a:off x="385894" y="258453"/>
            <a:ext cx="5100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Problem and Goal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81F9A-F19A-4C10-B162-97F40D0C8FE1}"/>
              </a:ext>
            </a:extLst>
          </p:cNvPr>
          <p:cNvSpPr txBox="1"/>
          <p:nvPr/>
        </p:nvSpPr>
        <p:spPr>
          <a:xfrm>
            <a:off x="612397" y="1970575"/>
            <a:ext cx="11258026" cy="1565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i="0" dirty="0">
                <a:solidFill>
                  <a:srgbClr val="000000"/>
                </a:solidFill>
                <a:effectLst/>
                <a:latin typeface="Noto Sans"/>
              </a:rPr>
              <a:t>Problem</a:t>
            </a:r>
            <a:r>
              <a:rPr lang="en-US" altLang="ko-KR" sz="2600" b="0" i="0" dirty="0">
                <a:solidFill>
                  <a:srgbClr val="000000"/>
                </a:solidFill>
                <a:effectLst/>
                <a:latin typeface="Noto Sans"/>
              </a:rPr>
              <a:t> : </a:t>
            </a:r>
            <a:r>
              <a:rPr lang="en-US" altLang="ko-KR" sz="20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Recently, types of movies and the taste of people for them</a:t>
            </a:r>
          </a:p>
          <a:p>
            <a:pPr>
              <a:lnSpc>
                <a:spcPct val="150000"/>
              </a:lnSpc>
            </a:pPr>
            <a:r>
              <a:rPr lang="en-US" altLang="ko-KR" sz="20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have become so various that even people themselves find it hard to select movies they want,</a:t>
            </a:r>
          </a:p>
          <a:p>
            <a:pPr>
              <a:lnSpc>
                <a:spcPct val="150000"/>
              </a:lnSpc>
            </a:pPr>
            <a:r>
              <a:rPr lang="en-US" altLang="ko-KR" sz="20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thereby movie-watching platforms cannot help but develop contents recommendation system.</a:t>
            </a:r>
            <a:endParaRPr lang="ko-KR" altLang="en-US" sz="2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420AE-D7A1-48F4-9F7B-A66812045210}"/>
              </a:ext>
            </a:extLst>
          </p:cNvPr>
          <p:cNvSpPr txBox="1"/>
          <p:nvPr/>
        </p:nvSpPr>
        <p:spPr>
          <a:xfrm>
            <a:off x="612397" y="4752390"/>
            <a:ext cx="112580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Goal</a:t>
            </a:r>
            <a:r>
              <a:rPr lang="en-US" altLang="ko-KR" sz="2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:  </a:t>
            </a:r>
            <a:r>
              <a:rPr lang="en-US" altLang="ko-KR" sz="24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To develop unique movie recommendation system based</a:t>
            </a:r>
            <a:r>
              <a:rPr lang="ko-KR" altLang="en-US" sz="24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on</a:t>
            </a:r>
            <a:r>
              <a:rPr lang="ko-KR" altLang="en-US" sz="24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similarity analysis, using what we’ve learned during this year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2393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174B6-79B3-419B-8CE9-3D3A4EBD8C06}"/>
              </a:ext>
            </a:extLst>
          </p:cNvPr>
          <p:cNvSpPr txBox="1"/>
          <p:nvPr/>
        </p:nvSpPr>
        <p:spPr>
          <a:xfrm>
            <a:off x="385894" y="258453"/>
            <a:ext cx="10781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Expected Questions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F04977-6515-4583-8129-A7E0F233D82A}"/>
              </a:ext>
            </a:extLst>
          </p:cNvPr>
          <p:cNvSpPr txBox="1"/>
          <p:nvPr/>
        </p:nvSpPr>
        <p:spPr>
          <a:xfrm>
            <a:off x="385894" y="1862356"/>
            <a:ext cx="113922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kern="100" dirty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Q2. </a:t>
            </a:r>
            <a:r>
              <a:rPr lang="en-US" altLang="ko-KR" sz="2000" kern="100" dirty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Is it possible to use ‘rating’ as a target and a feature to predict it as well?</a:t>
            </a:r>
            <a:endParaRPr lang="en-US" altLang="ko-KR" sz="20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endParaRPr lang="en-US" altLang="ko-KR" sz="20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endParaRPr lang="en-US" altLang="ko-KR" sz="2000" kern="100" dirty="0"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endParaRPr lang="en-US" altLang="ko-KR" sz="20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endParaRPr lang="en-US" altLang="ko-KR" sz="2000" kern="100" dirty="0"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r>
              <a:rPr lang="en-US" altLang="ko-KR" sz="2000" b="1" kern="100" dirty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A. </a:t>
            </a:r>
            <a:r>
              <a:rPr lang="en-US" altLang="ko-KR" sz="2000" kern="100" dirty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Actually ‘no’ if it directly used – however we conducted some variations.</a:t>
            </a:r>
          </a:p>
          <a:p>
            <a:r>
              <a:rPr lang="en-US" altLang="ko-KR" sz="2000" kern="100" dirty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Of course our target is ‘rating’, but actually it won’t be directly used as a feature. </a:t>
            </a:r>
          </a:p>
          <a:p>
            <a:r>
              <a:rPr lang="en-US" altLang="ko-KR" sz="2000" kern="100" dirty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  </a:t>
            </a:r>
          </a:p>
          <a:p>
            <a:r>
              <a:rPr lang="en-US" altLang="ko-KR" sz="2000" kern="100" dirty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It will be transformed into a new column, combined with Collaborative Filters; </a:t>
            </a:r>
            <a:r>
              <a:rPr lang="en-US" altLang="ko-KR" sz="2000" i="1" kern="100" dirty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top secret</a:t>
            </a: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45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2EBDF3-4426-483A-9D91-FDCD05332D58}"/>
              </a:ext>
            </a:extLst>
          </p:cNvPr>
          <p:cNvSpPr txBox="1"/>
          <p:nvPr/>
        </p:nvSpPr>
        <p:spPr>
          <a:xfrm>
            <a:off x="3401568" y="3017520"/>
            <a:ext cx="8586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Thank you for your attention :)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87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B939A-694E-40C0-9001-160ADCBE1E51}"/>
              </a:ext>
            </a:extLst>
          </p:cNvPr>
          <p:cNvSpPr txBox="1"/>
          <p:nvPr/>
        </p:nvSpPr>
        <p:spPr>
          <a:xfrm>
            <a:off x="399874" y="239086"/>
            <a:ext cx="10982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Glimpse on Data – </a:t>
            </a:r>
            <a:r>
              <a:rPr lang="en-US" altLang="ko-KR" sz="2000" dirty="0">
                <a:solidFill>
                  <a:schemeClr val="bg1"/>
                </a:solidFill>
              </a:rPr>
              <a:t>links, movies, ratings.csv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4F9D43-E2C5-407C-8727-6F0F09A35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695" y="1376442"/>
            <a:ext cx="8843111" cy="41519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EBD89BC-746B-4B58-A8D6-42BC59B0F5AB}"/>
              </a:ext>
            </a:extLst>
          </p:cNvPr>
          <p:cNvSpPr/>
          <p:nvPr/>
        </p:nvSpPr>
        <p:spPr>
          <a:xfrm>
            <a:off x="2030136" y="5117284"/>
            <a:ext cx="503339" cy="276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A8D67B-5888-4F5A-8A19-11C6F2350CB6}"/>
              </a:ext>
            </a:extLst>
          </p:cNvPr>
          <p:cNvSpPr/>
          <p:nvPr/>
        </p:nvSpPr>
        <p:spPr>
          <a:xfrm>
            <a:off x="4437777" y="5117284"/>
            <a:ext cx="503339" cy="276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058771-15D9-45C8-9DA3-EAE8CF7D3FC5}"/>
              </a:ext>
            </a:extLst>
          </p:cNvPr>
          <p:cNvSpPr/>
          <p:nvPr/>
        </p:nvSpPr>
        <p:spPr>
          <a:xfrm>
            <a:off x="8397380" y="5104701"/>
            <a:ext cx="503339" cy="276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126D3-CFF4-4508-88E2-20039CE183AD}"/>
              </a:ext>
            </a:extLst>
          </p:cNvPr>
          <p:cNvSpPr txBox="1"/>
          <p:nvPr/>
        </p:nvSpPr>
        <p:spPr>
          <a:xfrm>
            <a:off x="637563" y="5721291"/>
            <a:ext cx="3288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movie Id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: simple id </a:t>
            </a:r>
          </a:p>
          <a:p>
            <a:r>
              <a:rPr lang="en-US" altLang="ko-KR" b="1" dirty="0" err="1">
                <a:latin typeface="Calibri" panose="020F0502020204030204" pitchFamily="34" charset="0"/>
                <a:cs typeface="Calibri" panose="020F0502020204030204" pitchFamily="34" charset="0"/>
              </a:rPr>
              <a:t>Imdb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 Id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: id in imdb.com</a:t>
            </a:r>
          </a:p>
          <a:p>
            <a:r>
              <a:rPr lang="en-US" altLang="ko-KR" b="1" dirty="0" err="1">
                <a:latin typeface="Calibri" panose="020F0502020204030204" pitchFamily="34" charset="0"/>
                <a:cs typeface="Calibri" panose="020F0502020204030204" pitchFamily="34" charset="0"/>
              </a:rPr>
              <a:t>tmdb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 Id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: id in themoviedb.org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BB7656-3AC0-493B-8B65-CC1B7E53F88C}"/>
              </a:ext>
            </a:extLst>
          </p:cNvPr>
          <p:cNvSpPr txBox="1"/>
          <p:nvPr/>
        </p:nvSpPr>
        <p:spPr>
          <a:xfrm>
            <a:off x="4083270" y="5721291"/>
            <a:ext cx="2225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: movie title</a:t>
            </a:r>
          </a:p>
          <a:p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genres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: movie genre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DE2A00-9B7C-4492-B75F-CBF15FFF093E}"/>
              </a:ext>
            </a:extLst>
          </p:cNvPr>
          <p:cNvSpPr txBox="1"/>
          <p:nvPr/>
        </p:nvSpPr>
        <p:spPr>
          <a:xfrm>
            <a:off x="7717871" y="5582791"/>
            <a:ext cx="2558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user id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: simple id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rating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: rated by users</a:t>
            </a:r>
          </a:p>
          <a:p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timestamp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: passed time since 1970.01.01  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45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B939A-694E-40C0-9001-160ADCBE1E51}"/>
              </a:ext>
            </a:extLst>
          </p:cNvPr>
          <p:cNvSpPr txBox="1"/>
          <p:nvPr/>
        </p:nvSpPr>
        <p:spPr>
          <a:xfrm>
            <a:off x="399874" y="239086"/>
            <a:ext cx="9440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Glimpse on Data – </a:t>
            </a:r>
            <a:r>
              <a:rPr lang="en-US" altLang="ko-KR" sz="2000" dirty="0">
                <a:solidFill>
                  <a:schemeClr val="bg1"/>
                </a:solidFill>
              </a:rPr>
              <a:t>tags, genome-tags, genome-scores.csv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126D3-CFF4-4508-88E2-20039CE183AD}"/>
              </a:ext>
            </a:extLst>
          </p:cNvPr>
          <p:cNvSpPr txBox="1"/>
          <p:nvPr/>
        </p:nvSpPr>
        <p:spPr>
          <a:xfrm>
            <a:off x="637563" y="5721291"/>
            <a:ext cx="328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tag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</a:rPr>
              <a:t>user-generated metadata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</a:rPr>
              <a:t>for each movie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BB7656-3AC0-493B-8B65-CC1B7E53F88C}"/>
              </a:ext>
            </a:extLst>
          </p:cNvPr>
          <p:cNvSpPr txBox="1"/>
          <p:nvPr/>
        </p:nvSpPr>
        <p:spPr>
          <a:xfrm>
            <a:off x="4083269" y="5721291"/>
            <a:ext cx="248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tag id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: simple id for tags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DE2A00-9B7C-4492-B75F-CBF15FFF093E}"/>
              </a:ext>
            </a:extLst>
          </p:cNvPr>
          <p:cNvSpPr txBox="1"/>
          <p:nvPr/>
        </p:nvSpPr>
        <p:spPr>
          <a:xfrm>
            <a:off x="7768205" y="5721291"/>
            <a:ext cx="2558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relevance :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movie-tag relevance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FC5A6B-1659-450F-80EE-9557F24C1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136" y="1355270"/>
            <a:ext cx="7247910" cy="41474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EBD89BC-746B-4B58-A8D6-42BC59B0F5AB}"/>
              </a:ext>
            </a:extLst>
          </p:cNvPr>
          <p:cNvSpPr/>
          <p:nvPr/>
        </p:nvSpPr>
        <p:spPr>
          <a:xfrm>
            <a:off x="2730617" y="5196755"/>
            <a:ext cx="503339" cy="276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A8D67B-5888-4F5A-8A19-11C6F2350CB6}"/>
              </a:ext>
            </a:extLst>
          </p:cNvPr>
          <p:cNvSpPr/>
          <p:nvPr/>
        </p:nvSpPr>
        <p:spPr>
          <a:xfrm>
            <a:off x="5592661" y="5192561"/>
            <a:ext cx="900418" cy="276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058771-15D9-45C8-9DA3-EAE8CF7D3FC5}"/>
              </a:ext>
            </a:extLst>
          </p:cNvPr>
          <p:cNvSpPr/>
          <p:nvPr/>
        </p:nvSpPr>
        <p:spPr>
          <a:xfrm>
            <a:off x="7826929" y="5192560"/>
            <a:ext cx="900418" cy="276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282284-1A79-4032-93D5-951F1B5CE98B}"/>
              </a:ext>
            </a:extLst>
          </p:cNvPr>
          <p:cNvSpPr txBox="1"/>
          <p:nvPr/>
        </p:nvSpPr>
        <p:spPr>
          <a:xfrm>
            <a:off x="218114" y="6350466"/>
            <a:ext cx="7172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</a:rPr>
              <a:t>Jesse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</a:rPr>
              <a:t>Vig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</a:rPr>
              <a:t>,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</a:rPr>
              <a:t>Shilad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</a:rPr>
              <a:t> Sen, and John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</a:rPr>
              <a:t>Riedl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</a:rPr>
              <a:t>. 2012. The Tag Genome: Encoding Community Knowledge to Support Novel Interaction. ACM Trans. Interact.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</a:rPr>
              <a:t>Intell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</a:rPr>
              <a:t>. Syst. 2, 3: 13:1 -13:44. </a:t>
            </a:r>
            <a:r>
              <a:rPr lang="en-US" altLang="ko-KR" sz="1200" b="0" i="0" dirty="0">
                <a:effectLst/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hlinkClick r:id="rId3"/>
              </a:rPr>
              <a:t>https://doi.org/10.1145/2362394.2362395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8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B939A-694E-40C0-9001-160ADCBE1E51}"/>
              </a:ext>
            </a:extLst>
          </p:cNvPr>
          <p:cNvSpPr txBox="1"/>
          <p:nvPr/>
        </p:nvSpPr>
        <p:spPr>
          <a:xfrm>
            <a:off x="399874" y="239086"/>
            <a:ext cx="6168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chosen data set overall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C236DF-B8AF-42FB-9C1B-8F0BBD8C4542}"/>
              </a:ext>
            </a:extLst>
          </p:cNvPr>
          <p:cNvSpPr txBox="1"/>
          <p:nvPr/>
        </p:nvSpPr>
        <p:spPr>
          <a:xfrm>
            <a:off x="192947" y="1970429"/>
            <a:ext cx="1185364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en-US" altLang="ko-KR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Movielens</a:t>
            </a:r>
            <a:r>
              <a:rPr lang="en-US" altLang="ko-KR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latest’ data consists of six different tables,11 columns and 43842293(43M) rows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altLang="ko-KR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total (before merging)</a:t>
            </a:r>
          </a:p>
          <a:p>
            <a:endParaRPr lang="en-US" altLang="ko-KR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Target variable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ko-KR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‘rating’(ranges from 0.5~5) – prediction on rating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as a</a:t>
            </a:r>
            <a:r>
              <a:rPr lang="en-US" altLang="ko-KR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regression problem</a:t>
            </a:r>
          </a:p>
          <a:p>
            <a:endParaRPr lang="en-US" altLang="ko-KR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Major predictors </a:t>
            </a:r>
            <a:r>
              <a:rPr lang="en-US" altLang="ko-KR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Not determined yet (they will be after tree-based feature selection),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ko-KR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altLang="ko-KR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1)</a:t>
            </a:r>
            <a:r>
              <a:rPr lang="en-US" altLang="ko-KR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‘rating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altLang="ko-KR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column is fundamental for similarity calculation between users (user-based). </a:t>
            </a:r>
          </a:p>
          <a:p>
            <a:endParaRPr lang="en-US" altLang="ko-KR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and </a:t>
            </a:r>
            <a:r>
              <a:rPr lang="en-US" altLang="ko-KR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2)</a:t>
            </a:r>
            <a:r>
              <a:rPr lang="en-US" altLang="ko-KR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‘genre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altLang="ko-KR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column is as well for similarity calculation between contents (contents-based). </a:t>
            </a:r>
          </a:p>
          <a:p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  + 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some hidden cards?</a:t>
            </a:r>
            <a:endParaRPr lang="en-US" altLang="ko-KR" sz="1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00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B939A-694E-40C0-9001-160ADCBE1E51}"/>
              </a:ext>
            </a:extLst>
          </p:cNvPr>
          <p:cNvSpPr txBox="1"/>
          <p:nvPr/>
        </p:nvSpPr>
        <p:spPr>
          <a:xfrm>
            <a:off x="399874" y="239086"/>
            <a:ext cx="6168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Chosen Data Set Overall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CA9CC1-E5F3-489E-B1FA-CE6FEF5F8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27" y="2005300"/>
            <a:ext cx="3057952" cy="16105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363533-BEB7-473E-A62A-0EC7D03C8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850" y="1967195"/>
            <a:ext cx="3188005" cy="16486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9D2C46-E444-4008-A162-5AD2B92D4C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01" r="8300" b="-1"/>
          <a:stretch/>
        </p:blipFill>
        <p:spPr>
          <a:xfrm>
            <a:off x="7751428" y="1967194"/>
            <a:ext cx="3188004" cy="17781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0F8A8F-6CCC-41E8-B9DD-9C7C2830D1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28" r="12824" b="-1"/>
          <a:stretch/>
        </p:blipFill>
        <p:spPr>
          <a:xfrm>
            <a:off x="504769" y="4086121"/>
            <a:ext cx="3134371" cy="18532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A11FCF-3A72-43ED-A11D-651FD1B128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536"/>
          <a:stretch/>
        </p:blipFill>
        <p:spPr>
          <a:xfrm>
            <a:off x="4002866" y="4157768"/>
            <a:ext cx="3698228" cy="1459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79E05-E378-4C4C-8B68-F88986638902}"/>
              </a:ext>
            </a:extLst>
          </p:cNvPr>
          <p:cNvSpPr txBox="1"/>
          <p:nvPr/>
        </p:nvSpPr>
        <p:spPr>
          <a:xfrm>
            <a:off x="626327" y="1426129"/>
            <a:ext cx="806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quality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: not bad, but also not good…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33E4AE4-FAF1-4C71-8989-91CDAB16FF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2505" y="4111288"/>
            <a:ext cx="3408757" cy="145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2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174B6-79B3-419B-8CE9-3D3A4EBD8C06}"/>
              </a:ext>
            </a:extLst>
          </p:cNvPr>
          <p:cNvSpPr txBox="1"/>
          <p:nvPr/>
        </p:nvSpPr>
        <p:spPr>
          <a:xfrm>
            <a:off x="385894" y="258453"/>
            <a:ext cx="9789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Current Idea of Modeling Approach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C2C4A-6EB3-4E3D-8EA3-B48F91827917}"/>
              </a:ext>
            </a:extLst>
          </p:cNvPr>
          <p:cNvSpPr txBox="1"/>
          <p:nvPr/>
        </p:nvSpPr>
        <p:spPr>
          <a:xfrm>
            <a:off x="1115568" y="4179515"/>
            <a:ext cx="8906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Collaborative Filtering(CF)</a:t>
            </a:r>
            <a:b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CF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a technology based on assumption users' past trends will remain</a:t>
            </a: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same in the future, and is the most basic and</a:t>
            </a: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important core technology of the recommendation system.</a:t>
            </a:r>
          </a:p>
          <a:p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Here, similarities between users and between movies are calculated to construct CFs.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25C75-3786-46D5-8678-9A4A7A0500E8}"/>
              </a:ext>
            </a:extLst>
          </p:cNvPr>
          <p:cNvSpPr txBox="1"/>
          <p:nvPr/>
        </p:nvSpPr>
        <p:spPr>
          <a:xfrm>
            <a:off x="2228937" y="2517488"/>
            <a:ext cx="379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altLang="ko-KR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altLang="ko-KR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information 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56058-A8E2-4A16-A309-A381D6757F6B}"/>
              </a:ext>
            </a:extLst>
          </p:cNvPr>
          <p:cNvSpPr txBox="1"/>
          <p:nvPr/>
        </p:nvSpPr>
        <p:spPr>
          <a:xfrm>
            <a:off x="6877261" y="2443730"/>
            <a:ext cx="405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altLang="ko-KR" b="1" u="sng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movie</a:t>
            </a:r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information 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70DDD6-BB89-4457-AFA3-5E8C235039E4}"/>
              </a:ext>
            </a:extLst>
          </p:cNvPr>
          <p:cNvSpPr txBox="1"/>
          <p:nvPr/>
        </p:nvSpPr>
        <p:spPr>
          <a:xfrm>
            <a:off x="5839319" y="1705034"/>
            <a:ext cx="37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Data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085ADF5-1112-4575-912B-C9B66AA2361D}"/>
              </a:ext>
            </a:extLst>
          </p:cNvPr>
          <p:cNvCxnSpPr>
            <a:cxnSpLocks/>
          </p:cNvCxnSpPr>
          <p:nvPr/>
        </p:nvCxnSpPr>
        <p:spPr>
          <a:xfrm flipH="1">
            <a:off x="4123944" y="2043412"/>
            <a:ext cx="1972055" cy="40031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F9DD1A-8705-4A42-9500-066D06A6037D}"/>
              </a:ext>
            </a:extLst>
          </p:cNvPr>
          <p:cNvCxnSpPr>
            <a:cxnSpLocks/>
          </p:cNvCxnSpPr>
          <p:nvPr/>
        </p:nvCxnSpPr>
        <p:spPr>
          <a:xfrm>
            <a:off x="6697630" y="2036313"/>
            <a:ext cx="2108042" cy="40741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09AA4A2-2069-4B88-9C25-D0AE862CBE73}"/>
              </a:ext>
            </a:extLst>
          </p:cNvPr>
          <p:cNvCxnSpPr>
            <a:cxnSpLocks/>
          </p:cNvCxnSpPr>
          <p:nvPr/>
        </p:nvCxnSpPr>
        <p:spPr>
          <a:xfrm>
            <a:off x="8832101" y="2813062"/>
            <a:ext cx="0" cy="60235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4B72D95-F773-461E-8960-55561B4635AD}"/>
              </a:ext>
            </a:extLst>
          </p:cNvPr>
          <p:cNvCxnSpPr>
            <a:cxnSpLocks/>
          </p:cNvCxnSpPr>
          <p:nvPr/>
        </p:nvCxnSpPr>
        <p:spPr>
          <a:xfrm>
            <a:off x="4128136" y="2886819"/>
            <a:ext cx="0" cy="60235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3E1FA2-C6A4-4F28-8199-AC46069C516C}"/>
              </a:ext>
            </a:extLst>
          </p:cNvPr>
          <p:cNvSpPr txBox="1"/>
          <p:nvPr/>
        </p:nvSpPr>
        <p:spPr>
          <a:xfrm>
            <a:off x="6771755" y="3429032"/>
            <a:ext cx="405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Movie</a:t>
            </a:r>
            <a:r>
              <a:rPr lang="en-US" altLang="ko-KR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-based Collaborative Filtering(CF)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5175C-EEEF-4806-B133-1FC671A8E6C7}"/>
              </a:ext>
            </a:extLst>
          </p:cNvPr>
          <p:cNvSpPr txBox="1"/>
          <p:nvPr/>
        </p:nvSpPr>
        <p:spPr>
          <a:xfrm>
            <a:off x="2095951" y="3509889"/>
            <a:ext cx="405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US" altLang="ko-KR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-based Collaborative Filtering(CF)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4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174B6-79B3-419B-8CE9-3D3A4EBD8C06}"/>
              </a:ext>
            </a:extLst>
          </p:cNvPr>
          <p:cNvSpPr txBox="1"/>
          <p:nvPr/>
        </p:nvSpPr>
        <p:spPr>
          <a:xfrm>
            <a:off x="385894" y="258453"/>
            <a:ext cx="10147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Similarity Calculations + Ongoing Works…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C2C4A-6EB3-4E3D-8EA3-B48F91827917}"/>
              </a:ext>
            </a:extLst>
          </p:cNvPr>
          <p:cNvSpPr txBox="1"/>
          <p:nvPr/>
        </p:nvSpPr>
        <p:spPr>
          <a:xfrm>
            <a:off x="244064" y="1921618"/>
            <a:ext cx="6613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User-Based CF 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one example of </a:t>
            </a:r>
            <a:r>
              <a:rPr lang="en-US" altLang="ko-KR" sz="2000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similarity calculations</a:t>
            </a:r>
          </a:p>
          <a:p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-using cosine similarity</a:t>
            </a:r>
            <a:b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ko-KR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F21CE1C-079C-44CE-9848-689E19F7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07" y="3941882"/>
            <a:ext cx="6486525" cy="23431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450DD3-A584-4586-A564-D016C165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464" y="2474282"/>
            <a:ext cx="46291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8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174B6-79B3-419B-8CE9-3D3A4EBD8C06}"/>
              </a:ext>
            </a:extLst>
          </p:cNvPr>
          <p:cNvSpPr txBox="1"/>
          <p:nvPr/>
        </p:nvSpPr>
        <p:spPr>
          <a:xfrm>
            <a:off x="385894" y="258453"/>
            <a:ext cx="10781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Ongoing Works…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018CB6-BAA8-4538-A51B-A50CB94C2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519" y="1921618"/>
            <a:ext cx="3836153" cy="4555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B40F67-E770-4ABA-803E-E60B7CAC0A68}"/>
              </a:ext>
            </a:extLst>
          </p:cNvPr>
          <p:cNvSpPr txBox="1"/>
          <p:nvPr/>
        </p:nvSpPr>
        <p:spPr>
          <a:xfrm>
            <a:off x="207488" y="1921618"/>
            <a:ext cx="6613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Movie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-Based CF 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one example of </a:t>
            </a:r>
            <a:r>
              <a:rPr lang="en-US" altLang="ko-KR" sz="2000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similarity calculations</a:t>
            </a:r>
          </a:p>
          <a:p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-using cosine similarity</a:t>
            </a:r>
            <a:b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ko-KR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93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1558</TotalTime>
  <Words>1357</Words>
  <Application>Microsoft Office PowerPoint</Application>
  <PresentationFormat>와이드스크린</PresentationFormat>
  <Paragraphs>214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Apple SD Gothic Neo</vt:lpstr>
      <vt:lpstr>Noto Sans</vt:lpstr>
      <vt:lpstr>Roboto</vt:lpstr>
      <vt:lpstr>맑은 고딕</vt:lpstr>
      <vt:lpstr>맑은 고딕</vt:lpstr>
      <vt:lpstr>Arial</vt:lpstr>
      <vt:lpstr>Calibri</vt:lpstr>
      <vt:lpstr>Office 테마</vt:lpstr>
      <vt:lpstr>1_Office 테마</vt:lpstr>
      <vt:lpstr>Movie Recommender System  -Team Whatflix-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병현</dc:creator>
  <cp:lastModifiedBy>hewas321@gmail.com</cp:lastModifiedBy>
  <cp:revision>80</cp:revision>
  <dcterms:created xsi:type="dcterms:W3CDTF">2020-11-30T12:39:24Z</dcterms:created>
  <dcterms:modified xsi:type="dcterms:W3CDTF">2020-12-12T08:10:14Z</dcterms:modified>
</cp:coreProperties>
</file>