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7" r:id="rId3"/>
    <p:sldId id="265" r:id="rId4"/>
    <p:sldId id="287" r:id="rId5"/>
    <p:sldId id="292" r:id="rId6"/>
    <p:sldId id="288" r:id="rId7"/>
    <p:sldId id="286" r:id="rId8"/>
    <p:sldId id="302" r:id="rId9"/>
    <p:sldId id="289" r:id="rId10"/>
    <p:sldId id="294" r:id="rId11"/>
    <p:sldId id="295" r:id="rId12"/>
    <p:sldId id="283" r:id="rId13"/>
    <p:sldId id="257" r:id="rId14"/>
    <p:sldId id="258" r:id="rId15"/>
    <p:sldId id="296" r:id="rId16"/>
    <p:sldId id="297" r:id="rId17"/>
    <p:sldId id="298" r:id="rId18"/>
    <p:sldId id="299" r:id="rId19"/>
    <p:sldId id="300" r:id="rId20"/>
    <p:sldId id="264" r:id="rId21"/>
    <p:sldId id="30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was321@gmail.com" initials="h" lastIdx="1" clrIdx="0">
    <p:extLst>
      <p:ext uri="{19B8F6BF-5375-455C-9EA6-DF929625EA0E}">
        <p15:presenceInfo xmlns:p15="http://schemas.microsoft.com/office/powerpoint/2012/main" userId="359ce996b5ecf3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7CC3"/>
    <a:srgbClr val="6FA8DC"/>
    <a:srgbClr val="E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B2280-7C08-4827-9C49-40E47167AB0C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B378-B140-4429-8CFC-5CF96A4B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4C76-1182-44FE-B3E0-9FDE7780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61CE6D-8495-4066-8805-172698433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5ED7-063F-46E2-BE6D-FDEBC64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591F-E04E-41F3-9475-92CE5CBFDE68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B00C5-79A2-42F2-935B-5ED15471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F21E4-5265-40DC-9373-0B150EB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C026-10BA-4A3C-9E77-E800D945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C92C8-8E4F-4D7A-A9A0-02699099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A037F-CDA2-4751-AADB-86DCAF46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E231-1538-46F7-B854-9D2F9494ECAC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9BB0A-3ED6-4F79-A165-D5C45C6F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10490-7FEB-42AB-8D87-04454076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6A7C8-7449-488B-917D-C027C773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D278A-CDF9-49C0-9987-0CF49BBF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753D-7B07-43DA-9AF8-0DD6C801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EB37-E53B-439C-9D2C-6BEE5BBBC3AD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E2C7F-9CB5-4FFB-9E83-967D5D3D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1FFB9-B2AF-4301-8373-44DC24F2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FA204-3E6E-43B2-9B79-8D3328B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9C31C-64FC-43B4-8D52-70E66393A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E83BA-892B-44D1-BEBA-CD600ED3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1A7C-B2D4-4326-A411-30F76E1F3D86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1E490-D02B-458E-9A45-3F027FF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3120A-9447-4D3B-B1C9-F0B450A2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1F6C-1A59-4DE7-BDD7-1E842816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F2A1F-5001-44B9-8C31-162CD0CB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1AC6-51CE-4220-98EC-C05EB571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B63A-34F6-4979-8161-03752403C54E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6743A-720C-401E-B415-78952CB1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992F2-0BC3-4CC1-8674-54CA7351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0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AFC36-BE89-440A-8581-A5CF47D5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98945-F906-4E39-B086-140887AD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EB7E-5038-48B6-9CB5-FCCDED69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EAB3-FB37-4575-8C16-E94209219ECD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2D7A-23A5-4462-BD8F-0EB91CC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B7CD-10C2-44E4-B55B-9B0FC536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CD9E-4B8F-4F76-9971-1A53D7A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3AEF3-A840-489B-8376-F994FC21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9B26E-0BD9-46D8-8657-61F3086F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75808-722D-4743-93FF-EE2E5475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5118-ABF3-43D7-AFD7-126922FAE32C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73FC6-8E68-4B0C-8ACE-F228804A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A9E99-6322-402D-96BF-7CFA9409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1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2C73-D8CF-4673-9988-8BC06908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D57A1-D3C0-4085-9097-EB7DDD6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6D0EC-DFBE-4B78-AF4D-988CA505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DB59D1-557B-43A9-9066-14F5AF5F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735AC-39C7-4542-8D6A-2D7613F50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F0286-686A-4AB1-8E12-CDF63742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80B7-8DF3-4D58-94F5-E582B06F7A62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7D3CED-3322-4E9C-A7AA-74EFB4A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50B02-41F0-48C5-A261-75E5C261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6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FB90-A9B8-4130-A685-23122885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41837-48C5-4625-922E-57449678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1259-E1BE-4634-A111-E9426C2FA565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F3FB4-D36B-4C7E-A628-15DEBA46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676B62-16BE-4B55-9DFF-D8512443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54F65-C6E2-4669-AD7A-2A93B1C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B609-B478-4159-974C-EBBFD1887FF3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339D8-24AB-4329-A5FE-9175880C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90BDB-942B-4B60-9A7F-67F45D1C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19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0283-C53B-4853-8B1B-6AF63FEB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824D-B2D9-41DC-B02E-19595FDB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B76CA0-3D4E-4F93-B9ED-CCC961696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29D61-97C5-4CCF-B1CE-6410DE9B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DF4-F217-4739-A9A0-605BAE37F0E6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6FA32-43F8-4737-AEB1-0EC71C87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42175-6605-4A50-910C-4D55933D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4C040-DEDC-4846-9B21-AFDB042C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B75B3-C2D8-48CB-8601-DE451847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F2DA0-8FDA-4CB2-AE87-2488B45F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EA3F-DDCB-48A4-A055-56DEE6C23867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49FFC-3B4C-40EB-9214-F60244CD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947E5-BCA2-493B-98AE-454FCA9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22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3F5B8-A5FB-46F2-9409-C69D9DAF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E4420-71AE-4802-BFC6-A38D07C5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AEC94-FC0F-4E1D-8588-37D6C6302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93D54-5E6B-4BD4-9794-AD9045E6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2120-7DB5-49C0-B499-917F65F6F63C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A5378-901D-4E9C-9CF1-F7167198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CADFB-BE8C-4CF2-980E-5956413F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52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E78BC-2D27-4557-BC9F-6A3293B3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1E1E4-37C9-4C93-A927-8E5CF58E7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64A60-23D2-4653-B77F-5B693FC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D582-9EA1-4200-8320-896182CF5BF8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CD02A-1AB9-4D19-B498-C7BB1C99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BAE77-7DBF-4F38-9937-A5288BD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93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A0BAF-2025-45DB-BCD4-03D6CFD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5D1E5-4FC3-4B7E-9798-42FA8023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AA8B1-2146-477B-86DF-E886CC1D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578B-C15B-4AF6-A3DC-B3F152F8720E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EE3DB-426A-4BC1-A80D-93C7EF8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EDF6F-3FF3-407C-BFB1-0771980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15A8-7ABC-4A22-B590-9AD6C5D3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34F6B-B37C-4F7E-A7FD-590B6F44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B5BB1-6DBF-40B2-A69F-3D44B33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F99C-7B67-44D5-89B6-532CBF796754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E1526-E42B-400A-86FC-48128A1E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FA572-F1FA-4036-AB79-AF2A3524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3D85-F959-4070-90FE-01B26306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366B-FEB1-4F2B-9550-462AA1AC4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A6104-2788-40D8-AD80-63380D330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8C379-67B3-4BC2-98F4-6AB93DE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418C-049F-4614-B148-BC11166A5F2D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B766A-FBA4-4452-A201-C7BD8483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1A576-9CEA-4EF0-98E9-6FF7E95E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B2BE5-9F89-4E86-B840-DA540261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F706A-E8C8-49AA-96D0-BB2AAE5C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525EF-56E1-4D3F-842E-ADC5AB67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4020AF-105E-47BF-8D90-C2D908239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DF462-19B9-4F9D-9085-67362B92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B1C245-C507-4E35-A716-24B11A47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96BC-CDD4-431F-B44D-6E972BB68702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64ADC-B056-4218-8E7D-77EE49F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273E1-05DF-424F-AE8F-19AA120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B41E-A6C3-427F-9C89-F7096907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9358EE-C548-41C8-8026-9BA3900E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214C-BC37-4270-8EAA-2AF9B9CE4923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A1626-9ECD-4AF0-AC41-FECD9E06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D5D61-3035-42C3-9980-FA74261E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F54EF6-86C5-4309-B432-07F7C5ED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B28B-CE02-4211-B8A0-CD4F83267678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9B67B-96CA-4B9C-BAB7-E24E2C5A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93F73-827D-44D6-82AF-440F4759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DED35-29F1-468F-88BA-908207D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75D47-7AA4-447D-8006-7285BE09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99870-4FF3-41AB-9E4C-9814A16A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7FC21-4112-415D-947B-E41815DD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6B0-58B4-459E-AABE-1897ED2B145E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4E918-5416-455E-9FF6-443BA80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6A64E-D819-47D6-BD75-9A91BF3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79A-359F-4A13-9755-708ABD75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00741-6523-47EF-B12C-4251A8B1F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8ADEB-C51C-40C7-9564-8EFFFB56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1F945-A392-4876-801C-8E8B67BF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1E2E-66B7-482C-B3EE-07F1744E3C41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1456B-A4F1-4339-A7CD-979029AD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3AAAF-7D86-4FC0-B4F6-8D4016C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0A25D-B400-46D3-A3F0-F4C19586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9AE5F-04F7-4522-A326-99A26534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D8EE1-7140-419F-8252-4924E822E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7C6-E778-40F8-A073-84B033056013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4DF67-3BFE-493C-B4AF-024F9869A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F0C38-8F12-4C26-9493-DE75C4E87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6040-A699-4D6F-9F38-44640E18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4273A8-8BCC-4E31-9156-B60DAD0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7314F-E7A3-4BFF-90EB-90B776F3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17114-0F79-441C-9AF8-C9FFA5B4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6E27-49E4-4540-9DD2-92AE1E6BCEF1}" type="datetime1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93134-ACAF-4FE8-BE96-647528BF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0071B-3C3B-4ACB-A172-66A4DF47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850E-AB04-4B5D-98E5-592F42DC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1FE315-1B97-4021-8C06-908B3947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0" y="1803936"/>
            <a:ext cx="8015934" cy="2611967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Movie Recommender System</a:t>
            </a:r>
            <a:br>
              <a:rPr lang="en-US" altLang="ko-KR" sz="4000" dirty="0"/>
            </a:br>
            <a:br>
              <a:rPr lang="en-US" altLang="ko-KR" dirty="0"/>
            </a:br>
            <a:r>
              <a:rPr lang="en-US" altLang="ko-KR" sz="2800" dirty="0"/>
              <a:t>-Team </a:t>
            </a:r>
            <a:r>
              <a:rPr lang="en-US" altLang="ko-KR" sz="2800" i="1" dirty="0" err="1"/>
              <a:t>Whatflix</a:t>
            </a:r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6486E-128C-4E67-89FB-972E24BBB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161" y="4756558"/>
            <a:ext cx="3920802" cy="1083319"/>
          </a:xfrm>
        </p:spPr>
        <p:txBody>
          <a:bodyPr anchor="t">
            <a:normAutofit lnSpcReduction="10000"/>
          </a:bodyPr>
          <a:lstStyle/>
          <a:p>
            <a:pPr algn="r"/>
            <a:r>
              <a:rPr lang="en-US" altLang="ko-KR" sz="2000" dirty="0" err="1"/>
              <a:t>ByungHyun</a:t>
            </a:r>
            <a:r>
              <a:rPr lang="en-US" altLang="ko-KR" sz="2000" dirty="0"/>
              <a:t> Lee</a:t>
            </a: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JunYeong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Ahn</a:t>
            </a:r>
            <a:endParaRPr lang="en-US" altLang="ko-KR" sz="2000" dirty="0">
              <a:effectLst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JiHong</a:t>
            </a:r>
            <a:r>
              <a:rPr lang="en-US" altLang="ko-KR" sz="2000" dirty="0"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effectLst/>
                <a:ea typeface="맑은 고딕" panose="020B0503020000020004" pitchFamily="50" charset="-127"/>
              </a:rPr>
              <a:t>Jeong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85BD2-A452-4C78-8105-892826E1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850E-AB04-4B5D-98E5-592F42DC9F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4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988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EDA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5FB2B-A0E1-4762-A4E4-3593EF2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1C83CA-39A7-4AC6-AA2F-6FEB86301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" b="5199"/>
          <a:stretch/>
        </p:blipFill>
        <p:spPr>
          <a:xfrm>
            <a:off x="2403053" y="1357270"/>
            <a:ext cx="7557678" cy="53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7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9789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Collaborative Filtering(CF)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57255B-8E43-45B6-9A16-95005514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 descr="Recommender Systems — User-Based and Item-Based Collaborative Filtering |  by Carlos Pinela | Medium">
            <a:extLst>
              <a:ext uri="{FF2B5EF4-FFF2-40B4-BE49-F238E27FC236}">
                <a16:creationId xmlns:a16="http://schemas.microsoft.com/office/drawing/2014/main" id="{98D268B1-572E-466E-9D19-EC724B23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323597"/>
            <a:ext cx="9439275" cy="527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64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7F85B8B8-8442-4CB1-9071-9D5F7E2E32BD}"/>
              </a:ext>
            </a:extLst>
          </p:cNvPr>
          <p:cNvSpPr/>
          <p:nvPr/>
        </p:nvSpPr>
        <p:spPr>
          <a:xfrm>
            <a:off x="4288174" y="2659308"/>
            <a:ext cx="3531766" cy="1325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16F1E-6FE9-4600-A0B6-B5664BBE3AC5}"/>
              </a:ext>
            </a:extLst>
          </p:cNvPr>
          <p:cNvSpPr txBox="1"/>
          <p:nvPr/>
        </p:nvSpPr>
        <p:spPr>
          <a:xfrm>
            <a:off x="1830199" y="2814259"/>
            <a:ext cx="2541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User</a:t>
            </a:r>
            <a:endParaRPr lang="ko-KR" alt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EA6C7-9824-4C46-8550-C08CCB873D4B}"/>
              </a:ext>
            </a:extLst>
          </p:cNvPr>
          <p:cNvSpPr txBox="1"/>
          <p:nvPr/>
        </p:nvSpPr>
        <p:spPr>
          <a:xfrm>
            <a:off x="8281333" y="2814260"/>
            <a:ext cx="2574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User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593D2-EC46-41F8-A014-44291D5AAE51}"/>
              </a:ext>
            </a:extLst>
          </p:cNvPr>
          <p:cNvSpPr txBox="1"/>
          <p:nvPr/>
        </p:nvSpPr>
        <p:spPr>
          <a:xfrm>
            <a:off x="5395883" y="4567090"/>
            <a:ext cx="3070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Movie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Rating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E94896-70A0-4B0A-BF56-64A5E4A2BF24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A18D2-0FCC-4F0E-9077-4AB556E2C760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About </a:t>
            </a:r>
            <a:r>
              <a:rPr lang="en-US" altLang="ko-KR" sz="4000" i="0" dirty="0">
                <a:solidFill>
                  <a:schemeClr val="bg1"/>
                </a:solidFill>
                <a:effectLst/>
              </a:rPr>
              <a:t>User Based Filtering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9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2C7F2D8-31BE-44BF-8183-DCECCF8266F5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1CF50696-5EA8-43D9-AB2E-AD6EBD9BB543}"/>
              </a:ext>
            </a:extLst>
          </p:cNvPr>
          <p:cNvSpPr/>
          <p:nvPr/>
        </p:nvSpPr>
        <p:spPr>
          <a:xfrm>
            <a:off x="4321728" y="2843869"/>
            <a:ext cx="3531766" cy="1325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2B494-8E81-4FF5-8329-401131B6B14E}"/>
              </a:ext>
            </a:extLst>
          </p:cNvPr>
          <p:cNvSpPr txBox="1"/>
          <p:nvPr/>
        </p:nvSpPr>
        <p:spPr>
          <a:xfrm>
            <a:off x="696287" y="2998818"/>
            <a:ext cx="34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Contents</a:t>
            </a:r>
            <a:endParaRPr lang="ko-KR" alt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6C151-7196-4ED6-9F28-767CBA44AA24}"/>
              </a:ext>
            </a:extLst>
          </p:cNvPr>
          <p:cNvSpPr txBox="1"/>
          <p:nvPr/>
        </p:nvSpPr>
        <p:spPr>
          <a:xfrm>
            <a:off x="8230998" y="2998818"/>
            <a:ext cx="34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Contents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B409E-FCE1-4AA7-A93F-7F3F6290FCDD}"/>
              </a:ext>
            </a:extLst>
          </p:cNvPr>
          <p:cNvSpPr txBox="1"/>
          <p:nvPr/>
        </p:nvSpPr>
        <p:spPr>
          <a:xfrm>
            <a:off x="5444454" y="4416320"/>
            <a:ext cx="2786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Title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Genre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Actor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Film maker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C8B40-41B7-4323-825B-FF61616E081C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About </a:t>
            </a:r>
            <a:r>
              <a:rPr lang="en-US" altLang="ko-KR" sz="4000" i="0" dirty="0">
                <a:solidFill>
                  <a:schemeClr val="bg1"/>
                </a:solidFill>
                <a:effectLst/>
              </a:rPr>
              <a:t>Contents Based</a:t>
            </a:r>
            <a:r>
              <a:rPr lang="en-US" altLang="ko-KR" sz="4000" dirty="0">
                <a:solidFill>
                  <a:schemeClr val="bg1"/>
                </a:solidFill>
              </a:rPr>
              <a:t> Filtering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5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D066FC-27D7-481B-964E-08C410485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A method of calculating similarity between two vectors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 = [1 0 1 0 0 0 1 1 0 0 0 1]</a:t>
                </a:r>
              </a:p>
              <a:p>
                <a:r>
                  <a:rPr lang="en-US" altLang="ko-KR" dirty="0"/>
                  <a:t>B = [0 1 0 0 1 1 1 1 0 0 0 1]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0.5477225575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D066FC-27D7-481B-964E-08C410485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7FDA85F7-CF01-4E81-9243-3CBA724A28F6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0AE8C-DA77-4403-9123-3923920C07D0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Cosine Similarity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8" name="Picture 2" descr="Cosine similarity - Statistics for Machine Learning [Book]">
            <a:extLst>
              <a:ext uri="{FF2B5EF4-FFF2-40B4-BE49-F238E27FC236}">
                <a16:creationId xmlns:a16="http://schemas.microsoft.com/office/drawing/2014/main" id="{52697579-0274-47C1-B0C8-79E0625A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29" y="2289019"/>
            <a:ext cx="5194154" cy="40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0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B2356C-91D6-41AE-BFFB-272B291E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21" y="1936914"/>
            <a:ext cx="3836153" cy="4555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A7ABF-787F-4D9E-BF47-7BC33A7E9AD3}"/>
              </a:ext>
            </a:extLst>
          </p:cNvPr>
          <p:cNvSpPr txBox="1"/>
          <p:nvPr/>
        </p:nvSpPr>
        <p:spPr>
          <a:xfrm>
            <a:off x="5799589" y="3608587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Passage to India, A (1984)		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Adventure|Drama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C0B69-F805-4D44-B9EA-CD03D5CF453A}"/>
              </a:ext>
            </a:extLst>
          </p:cNvPr>
          <p:cNvSpPr txBox="1"/>
          <p:nvPr/>
        </p:nvSpPr>
        <p:spPr>
          <a:xfrm>
            <a:off x="5799589" y="28726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Snow Walker, The (2003) 		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Adventure|Drama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A51CD-A391-45A1-94F1-80A1D00E35D4}"/>
              </a:ext>
            </a:extLst>
          </p:cNvPr>
          <p:cNvSpPr txBox="1"/>
          <p:nvPr/>
        </p:nvSpPr>
        <p:spPr>
          <a:xfrm>
            <a:off x="5799589" y="433618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Buddy (1997)</a:t>
            </a:r>
            <a:r>
              <a:rPr lang="en-US" altLang="ko-KR" dirty="0"/>
              <a:t> 		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Adventure|Children|Drama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1FBB2-1835-4852-8E48-01E11C5E4281}"/>
              </a:ext>
            </a:extLst>
          </p:cNvPr>
          <p:cNvSpPr txBox="1"/>
          <p:nvPr/>
        </p:nvSpPr>
        <p:spPr>
          <a:xfrm>
            <a:off x="5799589" y="5063775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 Way (2010)</a:t>
            </a:r>
            <a:r>
              <a:rPr lang="en-US" altLang="ko-KR" dirty="0"/>
              <a:t> 		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Adventure|Comedy|Drama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EDA91-E6D5-4EFE-876C-48B9314CE015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5A31B-4303-4340-97B6-6C5423294034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Applying on Movie Data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2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97F704-1989-4D16-9C4D-680226D2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58" y="2455270"/>
            <a:ext cx="6343357" cy="306726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B3BCA79-6C59-4488-8B5B-02CAC122692E}"/>
              </a:ext>
            </a:extLst>
          </p:cNvPr>
          <p:cNvGraphicFramePr>
            <a:graphicFrameLocks noGrp="1"/>
          </p:cNvGraphicFramePr>
          <p:nvPr/>
        </p:nvGraphicFramePr>
        <p:xfrm>
          <a:off x="7147735" y="1893401"/>
          <a:ext cx="2057400" cy="432625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17657105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332943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64858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Id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162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780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727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12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8867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8491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46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115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416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7162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374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11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566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171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5246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91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60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918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31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089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D56E7E7-BDF6-4343-BE33-DF60A9E76CDD}"/>
              </a:ext>
            </a:extLst>
          </p:cNvPr>
          <p:cNvGraphicFramePr>
            <a:graphicFrameLocks noGrp="1"/>
          </p:cNvGraphicFramePr>
          <p:nvPr/>
        </p:nvGraphicFramePr>
        <p:xfrm>
          <a:off x="9597355" y="1893401"/>
          <a:ext cx="2057400" cy="432625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032797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790641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3750014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Id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624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69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924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061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026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05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6909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985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8986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9725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1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787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1683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693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5359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27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73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0575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206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31115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FD1A95D-060A-449D-9023-53DD5B93D421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85BF3-3DF6-4AD5-931B-EAD6951778A4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Applying on User Data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3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6D6E-99F5-4486-8175-7DE8E8AB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158301"/>
            <a:ext cx="10515600" cy="1325563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sim_movie</a:t>
            </a:r>
            <a:r>
              <a:rPr lang="en-US" altLang="ko-KR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/>
              <a:t>: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Ratings given to this Movie by top 5 similar users with this User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sim_user</a:t>
            </a:r>
            <a:r>
              <a:rPr lang="en-US" altLang="ko-K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/>
              <a:t>: 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Ratings given by this User to top 5 similar movies with this Movie</a:t>
            </a:r>
            <a:endParaRPr lang="ko-KR" altLang="en-US" sz="24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D39A39-EF74-481F-9C34-DBD4FD8AD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14483"/>
              </p:ext>
            </p:extLst>
          </p:nvPr>
        </p:nvGraphicFramePr>
        <p:xfrm>
          <a:off x="571500" y="4118996"/>
          <a:ext cx="11048999" cy="108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2942721041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218800844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078697679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946535739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3224519588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4202334945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417709530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46548889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131151436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1761223733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807817696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882957853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737766892"/>
                    </a:ext>
                  </a:extLst>
                </a:gridCol>
              </a:tblGrid>
              <a:tr h="541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sim_movie1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sim_movie2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sim_movie3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sim_movie4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sim_movie5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sim_user1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sim_user2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sim_user3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sim_user4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sim_user5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81761"/>
                  </a:ext>
                </a:extLst>
              </a:tr>
              <a:tr h="541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6294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5CE0A9D-9524-4C61-9045-BE37659EC6CC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D8A89-A3D4-486B-8B22-DBB95F15035C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New Features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6C8517-D13C-4DEC-9643-A602F853DD69}"/>
              </a:ext>
            </a:extLst>
          </p:cNvPr>
          <p:cNvCxnSpPr>
            <a:cxnSpLocks/>
          </p:cNvCxnSpPr>
          <p:nvPr/>
        </p:nvCxnSpPr>
        <p:spPr>
          <a:xfrm>
            <a:off x="7372350" y="3875296"/>
            <a:ext cx="0" cy="165682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8B13FB9-0E23-4670-A1B3-AD8E282B2956}"/>
              </a:ext>
            </a:extLst>
          </p:cNvPr>
          <p:cNvSpPr/>
          <p:nvPr/>
        </p:nvSpPr>
        <p:spPr>
          <a:xfrm>
            <a:off x="7643238" y="3570310"/>
            <a:ext cx="1024687" cy="40737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CCFDB36-98E6-4A0E-BD21-739AC3E9B6E9}"/>
              </a:ext>
            </a:extLst>
          </p:cNvPr>
          <p:cNvSpPr/>
          <p:nvPr/>
        </p:nvSpPr>
        <p:spPr>
          <a:xfrm rot="10800000">
            <a:off x="6093347" y="3575220"/>
            <a:ext cx="1024687" cy="4073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93EC4-509C-4B52-B2C9-E21E02EF3738}"/>
              </a:ext>
            </a:extLst>
          </p:cNvPr>
          <p:cNvSpPr txBox="1"/>
          <p:nvPr/>
        </p:nvSpPr>
        <p:spPr>
          <a:xfrm>
            <a:off x="8714232" y="5989320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,,, now ready to ML!!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169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7B9788-6CEB-43D3-9C22-B318131334A8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8AA4D-B94E-429C-81D3-14296C974010}"/>
              </a:ext>
            </a:extLst>
          </p:cNvPr>
          <p:cNvSpPr txBox="1"/>
          <p:nvPr/>
        </p:nvSpPr>
        <p:spPr>
          <a:xfrm>
            <a:off x="385894" y="258453"/>
            <a:ext cx="1014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What Are We Going to Do?</a:t>
            </a:r>
            <a:endParaRPr lang="ko-KR" altLang="en-US" sz="4000" dirty="0">
              <a:solidFill>
                <a:schemeClr val="bg1"/>
              </a:solidFill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09ECE-E01B-4C1F-A4B1-D8B907C6FBD4}"/>
              </a:ext>
            </a:extLst>
          </p:cNvPr>
          <p:cNvSpPr txBox="1"/>
          <p:nvPr/>
        </p:nvSpPr>
        <p:spPr>
          <a:xfrm>
            <a:off x="492154" y="1880555"/>
            <a:ext cx="112076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FontTx/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model using features, tune model to make better result.                                         -&gt; target feature is ‘rating’.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Use another similarity function and compare with cosine similarity.                            (such as Pearson correlation.) 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The system will recommend the top 5 rating movie that the user didn’t rate before.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3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B30DB-5323-489E-9704-937F8A04FA02}"/>
              </a:ext>
            </a:extLst>
          </p:cNvPr>
          <p:cNvSpPr txBox="1"/>
          <p:nvPr/>
        </p:nvSpPr>
        <p:spPr>
          <a:xfrm>
            <a:off x="385894" y="258453"/>
            <a:ext cx="3917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GANTT Chart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D8F303-043A-45A4-8950-37D86BED2E2F}"/>
              </a:ext>
            </a:extLst>
          </p:cNvPr>
          <p:cNvCxnSpPr/>
          <p:nvPr/>
        </p:nvCxnSpPr>
        <p:spPr>
          <a:xfrm>
            <a:off x="6579034" y="4374939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664C28-03D7-4F57-9257-5278E56AC0A0}"/>
              </a:ext>
            </a:extLst>
          </p:cNvPr>
          <p:cNvSpPr txBox="1"/>
          <p:nvPr/>
        </p:nvSpPr>
        <p:spPr>
          <a:xfrm>
            <a:off x="5582639" y="5272561"/>
            <a:ext cx="124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M2: data prepared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EDE479-2C1D-4094-A275-3A112ADD5FBF}"/>
              </a:ext>
            </a:extLst>
          </p:cNvPr>
          <p:cNvCxnSpPr/>
          <p:nvPr/>
        </p:nvCxnSpPr>
        <p:spPr>
          <a:xfrm>
            <a:off x="8935673" y="4362085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947FB2-8590-4CAC-8946-8E3F7CC03DFD}"/>
              </a:ext>
            </a:extLst>
          </p:cNvPr>
          <p:cNvSpPr txBox="1"/>
          <p:nvPr/>
        </p:nvSpPr>
        <p:spPr>
          <a:xfrm>
            <a:off x="7707472" y="5272561"/>
            <a:ext cx="17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M3: model trained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510E5D-5C45-4798-B2EE-0912D56E28A0}"/>
              </a:ext>
            </a:extLst>
          </p:cNvPr>
          <p:cNvCxnSpPr/>
          <p:nvPr/>
        </p:nvCxnSpPr>
        <p:spPr>
          <a:xfrm>
            <a:off x="10631647" y="4362085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817137-E9F5-41E3-985F-7F8E44C7B035}"/>
              </a:ext>
            </a:extLst>
          </p:cNvPr>
          <p:cNvSpPr txBox="1"/>
          <p:nvPr/>
        </p:nvSpPr>
        <p:spPr>
          <a:xfrm>
            <a:off x="9630617" y="5257484"/>
            <a:ext cx="172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M4: recommender completed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233852-3E02-4F4E-A917-94575FC3F4DF}"/>
              </a:ext>
            </a:extLst>
          </p:cNvPr>
          <p:cNvGraphicFramePr>
            <a:graphicFrameLocks noGrp="1"/>
          </p:cNvGraphicFramePr>
          <p:nvPr/>
        </p:nvGraphicFramePr>
        <p:xfrm>
          <a:off x="1149292" y="1776054"/>
          <a:ext cx="9493539" cy="2930169"/>
        </p:xfrm>
        <a:graphic>
          <a:graphicData uri="http://schemas.openxmlformats.org/drawingml/2006/table">
            <a:tbl>
              <a:tblPr/>
              <a:tblGrid>
                <a:gridCol w="2034329">
                  <a:extLst>
                    <a:ext uri="{9D8B030D-6E8A-4147-A177-3AD203B41FA5}">
                      <a16:colId xmlns:a16="http://schemas.microsoft.com/office/drawing/2014/main" val="51166906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96862542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8544279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942159026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647121623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4041815969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2853865587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811485953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214402257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140323206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733624296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931918784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76201862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755978385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77328442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2514903759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2298155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040783737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3098864208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455533650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413786281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522236343"/>
                    </a:ext>
                  </a:extLst>
                </a:gridCol>
                <a:gridCol w="339055">
                  <a:extLst>
                    <a:ext uri="{9D8B030D-6E8A-4147-A177-3AD203B41FA5}">
                      <a16:colId xmlns:a16="http://schemas.microsoft.com/office/drawing/2014/main" val="1177756742"/>
                    </a:ext>
                  </a:extLst>
                </a:gridCol>
              </a:tblGrid>
              <a:tr h="238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Date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32558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WP1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576640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WP2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766879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WP3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40542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WP4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328075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WP5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75412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Presentation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16410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Weekly summary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263523"/>
                  </a:ext>
                </a:extLst>
              </a:tr>
              <a:tr h="336518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Milestone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Roboto"/>
                        </a:rPr>
                        <a:t>1</a:t>
                      </a:r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  <a:latin typeface="Roboto"/>
                        </a:rPr>
                        <a:t>2</a:t>
                      </a:r>
                      <a:endParaRPr lang="ko-KR" altLang="en-US" sz="1200" b="1" dirty="0">
                        <a:effectLst/>
                        <a:latin typeface="Roboto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98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4C1C941-E098-4CDA-8434-DD68B1E0930D}"/>
              </a:ext>
            </a:extLst>
          </p:cNvPr>
          <p:cNvSpPr txBox="1"/>
          <p:nvPr/>
        </p:nvSpPr>
        <p:spPr>
          <a:xfrm>
            <a:off x="3631274" y="4823750"/>
            <a:ext cx="144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M1: CFs constructed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ED5785-4A0D-45EE-AF3E-FFEC67DC5B38}"/>
              </a:ext>
            </a:extLst>
          </p:cNvPr>
          <p:cNvCxnSpPr/>
          <p:nvPr/>
        </p:nvCxnSpPr>
        <p:spPr>
          <a:xfrm>
            <a:off x="5201117" y="4362085"/>
            <a:ext cx="0" cy="897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A0E154-3284-443D-B0D2-F57FE95D5AB3}"/>
              </a:ext>
            </a:extLst>
          </p:cNvPr>
          <p:cNvSpPr txBox="1"/>
          <p:nvPr/>
        </p:nvSpPr>
        <p:spPr>
          <a:xfrm>
            <a:off x="101875" y="5146915"/>
            <a:ext cx="306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WP1: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on given data &amp; EDAs</a:t>
            </a: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WP2: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re-processing</a:t>
            </a:r>
            <a:endParaRPr lang="ko-KR" altLang="ko-KR" sz="16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WP3: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selection &amp; creation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WP4: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Modeling with some tuning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WP5: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&amp; evaluation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9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4" y="258453"/>
            <a:ext cx="510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Goal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420AE-D7A1-48F4-9F7B-A66812045210}"/>
              </a:ext>
            </a:extLst>
          </p:cNvPr>
          <p:cNvSpPr txBox="1"/>
          <p:nvPr/>
        </p:nvSpPr>
        <p:spPr>
          <a:xfrm>
            <a:off x="888684" y="4921240"/>
            <a:ext cx="11585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 develop unique movie recommendation system,</a:t>
            </a:r>
          </a:p>
          <a:p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mainly based</a:t>
            </a:r>
            <a:r>
              <a:rPr lang="ko-KR" altLang="en-US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</a:t>
            </a:r>
            <a:r>
              <a:rPr lang="ko-KR" altLang="en-US" sz="24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similarity analysis’</a:t>
            </a:r>
            <a:endParaRPr lang="en-US" altLang="ko-KR" sz="2400" kern="100" dirty="0">
              <a:latin typeface="Abadi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13338F-54F6-4D68-96E5-6CE15081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26" name="Picture 2" descr="Netflix 'Shuffle Play' Feature Randomly Streams Selected Titles - Variety">
            <a:extLst>
              <a:ext uri="{FF2B5EF4-FFF2-40B4-BE49-F238E27FC236}">
                <a16:creationId xmlns:a16="http://schemas.microsoft.com/office/drawing/2014/main" id="{59986E99-D6E5-4928-9C12-B0F574BF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95" y="1593822"/>
            <a:ext cx="4045824" cy="22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왓챠">
            <a:extLst>
              <a:ext uri="{FF2B5EF4-FFF2-40B4-BE49-F238E27FC236}">
                <a16:creationId xmlns:a16="http://schemas.microsoft.com/office/drawing/2014/main" id="{820E5C21-5A78-44BC-BDB0-04A40E9A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8" y="1628009"/>
            <a:ext cx="4269696" cy="22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9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2EBDF3-4426-483A-9D91-FDCD05332D58}"/>
              </a:ext>
            </a:extLst>
          </p:cNvPr>
          <p:cNvSpPr txBox="1"/>
          <p:nvPr/>
        </p:nvSpPr>
        <p:spPr>
          <a:xfrm>
            <a:off x="3401568" y="3017520"/>
            <a:ext cx="858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badi" panose="020B0604020202020204" pitchFamily="34" charset="0"/>
                <a:cs typeface="Calibri" panose="020F0502020204030204" pitchFamily="34" charset="0"/>
              </a:rPr>
              <a:t>Thank you for your attention :)</a:t>
            </a:r>
            <a:endParaRPr lang="ko-KR" altLang="en-US" sz="3200" b="1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B0E332-890D-4954-90F9-6572B2D9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607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The Schema of System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1F9A-F19A-4C10-B162-97F40D0C8FE1}"/>
              </a:ext>
            </a:extLst>
          </p:cNvPr>
          <p:cNvSpPr txBox="1"/>
          <p:nvPr/>
        </p:nvSpPr>
        <p:spPr>
          <a:xfrm>
            <a:off x="612397" y="1970575"/>
            <a:ext cx="11258026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6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01B09C4-F786-4421-94E0-2B14F3ED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6" y="1543515"/>
            <a:ext cx="9845645" cy="4572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46D518-3D6D-4712-9AE9-2C1231BD9BD9}"/>
              </a:ext>
            </a:extLst>
          </p:cNvPr>
          <p:cNvSpPr txBox="1"/>
          <p:nvPr/>
        </p:nvSpPr>
        <p:spPr>
          <a:xfrm>
            <a:off x="9232375" y="6135068"/>
            <a:ext cx="260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,,,sophisticated!</a:t>
            </a:r>
            <a:endParaRPr lang="ko-KR" altLang="en-US" sz="2400" b="1" i="1" dirty="0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FC646CAE-A559-422D-8EA9-12C610BA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1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607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Broad Steps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1F9A-F19A-4C10-B162-97F40D0C8FE1}"/>
              </a:ext>
            </a:extLst>
          </p:cNvPr>
          <p:cNvSpPr txBox="1"/>
          <p:nvPr/>
        </p:nvSpPr>
        <p:spPr>
          <a:xfrm>
            <a:off x="612397" y="1970575"/>
            <a:ext cx="11258026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F3E5A-CD15-4415-BA67-DE34EE78458E}"/>
              </a:ext>
            </a:extLst>
          </p:cNvPr>
          <p:cNvSpPr txBox="1"/>
          <p:nvPr/>
        </p:nvSpPr>
        <p:spPr>
          <a:xfrm>
            <a:off x="3351570" y="1625379"/>
            <a:ext cx="663367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1) </a:t>
            </a:r>
            <a:r>
              <a:rPr lang="en-US" altLang="ko-KR" sz="2000" dirty="0">
                <a:latin typeface="Abadi" panose="020B0604020202020204" pitchFamily="34" charset="0"/>
                <a:cs typeface="Calibri" panose="020F0502020204030204" pitchFamily="34" charset="0"/>
              </a:rPr>
              <a:t>With data, two ‘CFs’ are constructed through</a:t>
            </a:r>
          </a:p>
          <a:p>
            <a:r>
              <a:rPr lang="en-US" altLang="ko-KR" sz="2000" dirty="0">
                <a:latin typeface="Abadi" panose="020B0604020202020204" pitchFamily="34" charset="0"/>
                <a:cs typeface="Calibri" panose="020F0502020204030204" pitchFamily="34" charset="0"/>
              </a:rPr>
              <a:t>calculating some similarities.</a:t>
            </a: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2) </a:t>
            </a:r>
            <a:r>
              <a:rPr lang="en-US" altLang="ko-KR" sz="2000" dirty="0">
                <a:latin typeface="Abadi" panose="020B0604020202020204" pitchFamily="34" charset="0"/>
                <a:cs typeface="Calibri" panose="020F0502020204030204" pitchFamily="34" charset="0"/>
              </a:rPr>
              <a:t>Results from them will be diverted into features</a:t>
            </a:r>
          </a:p>
          <a:p>
            <a:r>
              <a:rPr lang="en-US" altLang="ko-KR" sz="2000" dirty="0">
                <a:latin typeface="Abadi" panose="020B0604020202020204" pitchFamily="34" charset="0"/>
                <a:cs typeface="Calibri" panose="020F0502020204030204" pitchFamily="34" charset="0"/>
              </a:rPr>
              <a:t>for ML modeling. </a:t>
            </a: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Abadi" panose="020B0604020202020204" pitchFamily="34" charset="0"/>
                <a:cs typeface="Calibri" panose="020F0502020204030204" pitchFamily="34" charset="0"/>
              </a:rPr>
              <a:t>3) </a:t>
            </a:r>
            <a:r>
              <a:rPr lang="en-US" altLang="ko-KR" sz="20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model predicts ratings for certain movies</a:t>
            </a:r>
          </a:p>
          <a:p>
            <a:r>
              <a:rPr lang="en-US" altLang="ko-KR" sz="2000" kern="100" dirty="0"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regression!</a:t>
            </a:r>
            <a:endParaRPr lang="ko-KR" altLang="en-US" sz="2000" dirty="0"/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  <a:p>
            <a:r>
              <a:rPr lang="en-US" altLang="ko-KR" dirty="0">
                <a:latin typeface="Abadi" panose="020B0604020202020204" pitchFamily="34" charset="0"/>
                <a:cs typeface="Calibri" panose="020F0502020204030204" pitchFamily="34" charset="0"/>
              </a:rPr>
              <a:t>=&gt; Five movies will be recommended</a:t>
            </a:r>
          </a:p>
          <a:p>
            <a:endParaRPr lang="en-US" altLang="ko-KR" dirty="0">
              <a:latin typeface="Abadi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D07A14-4116-4801-95FE-05D01AA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58BF64D-88ED-4E8F-B9AC-086C5ECBAD5B}"/>
              </a:ext>
            </a:extLst>
          </p:cNvPr>
          <p:cNvSpPr/>
          <p:nvPr/>
        </p:nvSpPr>
        <p:spPr>
          <a:xfrm>
            <a:off x="2103120" y="1728215"/>
            <a:ext cx="667512" cy="70207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473E0AC-9C5E-46A2-9135-D92EED03B011}"/>
              </a:ext>
            </a:extLst>
          </p:cNvPr>
          <p:cNvSpPr/>
          <p:nvPr/>
        </p:nvSpPr>
        <p:spPr>
          <a:xfrm>
            <a:off x="2103120" y="3089165"/>
            <a:ext cx="667512" cy="70207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12E0A70-AF35-403B-9759-E1B7D344361F}"/>
              </a:ext>
            </a:extLst>
          </p:cNvPr>
          <p:cNvSpPr/>
          <p:nvPr/>
        </p:nvSpPr>
        <p:spPr>
          <a:xfrm>
            <a:off x="2103120" y="4552205"/>
            <a:ext cx="667512" cy="702079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988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Let’s Assume That We Start Our Service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1F9A-F19A-4C10-B162-97F40D0C8FE1}"/>
              </a:ext>
            </a:extLst>
          </p:cNvPr>
          <p:cNvSpPr txBox="1"/>
          <p:nvPr/>
        </p:nvSpPr>
        <p:spPr>
          <a:xfrm>
            <a:off x="612397" y="1970575"/>
            <a:ext cx="11258026" cy="30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i="0" dirty="0">
                <a:solidFill>
                  <a:srgbClr val="000000"/>
                </a:solidFill>
                <a:effectLst/>
                <a:latin typeface="Noto Sans"/>
              </a:rPr>
              <a:t>Congratulation</a:t>
            </a:r>
            <a:r>
              <a:rPr lang="en-US" altLang="ko-KR" sz="2600" dirty="0">
                <a:solidFill>
                  <a:srgbClr val="000000"/>
                </a:solidFill>
                <a:latin typeface="Noto Sans"/>
              </a:rPr>
              <a:t>! Y</a:t>
            </a:r>
            <a:r>
              <a:rPr lang="en-US" altLang="ko-KR" sz="2600" i="0" dirty="0">
                <a:solidFill>
                  <a:srgbClr val="000000"/>
                </a:solidFill>
                <a:effectLst/>
                <a:latin typeface="Noto Sans"/>
              </a:rPr>
              <a:t>ou’ve just got a chance to be a new user of our service.</a:t>
            </a:r>
          </a:p>
          <a:p>
            <a:pPr>
              <a:lnSpc>
                <a:spcPct val="150000"/>
              </a:lnSpc>
            </a:pPr>
            <a:endParaRPr lang="en-US" altLang="ko-KR" sz="2600" b="1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50000"/>
              </a:lnSpc>
            </a:pPr>
            <a:endParaRPr lang="en-US" altLang="ko-KR" sz="2600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srgbClr val="000000"/>
                </a:solidFill>
                <a:latin typeface="Noto Sans"/>
              </a:rPr>
              <a:t>We want to recommend some movies </a:t>
            </a:r>
            <a:r>
              <a:rPr lang="en-US" altLang="ko-KR" sz="2600" u="sng" dirty="0">
                <a:solidFill>
                  <a:srgbClr val="000000"/>
                </a:solidFill>
                <a:latin typeface="Noto Sans"/>
              </a:rPr>
              <a:t>based on similarities</a:t>
            </a:r>
          </a:p>
          <a:p>
            <a:pPr>
              <a:lnSpc>
                <a:spcPct val="150000"/>
              </a:lnSpc>
            </a:pPr>
            <a:r>
              <a:rPr lang="en-US" altLang="ko-KR" sz="2600" dirty="0">
                <a:solidFill>
                  <a:srgbClr val="000000"/>
                </a:solidFill>
                <a:latin typeface="Noto Sans"/>
              </a:rPr>
              <a:t>between you and someone but…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420AE-D7A1-48F4-9F7B-A66812045210}"/>
              </a:ext>
            </a:extLst>
          </p:cNvPr>
          <p:cNvSpPr txBox="1"/>
          <p:nvPr/>
        </p:nvSpPr>
        <p:spPr>
          <a:xfrm>
            <a:off x="6767203" y="5747443"/>
            <a:ext cx="112580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kern="100" dirty="0">
                <a:effectLst/>
                <a:latin typeface="Abadi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WE DON’T KNOW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486991-C4F1-4F52-8ABD-05F4379B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3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988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We Call It ‘Cold Start’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81F9A-F19A-4C10-B162-97F40D0C8FE1}"/>
              </a:ext>
            </a:extLst>
          </p:cNvPr>
          <p:cNvSpPr txBox="1"/>
          <p:nvPr/>
        </p:nvSpPr>
        <p:spPr>
          <a:xfrm>
            <a:off x="1087885" y="1881689"/>
            <a:ext cx="11258026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i="0" dirty="0">
                <a:solidFill>
                  <a:srgbClr val="000000"/>
                </a:solidFill>
                <a:effectLst/>
                <a:latin typeface="Noto Sans"/>
              </a:rPr>
              <a:t>-Cold Start Problem</a:t>
            </a:r>
            <a:r>
              <a:rPr lang="en-US" altLang="ko-KR" sz="26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endParaRPr lang="en-US" altLang="ko-KR" sz="2600" dirty="0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50000"/>
              </a:lnSpc>
            </a:pPr>
            <a:r>
              <a:rPr lang="en-US" altLang="ko-KR" sz="2600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Abadi" panose="020B0604020202020204" pitchFamily="34" charset="0"/>
                <a:ea typeface="맑은 고딕" panose="020B0503020000020004" pitchFamily="50" charset="-127"/>
              </a:rPr>
              <a:t>It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맑은 고딕" panose="020B0503020000020004" pitchFamily="50" charset="-127"/>
              </a:rPr>
              <a:t>is hard to properly treat </a:t>
            </a:r>
            <a:r>
              <a:rPr lang="en-US" altLang="ko-KR" sz="2000" dirty="0">
                <a:solidFill>
                  <a:srgbClr val="000000"/>
                </a:solidFill>
                <a:latin typeface="Abadi" panose="020B0604020202020204" pitchFamily="34" charset="0"/>
                <a:ea typeface="맑은 고딕" panose="020B0503020000020004" pitchFamily="50" charset="-127"/>
              </a:rPr>
              <a:t>you, whose information is nowhere.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CB920-9554-43CC-8843-E1157B2981F2}"/>
              </a:ext>
            </a:extLst>
          </p:cNvPr>
          <p:cNvSpPr txBox="1"/>
          <p:nvPr/>
        </p:nvSpPr>
        <p:spPr>
          <a:xfrm>
            <a:off x="1087885" y="4224506"/>
            <a:ext cx="4425768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000000"/>
                </a:solidFill>
                <a:latin typeface="Noto Sans"/>
              </a:rPr>
              <a:t>Solution1</a:t>
            </a:r>
            <a:r>
              <a:rPr lang="en-US" altLang="ko-KR" sz="2600" b="0" i="0" dirty="0">
                <a:solidFill>
                  <a:srgbClr val="000000"/>
                </a:solidFill>
                <a:effectLst/>
                <a:latin typeface="Noto Sans"/>
              </a:rPr>
              <a:t> : 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000" b="0" i="0" kern="100" dirty="0">
                <a:solidFill>
                  <a:srgbClr val="000000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uick survey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BF2F7-64CB-41BC-B88A-8709F1E076A0}"/>
              </a:ext>
            </a:extLst>
          </p:cNvPr>
          <p:cNvSpPr txBox="1"/>
          <p:nvPr/>
        </p:nvSpPr>
        <p:spPr>
          <a:xfrm>
            <a:off x="6547458" y="4224506"/>
            <a:ext cx="4425768" cy="156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>
                <a:solidFill>
                  <a:srgbClr val="000000"/>
                </a:solidFill>
                <a:latin typeface="Noto Sans"/>
              </a:rPr>
              <a:t>Solution2</a:t>
            </a:r>
            <a:r>
              <a:rPr lang="en-US" altLang="ko-KR" sz="2600" b="0" i="0" dirty="0">
                <a:solidFill>
                  <a:srgbClr val="000000"/>
                </a:solidFill>
                <a:effectLst/>
                <a:latin typeface="Noto Sans"/>
              </a:rPr>
              <a:t> : 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Abadi" panose="020B0604020202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Hot-Movie Trend</a:t>
            </a:r>
          </a:p>
          <a:p>
            <a:pPr>
              <a:lnSpc>
                <a:spcPct val="150000"/>
              </a:lnSpc>
            </a:pPr>
            <a:endParaRPr lang="en-US" altLang="ko-KR" sz="2000" kern="100" dirty="0">
              <a:solidFill>
                <a:srgbClr val="000000"/>
              </a:solidFill>
              <a:latin typeface="Abadi" panose="020B0604020202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000000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- Through </a:t>
            </a:r>
            <a:r>
              <a:rPr lang="en-US" altLang="ko-KR" sz="2000" b="1" kern="100" dirty="0">
                <a:solidFill>
                  <a:srgbClr val="0070C0"/>
                </a:solidFill>
                <a:latin typeface="Abadi" panose="020B060402020202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*web-crawling</a:t>
            </a:r>
            <a:endParaRPr lang="ko-KR" altLang="en-US" sz="26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31E190-B47F-4018-B4D3-159ABAD8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ECA26-8B99-4C86-B1ED-3104EC28870D}"/>
              </a:ext>
            </a:extLst>
          </p:cNvPr>
          <p:cNvSpPr/>
          <p:nvPr/>
        </p:nvSpPr>
        <p:spPr>
          <a:xfrm>
            <a:off x="804672" y="4224506"/>
            <a:ext cx="4023360" cy="1837966"/>
          </a:xfrm>
          <a:prstGeom prst="rect">
            <a:avLst/>
          </a:prstGeom>
          <a:noFill/>
          <a:ln w="254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835F84-A696-4CDC-A766-916E344296DC}"/>
              </a:ext>
            </a:extLst>
          </p:cNvPr>
          <p:cNvSpPr/>
          <p:nvPr/>
        </p:nvSpPr>
        <p:spPr>
          <a:xfrm>
            <a:off x="6363794" y="4224506"/>
            <a:ext cx="4023360" cy="1837966"/>
          </a:xfrm>
          <a:prstGeom prst="rect">
            <a:avLst/>
          </a:prstGeom>
          <a:noFill/>
          <a:ln w="254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3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1"/>
            <a:ext cx="12192000" cy="932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31029" y="112149"/>
            <a:ext cx="9887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i="1" dirty="0">
                <a:solidFill>
                  <a:schemeClr val="bg1"/>
                </a:solidFill>
              </a:rPr>
              <a:t>Web-Crawling?</a:t>
            </a:r>
            <a:endParaRPr lang="ko-KR" altLang="en-US" sz="3600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31E190-B47F-4018-B4D3-159ABAD8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7FA215-63AF-479E-A65F-B44D214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7" r="40869"/>
          <a:stretch/>
        </p:blipFill>
        <p:spPr>
          <a:xfrm>
            <a:off x="289464" y="1199457"/>
            <a:ext cx="4660719" cy="5522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BB6E7C-D917-426F-BAAE-F687CC615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69" r="685"/>
          <a:stretch/>
        </p:blipFill>
        <p:spPr>
          <a:xfrm>
            <a:off x="6967729" y="1890627"/>
            <a:ext cx="4901184" cy="46665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FCCE4-A137-4321-A634-51FDE742BED3}"/>
              </a:ext>
            </a:extLst>
          </p:cNvPr>
          <p:cNvSpPr/>
          <p:nvPr/>
        </p:nvSpPr>
        <p:spPr>
          <a:xfrm>
            <a:off x="905256" y="3337560"/>
            <a:ext cx="1719072" cy="3245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8B1988-671D-4BD8-841C-EC0B2F4A66E6}"/>
              </a:ext>
            </a:extLst>
          </p:cNvPr>
          <p:cNvSpPr/>
          <p:nvPr/>
        </p:nvSpPr>
        <p:spPr>
          <a:xfrm>
            <a:off x="7635145" y="4291909"/>
            <a:ext cx="3371183" cy="224700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B47FEAF-8D65-4F3C-B725-11480188CFEE}"/>
              </a:ext>
            </a:extLst>
          </p:cNvPr>
          <p:cNvSpPr/>
          <p:nvPr/>
        </p:nvSpPr>
        <p:spPr>
          <a:xfrm rot="792591">
            <a:off x="3211227" y="4838401"/>
            <a:ext cx="4123847" cy="335552"/>
          </a:xfrm>
          <a:prstGeom prst="rightArrow">
            <a:avLst>
              <a:gd name="adj1" fmla="val 37479"/>
              <a:gd name="adj2" fmla="val 6609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988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Now, We’ve Collected a Lot Data!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5FB2B-A0E1-4762-A4E4-3593EF2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91D94-ABDA-4846-B8BE-70627245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3" y="1483246"/>
            <a:ext cx="3155245" cy="50556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D7AFC6-120D-4938-A93E-F017CECF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17" y="1475097"/>
            <a:ext cx="4895850" cy="5124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2F1845-4A1E-48C4-81C7-322B2EAA5F6C}"/>
              </a:ext>
            </a:extLst>
          </p:cNvPr>
          <p:cNvSpPr txBox="1"/>
          <p:nvPr/>
        </p:nvSpPr>
        <p:spPr>
          <a:xfrm>
            <a:off x="3821046" y="2497744"/>
            <a:ext cx="244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-For </a:t>
            </a:r>
            <a:r>
              <a:rPr lang="en-US" altLang="ko-KR" b="1" dirty="0">
                <a:solidFill>
                  <a:srgbClr val="7030A0"/>
                </a:solidFill>
              </a:rPr>
              <a:t>User-Based </a:t>
            </a:r>
            <a:r>
              <a:rPr lang="en-US" altLang="ko-KR" dirty="0"/>
              <a:t>similarity calculations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93A4B4-9BA6-4000-99F5-E90326611EDE}"/>
              </a:ext>
            </a:extLst>
          </p:cNvPr>
          <p:cNvSpPr txBox="1"/>
          <p:nvPr/>
        </p:nvSpPr>
        <p:spPr>
          <a:xfrm>
            <a:off x="4273212" y="5024054"/>
            <a:ext cx="244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-For </a:t>
            </a:r>
            <a:r>
              <a:rPr lang="en-US" altLang="ko-KR" b="1" dirty="0">
                <a:solidFill>
                  <a:srgbClr val="00B050"/>
                </a:solidFill>
              </a:rPr>
              <a:t>Content-Based</a:t>
            </a:r>
            <a:r>
              <a:rPr lang="en-US" altLang="ko-KR" dirty="0"/>
              <a:t> similarity calculations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00E8386-0D2F-4D01-8237-9624B62CF901}"/>
              </a:ext>
            </a:extLst>
          </p:cNvPr>
          <p:cNvSpPr/>
          <p:nvPr/>
        </p:nvSpPr>
        <p:spPr>
          <a:xfrm rot="10800000">
            <a:off x="3574158" y="2199107"/>
            <a:ext cx="1024687" cy="40737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575A68E-6BB0-49BF-A105-8BD492F836BB}"/>
              </a:ext>
            </a:extLst>
          </p:cNvPr>
          <p:cNvSpPr/>
          <p:nvPr/>
        </p:nvSpPr>
        <p:spPr>
          <a:xfrm>
            <a:off x="6055581" y="4692618"/>
            <a:ext cx="1024687" cy="4073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6D195E-B8FB-4BB6-9CE1-DD37E1EDD056}"/>
              </a:ext>
            </a:extLst>
          </p:cNvPr>
          <p:cNvSpPr/>
          <p:nvPr/>
        </p:nvSpPr>
        <p:spPr>
          <a:xfrm>
            <a:off x="1444752" y="6108192"/>
            <a:ext cx="685800" cy="292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E329AB-B2F2-48B6-8836-0CE01BFB9D45}"/>
              </a:ext>
            </a:extLst>
          </p:cNvPr>
          <p:cNvSpPr/>
          <p:nvPr/>
        </p:nvSpPr>
        <p:spPr>
          <a:xfrm>
            <a:off x="7543800" y="6306939"/>
            <a:ext cx="685800" cy="292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C5672-FE2F-451E-9722-C92EB71391DC}"/>
              </a:ext>
            </a:extLst>
          </p:cNvPr>
          <p:cNvSpPr/>
          <p:nvPr/>
        </p:nvSpPr>
        <p:spPr>
          <a:xfrm>
            <a:off x="2922851" y="6050808"/>
            <a:ext cx="1024687" cy="4073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1C44F7-B108-4FF1-9150-EC650193D984}"/>
              </a:ext>
            </a:extLst>
          </p:cNvPr>
          <p:cNvSpPr/>
          <p:nvPr/>
        </p:nvSpPr>
        <p:spPr>
          <a:xfrm>
            <a:off x="9095463" y="6246304"/>
            <a:ext cx="1024687" cy="4073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F709CF-9DC1-4228-A561-CB6F3F6B2CA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179415" y="6254496"/>
            <a:ext cx="743436" cy="0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D44C64-0CB7-4C75-A446-C6400848B0AD}"/>
              </a:ext>
            </a:extLst>
          </p:cNvPr>
          <p:cNvCxnSpPr>
            <a:cxnSpLocks/>
          </p:cNvCxnSpPr>
          <p:nvPr/>
        </p:nvCxnSpPr>
        <p:spPr>
          <a:xfrm flipV="1">
            <a:off x="8229600" y="6440848"/>
            <a:ext cx="850542" cy="1733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09B8E6-C258-4083-A258-BFB107941BC9}"/>
              </a:ext>
            </a:extLst>
          </p:cNvPr>
          <p:cNvSpPr txBox="1"/>
          <p:nvPr/>
        </p:nvSpPr>
        <p:spPr>
          <a:xfrm>
            <a:off x="3059966" y="6058900"/>
            <a:ext cx="8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‘User</a:t>
            </a:r>
            <a:r>
              <a:rPr lang="en-US" altLang="ko-KR" dirty="0">
                <a:solidFill>
                  <a:srgbClr val="FFFFFF"/>
                </a:solidFill>
              </a:rPr>
              <a:t>’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30BF58-5058-48F6-920D-DCC1078B32DE}"/>
              </a:ext>
            </a:extLst>
          </p:cNvPr>
          <p:cNvSpPr txBox="1"/>
          <p:nvPr/>
        </p:nvSpPr>
        <p:spPr>
          <a:xfrm>
            <a:off x="9177709" y="6256916"/>
            <a:ext cx="83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‘Movie</a:t>
            </a:r>
            <a:r>
              <a:rPr lang="en-US" altLang="ko-KR" dirty="0">
                <a:solidFill>
                  <a:srgbClr val="FFFFFF"/>
                </a:solidFill>
              </a:rPr>
              <a:t>’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0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999BF2-2F0E-4B2E-83D4-4D408071386A}"/>
              </a:ext>
            </a:extLst>
          </p:cNvPr>
          <p:cNvSpPr/>
          <p:nvPr/>
        </p:nvSpPr>
        <p:spPr>
          <a:xfrm>
            <a:off x="0" y="0"/>
            <a:ext cx="12192000" cy="12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174B6-79B3-419B-8CE9-3D3A4EBD8C06}"/>
              </a:ext>
            </a:extLst>
          </p:cNvPr>
          <p:cNvSpPr txBox="1"/>
          <p:nvPr/>
        </p:nvSpPr>
        <p:spPr>
          <a:xfrm>
            <a:off x="385893" y="258453"/>
            <a:ext cx="988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EDA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5FB2B-A0E1-4762-A4E4-3593EF2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6040-A699-4D6F-9F38-44640E180DD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E1B8F2-CD8F-4277-88C2-339B374A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21" y="1430743"/>
            <a:ext cx="6894957" cy="51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2333</TotalTime>
  <Words>704</Words>
  <Application>Microsoft Office PowerPoint</Application>
  <PresentationFormat>와이드스크린</PresentationFormat>
  <Paragraphs>300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</vt:lpstr>
      <vt:lpstr>Roboto</vt:lpstr>
      <vt:lpstr>맑은 고딕</vt:lpstr>
      <vt:lpstr>Abadi</vt:lpstr>
      <vt:lpstr>Arial</vt:lpstr>
      <vt:lpstr>Calibri</vt:lpstr>
      <vt:lpstr>Cambria Math</vt:lpstr>
      <vt:lpstr>Office 테마</vt:lpstr>
      <vt:lpstr>1_Office 테마</vt:lpstr>
      <vt:lpstr>Movie Recommender System  -Team Whatflix-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병현</dc:creator>
  <cp:lastModifiedBy>hewas321@gmail.com</cp:lastModifiedBy>
  <cp:revision>111</cp:revision>
  <dcterms:created xsi:type="dcterms:W3CDTF">2020-11-30T12:39:24Z</dcterms:created>
  <dcterms:modified xsi:type="dcterms:W3CDTF">2020-12-09T01:12:24Z</dcterms:modified>
</cp:coreProperties>
</file>