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67" r:id="rId3"/>
    <p:sldId id="303" r:id="rId4"/>
    <p:sldId id="304" r:id="rId5"/>
    <p:sldId id="282" r:id="rId6"/>
    <p:sldId id="315" r:id="rId7"/>
    <p:sldId id="316" r:id="rId8"/>
    <p:sldId id="305" r:id="rId9"/>
    <p:sldId id="307" r:id="rId10"/>
    <p:sldId id="308" r:id="rId11"/>
    <p:sldId id="320" r:id="rId12"/>
    <p:sldId id="309" r:id="rId13"/>
    <p:sldId id="310" r:id="rId14"/>
    <p:sldId id="311" r:id="rId15"/>
    <p:sldId id="312" r:id="rId16"/>
    <p:sldId id="313" r:id="rId17"/>
    <p:sldId id="317" r:id="rId18"/>
    <p:sldId id="318" r:id="rId19"/>
    <p:sldId id="319" r:id="rId20"/>
    <p:sldId id="286" r:id="rId21"/>
    <p:sldId id="314" r:id="rId22"/>
    <p:sldId id="264" r:id="rId23"/>
    <p:sldId id="30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was321@gmail.com" initials="h" lastIdx="1" clrIdx="0">
    <p:extLst>
      <p:ext uri="{19B8F6BF-5375-455C-9EA6-DF929625EA0E}">
        <p15:presenceInfo xmlns:p15="http://schemas.microsoft.com/office/powerpoint/2012/main" userId="359ce996b5ecf3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9"/>
    <a:srgbClr val="A7D9FF"/>
    <a:srgbClr val="D1F3FF"/>
    <a:srgbClr val="DAE9F6"/>
    <a:srgbClr val="6FA8DC"/>
    <a:srgbClr val="8E7CC3"/>
    <a:srgbClr val="FFFFFF"/>
    <a:srgbClr val="CBC3E3"/>
    <a:srgbClr val="DDDBDB"/>
    <a:srgbClr val="BFB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B2280-7C08-4827-9C49-40E47167AB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B378-B140-4429-8CFC-5CF96A4B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9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4C76-1182-44FE-B3E0-9FDE77804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61CE6D-8495-4066-8805-172698433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5ED7-063F-46E2-BE6D-FDEBC64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591F-E04E-41F3-9475-92CE5CBFDE68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B00C5-79A2-42F2-935B-5ED15471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F21E4-5265-40DC-9373-0B150EB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FC026-10BA-4A3C-9E77-E800D945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C92C8-8E4F-4D7A-A9A0-02699099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A037F-CDA2-4751-AADB-86DCAF46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E231-1538-46F7-B854-9D2F9494ECAC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9BB0A-3ED6-4F79-A165-D5C45C6F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10490-7FEB-42AB-8D87-04454076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6A7C8-7449-488B-917D-C027C773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D278A-CDF9-49C0-9987-0CF49BBF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753D-7B07-43DA-9AF8-0DD6C801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EB37-E53B-439C-9D2C-6BEE5BBBC3AD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E2C7F-9CB5-4FFB-9E83-967D5D3D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1FFB9-B2AF-4301-8373-44DC24F2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FA204-3E6E-43B2-9B79-8D3328B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9C31C-64FC-43B4-8D52-70E66393A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E83BA-892B-44D1-BEBA-CD600ED3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1A7C-B2D4-4326-A411-30F76E1F3D86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1E490-D02B-458E-9A45-3F027FF9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3120A-9447-4D3B-B1C9-F0B450A2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31F6C-1A59-4DE7-BDD7-1E842816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F2A1F-5001-44B9-8C31-162CD0CB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1AC6-51CE-4220-98EC-C05EB571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B63A-34F6-4979-8161-03752403C54E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6743A-720C-401E-B415-78952CB1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92F2-0BC3-4CC1-8674-54CA7351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0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AFC36-BE89-440A-8581-A5CF47D5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98945-F906-4E39-B086-140887AD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EB7E-5038-48B6-9CB5-FCCDED69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EAB3-FB37-4575-8C16-E94209219ECD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2D7A-23A5-4462-BD8F-0EB91CC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B7CD-10C2-44E4-B55B-9B0FC536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4CD9E-4B8F-4F76-9971-1A53D7A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3AEF3-A840-489B-8376-F994FC21B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9B26E-0BD9-46D8-8657-61F3086F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75808-722D-4743-93FF-EE2E5475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5118-ABF3-43D7-AFD7-126922FAE32C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73FC6-8E68-4B0C-8ACE-F228804A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A9E99-6322-402D-96BF-7CFA9409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1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2C73-D8CF-4673-9988-8BC06908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D57A1-D3C0-4085-9097-EB7DDD6C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6D0EC-DFBE-4B78-AF4D-988CA5050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DB59D1-557B-43A9-9066-14F5AF5F6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735AC-39C7-4542-8D6A-2D7613F50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F0286-686A-4AB1-8E12-CDF63742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80B7-8DF3-4D58-94F5-E582B06F7A62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7D3CED-3322-4E9C-A7AA-74EFB4AF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50B02-41F0-48C5-A261-75E5C261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69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6FB90-A9B8-4130-A685-23122885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941837-48C5-4625-922E-5744967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1259-E1BE-4634-A111-E9426C2FA565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F3FB4-D36B-4C7E-A628-15DEBA46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676B62-16BE-4B55-9DFF-D8512443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54F65-C6E2-4669-AD7A-2A93B1C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B609-B478-4159-974C-EBBFD1887FF3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339D8-24AB-4329-A5FE-9175880C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90BDB-942B-4B60-9A7F-67F45D1C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19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0283-C53B-4853-8B1B-6AF63FEB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824D-B2D9-41DC-B02E-19595FDB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B76CA0-3D4E-4F93-B9ED-CCC961696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29D61-97C5-4CCF-B1CE-6410DE9B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DF4-F217-4739-A9A0-605BAE37F0E6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6FA32-43F8-4737-AEB1-0EC71C87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42175-6605-4A50-910C-4D55933D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4C040-DEDC-4846-9B21-AFDB042C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B75B3-C2D8-48CB-8601-DE451847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F2DA0-8FDA-4CB2-AE87-2488B45F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EA3F-DDCB-48A4-A055-56DEE6C23867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49FFC-3B4C-40EB-9214-F60244CD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947E5-BCA2-493B-98AE-454FCA9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22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3F5B8-A5FB-46F2-9409-C69D9DAF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E4420-71AE-4802-BFC6-A38D07C5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AEC94-FC0F-4E1D-8588-37D6C630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93D54-5E6B-4BD4-9794-AD9045E6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2120-7DB5-49C0-B499-917F65F6F63C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A5378-901D-4E9C-9CF1-F7167198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CADFB-BE8C-4CF2-980E-5956413F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52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E78BC-2D27-4557-BC9F-6A3293B3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1E1E4-37C9-4C93-A927-8E5CF58E7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64A60-23D2-4653-B77F-5B693FCD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D582-9EA1-4200-8320-896182CF5BF8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CD02A-1AB9-4D19-B498-C7BB1C99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BAE77-7DBF-4F38-9937-A5288BD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93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A0BAF-2025-45DB-BCD4-03D6CFD50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5D1E5-4FC3-4B7E-9798-42FA80233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AA8B1-2146-477B-86DF-E886CC1D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78B-C15B-4AF6-A3DC-B3F152F8720E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EE3DB-426A-4BC1-A80D-93C7EF8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EDF6F-3FF3-407C-BFB1-0771980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9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15A8-7ABC-4A22-B590-9AD6C5D3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34F6B-B37C-4F7E-A7FD-590B6F44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B5BB1-6DBF-40B2-A69F-3D44B33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F99C-7B67-44D5-89B6-532CBF796754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E1526-E42B-400A-86FC-48128A1E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FA572-F1FA-4036-AB79-AF2A3524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3D85-F959-4070-90FE-01B26306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6366B-FEB1-4F2B-9550-462AA1AC4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A6104-2788-40D8-AD80-63380D330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8C379-67B3-4BC2-98F4-6AB93DE9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418C-049F-4614-B148-BC11166A5F2D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B766A-FBA4-4452-A201-C7BD8483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1A576-9CEA-4EF0-98E9-6FF7E95E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B2BE5-9F89-4E86-B840-DA540261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F706A-E8C8-49AA-96D0-BB2AAE5C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525EF-56E1-4D3F-842E-ADC5AB67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4020AF-105E-47BF-8D90-C2D908239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DF462-19B9-4F9D-9085-67362B92F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B1C245-C507-4E35-A716-24B11A47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6BC-CDD4-431F-B44D-6E972BB68702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64ADC-B056-4218-8E7D-77EE49F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273E1-05DF-424F-AE8F-19AA120A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B41E-A6C3-427F-9C89-F7096907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9358EE-C548-41C8-8026-9BA3900E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214C-BC37-4270-8EAA-2AF9B9CE4923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BA1626-9ECD-4AF0-AC41-FECD9E06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4D5D61-3035-42C3-9980-FA74261E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F54EF6-86C5-4309-B432-07F7C5ED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28B-CE02-4211-B8A0-CD4F83267678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99B67B-96CA-4B9C-BAB7-E24E2C5A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93F73-827D-44D6-82AF-440F4759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DED35-29F1-468F-88BA-908207D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75D47-7AA4-447D-8006-7285BE09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99870-4FF3-41AB-9E4C-9814A16A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7FC21-4112-415D-947B-E41815DD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6B0-58B4-459E-AABE-1897ED2B145E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4E918-5416-455E-9FF6-443BA80F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6A64E-D819-47D6-BD75-9A91BF36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579A-359F-4A13-9755-708ABD75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00741-6523-47EF-B12C-4251A8B1F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8ADEB-C51C-40C7-9564-8EFFFB56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1F945-A392-4876-801C-8E8B67BF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1E2E-66B7-482C-B3EE-07F1744E3C41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1456B-A4F1-4339-A7CD-979029AD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3AAAF-7D86-4FC0-B4F6-8D4016C9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8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0A25D-B400-46D3-A3F0-F4C19586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9AE5F-04F7-4522-A326-99A26534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D8EE1-7140-419F-8252-4924E822E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7C6-E778-40F8-A073-84B033056013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DF67-3BFE-493C-B4AF-024F9869A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F0C38-8F12-4C26-9493-DE75C4E87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4273A8-8BCC-4E31-9156-B60DAD0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7314F-E7A3-4BFF-90EB-90B776F3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17114-0F79-441C-9AF8-C9FFA5B4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6E27-49E4-4540-9DD2-92AE1E6BCEF1}" type="datetime1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93134-ACAF-4FE8-BE96-647528BF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0071B-3C3B-4ACB-A172-66A4DF471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8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1FE315-1B97-4021-8C06-908B39472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0" y="1803936"/>
            <a:ext cx="8015934" cy="2611967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Movie Recommender System</a:t>
            </a:r>
            <a:br>
              <a:rPr lang="en-US" altLang="ko-KR" sz="4000" dirty="0"/>
            </a:br>
            <a:br>
              <a:rPr lang="en-US" altLang="ko-KR" dirty="0"/>
            </a:br>
            <a:r>
              <a:rPr lang="en-US" altLang="ko-KR" sz="2800" dirty="0"/>
              <a:t>-Team </a:t>
            </a:r>
            <a:r>
              <a:rPr lang="en-US" altLang="ko-KR" sz="2800" i="1" dirty="0" err="1"/>
              <a:t>Whatflix</a:t>
            </a:r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6486E-128C-4E67-89FB-972E24BBB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4161" y="4756558"/>
            <a:ext cx="3920802" cy="1083319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altLang="ko-KR" sz="2000" dirty="0" err="1"/>
              <a:t>ByungHyun</a:t>
            </a:r>
            <a:r>
              <a:rPr lang="en-US" altLang="ko-KR" sz="2000" dirty="0"/>
              <a:t> Lee</a:t>
            </a:r>
          </a:p>
          <a:p>
            <a:pPr algn="r"/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JunYeong</a:t>
            </a:r>
            <a:r>
              <a:rPr lang="en-US" altLang="ko-KR" sz="2000" dirty="0"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Ahn</a:t>
            </a:r>
            <a:endParaRPr lang="en-US" altLang="ko-KR" sz="2000" dirty="0">
              <a:effectLst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JiHong</a:t>
            </a:r>
            <a:r>
              <a:rPr lang="en-US" altLang="ko-KR" sz="2000" dirty="0"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Jeong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85BD2-A452-4C78-8105-892826E1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4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1156226" y="1932437"/>
            <a:ext cx="10147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XGBoost Modeling</a:t>
            </a:r>
          </a:p>
          <a:p>
            <a:pPr algn="ctr"/>
            <a:endParaRPr lang="en-US" altLang="ko-KR" sz="40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en-US" altLang="ko-KR" sz="3200" dirty="0">
                <a:solidFill>
                  <a:schemeClr val="bg1"/>
                </a:solidFill>
              </a:rPr>
              <a:t>Cosine Similarity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C95275-0B5F-44D2-AF6B-48F58545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7" y="4879466"/>
            <a:ext cx="11466592" cy="7166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F5445A-BEB2-46E2-9C5E-EEC2CB35F758}"/>
              </a:ext>
            </a:extLst>
          </p:cNvPr>
          <p:cNvSpPr/>
          <p:nvPr/>
        </p:nvSpPr>
        <p:spPr>
          <a:xfrm>
            <a:off x="2496312" y="4879466"/>
            <a:ext cx="822960" cy="716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56063A-7752-4B75-A76A-171C44726064}"/>
              </a:ext>
            </a:extLst>
          </p:cNvPr>
          <p:cNvSpPr/>
          <p:nvPr/>
        </p:nvSpPr>
        <p:spPr>
          <a:xfrm>
            <a:off x="3319272" y="4879466"/>
            <a:ext cx="8449056" cy="71666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3C85F-C913-4850-82AE-8FF2FC290AE9}"/>
              </a:ext>
            </a:extLst>
          </p:cNvPr>
          <p:cNvSpPr txBox="1"/>
          <p:nvPr/>
        </p:nvSpPr>
        <p:spPr>
          <a:xfrm>
            <a:off x="1601234" y="4337773"/>
            <a:ext cx="171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Target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F24A2-3C50-4075-8DA7-7C05E2EB3EE3}"/>
              </a:ext>
            </a:extLst>
          </p:cNvPr>
          <p:cNvSpPr txBox="1"/>
          <p:nvPr/>
        </p:nvSpPr>
        <p:spPr>
          <a:xfrm>
            <a:off x="3000266" y="4337773"/>
            <a:ext cx="171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</a:rPr>
              <a:t>Features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5DDA9E-3A1E-4B49-A023-C14877D6F625}"/>
              </a:ext>
            </a:extLst>
          </p:cNvPr>
          <p:cNvCxnSpPr/>
          <p:nvPr/>
        </p:nvCxnSpPr>
        <p:spPr>
          <a:xfrm flipH="1">
            <a:off x="3409370" y="4879466"/>
            <a:ext cx="696286" cy="71666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E00A244-3AD2-4644-860E-9C0812F1EED0}"/>
              </a:ext>
            </a:extLst>
          </p:cNvPr>
          <p:cNvCxnSpPr>
            <a:cxnSpLocks/>
          </p:cNvCxnSpPr>
          <p:nvPr/>
        </p:nvCxnSpPr>
        <p:spPr>
          <a:xfrm flipH="1" flipV="1">
            <a:off x="3409370" y="4879466"/>
            <a:ext cx="632278" cy="71666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B14A0F-12DF-4503-B61B-F2EDD3EFBEB4}"/>
              </a:ext>
            </a:extLst>
          </p:cNvPr>
          <p:cNvCxnSpPr/>
          <p:nvPr/>
        </p:nvCxnSpPr>
        <p:spPr>
          <a:xfrm flipH="1">
            <a:off x="7496738" y="4879466"/>
            <a:ext cx="696286" cy="71666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C8EF82-22EB-4003-A57A-80FD84226D19}"/>
              </a:ext>
            </a:extLst>
          </p:cNvPr>
          <p:cNvCxnSpPr>
            <a:cxnSpLocks/>
          </p:cNvCxnSpPr>
          <p:nvPr/>
        </p:nvCxnSpPr>
        <p:spPr>
          <a:xfrm flipH="1" flipV="1">
            <a:off x="7496738" y="4879466"/>
            <a:ext cx="632278" cy="71666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6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Feature Importance </a:t>
            </a:r>
            <a:r>
              <a:rPr lang="en-US" altLang="ko-KR" sz="1600" dirty="0">
                <a:solidFill>
                  <a:schemeClr val="bg1"/>
                </a:solidFill>
              </a:rPr>
              <a:t>– cosine similarity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3C568-66B4-4953-AD83-CA2A10F04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7"/>
          <a:stretch/>
        </p:blipFill>
        <p:spPr>
          <a:xfrm>
            <a:off x="1307106" y="1483246"/>
            <a:ext cx="9577787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3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Model Evaluation </a:t>
            </a:r>
            <a:r>
              <a:rPr lang="en-US" altLang="ko-KR" sz="1600" dirty="0">
                <a:solidFill>
                  <a:schemeClr val="bg1"/>
                </a:solidFill>
              </a:rPr>
              <a:t>– cosine similarity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D4496-5DD3-4155-AE61-47B7CE83B081}"/>
              </a:ext>
            </a:extLst>
          </p:cNvPr>
          <p:cNvSpPr txBox="1"/>
          <p:nvPr/>
        </p:nvSpPr>
        <p:spPr>
          <a:xfrm>
            <a:off x="848784" y="2690336"/>
            <a:ext cx="10020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RMSE(Root Mean Square Error)  </a:t>
            </a:r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CC726F-10B6-42DD-A470-180719E2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6" y="2014320"/>
            <a:ext cx="5544000" cy="41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DA706-6F47-49DC-AE1C-C0DDA0A735E0}"/>
                  </a:ext>
                </a:extLst>
              </p:cNvPr>
              <p:cNvSpPr txBox="1"/>
              <p:nvPr/>
            </p:nvSpPr>
            <p:spPr>
              <a:xfrm>
                <a:off x="1266824" y="4093320"/>
                <a:ext cx="4990041" cy="159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4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ko-KR" sz="4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4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4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4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4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  <m:r>
                                      <a:rPr lang="en-US" altLang="ko-KR" sz="4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4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en-US" altLang="ko-KR" sz="4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4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ko-KR" altLang="en-US" sz="4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DA706-6F47-49DC-AE1C-C0DDA0A7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24" y="4093320"/>
                <a:ext cx="4990041" cy="1595437"/>
              </a:xfrm>
              <a:prstGeom prst="rect">
                <a:avLst/>
              </a:prstGeom>
              <a:blipFill>
                <a:blip r:embed="rId3"/>
                <a:stretch>
                  <a:fillRect l="-5623" b="-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7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Model Evaluation </a:t>
            </a:r>
            <a:r>
              <a:rPr lang="en-US" altLang="ko-KR" sz="1600" dirty="0">
                <a:solidFill>
                  <a:schemeClr val="bg1"/>
                </a:solidFill>
              </a:rPr>
              <a:t>– cosine similarity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D4496-5DD3-4155-AE61-47B7CE83B081}"/>
              </a:ext>
            </a:extLst>
          </p:cNvPr>
          <p:cNvSpPr txBox="1"/>
          <p:nvPr/>
        </p:nvSpPr>
        <p:spPr>
          <a:xfrm>
            <a:off x="871842" y="2704394"/>
            <a:ext cx="10020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MAE(Mean Absolute Error)  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37765-A6E7-415F-9FCD-F05F879E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600" y="2019300"/>
            <a:ext cx="5544000" cy="41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 descr="df">
                <a:extLst>
                  <a:ext uri="{FF2B5EF4-FFF2-40B4-BE49-F238E27FC236}">
                    <a16:creationId xmlns:a16="http://schemas.microsoft.com/office/drawing/2014/main" id="{65E7FF61-770E-438E-B138-D15434CBC327}"/>
                  </a:ext>
                </a:extLst>
              </p:cNvPr>
              <p:cNvSpPr txBox="1"/>
              <p:nvPr/>
            </p:nvSpPr>
            <p:spPr>
              <a:xfrm>
                <a:off x="1335392" y="4301976"/>
                <a:ext cx="4546600" cy="1185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MAE</m:t>
                    </m:r>
                  </m:oMath>
                </a14:m>
                <a:r>
                  <a:rPr lang="ko-KR" altLang="en-US" sz="4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4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4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altLang="ko-KR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4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4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ko-K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ko-KR" sz="4800" dirty="0"/>
                  <a:t>  </a:t>
                </a:r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 descr="df">
                <a:extLst>
                  <a:ext uri="{FF2B5EF4-FFF2-40B4-BE49-F238E27FC236}">
                    <a16:creationId xmlns:a16="http://schemas.microsoft.com/office/drawing/2014/main" id="{65E7FF61-770E-438E-B138-D15434CBC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2" y="4301976"/>
                <a:ext cx="4546600" cy="1185133"/>
              </a:xfrm>
              <a:prstGeom prst="rect">
                <a:avLst/>
              </a:prstGeom>
              <a:blipFill>
                <a:blip r:embed="rId3"/>
                <a:stretch>
                  <a:fillRect b="-12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7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Model Evaluation </a:t>
            </a:r>
            <a:r>
              <a:rPr lang="en-US" altLang="ko-KR" sz="1600" dirty="0">
                <a:solidFill>
                  <a:schemeClr val="bg1"/>
                </a:solidFill>
              </a:rPr>
              <a:t>– cosine similarity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D2E5FAB-6B0E-44AD-9BF9-0C21D37624F6}"/>
              </a:ext>
            </a:extLst>
          </p:cNvPr>
          <p:cNvCxnSpPr>
            <a:cxnSpLocks/>
          </p:cNvCxnSpPr>
          <p:nvPr/>
        </p:nvCxnSpPr>
        <p:spPr>
          <a:xfrm>
            <a:off x="2090928" y="4062791"/>
            <a:ext cx="8010143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D91A0AF-FE8F-4D1C-A4A5-ED127F2A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35" y="2127930"/>
            <a:ext cx="8640329" cy="386972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A37F24-646F-4F3F-9A24-0441281E1907}"/>
              </a:ext>
            </a:extLst>
          </p:cNvPr>
          <p:cNvCxnSpPr>
            <a:cxnSpLocks/>
          </p:cNvCxnSpPr>
          <p:nvPr/>
        </p:nvCxnSpPr>
        <p:spPr>
          <a:xfrm>
            <a:off x="1775835" y="4062791"/>
            <a:ext cx="8640329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9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1156226" y="1932437"/>
            <a:ext cx="10147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XGBoost Modeling</a:t>
            </a:r>
          </a:p>
          <a:p>
            <a:pPr algn="ctr"/>
            <a:endParaRPr lang="en-US" altLang="ko-KR" sz="40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en-US" altLang="ko-KR" sz="3200" dirty="0">
                <a:solidFill>
                  <a:schemeClr val="bg1"/>
                </a:solidFill>
              </a:rPr>
              <a:t>Pearson Correlation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C95275-0B5F-44D2-AF6B-48F58545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7" y="4879466"/>
            <a:ext cx="11466592" cy="7166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F5445A-BEB2-46E2-9C5E-EEC2CB35F758}"/>
              </a:ext>
            </a:extLst>
          </p:cNvPr>
          <p:cNvSpPr/>
          <p:nvPr/>
        </p:nvSpPr>
        <p:spPr>
          <a:xfrm>
            <a:off x="2496312" y="4879466"/>
            <a:ext cx="822960" cy="716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56063A-7752-4B75-A76A-171C44726064}"/>
              </a:ext>
            </a:extLst>
          </p:cNvPr>
          <p:cNvSpPr/>
          <p:nvPr/>
        </p:nvSpPr>
        <p:spPr>
          <a:xfrm>
            <a:off x="3319272" y="4879466"/>
            <a:ext cx="8449056" cy="71666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3C85F-C913-4850-82AE-8FF2FC290AE9}"/>
              </a:ext>
            </a:extLst>
          </p:cNvPr>
          <p:cNvSpPr txBox="1"/>
          <p:nvPr/>
        </p:nvSpPr>
        <p:spPr>
          <a:xfrm>
            <a:off x="1601234" y="4337773"/>
            <a:ext cx="171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Target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F24A2-3C50-4075-8DA7-7C05E2EB3EE3}"/>
              </a:ext>
            </a:extLst>
          </p:cNvPr>
          <p:cNvSpPr txBox="1"/>
          <p:nvPr/>
        </p:nvSpPr>
        <p:spPr>
          <a:xfrm>
            <a:off x="3000266" y="4337773"/>
            <a:ext cx="171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</a:rPr>
              <a:t>Features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252445-8919-4DB4-BE47-D9A006E3B963}"/>
              </a:ext>
            </a:extLst>
          </p:cNvPr>
          <p:cNvCxnSpPr/>
          <p:nvPr/>
        </p:nvCxnSpPr>
        <p:spPr>
          <a:xfrm flipH="1">
            <a:off x="3409370" y="4879466"/>
            <a:ext cx="696286" cy="71666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66B924-EAF7-4183-9502-95D1DE610065}"/>
              </a:ext>
            </a:extLst>
          </p:cNvPr>
          <p:cNvCxnSpPr>
            <a:cxnSpLocks/>
          </p:cNvCxnSpPr>
          <p:nvPr/>
        </p:nvCxnSpPr>
        <p:spPr>
          <a:xfrm flipH="1" flipV="1">
            <a:off x="3409370" y="4879466"/>
            <a:ext cx="632278" cy="71666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704C71-C041-4D81-91C2-4D22A3DCF61C}"/>
              </a:ext>
            </a:extLst>
          </p:cNvPr>
          <p:cNvCxnSpPr/>
          <p:nvPr/>
        </p:nvCxnSpPr>
        <p:spPr>
          <a:xfrm flipH="1">
            <a:off x="7524170" y="4879466"/>
            <a:ext cx="696286" cy="71666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8F5991-B560-4438-B8F9-9649531D1E65}"/>
              </a:ext>
            </a:extLst>
          </p:cNvPr>
          <p:cNvCxnSpPr>
            <a:cxnSpLocks/>
          </p:cNvCxnSpPr>
          <p:nvPr/>
        </p:nvCxnSpPr>
        <p:spPr>
          <a:xfrm flipH="1" flipV="1">
            <a:off x="7524170" y="4879466"/>
            <a:ext cx="632278" cy="71666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5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066FC-27D7-481B-964E-08C410485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6" y="2154809"/>
            <a:ext cx="10746996" cy="435133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A statistic that measures linear correlation between two variables X and Y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A85F7-CF01-4E81-9243-3CBA724A28F6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0AE8C-DA77-4403-9123-3923920C07D0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Pearson Correlation Coefficient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1B2512-385E-4B13-83EA-C1D9C16E2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620" y="2669457"/>
            <a:ext cx="5652597" cy="367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019007-0AAB-4091-B178-F0E84D63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17" y="3360294"/>
            <a:ext cx="3582244" cy="103998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236ED68-AD89-4B1E-81EE-F272622D7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80" y="4872501"/>
            <a:ext cx="514422" cy="25721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2BF7899-9470-42F8-A85D-848E6E4BF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48" y="5193697"/>
            <a:ext cx="428685" cy="38105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CDB0642-1231-43BC-8DCE-1D1C31801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924" y="5203223"/>
            <a:ext cx="352474" cy="37152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852C9BD-9FD6-4E8E-942F-DC6520656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17" y="5599371"/>
            <a:ext cx="476316" cy="33342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8C86FEB9-86BE-476B-A990-DC785D9C1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5490" y="5573695"/>
            <a:ext cx="285790" cy="35247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213928-8EBA-4997-84FD-D9174DDAFF7A}"/>
              </a:ext>
            </a:extLst>
          </p:cNvPr>
          <p:cNvSpPr txBox="1"/>
          <p:nvPr/>
        </p:nvSpPr>
        <p:spPr>
          <a:xfrm>
            <a:off x="1317202" y="4816440"/>
            <a:ext cx="199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is the covariance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6198B2-B706-4E9E-89C2-92C2EF182E0C}"/>
              </a:ext>
            </a:extLst>
          </p:cNvPr>
          <p:cNvSpPr txBox="1"/>
          <p:nvPr/>
        </p:nvSpPr>
        <p:spPr>
          <a:xfrm>
            <a:off x="1309975" y="5225135"/>
            <a:ext cx="317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is the standard deviation of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A82CFD-7D79-43CC-ADDF-B75D77D8A6C7}"/>
              </a:ext>
            </a:extLst>
          </p:cNvPr>
          <p:cNvSpPr txBox="1"/>
          <p:nvPr/>
        </p:nvSpPr>
        <p:spPr>
          <a:xfrm>
            <a:off x="1303836" y="5583431"/>
            <a:ext cx="317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is the standard deviation 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77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Feature Importance </a:t>
            </a:r>
            <a:r>
              <a:rPr lang="en-US" altLang="ko-KR" sz="1600" dirty="0">
                <a:solidFill>
                  <a:schemeClr val="bg1"/>
                </a:solidFill>
              </a:rPr>
              <a:t>– pearson correlation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BC9B78-59DD-41C8-9E6B-07470CC1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0" y="1803633"/>
            <a:ext cx="10714292" cy="48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9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Model Evaluation </a:t>
            </a:r>
            <a:r>
              <a:rPr lang="en-US" altLang="ko-KR" sz="1600" dirty="0">
                <a:solidFill>
                  <a:schemeClr val="bg1"/>
                </a:solidFill>
              </a:rPr>
              <a:t>– pearson correlation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D2E5FAB-6B0E-44AD-9BF9-0C21D37624F6}"/>
              </a:ext>
            </a:extLst>
          </p:cNvPr>
          <p:cNvCxnSpPr>
            <a:cxnSpLocks/>
          </p:cNvCxnSpPr>
          <p:nvPr/>
        </p:nvCxnSpPr>
        <p:spPr>
          <a:xfrm>
            <a:off x="2090928" y="4062791"/>
            <a:ext cx="8010143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2ABD02A-B439-4462-B078-87EE695D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17" y="1924446"/>
            <a:ext cx="7695554" cy="42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2258C3E-DEFA-4CA6-83D4-3F1670849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85" r="39053" b="26255"/>
          <a:stretch/>
        </p:blipFill>
        <p:spPr>
          <a:xfrm>
            <a:off x="1747914" y="1997534"/>
            <a:ext cx="8696172" cy="31808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988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So Far, Dull Model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81F9A-F19A-4C10-B162-97F40D0C8FE1}"/>
              </a:ext>
            </a:extLst>
          </p:cNvPr>
          <p:cNvSpPr txBox="1"/>
          <p:nvPr/>
        </p:nvSpPr>
        <p:spPr>
          <a:xfrm>
            <a:off x="5329722" y="5725921"/>
            <a:ext cx="3663276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u="sng" dirty="0">
                <a:solidFill>
                  <a:srgbClr val="000000"/>
                </a:solidFill>
                <a:latin typeface="Noto Sans"/>
              </a:rPr>
              <a:t>DEFAULT!</a:t>
            </a:r>
            <a:endParaRPr lang="en-US" altLang="ko-KR" sz="2600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31E190-B47F-4018-B4D3-159ABAD8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68ED6E-F77E-4273-8426-51B7E6A5F3C0}"/>
              </a:ext>
            </a:extLst>
          </p:cNvPr>
          <p:cNvSpPr/>
          <p:nvPr/>
        </p:nvSpPr>
        <p:spPr>
          <a:xfrm>
            <a:off x="2459400" y="3363236"/>
            <a:ext cx="1838280" cy="376659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3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510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Goal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420AE-D7A1-48F4-9F7B-A66812045210}"/>
              </a:ext>
            </a:extLst>
          </p:cNvPr>
          <p:cNvSpPr txBox="1"/>
          <p:nvPr/>
        </p:nvSpPr>
        <p:spPr>
          <a:xfrm>
            <a:off x="1131964" y="4566131"/>
            <a:ext cx="11585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 develop unique movie recommendation system,</a:t>
            </a:r>
          </a:p>
          <a:p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mainly based</a:t>
            </a:r>
            <a:r>
              <a:rPr lang="ko-KR" altLang="en-US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</a:t>
            </a:r>
            <a:r>
              <a:rPr lang="ko-KR" altLang="en-US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u="sng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similarity analysis’</a:t>
            </a:r>
            <a:endParaRPr lang="en-US" altLang="ko-KR" sz="2400" kern="100" dirty="0">
              <a:latin typeface="Abadi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13338F-54F6-4D68-96E5-6CE15081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026" name="Picture 2" descr="Netflix 'Shuffle Play' Feature Randomly Streams Selected Titles - Variety">
            <a:extLst>
              <a:ext uri="{FF2B5EF4-FFF2-40B4-BE49-F238E27FC236}">
                <a16:creationId xmlns:a16="http://schemas.microsoft.com/office/drawing/2014/main" id="{59986E99-D6E5-4928-9C12-B0F574BF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96" y="1624526"/>
            <a:ext cx="3633536" cy="20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왓챠">
            <a:extLst>
              <a:ext uri="{FF2B5EF4-FFF2-40B4-BE49-F238E27FC236}">
                <a16:creationId xmlns:a16="http://schemas.microsoft.com/office/drawing/2014/main" id="{820E5C21-5A78-44BC-BDB0-04A40E9A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6" y="1628009"/>
            <a:ext cx="3834594" cy="20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7D2F5-DE0E-42DF-B73E-57528CC177BF}"/>
              </a:ext>
            </a:extLst>
          </p:cNvPr>
          <p:cNvSpPr txBox="1"/>
          <p:nvPr/>
        </p:nvSpPr>
        <p:spPr>
          <a:xfrm>
            <a:off x="1870724" y="5648857"/>
            <a:ext cx="3633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kern="100" dirty="0">
                <a:solidFill>
                  <a:srgbClr val="DDDBDB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genres &amp; ratings history </a:t>
            </a:r>
            <a:endParaRPr lang="en-US" altLang="ko-KR" sz="2400" kern="100" dirty="0">
              <a:solidFill>
                <a:srgbClr val="DDDBDB"/>
              </a:solidFill>
              <a:latin typeface="Abadi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1CB7B-A69F-4F9D-A873-567223113819}"/>
              </a:ext>
            </a:extLst>
          </p:cNvPr>
          <p:cNvSpPr txBox="1"/>
          <p:nvPr/>
        </p:nvSpPr>
        <p:spPr>
          <a:xfrm>
            <a:off x="8048180" y="5648857"/>
            <a:ext cx="13012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kern="100" dirty="0">
                <a:solidFill>
                  <a:srgbClr val="DDDBDB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ratings</a:t>
            </a:r>
            <a:endParaRPr lang="en-US" altLang="ko-KR" sz="2400" kern="100" dirty="0">
              <a:solidFill>
                <a:srgbClr val="DDDBDB"/>
              </a:solidFill>
              <a:latin typeface="Abadi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0FF1DD-70C1-475A-BCB4-5FB0E9C25845}"/>
              </a:ext>
            </a:extLst>
          </p:cNvPr>
          <p:cNvSpPr/>
          <p:nvPr/>
        </p:nvSpPr>
        <p:spPr>
          <a:xfrm>
            <a:off x="2889682" y="6206141"/>
            <a:ext cx="1301262" cy="365125"/>
          </a:xfrm>
          <a:prstGeom prst="rect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8E394-AD9E-4EB5-AE29-64A9B039620C}"/>
              </a:ext>
            </a:extLst>
          </p:cNvPr>
          <p:cNvSpPr/>
          <p:nvPr/>
        </p:nvSpPr>
        <p:spPr>
          <a:xfrm>
            <a:off x="7944775" y="6206141"/>
            <a:ext cx="1301262" cy="365125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F7E6F2-EA3B-4A6F-AA39-62221CBF5AFD}"/>
              </a:ext>
            </a:extLst>
          </p:cNvPr>
          <p:cNvSpPr/>
          <p:nvPr/>
        </p:nvSpPr>
        <p:spPr>
          <a:xfrm>
            <a:off x="6082998" y="5976232"/>
            <a:ext cx="852370" cy="330135"/>
          </a:xfrm>
          <a:prstGeom prst="rightArrow">
            <a:avLst>
              <a:gd name="adj1" fmla="val 50000"/>
              <a:gd name="adj2" fmla="val 76632"/>
            </a:avLst>
          </a:prstGeom>
          <a:solidFill>
            <a:srgbClr val="CBC3E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6850F-4C9A-48B4-8EAF-83E487DB2CC2}"/>
              </a:ext>
            </a:extLst>
          </p:cNvPr>
          <p:cNvSpPr txBox="1"/>
          <p:nvPr/>
        </p:nvSpPr>
        <p:spPr>
          <a:xfrm>
            <a:off x="3028032" y="6206140"/>
            <a:ext cx="1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&lt;Input&gt;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83EC8-9CFB-41A7-AB84-53563AA1C9F0}"/>
              </a:ext>
            </a:extLst>
          </p:cNvPr>
          <p:cNvSpPr txBox="1"/>
          <p:nvPr/>
        </p:nvSpPr>
        <p:spPr>
          <a:xfrm>
            <a:off x="8004218" y="6206139"/>
            <a:ext cx="1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&lt;Output&gt;</a:t>
            </a:r>
          </a:p>
        </p:txBody>
      </p:sp>
    </p:spTree>
    <p:extLst>
      <p:ext uri="{BB962C8B-B14F-4D97-AF65-F5344CB8AC3E}">
        <p14:creationId xmlns:p14="http://schemas.microsoft.com/office/powerpoint/2010/main" val="172616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988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The Next Time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81F9A-F19A-4C10-B162-97F40D0C8FE1}"/>
              </a:ext>
            </a:extLst>
          </p:cNvPr>
          <p:cNvSpPr txBox="1"/>
          <p:nvPr/>
        </p:nvSpPr>
        <p:spPr>
          <a:xfrm>
            <a:off x="385893" y="1492863"/>
            <a:ext cx="4588443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u="sng" dirty="0">
                <a:solidFill>
                  <a:srgbClr val="000000"/>
                </a:solidFill>
                <a:latin typeface="Noto Sans"/>
              </a:rPr>
              <a:t>&lt;H</a:t>
            </a:r>
            <a:r>
              <a:rPr lang="en-US" altLang="ko-KR" sz="2600" b="1" dirty="0">
                <a:solidFill>
                  <a:srgbClr val="000000"/>
                </a:solidFill>
                <a:latin typeface="Noto Sans"/>
              </a:rPr>
              <a:t>yperparameter </a:t>
            </a:r>
            <a:r>
              <a:rPr lang="en-US" altLang="ko-KR" sz="2600" b="1" u="sng" dirty="0">
                <a:solidFill>
                  <a:srgbClr val="000000"/>
                </a:solidFill>
                <a:latin typeface="Noto Sans"/>
              </a:rPr>
              <a:t>T</a:t>
            </a:r>
            <a:r>
              <a:rPr lang="en-US" altLang="ko-KR" sz="2600" b="1" dirty="0">
                <a:solidFill>
                  <a:srgbClr val="000000"/>
                </a:solidFill>
                <a:latin typeface="Noto Sans"/>
              </a:rPr>
              <a:t>uning&gt;</a:t>
            </a:r>
            <a:endParaRPr lang="en-US" altLang="ko-KR" sz="2600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31E190-B47F-4018-B4D3-159ABAD8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8E5A2D-3B0A-418F-97EC-C5FE8A9B7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43" b="24946"/>
          <a:stretch/>
        </p:blipFill>
        <p:spPr>
          <a:xfrm>
            <a:off x="5040731" y="1794256"/>
            <a:ext cx="6575353" cy="43036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DF10A8-4446-4997-89C9-F8E064C0945F}"/>
              </a:ext>
            </a:extLst>
          </p:cNvPr>
          <p:cNvSpPr/>
          <p:nvPr/>
        </p:nvSpPr>
        <p:spPr>
          <a:xfrm>
            <a:off x="7303583" y="2377440"/>
            <a:ext cx="1170432" cy="283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EBE4A-EECB-48D8-82D7-722743832DEB}"/>
              </a:ext>
            </a:extLst>
          </p:cNvPr>
          <p:cNvSpPr/>
          <p:nvPr/>
        </p:nvSpPr>
        <p:spPr>
          <a:xfrm>
            <a:off x="5593655" y="5047488"/>
            <a:ext cx="886968" cy="283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991C1-B1EE-4DA6-AB9B-704B200D99DA}"/>
              </a:ext>
            </a:extLst>
          </p:cNvPr>
          <p:cNvSpPr txBox="1"/>
          <p:nvPr/>
        </p:nvSpPr>
        <p:spPr>
          <a:xfrm>
            <a:off x="8456147" y="5782681"/>
            <a:ext cx="3663276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srgbClr val="000000"/>
                </a:solidFill>
                <a:latin typeface="Noto Sans"/>
              </a:rPr>
              <a:t>...</a:t>
            </a:r>
            <a:endParaRPr lang="en-US" altLang="ko-KR" sz="2600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5D4037-D18A-45D1-BFB1-615709FE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3" y="2798064"/>
            <a:ext cx="4278658" cy="32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B30DB-5323-489E-9704-937F8A04FA02}"/>
              </a:ext>
            </a:extLst>
          </p:cNvPr>
          <p:cNvSpPr txBox="1"/>
          <p:nvPr/>
        </p:nvSpPr>
        <p:spPr>
          <a:xfrm>
            <a:off x="385894" y="258453"/>
            <a:ext cx="3917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GANTT Chart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D8F303-043A-45A4-8950-37D86BED2E2F}"/>
              </a:ext>
            </a:extLst>
          </p:cNvPr>
          <p:cNvCxnSpPr/>
          <p:nvPr/>
        </p:nvCxnSpPr>
        <p:spPr>
          <a:xfrm>
            <a:off x="6579034" y="4374939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664C28-03D7-4F57-9257-5278E56AC0A0}"/>
              </a:ext>
            </a:extLst>
          </p:cNvPr>
          <p:cNvSpPr txBox="1"/>
          <p:nvPr/>
        </p:nvSpPr>
        <p:spPr>
          <a:xfrm>
            <a:off x="5582639" y="5272561"/>
            <a:ext cx="124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M2: data prepared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EDE479-2C1D-4094-A275-3A112ADD5FBF}"/>
              </a:ext>
            </a:extLst>
          </p:cNvPr>
          <p:cNvCxnSpPr/>
          <p:nvPr/>
        </p:nvCxnSpPr>
        <p:spPr>
          <a:xfrm>
            <a:off x="8935673" y="4362085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947FB2-8590-4CAC-8946-8E3F7CC03DFD}"/>
              </a:ext>
            </a:extLst>
          </p:cNvPr>
          <p:cNvSpPr txBox="1"/>
          <p:nvPr/>
        </p:nvSpPr>
        <p:spPr>
          <a:xfrm>
            <a:off x="7707472" y="5272561"/>
            <a:ext cx="17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M3: model trained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510E5D-5C45-4798-B2EE-0912D56E28A0}"/>
              </a:ext>
            </a:extLst>
          </p:cNvPr>
          <p:cNvCxnSpPr/>
          <p:nvPr/>
        </p:nvCxnSpPr>
        <p:spPr>
          <a:xfrm>
            <a:off x="10631647" y="4362085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817137-E9F5-41E3-985F-7F8E44C7B035}"/>
              </a:ext>
            </a:extLst>
          </p:cNvPr>
          <p:cNvSpPr txBox="1"/>
          <p:nvPr/>
        </p:nvSpPr>
        <p:spPr>
          <a:xfrm>
            <a:off x="9630617" y="5257484"/>
            <a:ext cx="172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M4: recommender completed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233852-3E02-4F4E-A917-94575FC3F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26228"/>
              </p:ext>
            </p:extLst>
          </p:nvPr>
        </p:nvGraphicFramePr>
        <p:xfrm>
          <a:off x="1138108" y="1720769"/>
          <a:ext cx="9493539" cy="2930169"/>
        </p:xfrm>
        <a:graphic>
          <a:graphicData uri="http://schemas.openxmlformats.org/drawingml/2006/table">
            <a:tbl>
              <a:tblPr/>
              <a:tblGrid>
                <a:gridCol w="2034329">
                  <a:extLst>
                    <a:ext uri="{9D8B030D-6E8A-4147-A177-3AD203B41FA5}">
                      <a16:colId xmlns:a16="http://schemas.microsoft.com/office/drawing/2014/main" val="51166906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968625428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8544279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942159026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647121623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4041815969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2853865587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811485953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214402257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140323206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733624296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931918784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76201862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755978385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773284428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2514903759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22981558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040783737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098864208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45553365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413786281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522236343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177756742"/>
                    </a:ext>
                  </a:extLst>
                </a:gridCol>
              </a:tblGrid>
              <a:tr h="238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Date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32558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WP1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76640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WP2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766879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WP3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40542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WP4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28075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WP5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775412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Presentation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816410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Weekly summary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263523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Milestone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Roboto"/>
                        </a:rPr>
                        <a:t>1</a:t>
                      </a:r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Roboto"/>
                        </a:rPr>
                        <a:t>2</a:t>
                      </a:r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98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4C1C941-E098-4CDA-8434-DD68B1E0930D}"/>
              </a:ext>
            </a:extLst>
          </p:cNvPr>
          <p:cNvSpPr txBox="1"/>
          <p:nvPr/>
        </p:nvSpPr>
        <p:spPr>
          <a:xfrm>
            <a:off x="3631274" y="4823750"/>
            <a:ext cx="144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M1: CFs constructed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ED5785-4A0D-45EE-AF3E-FFEC67DC5B38}"/>
              </a:ext>
            </a:extLst>
          </p:cNvPr>
          <p:cNvCxnSpPr/>
          <p:nvPr/>
        </p:nvCxnSpPr>
        <p:spPr>
          <a:xfrm>
            <a:off x="5201117" y="4362085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A0E154-3284-443D-B0D2-F57FE95D5AB3}"/>
              </a:ext>
            </a:extLst>
          </p:cNvPr>
          <p:cNvSpPr txBox="1"/>
          <p:nvPr/>
        </p:nvSpPr>
        <p:spPr>
          <a:xfrm>
            <a:off x="101875" y="5146915"/>
            <a:ext cx="306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WP1: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on given data &amp; EDAs</a:t>
            </a: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WP2: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re-processing</a:t>
            </a:r>
            <a:endParaRPr lang="ko-KR" altLang="ko-KR" sz="16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WP3: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selection &amp; creation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WP4: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Modeling with some tuning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WP5: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&amp; evaluation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96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2EBDF3-4426-483A-9D91-FDCD05332D58}"/>
              </a:ext>
            </a:extLst>
          </p:cNvPr>
          <p:cNvSpPr txBox="1"/>
          <p:nvPr/>
        </p:nvSpPr>
        <p:spPr>
          <a:xfrm>
            <a:off x="3401568" y="3017520"/>
            <a:ext cx="858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badi" panose="020B0604020202020204" pitchFamily="34" charset="0"/>
                <a:cs typeface="Calibri" panose="020F0502020204030204" pitchFamily="34" charset="0"/>
              </a:rPr>
              <a:t>Thank you for your attention :)</a:t>
            </a:r>
            <a:endParaRPr lang="ko-KR" altLang="en-US" sz="3200" b="1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B0E332-890D-4954-90F9-6572B2D9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4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510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Goal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420AE-D7A1-48F4-9F7B-A66812045210}"/>
              </a:ext>
            </a:extLst>
          </p:cNvPr>
          <p:cNvSpPr txBox="1"/>
          <p:nvPr/>
        </p:nvSpPr>
        <p:spPr>
          <a:xfrm>
            <a:off x="1131964" y="4566131"/>
            <a:ext cx="11585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kern="100" dirty="0">
                <a:solidFill>
                  <a:srgbClr val="DDDBDB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2400" kern="100" dirty="0">
                <a:solidFill>
                  <a:srgbClr val="DDDBDB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 develop unique movie recommendation system,</a:t>
            </a:r>
          </a:p>
          <a:p>
            <a:r>
              <a:rPr lang="en-US" altLang="ko-KR" sz="2400" kern="100" dirty="0">
                <a:solidFill>
                  <a:srgbClr val="DDDBDB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mainly based</a:t>
            </a:r>
            <a:r>
              <a:rPr lang="ko-KR" altLang="en-US" sz="2400" kern="100" dirty="0">
                <a:solidFill>
                  <a:srgbClr val="DDDBDB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solidFill>
                  <a:srgbClr val="DDDBDB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</a:t>
            </a:r>
            <a:r>
              <a:rPr lang="ko-KR" altLang="en-US" sz="2400" kern="100" dirty="0">
                <a:solidFill>
                  <a:srgbClr val="DDDBDB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u="sng" kern="100" dirty="0">
                <a:solidFill>
                  <a:srgbClr val="DDDBDB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similarity analysis’</a:t>
            </a:r>
            <a:endParaRPr lang="en-US" altLang="ko-KR" sz="2400" kern="100" dirty="0">
              <a:solidFill>
                <a:srgbClr val="DDDBDB"/>
              </a:solidFill>
              <a:latin typeface="Abadi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13338F-54F6-4D68-96E5-6CE15081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Netflix 'Shuffle Play' Feature Randomly Streams Selected Titles - Variety">
            <a:extLst>
              <a:ext uri="{FF2B5EF4-FFF2-40B4-BE49-F238E27FC236}">
                <a16:creationId xmlns:a16="http://schemas.microsoft.com/office/drawing/2014/main" id="{59986E99-D6E5-4928-9C12-B0F574BF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96" y="1624526"/>
            <a:ext cx="3633536" cy="20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왓챠">
            <a:extLst>
              <a:ext uri="{FF2B5EF4-FFF2-40B4-BE49-F238E27FC236}">
                <a16:creationId xmlns:a16="http://schemas.microsoft.com/office/drawing/2014/main" id="{820E5C21-5A78-44BC-BDB0-04A40E9A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6" y="1628009"/>
            <a:ext cx="3834594" cy="20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7D2F5-DE0E-42DF-B73E-57528CC177BF}"/>
              </a:ext>
            </a:extLst>
          </p:cNvPr>
          <p:cNvSpPr txBox="1"/>
          <p:nvPr/>
        </p:nvSpPr>
        <p:spPr>
          <a:xfrm>
            <a:off x="1889578" y="5648857"/>
            <a:ext cx="3633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genres &amp; ratings history </a:t>
            </a:r>
            <a:endParaRPr lang="en-US" altLang="ko-KR" sz="2400" kern="100" dirty="0">
              <a:latin typeface="Abadi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1CB7B-A69F-4F9D-A873-567223113819}"/>
              </a:ext>
            </a:extLst>
          </p:cNvPr>
          <p:cNvSpPr txBox="1"/>
          <p:nvPr/>
        </p:nvSpPr>
        <p:spPr>
          <a:xfrm>
            <a:off x="8067034" y="5648857"/>
            <a:ext cx="13012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ratings</a:t>
            </a:r>
            <a:endParaRPr lang="en-US" altLang="ko-KR" sz="2400" kern="100" dirty="0">
              <a:latin typeface="Abadi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0FF1DD-70C1-475A-BCB4-5FB0E9C25845}"/>
              </a:ext>
            </a:extLst>
          </p:cNvPr>
          <p:cNvSpPr/>
          <p:nvPr/>
        </p:nvSpPr>
        <p:spPr>
          <a:xfrm>
            <a:off x="2908536" y="6206141"/>
            <a:ext cx="1301262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8E394-AD9E-4EB5-AE29-64A9B039620C}"/>
              </a:ext>
            </a:extLst>
          </p:cNvPr>
          <p:cNvSpPr/>
          <p:nvPr/>
        </p:nvSpPr>
        <p:spPr>
          <a:xfrm>
            <a:off x="7963629" y="6206141"/>
            <a:ext cx="1301262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F7E6F2-EA3B-4A6F-AA39-62221CBF5AFD}"/>
              </a:ext>
            </a:extLst>
          </p:cNvPr>
          <p:cNvSpPr/>
          <p:nvPr/>
        </p:nvSpPr>
        <p:spPr>
          <a:xfrm>
            <a:off x="6101852" y="5976232"/>
            <a:ext cx="852370" cy="330135"/>
          </a:xfrm>
          <a:prstGeom prst="rightArrow">
            <a:avLst>
              <a:gd name="adj1" fmla="val 50000"/>
              <a:gd name="adj2" fmla="val 7663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6850F-4C9A-48B4-8EAF-83E487DB2CC2}"/>
              </a:ext>
            </a:extLst>
          </p:cNvPr>
          <p:cNvSpPr txBox="1"/>
          <p:nvPr/>
        </p:nvSpPr>
        <p:spPr>
          <a:xfrm>
            <a:off x="3046886" y="6206140"/>
            <a:ext cx="1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solidFill>
                  <a:schemeClr val="bg1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&lt;Input&gt;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83EC8-9CFB-41A7-AB84-53563AA1C9F0}"/>
              </a:ext>
            </a:extLst>
          </p:cNvPr>
          <p:cNvSpPr txBox="1"/>
          <p:nvPr/>
        </p:nvSpPr>
        <p:spPr>
          <a:xfrm>
            <a:off x="8023072" y="6206139"/>
            <a:ext cx="1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solidFill>
                  <a:schemeClr val="bg1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&lt;Output&gt;</a:t>
            </a:r>
          </a:p>
        </p:txBody>
      </p:sp>
    </p:spTree>
    <p:extLst>
      <p:ext uri="{BB962C8B-B14F-4D97-AF65-F5344CB8AC3E}">
        <p14:creationId xmlns:p14="http://schemas.microsoft.com/office/powerpoint/2010/main" val="20215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18DFD7-C9AD-45AD-891C-CA9384AAB385}"/>
              </a:ext>
            </a:extLst>
          </p:cNvPr>
          <p:cNvSpPr/>
          <p:nvPr/>
        </p:nvSpPr>
        <p:spPr>
          <a:xfrm>
            <a:off x="3459377" y="4400393"/>
            <a:ext cx="1890308" cy="369100"/>
          </a:xfrm>
          <a:prstGeom prst="rect">
            <a:avLst/>
          </a:prstGeom>
          <a:solidFill>
            <a:srgbClr val="00B0F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8427E6E-7A2B-4A3C-BE75-48A2D430F416}"/>
              </a:ext>
            </a:extLst>
          </p:cNvPr>
          <p:cNvSpPr/>
          <p:nvPr/>
        </p:nvSpPr>
        <p:spPr>
          <a:xfrm>
            <a:off x="1779019" y="2666681"/>
            <a:ext cx="5270130" cy="1190398"/>
          </a:xfrm>
          <a:prstGeom prst="rect">
            <a:avLst/>
          </a:prstGeom>
          <a:solidFill>
            <a:srgbClr val="00B0F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BF95AF6-A7E2-4E99-BAF7-02528A34E74E}"/>
              </a:ext>
            </a:extLst>
          </p:cNvPr>
          <p:cNvSpPr/>
          <p:nvPr/>
        </p:nvSpPr>
        <p:spPr>
          <a:xfrm>
            <a:off x="3398978" y="5190100"/>
            <a:ext cx="2011104" cy="1284566"/>
          </a:xfrm>
          <a:prstGeom prst="rect">
            <a:avLst/>
          </a:prstGeom>
          <a:solidFill>
            <a:srgbClr val="8E7CC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4975B0A-696E-4F39-84DF-908AFC1163E3}"/>
              </a:ext>
            </a:extLst>
          </p:cNvPr>
          <p:cNvSpPr/>
          <p:nvPr/>
        </p:nvSpPr>
        <p:spPr>
          <a:xfrm>
            <a:off x="8773113" y="2011842"/>
            <a:ext cx="2764536" cy="4478941"/>
          </a:xfrm>
          <a:prstGeom prst="rect">
            <a:avLst/>
          </a:prstGeom>
          <a:solidFill>
            <a:srgbClr val="8E7CC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978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Structure of the System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5C75-3786-46D5-8678-9A4A7A0500E8}"/>
              </a:ext>
            </a:extLst>
          </p:cNvPr>
          <p:cNvSpPr txBox="1"/>
          <p:nvPr/>
        </p:nvSpPr>
        <p:spPr>
          <a:xfrm>
            <a:off x="1979159" y="2657478"/>
            <a:ext cx="379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ko-KR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56058-A8E2-4A16-A309-A381D6757F6B}"/>
              </a:ext>
            </a:extLst>
          </p:cNvPr>
          <p:cNvSpPr txBox="1"/>
          <p:nvPr/>
        </p:nvSpPr>
        <p:spPr>
          <a:xfrm>
            <a:off x="5084898" y="2680359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ko-KR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0DDD6-BB89-4457-AFA3-5E8C235039E4}"/>
              </a:ext>
            </a:extLst>
          </p:cNvPr>
          <p:cNvSpPr txBox="1"/>
          <p:nvPr/>
        </p:nvSpPr>
        <p:spPr>
          <a:xfrm>
            <a:off x="3874165" y="1630782"/>
            <a:ext cx="37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data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85ADF5-1112-4575-912B-C9B66AA2361D}"/>
              </a:ext>
            </a:extLst>
          </p:cNvPr>
          <p:cNvCxnSpPr>
            <a:cxnSpLocks/>
          </p:cNvCxnSpPr>
          <p:nvPr/>
        </p:nvCxnSpPr>
        <p:spPr>
          <a:xfrm flipH="1">
            <a:off x="2765248" y="2113560"/>
            <a:ext cx="1364130" cy="5343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F9DD1A-8705-4A42-9500-066D06A6037D}"/>
              </a:ext>
            </a:extLst>
          </p:cNvPr>
          <p:cNvCxnSpPr>
            <a:cxnSpLocks/>
          </p:cNvCxnSpPr>
          <p:nvPr/>
        </p:nvCxnSpPr>
        <p:spPr>
          <a:xfrm>
            <a:off x="4633257" y="2110654"/>
            <a:ext cx="1335444" cy="5343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9AA4A2-2069-4B88-9C25-D0AE862CBE73}"/>
              </a:ext>
            </a:extLst>
          </p:cNvPr>
          <p:cNvCxnSpPr>
            <a:cxnSpLocks/>
          </p:cNvCxnSpPr>
          <p:nvPr/>
        </p:nvCxnSpPr>
        <p:spPr>
          <a:xfrm>
            <a:off x="5968701" y="3064249"/>
            <a:ext cx="0" cy="4540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B72D95-F773-461E-8960-55561B4635AD}"/>
              </a:ext>
            </a:extLst>
          </p:cNvPr>
          <p:cNvCxnSpPr>
            <a:cxnSpLocks/>
          </p:cNvCxnSpPr>
          <p:nvPr/>
        </p:nvCxnSpPr>
        <p:spPr>
          <a:xfrm>
            <a:off x="2799823" y="3064249"/>
            <a:ext cx="0" cy="41427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3E1FA2-C6A4-4F28-8199-AC46069C516C}"/>
              </a:ext>
            </a:extLst>
          </p:cNvPr>
          <p:cNvSpPr txBox="1"/>
          <p:nvPr/>
        </p:nvSpPr>
        <p:spPr>
          <a:xfrm>
            <a:off x="5084898" y="3486458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Movie-</a:t>
            </a:r>
            <a:r>
              <a:rPr lang="en-US" altLang="ko-K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 CF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5175C-EEEF-4806-B133-1FC671A8E6C7}"/>
              </a:ext>
            </a:extLst>
          </p:cNvPr>
          <p:cNvSpPr txBox="1"/>
          <p:nvPr/>
        </p:nvSpPr>
        <p:spPr>
          <a:xfrm>
            <a:off x="1984212" y="3487747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User-</a:t>
            </a:r>
            <a:r>
              <a:rPr lang="en-US" altLang="ko-K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 CF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08ADD5-E4B8-4A2A-8919-5774781D68AC}"/>
              </a:ext>
            </a:extLst>
          </p:cNvPr>
          <p:cNvCxnSpPr>
            <a:cxnSpLocks/>
          </p:cNvCxnSpPr>
          <p:nvPr/>
        </p:nvCxnSpPr>
        <p:spPr>
          <a:xfrm>
            <a:off x="2799823" y="3942723"/>
            <a:ext cx="1533475" cy="38442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0FE96BB-49F8-4E8B-B99C-FC272852C71A}"/>
              </a:ext>
            </a:extLst>
          </p:cNvPr>
          <p:cNvCxnSpPr>
            <a:cxnSpLocks/>
          </p:cNvCxnSpPr>
          <p:nvPr/>
        </p:nvCxnSpPr>
        <p:spPr>
          <a:xfrm flipH="1">
            <a:off x="4510455" y="3961911"/>
            <a:ext cx="1458246" cy="3524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B23AD9-5378-499F-AF95-0CB632568F8C}"/>
              </a:ext>
            </a:extLst>
          </p:cNvPr>
          <p:cNvSpPr txBox="1"/>
          <p:nvPr/>
        </p:nvSpPr>
        <p:spPr>
          <a:xfrm>
            <a:off x="2121345" y="4388025"/>
            <a:ext cx="451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ko-KR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B2A12B-EEA2-40B3-9941-D1256625FD47}"/>
              </a:ext>
            </a:extLst>
          </p:cNvPr>
          <p:cNvCxnSpPr>
            <a:cxnSpLocks/>
          </p:cNvCxnSpPr>
          <p:nvPr/>
        </p:nvCxnSpPr>
        <p:spPr>
          <a:xfrm>
            <a:off x="4426819" y="4716034"/>
            <a:ext cx="0" cy="4828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C8BA7-6B4A-41B0-AAEF-FB86E524180B}"/>
              </a:ext>
            </a:extLst>
          </p:cNvPr>
          <p:cNvSpPr txBox="1"/>
          <p:nvPr/>
        </p:nvSpPr>
        <p:spPr>
          <a:xfrm>
            <a:off x="7941930" y="5784309"/>
            <a:ext cx="43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‘Rating’ regression using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A32D1-A884-41D7-B493-840DE5623A7B}"/>
              </a:ext>
            </a:extLst>
          </p:cNvPr>
          <p:cNvSpPr txBox="1"/>
          <p:nvPr/>
        </p:nvSpPr>
        <p:spPr>
          <a:xfrm>
            <a:off x="-811314" y="1649694"/>
            <a:ext cx="451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Cold Start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problem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4548F39-10A0-426A-9ED0-FE645B3CA89D}"/>
              </a:ext>
            </a:extLst>
          </p:cNvPr>
          <p:cNvCxnSpPr>
            <a:cxnSpLocks/>
          </p:cNvCxnSpPr>
          <p:nvPr/>
        </p:nvCxnSpPr>
        <p:spPr>
          <a:xfrm flipH="1" flipV="1">
            <a:off x="10129468" y="4818012"/>
            <a:ext cx="9621" cy="88639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57946B-7710-4124-BFC6-2BACB0E83E41}"/>
              </a:ext>
            </a:extLst>
          </p:cNvPr>
          <p:cNvSpPr txBox="1"/>
          <p:nvPr/>
        </p:nvSpPr>
        <p:spPr>
          <a:xfrm>
            <a:off x="8108791" y="2948746"/>
            <a:ext cx="405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 ‘top 5’ movies</a:t>
            </a:r>
          </a:p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user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394EA-82FA-42D0-B898-790CA866606D}"/>
              </a:ext>
            </a:extLst>
          </p:cNvPr>
          <p:cNvSpPr txBox="1"/>
          <p:nvPr/>
        </p:nvSpPr>
        <p:spPr>
          <a:xfrm>
            <a:off x="2183450" y="5173548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3FB66-4659-4E84-983D-4116D39B2F4D}"/>
              </a:ext>
            </a:extLst>
          </p:cNvPr>
          <p:cNvSpPr txBox="1"/>
          <p:nvPr/>
        </p:nvSpPr>
        <p:spPr>
          <a:xfrm>
            <a:off x="-803549" y="2197214"/>
            <a:ext cx="438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&amp; Web crawling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6F0B84E-3BD1-493C-8FE2-2EFB2C739837}"/>
              </a:ext>
            </a:extLst>
          </p:cNvPr>
          <p:cNvCxnSpPr>
            <a:cxnSpLocks/>
          </p:cNvCxnSpPr>
          <p:nvPr/>
        </p:nvCxnSpPr>
        <p:spPr>
          <a:xfrm>
            <a:off x="5511313" y="6184871"/>
            <a:ext cx="3167593" cy="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CAF25A-2A40-4099-97AB-2D9981D2E68C}"/>
              </a:ext>
            </a:extLst>
          </p:cNvPr>
          <p:cNvCxnSpPr>
            <a:cxnSpLocks/>
          </p:cNvCxnSpPr>
          <p:nvPr/>
        </p:nvCxnSpPr>
        <p:spPr>
          <a:xfrm flipV="1">
            <a:off x="772757" y="5041033"/>
            <a:ext cx="6534732" cy="16158"/>
          </a:xfrm>
          <a:prstGeom prst="line">
            <a:avLst/>
          </a:prstGeom>
          <a:ln w="2222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C127119-8F83-481E-8FAE-071B7C324FCA}"/>
              </a:ext>
            </a:extLst>
          </p:cNvPr>
          <p:cNvCxnSpPr>
            <a:cxnSpLocks/>
          </p:cNvCxnSpPr>
          <p:nvPr/>
        </p:nvCxnSpPr>
        <p:spPr>
          <a:xfrm flipV="1">
            <a:off x="2456094" y="1849300"/>
            <a:ext cx="1345719" cy="1099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C6D6F0FF-BF23-4F62-BCBB-04643989DD60}"/>
              </a:ext>
            </a:extLst>
          </p:cNvPr>
          <p:cNvCxnSpPr>
            <a:cxnSpLocks/>
          </p:cNvCxnSpPr>
          <p:nvPr/>
        </p:nvCxnSpPr>
        <p:spPr>
          <a:xfrm flipV="1">
            <a:off x="1596285" y="1860296"/>
            <a:ext cx="1687246" cy="35728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0D0FC7-FD86-4BAD-A7EC-E84530FC3E0A}"/>
              </a:ext>
            </a:extLst>
          </p:cNvPr>
          <p:cNvSpPr txBox="1"/>
          <p:nvPr/>
        </p:nvSpPr>
        <p:spPr>
          <a:xfrm>
            <a:off x="2183450" y="6000205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996A70F-72E8-426E-8AC1-53D895A53087}"/>
              </a:ext>
            </a:extLst>
          </p:cNvPr>
          <p:cNvCxnSpPr>
            <a:cxnSpLocks/>
          </p:cNvCxnSpPr>
          <p:nvPr/>
        </p:nvCxnSpPr>
        <p:spPr>
          <a:xfrm>
            <a:off x="4426819" y="5542880"/>
            <a:ext cx="0" cy="4828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608AA7-3231-4C9E-8025-2B2D3EF8861F}"/>
              </a:ext>
            </a:extLst>
          </p:cNvPr>
          <p:cNvSpPr txBox="1"/>
          <p:nvPr/>
        </p:nvSpPr>
        <p:spPr>
          <a:xfrm>
            <a:off x="7944232" y="4426847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H.P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7E3827D-5240-4ECD-B777-F05727C83C38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0136788" y="3580159"/>
            <a:ext cx="2298" cy="8466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6227DE1-9DB0-463D-92A1-CD9D0BADE547}"/>
              </a:ext>
            </a:extLst>
          </p:cNvPr>
          <p:cNvSpPr/>
          <p:nvPr/>
        </p:nvSpPr>
        <p:spPr>
          <a:xfrm>
            <a:off x="9140882" y="2123084"/>
            <a:ext cx="1961606" cy="4126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7405F3-84E5-4715-9AF0-8C6FB8D834FE}"/>
              </a:ext>
            </a:extLst>
          </p:cNvPr>
          <p:cNvSpPr txBox="1"/>
          <p:nvPr/>
        </p:nvSpPr>
        <p:spPr>
          <a:xfrm>
            <a:off x="7934615" y="2123085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of the user</a:t>
            </a: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035F8AA2-35AE-4F52-995D-1590301A9A11}"/>
              </a:ext>
            </a:extLst>
          </p:cNvPr>
          <p:cNvSpPr/>
          <p:nvPr/>
        </p:nvSpPr>
        <p:spPr>
          <a:xfrm>
            <a:off x="1709120" y="5235709"/>
            <a:ext cx="605993" cy="704309"/>
          </a:xfrm>
          <a:prstGeom prst="downArrow">
            <a:avLst/>
          </a:prstGeom>
          <a:solidFill>
            <a:srgbClr val="8E7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4C3F9-1791-49BA-B90F-1DC701696B2E}"/>
              </a:ext>
            </a:extLst>
          </p:cNvPr>
          <p:cNvSpPr txBox="1"/>
          <p:nvPr/>
        </p:nvSpPr>
        <p:spPr>
          <a:xfrm>
            <a:off x="1658059" y="5527290"/>
            <a:ext cx="70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5A242D0E-8AE0-46D3-ACB7-599636BCE3F5}"/>
              </a:ext>
            </a:extLst>
          </p:cNvPr>
          <p:cNvCxnSpPr/>
          <p:nvPr/>
        </p:nvCxnSpPr>
        <p:spPr>
          <a:xfrm rot="10800000" flipV="1">
            <a:off x="4333298" y="2269651"/>
            <a:ext cx="4711790" cy="337296"/>
          </a:xfrm>
          <a:prstGeom prst="bentConnector3">
            <a:avLst>
              <a:gd name="adj1" fmla="val 99932"/>
            </a:avLst>
          </a:prstGeom>
          <a:ln w="25400">
            <a:solidFill>
              <a:srgbClr val="6FA8D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화살표: 아래쪽 140">
            <a:extLst>
              <a:ext uri="{FF2B5EF4-FFF2-40B4-BE49-F238E27FC236}">
                <a16:creationId xmlns:a16="http://schemas.microsoft.com/office/drawing/2014/main" id="{19161DD0-6C83-460D-A5B2-E4E63174EF35}"/>
              </a:ext>
            </a:extLst>
          </p:cNvPr>
          <p:cNvSpPr/>
          <p:nvPr/>
        </p:nvSpPr>
        <p:spPr>
          <a:xfrm rot="10800000">
            <a:off x="1612779" y="4172136"/>
            <a:ext cx="777673" cy="704309"/>
          </a:xfrm>
          <a:prstGeom prst="downArrow">
            <a:avLst>
              <a:gd name="adj1" fmla="val 59799"/>
              <a:gd name="adj2" fmla="val 50000"/>
            </a:avLst>
          </a:prstGeom>
          <a:solidFill>
            <a:srgbClr val="6FA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5A9F07-9335-4C50-BCBB-C41698B5CA65}"/>
              </a:ext>
            </a:extLst>
          </p:cNvPr>
          <p:cNvSpPr txBox="1"/>
          <p:nvPr/>
        </p:nvSpPr>
        <p:spPr>
          <a:xfrm>
            <a:off x="1647674" y="4377993"/>
            <a:ext cx="70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471E1F-AF70-414C-B080-ED7AC8F10D43}"/>
              </a:ext>
            </a:extLst>
          </p:cNvPr>
          <p:cNvSpPr/>
          <p:nvPr/>
        </p:nvSpPr>
        <p:spPr>
          <a:xfrm>
            <a:off x="8128891" y="6348681"/>
            <a:ext cx="1037731" cy="3531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97AF33-8D06-46C5-9C38-F340E764080E}"/>
              </a:ext>
            </a:extLst>
          </p:cNvPr>
          <p:cNvSpPr txBox="1"/>
          <p:nvPr/>
        </p:nvSpPr>
        <p:spPr>
          <a:xfrm>
            <a:off x="8107699" y="6344904"/>
            <a:ext cx="108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18DFD7-C9AD-45AD-891C-CA9384AAB385}"/>
              </a:ext>
            </a:extLst>
          </p:cNvPr>
          <p:cNvSpPr/>
          <p:nvPr/>
        </p:nvSpPr>
        <p:spPr>
          <a:xfrm>
            <a:off x="3459377" y="4400393"/>
            <a:ext cx="1890308" cy="369100"/>
          </a:xfrm>
          <a:prstGeom prst="rect">
            <a:avLst/>
          </a:prstGeom>
          <a:solidFill>
            <a:srgbClr val="D1F3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8427E6E-7A2B-4A3C-BE75-48A2D430F416}"/>
              </a:ext>
            </a:extLst>
          </p:cNvPr>
          <p:cNvSpPr/>
          <p:nvPr/>
        </p:nvSpPr>
        <p:spPr>
          <a:xfrm>
            <a:off x="1779019" y="2666681"/>
            <a:ext cx="5270130" cy="1190398"/>
          </a:xfrm>
          <a:prstGeom prst="rect">
            <a:avLst/>
          </a:prstGeom>
          <a:solidFill>
            <a:srgbClr val="D1F3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BF95AF6-A7E2-4E99-BAF7-02528A34E74E}"/>
              </a:ext>
            </a:extLst>
          </p:cNvPr>
          <p:cNvSpPr/>
          <p:nvPr/>
        </p:nvSpPr>
        <p:spPr>
          <a:xfrm>
            <a:off x="3398978" y="5190100"/>
            <a:ext cx="2011104" cy="1284566"/>
          </a:xfrm>
          <a:prstGeom prst="rect">
            <a:avLst/>
          </a:prstGeom>
          <a:solidFill>
            <a:srgbClr val="8E7CC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4975B0A-696E-4F39-84DF-908AFC1163E3}"/>
              </a:ext>
            </a:extLst>
          </p:cNvPr>
          <p:cNvSpPr/>
          <p:nvPr/>
        </p:nvSpPr>
        <p:spPr>
          <a:xfrm>
            <a:off x="8773113" y="2011842"/>
            <a:ext cx="2764536" cy="4478941"/>
          </a:xfrm>
          <a:prstGeom prst="rect">
            <a:avLst/>
          </a:prstGeom>
          <a:solidFill>
            <a:srgbClr val="8E7CC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978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Today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5C75-3786-46D5-8678-9A4A7A0500E8}"/>
              </a:ext>
            </a:extLst>
          </p:cNvPr>
          <p:cNvSpPr txBox="1"/>
          <p:nvPr/>
        </p:nvSpPr>
        <p:spPr>
          <a:xfrm>
            <a:off x="1979159" y="2657478"/>
            <a:ext cx="379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 for </a:t>
            </a:r>
            <a:r>
              <a:rPr lang="en-US" altLang="ko-KR" b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56058-A8E2-4A16-A309-A381D6757F6B}"/>
              </a:ext>
            </a:extLst>
          </p:cNvPr>
          <p:cNvSpPr txBox="1"/>
          <p:nvPr/>
        </p:nvSpPr>
        <p:spPr>
          <a:xfrm>
            <a:off x="5084898" y="2680359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B for </a:t>
            </a:r>
            <a:r>
              <a:rPr lang="en-US" altLang="ko-KR" b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0DDD6-BB89-4457-AFA3-5E8C235039E4}"/>
              </a:ext>
            </a:extLst>
          </p:cNvPr>
          <p:cNvSpPr txBox="1"/>
          <p:nvPr/>
        </p:nvSpPr>
        <p:spPr>
          <a:xfrm>
            <a:off x="3874165" y="1630782"/>
            <a:ext cx="37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data</a:t>
            </a:r>
            <a:endParaRPr lang="ko-KR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85ADF5-1112-4575-912B-C9B66AA2361D}"/>
              </a:ext>
            </a:extLst>
          </p:cNvPr>
          <p:cNvCxnSpPr>
            <a:cxnSpLocks/>
          </p:cNvCxnSpPr>
          <p:nvPr/>
        </p:nvCxnSpPr>
        <p:spPr>
          <a:xfrm flipH="1">
            <a:off x="2765248" y="2113560"/>
            <a:ext cx="1364130" cy="534393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F9DD1A-8705-4A42-9500-066D06A6037D}"/>
              </a:ext>
            </a:extLst>
          </p:cNvPr>
          <p:cNvCxnSpPr>
            <a:cxnSpLocks/>
          </p:cNvCxnSpPr>
          <p:nvPr/>
        </p:nvCxnSpPr>
        <p:spPr>
          <a:xfrm>
            <a:off x="4633257" y="2110654"/>
            <a:ext cx="1335444" cy="534393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9AA4A2-2069-4B88-9C25-D0AE862CBE73}"/>
              </a:ext>
            </a:extLst>
          </p:cNvPr>
          <p:cNvCxnSpPr>
            <a:cxnSpLocks/>
          </p:cNvCxnSpPr>
          <p:nvPr/>
        </p:nvCxnSpPr>
        <p:spPr>
          <a:xfrm>
            <a:off x="5968701" y="3064249"/>
            <a:ext cx="0" cy="454041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B72D95-F773-461E-8960-55561B4635AD}"/>
              </a:ext>
            </a:extLst>
          </p:cNvPr>
          <p:cNvCxnSpPr>
            <a:cxnSpLocks/>
          </p:cNvCxnSpPr>
          <p:nvPr/>
        </p:nvCxnSpPr>
        <p:spPr>
          <a:xfrm>
            <a:off x="2799823" y="3064249"/>
            <a:ext cx="0" cy="414278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3E1FA2-C6A4-4F28-8199-AC46069C516C}"/>
              </a:ext>
            </a:extLst>
          </p:cNvPr>
          <p:cNvSpPr txBox="1"/>
          <p:nvPr/>
        </p:nvSpPr>
        <p:spPr>
          <a:xfrm>
            <a:off x="5084898" y="3486458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Movie-based CF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5175C-EEEF-4806-B133-1FC671A8E6C7}"/>
              </a:ext>
            </a:extLst>
          </p:cNvPr>
          <p:cNvSpPr txBox="1"/>
          <p:nvPr/>
        </p:nvSpPr>
        <p:spPr>
          <a:xfrm>
            <a:off x="1984212" y="3487747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User-based CF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08ADD5-E4B8-4A2A-8919-5774781D68AC}"/>
              </a:ext>
            </a:extLst>
          </p:cNvPr>
          <p:cNvCxnSpPr>
            <a:cxnSpLocks/>
          </p:cNvCxnSpPr>
          <p:nvPr/>
        </p:nvCxnSpPr>
        <p:spPr>
          <a:xfrm>
            <a:off x="2799823" y="3942723"/>
            <a:ext cx="1533475" cy="384428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0FE96BB-49F8-4E8B-B99C-FC272852C71A}"/>
              </a:ext>
            </a:extLst>
          </p:cNvPr>
          <p:cNvCxnSpPr>
            <a:cxnSpLocks/>
          </p:cNvCxnSpPr>
          <p:nvPr/>
        </p:nvCxnSpPr>
        <p:spPr>
          <a:xfrm flipH="1">
            <a:off x="4510455" y="3961911"/>
            <a:ext cx="1458246" cy="352493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B23AD9-5378-499F-AF95-0CB632568F8C}"/>
              </a:ext>
            </a:extLst>
          </p:cNvPr>
          <p:cNvSpPr txBox="1"/>
          <p:nvPr/>
        </p:nvSpPr>
        <p:spPr>
          <a:xfrm>
            <a:off x="2121345" y="4406313"/>
            <a:ext cx="451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ko-KR" altLang="en-US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B2A12B-EEA2-40B3-9941-D1256625FD47}"/>
              </a:ext>
            </a:extLst>
          </p:cNvPr>
          <p:cNvCxnSpPr>
            <a:cxnSpLocks/>
          </p:cNvCxnSpPr>
          <p:nvPr/>
        </p:nvCxnSpPr>
        <p:spPr>
          <a:xfrm>
            <a:off x="4426819" y="4716034"/>
            <a:ext cx="0" cy="482859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C8BA7-6B4A-41B0-AAEF-FB86E524180B}"/>
              </a:ext>
            </a:extLst>
          </p:cNvPr>
          <p:cNvSpPr txBox="1"/>
          <p:nvPr/>
        </p:nvSpPr>
        <p:spPr>
          <a:xfrm>
            <a:off x="7941930" y="5784309"/>
            <a:ext cx="43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‘Rating’ regression using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A32D1-A884-41D7-B493-840DE5623A7B}"/>
              </a:ext>
            </a:extLst>
          </p:cNvPr>
          <p:cNvSpPr txBox="1"/>
          <p:nvPr/>
        </p:nvSpPr>
        <p:spPr>
          <a:xfrm>
            <a:off x="-811314" y="1649694"/>
            <a:ext cx="451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Cold Start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problem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4548F39-10A0-426A-9ED0-FE645B3CA89D}"/>
              </a:ext>
            </a:extLst>
          </p:cNvPr>
          <p:cNvCxnSpPr>
            <a:cxnSpLocks/>
          </p:cNvCxnSpPr>
          <p:nvPr/>
        </p:nvCxnSpPr>
        <p:spPr>
          <a:xfrm flipH="1" flipV="1">
            <a:off x="10129468" y="4818012"/>
            <a:ext cx="9621" cy="88639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57946B-7710-4124-BFC6-2BACB0E83E41}"/>
              </a:ext>
            </a:extLst>
          </p:cNvPr>
          <p:cNvSpPr txBox="1"/>
          <p:nvPr/>
        </p:nvSpPr>
        <p:spPr>
          <a:xfrm>
            <a:off x="8108791" y="2948746"/>
            <a:ext cx="405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 ‘top 5’ movies</a:t>
            </a:r>
          </a:p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user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394EA-82FA-42D0-B898-790CA866606D}"/>
              </a:ext>
            </a:extLst>
          </p:cNvPr>
          <p:cNvSpPr txBox="1"/>
          <p:nvPr/>
        </p:nvSpPr>
        <p:spPr>
          <a:xfrm>
            <a:off x="2183450" y="5173548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3FB66-4659-4E84-983D-4116D39B2F4D}"/>
              </a:ext>
            </a:extLst>
          </p:cNvPr>
          <p:cNvSpPr txBox="1"/>
          <p:nvPr/>
        </p:nvSpPr>
        <p:spPr>
          <a:xfrm>
            <a:off x="-803549" y="2197214"/>
            <a:ext cx="438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&amp; Web crawling</a:t>
            </a:r>
            <a:endParaRPr lang="ko-KR" alt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6F0B84E-3BD1-493C-8FE2-2EFB2C739837}"/>
              </a:ext>
            </a:extLst>
          </p:cNvPr>
          <p:cNvCxnSpPr>
            <a:cxnSpLocks/>
          </p:cNvCxnSpPr>
          <p:nvPr/>
        </p:nvCxnSpPr>
        <p:spPr>
          <a:xfrm>
            <a:off x="5511313" y="6184871"/>
            <a:ext cx="3167593" cy="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CAF25A-2A40-4099-97AB-2D9981D2E68C}"/>
              </a:ext>
            </a:extLst>
          </p:cNvPr>
          <p:cNvCxnSpPr>
            <a:cxnSpLocks/>
          </p:cNvCxnSpPr>
          <p:nvPr/>
        </p:nvCxnSpPr>
        <p:spPr>
          <a:xfrm flipV="1">
            <a:off x="772757" y="5041033"/>
            <a:ext cx="6534732" cy="16158"/>
          </a:xfrm>
          <a:prstGeom prst="line">
            <a:avLst/>
          </a:prstGeom>
          <a:ln w="2222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C127119-8F83-481E-8FAE-071B7C324FCA}"/>
              </a:ext>
            </a:extLst>
          </p:cNvPr>
          <p:cNvCxnSpPr>
            <a:cxnSpLocks/>
          </p:cNvCxnSpPr>
          <p:nvPr/>
        </p:nvCxnSpPr>
        <p:spPr>
          <a:xfrm flipV="1">
            <a:off x="2456094" y="1849300"/>
            <a:ext cx="1345719" cy="10996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C6D6F0FF-BF23-4F62-BCBB-04643989DD60}"/>
              </a:ext>
            </a:extLst>
          </p:cNvPr>
          <p:cNvCxnSpPr>
            <a:cxnSpLocks/>
          </p:cNvCxnSpPr>
          <p:nvPr/>
        </p:nvCxnSpPr>
        <p:spPr>
          <a:xfrm flipV="1">
            <a:off x="1596285" y="1860296"/>
            <a:ext cx="1687246" cy="357286"/>
          </a:xfrm>
          <a:prstGeom prst="curvedConnector3">
            <a:avLst>
              <a:gd name="adj1" fmla="val 50000"/>
            </a:avLst>
          </a:prstGeom>
          <a:ln w="25400">
            <a:solidFill>
              <a:srgbClr val="A7D9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0D0FC7-FD86-4BAD-A7EC-E84530FC3E0A}"/>
              </a:ext>
            </a:extLst>
          </p:cNvPr>
          <p:cNvSpPr txBox="1"/>
          <p:nvPr/>
        </p:nvSpPr>
        <p:spPr>
          <a:xfrm>
            <a:off x="2183450" y="6000205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996A70F-72E8-426E-8AC1-53D895A53087}"/>
              </a:ext>
            </a:extLst>
          </p:cNvPr>
          <p:cNvCxnSpPr>
            <a:cxnSpLocks/>
          </p:cNvCxnSpPr>
          <p:nvPr/>
        </p:nvCxnSpPr>
        <p:spPr>
          <a:xfrm>
            <a:off x="4426819" y="5542880"/>
            <a:ext cx="0" cy="4828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608AA7-3231-4C9E-8025-2B2D3EF8861F}"/>
              </a:ext>
            </a:extLst>
          </p:cNvPr>
          <p:cNvSpPr txBox="1"/>
          <p:nvPr/>
        </p:nvSpPr>
        <p:spPr>
          <a:xfrm>
            <a:off x="7944232" y="4426847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H.P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7E3827D-5240-4ECD-B777-F05727C83C38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0136788" y="3580159"/>
            <a:ext cx="2298" cy="8466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6227DE1-9DB0-463D-92A1-CD9D0BADE547}"/>
              </a:ext>
            </a:extLst>
          </p:cNvPr>
          <p:cNvSpPr/>
          <p:nvPr/>
        </p:nvSpPr>
        <p:spPr>
          <a:xfrm>
            <a:off x="9140882" y="2123084"/>
            <a:ext cx="1961606" cy="4126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7405F3-84E5-4715-9AF0-8C6FB8D834FE}"/>
              </a:ext>
            </a:extLst>
          </p:cNvPr>
          <p:cNvSpPr txBox="1"/>
          <p:nvPr/>
        </p:nvSpPr>
        <p:spPr>
          <a:xfrm>
            <a:off x="7934615" y="2123085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of the user</a:t>
            </a: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035F8AA2-35AE-4F52-995D-1590301A9A11}"/>
              </a:ext>
            </a:extLst>
          </p:cNvPr>
          <p:cNvSpPr/>
          <p:nvPr/>
        </p:nvSpPr>
        <p:spPr>
          <a:xfrm>
            <a:off x="1709120" y="5235709"/>
            <a:ext cx="605993" cy="704309"/>
          </a:xfrm>
          <a:prstGeom prst="downArrow">
            <a:avLst/>
          </a:prstGeom>
          <a:solidFill>
            <a:srgbClr val="8E7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4C3F9-1791-49BA-B90F-1DC701696B2E}"/>
              </a:ext>
            </a:extLst>
          </p:cNvPr>
          <p:cNvSpPr txBox="1"/>
          <p:nvPr/>
        </p:nvSpPr>
        <p:spPr>
          <a:xfrm>
            <a:off x="1658059" y="5527290"/>
            <a:ext cx="70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5A242D0E-8AE0-46D3-ACB7-599636BCE3F5}"/>
              </a:ext>
            </a:extLst>
          </p:cNvPr>
          <p:cNvCxnSpPr/>
          <p:nvPr/>
        </p:nvCxnSpPr>
        <p:spPr>
          <a:xfrm rot="10800000" flipV="1">
            <a:off x="4333298" y="2269651"/>
            <a:ext cx="4711790" cy="337296"/>
          </a:xfrm>
          <a:prstGeom prst="bentConnector3">
            <a:avLst>
              <a:gd name="adj1" fmla="val 99932"/>
            </a:avLst>
          </a:prstGeom>
          <a:ln w="25400">
            <a:solidFill>
              <a:srgbClr val="6FA8D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화살표: 아래쪽 140">
            <a:extLst>
              <a:ext uri="{FF2B5EF4-FFF2-40B4-BE49-F238E27FC236}">
                <a16:creationId xmlns:a16="http://schemas.microsoft.com/office/drawing/2014/main" id="{19161DD0-6C83-460D-A5B2-E4E63174EF35}"/>
              </a:ext>
            </a:extLst>
          </p:cNvPr>
          <p:cNvSpPr/>
          <p:nvPr/>
        </p:nvSpPr>
        <p:spPr>
          <a:xfrm rot="10800000">
            <a:off x="1612779" y="4172136"/>
            <a:ext cx="777673" cy="704309"/>
          </a:xfrm>
          <a:prstGeom prst="downArrow">
            <a:avLst>
              <a:gd name="adj1" fmla="val 59799"/>
              <a:gd name="adj2" fmla="val 50000"/>
            </a:avLst>
          </a:prstGeom>
          <a:solidFill>
            <a:srgbClr val="DAE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5A9F07-9335-4C50-BCBB-C41698B5CA65}"/>
              </a:ext>
            </a:extLst>
          </p:cNvPr>
          <p:cNvSpPr txBox="1"/>
          <p:nvPr/>
        </p:nvSpPr>
        <p:spPr>
          <a:xfrm>
            <a:off x="1647674" y="4377993"/>
            <a:ext cx="70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ko-KR" alt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471E1F-AF70-414C-B080-ED7AC8F10D43}"/>
              </a:ext>
            </a:extLst>
          </p:cNvPr>
          <p:cNvSpPr/>
          <p:nvPr/>
        </p:nvSpPr>
        <p:spPr>
          <a:xfrm>
            <a:off x="8128891" y="6348681"/>
            <a:ext cx="1037731" cy="3531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97AF33-8D06-46C5-9C38-F340E764080E}"/>
              </a:ext>
            </a:extLst>
          </p:cNvPr>
          <p:cNvSpPr txBox="1"/>
          <p:nvPr/>
        </p:nvSpPr>
        <p:spPr>
          <a:xfrm>
            <a:off x="8107699" y="6344904"/>
            <a:ext cx="108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6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1022003" y="3075057"/>
            <a:ext cx="10147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XGBoost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607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What is XGBoost?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F3E5A-CD15-4415-BA67-DE34EE78458E}"/>
              </a:ext>
            </a:extLst>
          </p:cNvPr>
          <p:cNvSpPr txBox="1"/>
          <p:nvPr/>
        </p:nvSpPr>
        <p:spPr>
          <a:xfrm>
            <a:off x="1143222" y="2553251"/>
            <a:ext cx="663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A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 decision-tree(DT)-based ensemble ML algorithm</a:t>
            </a:r>
          </a:p>
          <a:p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that uses a </a:t>
            </a:r>
            <a:r>
              <a:rPr lang="en-US" altLang="ko-KR" sz="2000" b="1" i="0" dirty="0">
                <a:solidFill>
                  <a:srgbClr val="202124"/>
                </a:solidFill>
                <a:effectLst/>
                <a:latin typeface="Apple SD Gothic Neo"/>
              </a:rPr>
              <a:t>G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radient 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B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oosting</a:t>
            </a:r>
            <a:endParaRPr lang="en-US" altLang="ko-KR" sz="2000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07A14-4116-4801-95FE-05D01AA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B5B0570-3D51-46A7-B936-447616A1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52" y="1916448"/>
            <a:ext cx="5509920" cy="44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3E8F-A4BB-4D07-A184-48D3C9D93661}"/>
              </a:ext>
            </a:extLst>
          </p:cNvPr>
          <p:cNvSpPr/>
          <p:nvPr/>
        </p:nvSpPr>
        <p:spPr>
          <a:xfrm>
            <a:off x="10129749" y="5999225"/>
            <a:ext cx="1716421" cy="28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7E9B8D-912F-4C6B-BB7F-1F83B4C5053D}"/>
              </a:ext>
            </a:extLst>
          </p:cNvPr>
          <p:cNvSpPr/>
          <p:nvPr/>
        </p:nvSpPr>
        <p:spPr>
          <a:xfrm>
            <a:off x="482095" y="2848968"/>
            <a:ext cx="211015" cy="2198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17390B-0503-4608-BAF9-BDDCD9C5E632}"/>
              </a:ext>
            </a:extLst>
          </p:cNvPr>
          <p:cNvSpPr/>
          <p:nvPr/>
        </p:nvSpPr>
        <p:spPr>
          <a:xfrm>
            <a:off x="482095" y="4063179"/>
            <a:ext cx="211015" cy="2198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21C40A-E5D1-448B-8116-67ECDECE9D87}"/>
              </a:ext>
            </a:extLst>
          </p:cNvPr>
          <p:cNvSpPr/>
          <p:nvPr/>
        </p:nvSpPr>
        <p:spPr>
          <a:xfrm>
            <a:off x="482095" y="5329066"/>
            <a:ext cx="211015" cy="2198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8A08D-9AB6-4D89-BF57-51F5C84AE620}"/>
              </a:ext>
            </a:extLst>
          </p:cNvPr>
          <p:cNvSpPr txBox="1"/>
          <p:nvPr/>
        </p:nvSpPr>
        <p:spPr>
          <a:xfrm>
            <a:off x="1143222" y="5085027"/>
            <a:ext cx="663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Sequential iterations toward minimized error</a:t>
            </a:r>
          </a:p>
          <a:p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B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oosting</a:t>
            </a:r>
            <a:endParaRPr lang="en-US" altLang="ko-KR" sz="2000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579AF-200C-4723-B95C-C444CF4D9CA4}"/>
              </a:ext>
            </a:extLst>
          </p:cNvPr>
          <p:cNvSpPr txBox="1"/>
          <p:nvPr/>
        </p:nvSpPr>
        <p:spPr>
          <a:xfrm>
            <a:off x="1143222" y="3973027"/>
            <a:ext cx="66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202124"/>
                </a:solidFill>
                <a:latin typeface="Apple SD Gothic Neo"/>
                <a:cs typeface="Calibri" panose="020F0502020204030204" pitchFamily="34" charset="0"/>
              </a:rPr>
              <a:t>Multiple DTs – not all at once, but one by one</a:t>
            </a:r>
            <a:endParaRPr lang="en-US" altLang="ko-KR" sz="2000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09248B-8719-4FFC-A19A-55BBFD161045}"/>
              </a:ext>
            </a:extLst>
          </p:cNvPr>
          <p:cNvSpPr/>
          <p:nvPr/>
        </p:nvSpPr>
        <p:spPr>
          <a:xfrm>
            <a:off x="7464669" y="2141020"/>
            <a:ext cx="762343" cy="7078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966A02C-9D8A-4090-83FE-347DD94FD4FE}"/>
              </a:ext>
            </a:extLst>
          </p:cNvPr>
          <p:cNvCxnSpPr>
            <a:cxnSpLocks/>
          </p:cNvCxnSpPr>
          <p:nvPr/>
        </p:nvCxnSpPr>
        <p:spPr>
          <a:xfrm flipV="1">
            <a:off x="3007151" y="2141019"/>
            <a:ext cx="4336329" cy="412233"/>
          </a:xfrm>
          <a:prstGeom prst="bentConnector3">
            <a:avLst>
              <a:gd name="adj1" fmla="val 0"/>
            </a:avLst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607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>
                <a:solidFill>
                  <a:schemeClr val="bg1"/>
                </a:solidFill>
              </a:rPr>
              <a:t>Why</a:t>
            </a:r>
            <a:r>
              <a:rPr lang="en-US" altLang="ko-KR" sz="4000" dirty="0">
                <a:solidFill>
                  <a:schemeClr val="bg1"/>
                </a:solidFill>
              </a:rPr>
              <a:t> XGBoost?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F3E5A-CD15-4415-BA67-DE34EE78458E}"/>
              </a:ext>
            </a:extLst>
          </p:cNvPr>
          <p:cNvSpPr txBox="1"/>
          <p:nvPr/>
        </p:nvSpPr>
        <p:spPr>
          <a:xfrm>
            <a:off x="1047020" y="1686826"/>
            <a:ext cx="66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202124"/>
                </a:solidFill>
                <a:latin typeface="Apple SD Gothic Neo"/>
                <a:cs typeface="Calibri" panose="020F0502020204030204" pitchFamily="34" charset="0"/>
              </a:rPr>
              <a:t>Linear vs. Tree-Based vs. Deep Learning</a:t>
            </a:r>
            <a:endParaRPr lang="en-US" altLang="ko-KR" sz="2000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07A14-4116-4801-95FE-05D01AA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3E8F-A4BB-4D07-A184-48D3C9D93661}"/>
              </a:ext>
            </a:extLst>
          </p:cNvPr>
          <p:cNvSpPr/>
          <p:nvPr/>
        </p:nvSpPr>
        <p:spPr>
          <a:xfrm>
            <a:off x="10129749" y="5999225"/>
            <a:ext cx="1716421" cy="28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7E9B8D-912F-4C6B-BB7F-1F83B4C5053D}"/>
              </a:ext>
            </a:extLst>
          </p:cNvPr>
          <p:cNvSpPr/>
          <p:nvPr/>
        </p:nvSpPr>
        <p:spPr>
          <a:xfrm>
            <a:off x="385893" y="1793611"/>
            <a:ext cx="211015" cy="2198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17390B-0503-4608-BAF9-BDDCD9C5E632}"/>
              </a:ext>
            </a:extLst>
          </p:cNvPr>
          <p:cNvSpPr/>
          <p:nvPr/>
        </p:nvSpPr>
        <p:spPr>
          <a:xfrm>
            <a:off x="385893" y="2672388"/>
            <a:ext cx="211015" cy="219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579AF-200C-4723-B95C-C444CF4D9CA4}"/>
              </a:ext>
            </a:extLst>
          </p:cNvPr>
          <p:cNvSpPr txBox="1"/>
          <p:nvPr/>
        </p:nvSpPr>
        <p:spPr>
          <a:xfrm>
            <a:off x="1047020" y="2917670"/>
            <a:ext cx="66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20EE7-1CF3-4E80-9770-65C292699990}"/>
              </a:ext>
            </a:extLst>
          </p:cNvPr>
          <p:cNvSpPr txBox="1"/>
          <p:nvPr/>
        </p:nvSpPr>
        <p:spPr>
          <a:xfrm>
            <a:off x="1047020" y="2582236"/>
            <a:ext cx="66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Apple SD Gothic Neo"/>
                <a:cs typeface="Calibri" panose="020F0502020204030204" pitchFamily="34" charset="0"/>
              </a:rPr>
              <a:t>XGBoost means ‘VERY QUICK’!</a:t>
            </a:r>
            <a:endParaRPr lang="en-US" altLang="ko-KR" sz="2000" dirty="0">
              <a:solidFill>
                <a:schemeClr val="bg2"/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A77ABD-CF65-44B9-BFB9-5514F403C6F7}"/>
              </a:ext>
            </a:extLst>
          </p:cNvPr>
          <p:cNvSpPr txBox="1"/>
          <p:nvPr/>
        </p:nvSpPr>
        <p:spPr>
          <a:xfrm>
            <a:off x="753636" y="4224506"/>
            <a:ext cx="1051811" cy="5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Noto Sans"/>
              </a:rPr>
              <a:t>Linear</a:t>
            </a:r>
            <a:endParaRPr lang="en-US" altLang="ko-KR" sz="2000" b="0" i="0" kern="100" dirty="0">
              <a:solidFill>
                <a:srgbClr val="000000"/>
              </a:solidFill>
              <a:latin typeface="Abadi" panose="020B060402020202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92A3C2-DC9C-4931-8965-F307DB888099}"/>
              </a:ext>
            </a:extLst>
          </p:cNvPr>
          <p:cNvSpPr/>
          <p:nvPr/>
        </p:nvSpPr>
        <p:spPr>
          <a:xfrm>
            <a:off x="625871" y="4224506"/>
            <a:ext cx="2834640" cy="143563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2420C6-7111-4B25-9A4F-AA67C158E4C0}"/>
              </a:ext>
            </a:extLst>
          </p:cNvPr>
          <p:cNvSpPr txBox="1"/>
          <p:nvPr/>
        </p:nvSpPr>
        <p:spPr>
          <a:xfrm>
            <a:off x="753636" y="5032029"/>
            <a:ext cx="2117213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02124"/>
                </a:solidFill>
                <a:latin typeface="Apple SD Gothic Neo"/>
              </a:rPr>
              <a:t>-Linear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assumption</a:t>
            </a:r>
            <a:endParaRPr lang="en-US" altLang="ko-KR" sz="1600" b="0" i="0" kern="100" dirty="0">
              <a:solidFill>
                <a:srgbClr val="000000"/>
              </a:solidFill>
              <a:latin typeface="Abadi" panose="020B060402020202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756C9F-E2FA-4A4B-B102-E0488C895D4A}"/>
              </a:ext>
            </a:extLst>
          </p:cNvPr>
          <p:cNvSpPr txBox="1"/>
          <p:nvPr/>
        </p:nvSpPr>
        <p:spPr>
          <a:xfrm>
            <a:off x="8209780" y="4224506"/>
            <a:ext cx="1704083" cy="5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Noto Sans"/>
              </a:rPr>
              <a:t>Deep Learning</a:t>
            </a:r>
            <a:endParaRPr lang="en-US" altLang="ko-KR" sz="2000" b="0" i="0" kern="100" dirty="0">
              <a:solidFill>
                <a:srgbClr val="000000"/>
              </a:solidFill>
              <a:latin typeface="Abadi" panose="020B060402020202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47B416-6A35-44D6-B8BB-835AF60C7473}"/>
              </a:ext>
            </a:extLst>
          </p:cNvPr>
          <p:cNvSpPr/>
          <p:nvPr/>
        </p:nvSpPr>
        <p:spPr>
          <a:xfrm>
            <a:off x="8082015" y="4224506"/>
            <a:ext cx="2834640" cy="1435630"/>
          </a:xfrm>
          <a:prstGeom prst="rect">
            <a:avLst/>
          </a:prstGeom>
          <a:noFill/>
          <a:ln w="254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AF9A9-C597-4AEA-A0B4-DCFCBF6ED519}"/>
              </a:ext>
            </a:extLst>
          </p:cNvPr>
          <p:cNvSpPr txBox="1"/>
          <p:nvPr/>
        </p:nvSpPr>
        <p:spPr>
          <a:xfrm>
            <a:off x="8209780" y="5032029"/>
            <a:ext cx="2117213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en-US" altLang="ko-KR" sz="1600" i="1" dirty="0">
                <a:solidFill>
                  <a:srgbClr val="202124"/>
                </a:solidFill>
                <a:latin typeface="Apple SD Gothic Neo"/>
              </a:rPr>
              <a:t>Black Box</a:t>
            </a:r>
            <a:endParaRPr lang="en-US" altLang="ko-KR" sz="1600" b="0" i="1" kern="100" dirty="0">
              <a:solidFill>
                <a:srgbClr val="000000"/>
              </a:solidFill>
              <a:latin typeface="Abadi" panose="020B060402020202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C0A22C-7483-4576-B7A2-F93B6C7413BA}"/>
              </a:ext>
            </a:extLst>
          </p:cNvPr>
          <p:cNvSpPr txBox="1"/>
          <p:nvPr/>
        </p:nvSpPr>
        <p:spPr>
          <a:xfrm>
            <a:off x="4212217" y="3988766"/>
            <a:ext cx="1486044" cy="5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Noto Sans"/>
              </a:rPr>
              <a:t>Tree-Based</a:t>
            </a:r>
            <a:endParaRPr lang="en-US" altLang="ko-KR" sz="2000" b="0" i="0" kern="100" dirty="0">
              <a:solidFill>
                <a:srgbClr val="000000"/>
              </a:solidFill>
              <a:latin typeface="Abadi" panose="020B060402020202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CFC3E1-93B4-4931-B585-7601BF0390A1}"/>
              </a:ext>
            </a:extLst>
          </p:cNvPr>
          <p:cNvSpPr/>
          <p:nvPr/>
        </p:nvSpPr>
        <p:spPr>
          <a:xfrm>
            <a:off x="3993132" y="3968496"/>
            <a:ext cx="3556262" cy="1947650"/>
          </a:xfrm>
          <a:prstGeom prst="rect">
            <a:avLst/>
          </a:prstGeom>
          <a:noFill/>
          <a:ln w="254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617E5C-229F-434C-8C47-94864FDF2106}"/>
              </a:ext>
            </a:extLst>
          </p:cNvPr>
          <p:cNvSpPr txBox="1"/>
          <p:nvPr/>
        </p:nvSpPr>
        <p:spPr>
          <a:xfrm>
            <a:off x="4212217" y="4747853"/>
            <a:ext cx="2656196" cy="46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Good interpretability</a:t>
            </a:r>
            <a:endParaRPr lang="en-US" altLang="ko-KR" b="0" i="0" kern="100" dirty="0">
              <a:solidFill>
                <a:srgbClr val="000000"/>
              </a:solidFill>
              <a:latin typeface="Abadi" panose="020B060402020202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392164-6EEC-4185-BA5A-2E799EE4B618}"/>
              </a:ext>
            </a:extLst>
          </p:cNvPr>
          <p:cNvSpPr txBox="1"/>
          <p:nvPr/>
        </p:nvSpPr>
        <p:spPr>
          <a:xfrm>
            <a:off x="4212217" y="5236815"/>
            <a:ext cx="2656196" cy="46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-Robustness</a:t>
            </a:r>
            <a:endParaRPr lang="en-US" altLang="ko-KR" b="0" i="0" kern="100" dirty="0">
              <a:solidFill>
                <a:srgbClr val="000000"/>
              </a:solidFill>
              <a:latin typeface="Abadi" panose="020B060402020202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F3ECC4-8998-4759-ABA8-8138AAF020B4}"/>
              </a:ext>
            </a:extLst>
          </p:cNvPr>
          <p:cNvSpPr/>
          <p:nvPr/>
        </p:nvSpPr>
        <p:spPr>
          <a:xfrm>
            <a:off x="3913632" y="3895344"/>
            <a:ext cx="3715262" cy="2093502"/>
          </a:xfrm>
          <a:prstGeom prst="rect">
            <a:avLst/>
          </a:prstGeom>
          <a:noFill/>
          <a:ln w="254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607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>
                <a:solidFill>
                  <a:schemeClr val="bg1"/>
                </a:solidFill>
              </a:rPr>
              <a:t>Why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r>
              <a:rPr lang="en-US" altLang="ko-KR" sz="4000" dirty="0">
                <a:solidFill>
                  <a:schemeClr val="bg1"/>
                </a:solidFill>
              </a:rPr>
              <a:t>GBoost?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F3E5A-CD15-4415-BA67-DE34EE78458E}"/>
              </a:ext>
            </a:extLst>
          </p:cNvPr>
          <p:cNvSpPr txBox="1"/>
          <p:nvPr/>
        </p:nvSpPr>
        <p:spPr>
          <a:xfrm>
            <a:off x="1047020" y="1686826"/>
            <a:ext cx="66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Apple SD Gothic Neo"/>
                <a:cs typeface="Calibri" panose="020F0502020204030204" pitchFamily="34" charset="0"/>
              </a:rPr>
              <a:t>Linear vs. Tree-Based vs. Deep Learning</a:t>
            </a:r>
            <a:endParaRPr lang="en-US" altLang="ko-KR" sz="2000" dirty="0">
              <a:solidFill>
                <a:schemeClr val="bg2"/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07A14-4116-4801-95FE-05D01AA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3E8F-A4BB-4D07-A184-48D3C9D93661}"/>
              </a:ext>
            </a:extLst>
          </p:cNvPr>
          <p:cNvSpPr/>
          <p:nvPr/>
        </p:nvSpPr>
        <p:spPr>
          <a:xfrm>
            <a:off x="10129749" y="5999225"/>
            <a:ext cx="1716421" cy="28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7E9B8D-912F-4C6B-BB7F-1F83B4C5053D}"/>
              </a:ext>
            </a:extLst>
          </p:cNvPr>
          <p:cNvSpPr/>
          <p:nvPr/>
        </p:nvSpPr>
        <p:spPr>
          <a:xfrm>
            <a:off x="385893" y="1793611"/>
            <a:ext cx="211015" cy="219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17390B-0503-4608-BAF9-BDDCD9C5E632}"/>
              </a:ext>
            </a:extLst>
          </p:cNvPr>
          <p:cNvSpPr/>
          <p:nvPr/>
        </p:nvSpPr>
        <p:spPr>
          <a:xfrm>
            <a:off x="385893" y="2678415"/>
            <a:ext cx="211015" cy="2198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579AF-200C-4723-B95C-C444CF4D9CA4}"/>
              </a:ext>
            </a:extLst>
          </p:cNvPr>
          <p:cNvSpPr txBox="1"/>
          <p:nvPr/>
        </p:nvSpPr>
        <p:spPr>
          <a:xfrm>
            <a:off x="1047020" y="2917670"/>
            <a:ext cx="66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93F083-97F5-43EC-AB3E-56C8D16A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30" y="3234377"/>
            <a:ext cx="6001474" cy="24740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E20EE7-1CF3-4E80-9770-65C292699990}"/>
              </a:ext>
            </a:extLst>
          </p:cNvPr>
          <p:cNvSpPr txBox="1"/>
          <p:nvPr/>
        </p:nvSpPr>
        <p:spPr>
          <a:xfrm>
            <a:off x="1047020" y="2588263"/>
            <a:ext cx="663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pple SD Gothic Neo"/>
                <a:cs typeface="Calibri" panose="020F0502020204030204" pitchFamily="34" charset="0"/>
              </a:rPr>
              <a:t>X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Apple SD Gothic Neo"/>
                <a:cs typeface="Calibri" panose="020F0502020204030204" pitchFamily="34" charset="0"/>
              </a:rPr>
              <a:t>GBoost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  <a:cs typeface="Calibri" panose="020F0502020204030204" pitchFamily="34" charset="0"/>
              </a:rPr>
              <a:t> means ‘VERY QUICK’!</a:t>
            </a:r>
            <a:endParaRPr lang="en-US" altLang="ko-KR" sz="2000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Gradient Boosting explained [demonstration]">
            <a:extLst>
              <a:ext uri="{FF2B5EF4-FFF2-40B4-BE49-F238E27FC236}">
                <a16:creationId xmlns:a16="http://schemas.microsoft.com/office/drawing/2014/main" id="{79C2A120-C2B2-4E96-922A-6157B73A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6" y="4155920"/>
            <a:ext cx="5087105" cy="144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F1B412E-CDA5-4AC0-B945-957B4D86AF94}"/>
              </a:ext>
            </a:extLst>
          </p:cNvPr>
          <p:cNvSpPr/>
          <p:nvPr/>
        </p:nvSpPr>
        <p:spPr>
          <a:xfrm>
            <a:off x="5495544" y="4471416"/>
            <a:ext cx="600456" cy="530352"/>
          </a:xfrm>
          <a:prstGeom prst="rightArrow">
            <a:avLst/>
          </a:prstGeom>
          <a:solidFill>
            <a:srgbClr val="8E7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97245E-8E79-4886-B3C6-AB6AE8BCFD94}"/>
              </a:ext>
            </a:extLst>
          </p:cNvPr>
          <p:cNvCxnSpPr/>
          <p:nvPr/>
        </p:nvCxnSpPr>
        <p:spPr>
          <a:xfrm>
            <a:off x="3246120" y="4379976"/>
            <a:ext cx="0" cy="6309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167F16-B28F-4FD8-B9C1-1E28C0DBAF13}"/>
              </a:ext>
            </a:extLst>
          </p:cNvPr>
          <p:cNvCxnSpPr>
            <a:cxnSpLocks/>
          </p:cNvCxnSpPr>
          <p:nvPr/>
        </p:nvCxnSpPr>
        <p:spPr>
          <a:xfrm>
            <a:off x="3127248" y="4379976"/>
            <a:ext cx="237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A895CB-3B65-47F4-B2B0-17E15852BB17}"/>
              </a:ext>
            </a:extLst>
          </p:cNvPr>
          <p:cNvCxnSpPr>
            <a:cxnSpLocks/>
          </p:cNvCxnSpPr>
          <p:nvPr/>
        </p:nvCxnSpPr>
        <p:spPr>
          <a:xfrm>
            <a:off x="3127248" y="5010912"/>
            <a:ext cx="237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4ACE9D-CCF1-419C-843E-CAD57BCEB0C5}"/>
              </a:ext>
            </a:extLst>
          </p:cNvPr>
          <p:cNvCxnSpPr/>
          <p:nvPr/>
        </p:nvCxnSpPr>
        <p:spPr>
          <a:xfrm>
            <a:off x="5245608" y="4379976"/>
            <a:ext cx="0" cy="6309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0B23DE-0D24-45F7-8308-A118965F8283}"/>
              </a:ext>
            </a:extLst>
          </p:cNvPr>
          <p:cNvCxnSpPr>
            <a:cxnSpLocks/>
          </p:cNvCxnSpPr>
          <p:nvPr/>
        </p:nvCxnSpPr>
        <p:spPr>
          <a:xfrm>
            <a:off x="5126736" y="4379976"/>
            <a:ext cx="237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B8D619-4B2B-4421-A46A-306A1CEC4B78}"/>
              </a:ext>
            </a:extLst>
          </p:cNvPr>
          <p:cNvCxnSpPr>
            <a:cxnSpLocks/>
          </p:cNvCxnSpPr>
          <p:nvPr/>
        </p:nvCxnSpPr>
        <p:spPr>
          <a:xfrm>
            <a:off x="5126736" y="5010912"/>
            <a:ext cx="237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774BE0-7050-4098-BA4E-50DA589FD3FB}"/>
              </a:ext>
            </a:extLst>
          </p:cNvPr>
          <p:cNvSpPr txBox="1"/>
          <p:nvPr/>
        </p:nvSpPr>
        <p:spPr>
          <a:xfrm>
            <a:off x="3127248" y="3948483"/>
            <a:ext cx="15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Apple SD Gothic Neo"/>
                <a:cs typeface="Calibri" panose="020F0502020204030204" pitchFamily="34" charset="0"/>
              </a:rPr>
              <a:t>‘</a:t>
            </a:r>
            <a:r>
              <a:rPr lang="en-US" altLang="ko-KR" i="1" dirty="0" err="1">
                <a:solidFill>
                  <a:srgbClr val="FF0000"/>
                </a:solidFill>
                <a:latin typeface="Apple SD Gothic Neo"/>
                <a:cs typeface="Calibri" panose="020F0502020204030204" pitchFamily="34" charset="0"/>
              </a:rPr>
              <a:t>max_depth</a:t>
            </a:r>
            <a:r>
              <a:rPr lang="en-US" altLang="ko-KR" i="1" dirty="0">
                <a:solidFill>
                  <a:srgbClr val="FF0000"/>
                </a:solidFill>
                <a:latin typeface="Apple SD Gothic Neo"/>
                <a:cs typeface="Calibri" panose="020F0502020204030204" pitchFamily="34" charset="0"/>
              </a:rPr>
              <a:t>’</a:t>
            </a:r>
            <a:endParaRPr lang="en-US" altLang="ko-KR" i="1" dirty="0">
              <a:solidFill>
                <a:srgbClr val="FF0000"/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1D382D-8311-44C6-8D71-4A2896B1B85A}"/>
              </a:ext>
            </a:extLst>
          </p:cNvPr>
          <p:cNvSpPr txBox="1"/>
          <p:nvPr/>
        </p:nvSpPr>
        <p:spPr>
          <a:xfrm>
            <a:off x="9982200" y="5820753"/>
            <a:ext cx="663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pple SD Gothic Neo"/>
                <a:cs typeface="Calibri" panose="020F0502020204030204" pitchFamily="34" charset="0"/>
              </a:rPr>
              <a:t>,,, Let’s </a:t>
            </a:r>
            <a:r>
              <a:rPr lang="en-US" altLang="ko-KR" sz="2400" b="1" i="1" dirty="0">
                <a:latin typeface="Apple SD Gothic Neo"/>
                <a:cs typeface="Calibri" panose="020F0502020204030204" pitchFamily="34" charset="0"/>
              </a:rPr>
              <a:t>ML</a:t>
            </a:r>
            <a:r>
              <a:rPr lang="en-US" altLang="ko-KR" sz="2400" i="1" dirty="0">
                <a:latin typeface="Apple SD Gothic Neo"/>
                <a:cs typeface="Calibri" panose="020F0502020204030204" pitchFamily="34" charset="0"/>
              </a:rPr>
              <a:t>!</a:t>
            </a:r>
            <a:endParaRPr lang="en-US" altLang="ko-KR" sz="2400" i="1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5E1737-D63F-4FB2-90A7-57EA21D9FCA5}"/>
              </a:ext>
            </a:extLst>
          </p:cNvPr>
          <p:cNvSpPr txBox="1"/>
          <p:nvPr/>
        </p:nvSpPr>
        <p:spPr>
          <a:xfrm>
            <a:off x="7369227" y="2859068"/>
            <a:ext cx="211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pple SD Gothic Neo"/>
                <a:cs typeface="Calibri" panose="020F0502020204030204" pitchFamily="34" charset="0"/>
              </a:rPr>
              <a:t>&lt;performance&gt;</a:t>
            </a:r>
            <a:endParaRPr lang="en-US" altLang="ko-KR" sz="1400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C03608-E7AE-4534-BB9A-B2B819A595F6}"/>
              </a:ext>
            </a:extLst>
          </p:cNvPr>
          <p:cNvSpPr txBox="1"/>
          <p:nvPr/>
        </p:nvSpPr>
        <p:spPr>
          <a:xfrm>
            <a:off x="9609647" y="2859068"/>
            <a:ext cx="211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pple SD Gothic Neo"/>
                <a:cs typeface="Calibri" panose="020F0502020204030204" pitchFamily="34" charset="0"/>
              </a:rPr>
              <a:t>&lt;run-time&gt;</a:t>
            </a:r>
            <a:endParaRPr lang="en-US" altLang="ko-KR" sz="1400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3189</TotalTime>
  <Words>481</Words>
  <Application>Microsoft Office PowerPoint</Application>
  <PresentationFormat>와이드스크린</PresentationFormat>
  <Paragraphs>167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Apple SD Gothic Neo</vt:lpstr>
      <vt:lpstr>Noto Sans</vt:lpstr>
      <vt:lpstr>Roboto</vt:lpstr>
      <vt:lpstr>맑은 고딕</vt:lpstr>
      <vt:lpstr>Abadi</vt:lpstr>
      <vt:lpstr>Arial</vt:lpstr>
      <vt:lpstr>Calibri</vt:lpstr>
      <vt:lpstr>Cambria Math</vt:lpstr>
      <vt:lpstr>Office 테마</vt:lpstr>
      <vt:lpstr>1_Office 테마</vt:lpstr>
      <vt:lpstr>Movie Recommender System  -Team Whatflix-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병현</dc:creator>
  <cp:lastModifiedBy>hewas321@gmail.com</cp:lastModifiedBy>
  <cp:revision>160</cp:revision>
  <dcterms:created xsi:type="dcterms:W3CDTF">2020-11-30T12:39:24Z</dcterms:created>
  <dcterms:modified xsi:type="dcterms:W3CDTF">2020-12-21T21:08:16Z</dcterms:modified>
</cp:coreProperties>
</file>