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7" r:id="rId3"/>
    <p:sldId id="303" r:id="rId4"/>
    <p:sldId id="321" r:id="rId5"/>
    <p:sldId id="316" r:id="rId6"/>
    <p:sldId id="322" r:id="rId7"/>
    <p:sldId id="323" r:id="rId8"/>
    <p:sldId id="289" r:id="rId9"/>
    <p:sldId id="288" r:id="rId10"/>
    <p:sldId id="291" r:id="rId11"/>
    <p:sldId id="325" r:id="rId12"/>
    <p:sldId id="324" r:id="rId13"/>
    <p:sldId id="326" r:id="rId14"/>
    <p:sldId id="327" r:id="rId15"/>
    <p:sldId id="328" r:id="rId16"/>
    <p:sldId id="329" r:id="rId17"/>
    <p:sldId id="330" r:id="rId18"/>
    <p:sldId id="332" r:id="rId19"/>
    <p:sldId id="33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as321@gmail.com" initials="h" lastIdx="1" clrIdx="0">
    <p:extLst>
      <p:ext uri="{19B8F6BF-5375-455C-9EA6-DF929625EA0E}">
        <p15:presenceInfo xmlns:p15="http://schemas.microsoft.com/office/powerpoint/2012/main" userId="359ce996b5ecf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F7"/>
    <a:srgbClr val="CBC3E3"/>
    <a:srgbClr val="8E7CC3"/>
    <a:srgbClr val="A7D9FF"/>
    <a:srgbClr val="FFEEB9"/>
    <a:srgbClr val="D1EBFF"/>
    <a:srgbClr val="D1F3FF"/>
    <a:srgbClr val="DAE9F6"/>
    <a:srgbClr val="6FA8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2280-7C08-4827-9C49-40E47167AB0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B378-B140-4429-8CFC-5CF96A4B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4C76-1182-44FE-B3E0-9FDE7780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1CE6D-8495-4066-8805-17269843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5ED7-063F-46E2-BE6D-FDEBC64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D875-0165-4101-9754-B0A8105FBCF6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B00C5-79A2-42F2-935B-5ED15471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F21E4-5265-40DC-9373-0B150EB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C026-10BA-4A3C-9E77-E800D945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C92C8-8E4F-4D7A-A9A0-02699099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A037F-CDA2-4751-AADB-86DCAF46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BCCA-5E77-4529-9AE5-7ACA34C8EB18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9BB0A-3ED6-4F79-A165-D5C45C6F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10490-7FEB-42AB-8D87-0445407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6A7C8-7449-488B-917D-C027C773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D278A-CDF9-49C0-9987-0CF49BBF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753D-7B07-43DA-9AF8-0DD6C80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67E6-55D5-48D1-993F-C22E99DDBDFF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E2C7F-9CB5-4FFB-9E83-967D5D3D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1FFB9-B2AF-4301-8373-44DC24F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FA204-3E6E-43B2-9B79-8D3328B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9C31C-64FC-43B4-8D52-70E66393A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83BA-892B-44D1-BEBA-CD600ED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A53E-C695-4A5B-978E-D199FAD9A93A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E490-D02B-458E-9A45-3F027FF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120A-9447-4D3B-B1C9-F0B450A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1F6C-1A59-4DE7-BDD7-1E842816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2A1F-5001-44B9-8C31-162CD0CB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1AC6-51CE-4220-98EC-C05EB57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9EF9-2D0F-4CA8-BA74-9D1D17431E11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743A-720C-401E-B415-78952CB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92F2-0BC3-4CC1-8674-54CA735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FC36-BE89-440A-8581-A5CF47D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98945-F906-4E39-B086-140887AD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EB7E-5038-48B6-9CB5-FCCDED6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2FD-367D-4E80-AC14-F38D5B551AD3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2D7A-23A5-4462-BD8F-0EB91CC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B7CD-10C2-44E4-B55B-9B0FC536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D9E-4B8F-4F76-9971-1A53D7A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3AEF3-A840-489B-8376-F994FC21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9B26E-0BD9-46D8-8657-61F3086F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75808-722D-4743-93FF-EE2E5475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97C-788B-42D7-B871-75D597F6C416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73FC6-8E68-4B0C-8ACE-F228804A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A9E99-6322-402D-96BF-7CFA9409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2C73-D8CF-4673-9988-8BC06908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D57A1-D3C0-4085-9097-EB7DDD6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6D0EC-DFBE-4B78-AF4D-988CA505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DB59D1-557B-43A9-9066-14F5AF5F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735AC-39C7-4542-8D6A-2D7613F5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F0286-686A-4AB1-8E12-CDF6374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FA60-BA0D-42B8-98EA-D0CBA4980413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D3CED-3322-4E9C-A7AA-74EFB4A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50B02-41F0-48C5-A261-75E5C26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6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FB90-A9B8-4130-A685-2312288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41837-48C5-4625-922E-5744967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613F-150F-4BBE-B908-BE9EE041EE2A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F3FB4-D36B-4C7E-A628-15DEBA46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76B62-16BE-4B55-9DFF-D8512443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54F65-C6E2-4669-AD7A-2A93B1C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06DF-E11D-4156-9DD5-CF4665E42918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339D8-24AB-4329-A5FE-9175880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90BDB-942B-4B60-9A7F-67F45D1C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1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0283-C53B-4853-8B1B-6AF63FEB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824D-B2D9-41DC-B02E-19595FDB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76CA0-3D4E-4F93-B9ED-CCC96169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29D61-97C5-4CCF-B1CE-6410DE9B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E5AE-F446-4783-8F38-D9EFBBC8EDB0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FA32-43F8-4737-AEB1-0EC71C8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42175-6605-4A50-910C-4D55933D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C040-DEDC-4846-9B21-AFDB042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75B3-C2D8-48CB-8601-DE451847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2DA0-8FDA-4CB2-AE87-2488B45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2CE-5EE0-40EE-92EB-3D4E16C4221B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49FFC-3B4C-40EB-9214-F60244CD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947E5-BCA2-493B-98AE-454FCA9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F5B8-A5FB-46F2-9409-C69D9DA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E4420-71AE-4802-BFC6-A38D07C5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AEC94-FC0F-4E1D-8588-37D6C630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93D54-5E6B-4BD4-9794-AD9045E6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D80B-F3A8-4ECA-A53B-F750E3471367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5378-901D-4E9C-9CF1-F716719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ADFB-BE8C-4CF2-980E-5956413F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2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78BC-2D27-4557-BC9F-6A3293B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1E1E4-37C9-4C93-A927-8E5CF58E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4A60-23D2-4653-B77F-5B693FC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ACC7-F9C9-4F7A-BCEE-1CC8FC04713F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D02A-1AB9-4D19-B498-C7BB1C99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BAE77-7DBF-4F38-9937-A5288BD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93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A0BAF-2025-45DB-BCD4-03D6CFD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D1E5-4FC3-4B7E-9798-42FA8023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AA8B1-2146-477B-86DF-E886CC1D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62B7-3B74-4B10-B49C-AABA20AB1FF8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EE3DB-426A-4BC1-A80D-93C7EF8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EDF6F-3FF3-407C-BFB1-0771980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15A8-7ABC-4A22-B590-9AD6C5D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34F6B-B37C-4F7E-A7FD-590B6F44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5BB1-6DBF-40B2-A69F-3D44B33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752C-FBE0-4385-95E6-34BE5E82362C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1526-E42B-400A-86FC-48128A1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FA572-F1FA-4036-AB79-AF2A3524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D85-F959-4070-90FE-01B26306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366B-FEB1-4F2B-9550-462AA1AC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6104-2788-40D8-AD80-63380D33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8C379-67B3-4BC2-98F4-6AB93DE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905-A185-4434-9C67-A6D97A6F44D2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766A-FBA4-4452-A201-C7BD848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1A576-9CEA-4EF0-98E9-6FF7E95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2BE5-9F89-4E86-B840-DA540261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F706A-E8C8-49AA-96D0-BB2AAE5C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525EF-56E1-4D3F-842E-ADC5AB67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020AF-105E-47BF-8D90-C2D908239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DF462-19B9-4F9D-9085-67362B92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1C245-C507-4E35-A716-24B11A4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2B7A-CA14-43D7-8FF4-BCC6EFE4F2F1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4ADC-B056-4218-8E7D-77EE49F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273E1-05DF-424F-AE8F-19AA120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B41E-A6C3-427F-9C89-F709690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9358EE-C548-41C8-8026-9BA3900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86CE-A571-49B5-89C2-0FB099EDFCCD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A1626-9ECD-4AF0-AC41-FECD9E0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D5D61-3035-42C3-9980-FA74261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54EF6-86C5-4309-B432-07F7C5E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68A6-803B-4F74-A50B-D04476076C58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9B67B-96CA-4B9C-BAB7-E24E2C5A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93F73-827D-44D6-82AF-440F475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ED35-29F1-468F-88BA-908207D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5D47-7AA4-447D-8006-7285BE09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99870-4FF3-41AB-9E4C-9814A16A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FC21-4112-415D-947B-E41815DD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4606-BEE2-4C0F-A4B0-2E1A2262EC0E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4E918-5416-455E-9FF6-443BA80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6A64E-D819-47D6-BD75-9A91BF3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79A-359F-4A13-9755-708ABD7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00741-6523-47EF-B12C-4251A8B1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8ADEB-C51C-40C7-9564-8EFFFB56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F945-A392-4876-801C-8E8B67BF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FFF9-5F73-4E76-9E58-96BE419D8A4A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1456B-A4F1-4339-A7CD-979029A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3AAAF-7D86-4FC0-B4F6-8D4016C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A25D-B400-46D3-A3F0-F4C19586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9AE5F-04F7-4522-A326-99A26534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D8EE1-7140-419F-8252-4924E822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D5A7-9451-4B01-B6D5-A783A37E8C6D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DF67-3BFE-493C-B4AF-024F9869A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0C38-8F12-4C26-9493-DE75C4E8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273A8-8BCC-4E31-9156-B60DAD0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314F-E7A3-4BFF-90EB-90B776F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7114-0F79-441C-9AF8-C9FFA5B4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1B31-C280-4C41-B5BA-1FDC3B2D7CE8}" type="datetime1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93134-ACAF-4FE8-BE96-647528BF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071B-3C3B-4ACB-A172-66A4DF47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1FE315-1B97-4021-8C06-908B3947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0" y="1803936"/>
            <a:ext cx="8015934" cy="2611967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Movie Recommender System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sz="2800" dirty="0"/>
              <a:t>-Team </a:t>
            </a:r>
            <a:r>
              <a:rPr lang="en-US" altLang="ko-KR" sz="2800" i="1" dirty="0" err="1"/>
              <a:t>Whatflix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6486E-128C-4E67-89FB-972E24BB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61" y="4756558"/>
            <a:ext cx="3920802" cy="1083319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altLang="ko-KR" sz="2000" dirty="0" err="1"/>
              <a:t>ByungHyun</a:t>
            </a:r>
            <a:r>
              <a:rPr lang="en-US" altLang="ko-KR" sz="2000" dirty="0"/>
              <a:t> Lee</a:t>
            </a: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JunYeong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Ahn</a:t>
            </a:r>
            <a:endParaRPr lang="en-US" altLang="ko-KR" sz="2000" dirty="0">
              <a:effectLst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JiHong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Jeong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85BD2-A452-4C78-8105-892826E1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4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1022003" y="2812054"/>
            <a:ext cx="10147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Semi- Grid Search</a:t>
            </a:r>
          </a:p>
          <a:p>
            <a:pPr algn="ctr"/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E4C5F-7527-49EF-B540-9ADFF2FC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Before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6037-5749-497D-A458-148058041584}"/>
              </a:ext>
            </a:extLst>
          </p:cNvPr>
          <p:cNvSpPr txBox="1"/>
          <p:nvPr/>
        </p:nvSpPr>
        <p:spPr>
          <a:xfrm>
            <a:off x="3771125" y="2057287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Eta : 0.1  /  0.3  /  0.5  / 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2A831-BBEB-43B9-8084-3121BB0657B0}"/>
              </a:ext>
            </a:extLst>
          </p:cNvPr>
          <p:cNvSpPr txBox="1"/>
          <p:nvPr/>
        </p:nvSpPr>
        <p:spPr>
          <a:xfrm>
            <a:off x="3403465" y="3164310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Gamma : 0  /  1  /   3  /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DC91-FA4F-45EA-83C6-9CF6045FA846}"/>
              </a:ext>
            </a:extLst>
          </p:cNvPr>
          <p:cNvSpPr txBox="1"/>
          <p:nvPr/>
        </p:nvSpPr>
        <p:spPr>
          <a:xfrm>
            <a:off x="2966907" y="4271333"/>
            <a:ext cx="455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Max_depth</a:t>
            </a:r>
            <a:r>
              <a:rPr lang="en-US" altLang="ko-KR" sz="2400" dirty="0"/>
              <a:t> : 4  /  6  /  8  / 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FD7CB-6612-4161-B9D2-77DA75E71B68}"/>
              </a:ext>
            </a:extLst>
          </p:cNvPr>
          <p:cNvSpPr txBox="1"/>
          <p:nvPr/>
        </p:nvSpPr>
        <p:spPr>
          <a:xfrm>
            <a:off x="2145115" y="5472186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Min_child_weight</a:t>
            </a:r>
            <a:r>
              <a:rPr lang="en-US" altLang="ko-KR" sz="2400" dirty="0"/>
              <a:t> : 1  /  3  /  5  /  7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DC3FD-8842-4D5F-8E74-A399B6D1ACFD}"/>
              </a:ext>
            </a:extLst>
          </p:cNvPr>
          <p:cNvSpPr txBox="1"/>
          <p:nvPr/>
        </p:nvSpPr>
        <p:spPr>
          <a:xfrm>
            <a:off x="5045086" y="1756735"/>
            <a:ext cx="98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BEST!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E3DF6F6-6CE8-40E8-AA81-3DFF21C67435}"/>
              </a:ext>
            </a:extLst>
          </p:cNvPr>
          <p:cNvSpPr/>
          <p:nvPr/>
        </p:nvSpPr>
        <p:spPr>
          <a:xfrm>
            <a:off x="5391831" y="2076288"/>
            <a:ext cx="636109" cy="4616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F44F0-0900-447B-89C5-5C53244BB18C}"/>
              </a:ext>
            </a:extLst>
          </p:cNvPr>
          <p:cNvSpPr txBox="1"/>
          <p:nvPr/>
        </p:nvSpPr>
        <p:spPr>
          <a:xfrm>
            <a:off x="5840614" y="2844757"/>
            <a:ext cx="98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BEST!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3EE202-B14B-4B5E-A232-3658786EF662}"/>
              </a:ext>
            </a:extLst>
          </p:cNvPr>
          <p:cNvSpPr/>
          <p:nvPr/>
        </p:nvSpPr>
        <p:spPr>
          <a:xfrm>
            <a:off x="6187359" y="3164310"/>
            <a:ext cx="636109" cy="461665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CD815-D1C8-49F6-9369-C95728DE39F9}"/>
              </a:ext>
            </a:extLst>
          </p:cNvPr>
          <p:cNvSpPr txBox="1"/>
          <p:nvPr/>
        </p:nvSpPr>
        <p:spPr>
          <a:xfrm>
            <a:off x="4823867" y="4012879"/>
            <a:ext cx="98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BEST!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E8DCA7-68D3-4F5F-AE24-11E15E779D35}"/>
              </a:ext>
            </a:extLst>
          </p:cNvPr>
          <p:cNvSpPr/>
          <p:nvPr/>
        </p:nvSpPr>
        <p:spPr>
          <a:xfrm>
            <a:off x="5327823" y="4261053"/>
            <a:ext cx="636109" cy="46166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67FAF-FF50-4A41-86ED-087757AB10E8}"/>
              </a:ext>
            </a:extLst>
          </p:cNvPr>
          <p:cNvSpPr txBox="1"/>
          <p:nvPr/>
        </p:nvSpPr>
        <p:spPr>
          <a:xfrm>
            <a:off x="6476723" y="5152633"/>
            <a:ext cx="98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BEST!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80CA63-F9CD-4133-84EE-4AC4932F3BF4}"/>
              </a:ext>
            </a:extLst>
          </p:cNvPr>
          <p:cNvSpPr/>
          <p:nvPr/>
        </p:nvSpPr>
        <p:spPr>
          <a:xfrm>
            <a:off x="6823468" y="5472186"/>
            <a:ext cx="636109" cy="46166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197046-81E5-4E5D-A22D-47523E4802A4}"/>
              </a:ext>
            </a:extLst>
          </p:cNvPr>
          <p:cNvCxnSpPr>
            <a:cxnSpLocks/>
          </p:cNvCxnSpPr>
          <p:nvPr/>
        </p:nvCxnSpPr>
        <p:spPr>
          <a:xfrm>
            <a:off x="7936992" y="2314519"/>
            <a:ext cx="7680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6C0935-66F6-4B18-B048-79A05526E287}"/>
              </a:ext>
            </a:extLst>
          </p:cNvPr>
          <p:cNvCxnSpPr>
            <a:cxnSpLocks/>
          </p:cNvCxnSpPr>
          <p:nvPr/>
        </p:nvCxnSpPr>
        <p:spPr>
          <a:xfrm>
            <a:off x="7424875" y="3429000"/>
            <a:ext cx="51211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41D93D-5D6E-40BA-BD97-ED4F19C80150}"/>
              </a:ext>
            </a:extLst>
          </p:cNvPr>
          <p:cNvCxnSpPr>
            <a:cxnSpLocks/>
          </p:cNvCxnSpPr>
          <p:nvPr/>
        </p:nvCxnSpPr>
        <p:spPr>
          <a:xfrm>
            <a:off x="7467519" y="4546628"/>
            <a:ext cx="56091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21E690-C02F-4146-8327-F31FD1D151A1}"/>
              </a:ext>
            </a:extLst>
          </p:cNvPr>
          <p:cNvCxnSpPr>
            <a:cxnSpLocks/>
          </p:cNvCxnSpPr>
          <p:nvPr/>
        </p:nvCxnSpPr>
        <p:spPr>
          <a:xfrm>
            <a:off x="7524925" y="5703333"/>
            <a:ext cx="78697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268D67-102B-4D8D-913F-8A421C156AFD}"/>
              </a:ext>
            </a:extLst>
          </p:cNvPr>
          <p:cNvCxnSpPr>
            <a:cxnSpLocks/>
          </p:cNvCxnSpPr>
          <p:nvPr/>
        </p:nvCxnSpPr>
        <p:spPr>
          <a:xfrm>
            <a:off x="2966907" y="2314519"/>
            <a:ext cx="628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D0A820-1D02-4CFC-B4D6-4F0A3109B159}"/>
              </a:ext>
            </a:extLst>
          </p:cNvPr>
          <p:cNvCxnSpPr>
            <a:cxnSpLocks/>
          </p:cNvCxnSpPr>
          <p:nvPr/>
        </p:nvCxnSpPr>
        <p:spPr>
          <a:xfrm>
            <a:off x="2623686" y="3396229"/>
            <a:ext cx="62871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DE019A0-E858-44AF-9AED-2D006EBA4512}"/>
              </a:ext>
            </a:extLst>
          </p:cNvPr>
          <p:cNvCxnSpPr>
            <a:cxnSpLocks/>
          </p:cNvCxnSpPr>
          <p:nvPr/>
        </p:nvCxnSpPr>
        <p:spPr>
          <a:xfrm>
            <a:off x="2293860" y="4546628"/>
            <a:ext cx="62871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149774-A3B5-489D-B3ED-FC0D1CAAEE59}"/>
              </a:ext>
            </a:extLst>
          </p:cNvPr>
          <p:cNvCxnSpPr>
            <a:cxnSpLocks/>
          </p:cNvCxnSpPr>
          <p:nvPr/>
        </p:nvCxnSpPr>
        <p:spPr>
          <a:xfrm>
            <a:off x="1444110" y="5703018"/>
            <a:ext cx="6287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F4135B-75EE-44CA-BE27-30C91ABDBC3E}"/>
              </a:ext>
            </a:extLst>
          </p:cNvPr>
          <p:cNvCxnSpPr>
            <a:stCxn id="2" idx="4"/>
          </p:cNvCxnSpPr>
          <p:nvPr/>
        </p:nvCxnSpPr>
        <p:spPr>
          <a:xfrm>
            <a:off x="5709886" y="2537953"/>
            <a:ext cx="795527" cy="6263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8060D6-A0D3-4698-91ED-A5FFE6FD407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645878" y="3644976"/>
            <a:ext cx="859536" cy="616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99E3D1-BAD6-4ED6-8858-AE73CB46E62A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5645878" y="4722718"/>
            <a:ext cx="1270746" cy="817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8C54B824-9E69-4CCF-99E1-30CD0103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45C0A-2917-4609-966A-420465C63E60}"/>
              </a:ext>
            </a:extLst>
          </p:cNvPr>
          <p:cNvSpPr txBox="1"/>
          <p:nvPr/>
        </p:nvSpPr>
        <p:spPr>
          <a:xfrm>
            <a:off x="6968150" y="6050132"/>
            <a:ext cx="1257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,, BEST?</a:t>
            </a:r>
          </a:p>
        </p:txBody>
      </p:sp>
    </p:spTree>
    <p:extLst>
      <p:ext uri="{BB962C8B-B14F-4D97-AF65-F5344CB8AC3E}">
        <p14:creationId xmlns:p14="http://schemas.microsoft.com/office/powerpoint/2010/main" val="240814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After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6037-5749-497D-A458-148058041584}"/>
              </a:ext>
            </a:extLst>
          </p:cNvPr>
          <p:cNvSpPr txBox="1"/>
          <p:nvPr/>
        </p:nvSpPr>
        <p:spPr>
          <a:xfrm>
            <a:off x="3771125" y="2057287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Eta : 0.1  /  0.3  /  0.5  / 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2A831-BBEB-43B9-8084-3121BB0657B0}"/>
              </a:ext>
            </a:extLst>
          </p:cNvPr>
          <p:cNvSpPr txBox="1"/>
          <p:nvPr/>
        </p:nvSpPr>
        <p:spPr>
          <a:xfrm>
            <a:off x="3403465" y="3164310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Gamma : 0  /  1  /   3  /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DC91-FA4F-45EA-83C6-9CF6045FA846}"/>
              </a:ext>
            </a:extLst>
          </p:cNvPr>
          <p:cNvSpPr txBox="1"/>
          <p:nvPr/>
        </p:nvSpPr>
        <p:spPr>
          <a:xfrm>
            <a:off x="2966907" y="4271333"/>
            <a:ext cx="455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Max_depth</a:t>
            </a:r>
            <a:r>
              <a:rPr lang="en-US" altLang="ko-KR" sz="2400" dirty="0"/>
              <a:t> : 4  /  6  /  8  / 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FD7CB-6612-4161-B9D2-77DA75E71B68}"/>
              </a:ext>
            </a:extLst>
          </p:cNvPr>
          <p:cNvSpPr txBox="1"/>
          <p:nvPr/>
        </p:nvSpPr>
        <p:spPr>
          <a:xfrm>
            <a:off x="2145115" y="5472186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Min_child_weight</a:t>
            </a:r>
            <a:r>
              <a:rPr lang="en-US" altLang="ko-KR" sz="2400" dirty="0"/>
              <a:t> : 1  /  3  /  5  /  7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DC3FD-8842-4D5F-8E74-A399B6D1ACFD}"/>
              </a:ext>
            </a:extLst>
          </p:cNvPr>
          <p:cNvSpPr txBox="1"/>
          <p:nvPr/>
        </p:nvSpPr>
        <p:spPr>
          <a:xfrm>
            <a:off x="5045086" y="1756735"/>
            <a:ext cx="98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BEST!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E3DF6F6-6CE8-40E8-AA81-3DFF21C67435}"/>
              </a:ext>
            </a:extLst>
          </p:cNvPr>
          <p:cNvSpPr/>
          <p:nvPr/>
        </p:nvSpPr>
        <p:spPr>
          <a:xfrm>
            <a:off x="5391831" y="2076288"/>
            <a:ext cx="636109" cy="46166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3EE202-B14B-4B5E-A232-3658786EF662}"/>
              </a:ext>
            </a:extLst>
          </p:cNvPr>
          <p:cNvSpPr/>
          <p:nvPr/>
        </p:nvSpPr>
        <p:spPr>
          <a:xfrm>
            <a:off x="6187359" y="3164310"/>
            <a:ext cx="636109" cy="46166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E8DCA7-68D3-4F5F-AE24-11E15E779D35}"/>
              </a:ext>
            </a:extLst>
          </p:cNvPr>
          <p:cNvSpPr/>
          <p:nvPr/>
        </p:nvSpPr>
        <p:spPr>
          <a:xfrm>
            <a:off x="5327823" y="4261053"/>
            <a:ext cx="636109" cy="46166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80CA63-F9CD-4133-84EE-4AC4932F3BF4}"/>
              </a:ext>
            </a:extLst>
          </p:cNvPr>
          <p:cNvSpPr/>
          <p:nvPr/>
        </p:nvSpPr>
        <p:spPr>
          <a:xfrm>
            <a:off x="6823468" y="5472186"/>
            <a:ext cx="636109" cy="46166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F4135B-75EE-44CA-BE27-30C91ABDBC3E}"/>
              </a:ext>
            </a:extLst>
          </p:cNvPr>
          <p:cNvCxnSpPr>
            <a:stCxn id="2" idx="4"/>
          </p:cNvCxnSpPr>
          <p:nvPr/>
        </p:nvCxnSpPr>
        <p:spPr>
          <a:xfrm>
            <a:off x="5709886" y="2537953"/>
            <a:ext cx="795527" cy="626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8060D6-A0D3-4698-91ED-A5FFE6FD407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645878" y="3644976"/>
            <a:ext cx="859536" cy="6160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99E3D1-BAD6-4ED6-8858-AE73CB46E62A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5645878" y="4722718"/>
            <a:ext cx="1270746" cy="8170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16C654-053D-4592-91FF-9639A2666218}"/>
              </a:ext>
            </a:extLst>
          </p:cNvPr>
          <p:cNvCxnSpPr>
            <a:cxnSpLocks/>
          </p:cNvCxnSpPr>
          <p:nvPr/>
        </p:nvCxnSpPr>
        <p:spPr>
          <a:xfrm>
            <a:off x="4834649" y="2463416"/>
            <a:ext cx="79709" cy="79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5F7B78-6FE3-4D88-BBE5-86687508C2FD}"/>
              </a:ext>
            </a:extLst>
          </p:cNvPr>
          <p:cNvCxnSpPr>
            <a:cxnSpLocks/>
          </p:cNvCxnSpPr>
          <p:nvPr/>
        </p:nvCxnSpPr>
        <p:spPr>
          <a:xfrm>
            <a:off x="4914358" y="3598207"/>
            <a:ext cx="0" cy="7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93DC58-C717-4AB3-B6FA-531451628757}"/>
              </a:ext>
            </a:extLst>
          </p:cNvPr>
          <p:cNvCxnSpPr>
            <a:cxnSpLocks/>
          </p:cNvCxnSpPr>
          <p:nvPr/>
        </p:nvCxnSpPr>
        <p:spPr>
          <a:xfrm>
            <a:off x="4954964" y="4718960"/>
            <a:ext cx="0" cy="7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C947F-44D8-47D5-91AD-05EF52012473}"/>
              </a:ext>
            </a:extLst>
          </p:cNvPr>
          <p:cNvCxnSpPr>
            <a:cxnSpLocks/>
          </p:cNvCxnSpPr>
          <p:nvPr/>
        </p:nvCxnSpPr>
        <p:spPr>
          <a:xfrm>
            <a:off x="4944901" y="4714008"/>
            <a:ext cx="1365776" cy="8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108E546-DD09-478C-8173-6A3A12040B75}"/>
              </a:ext>
            </a:extLst>
          </p:cNvPr>
          <p:cNvCxnSpPr>
            <a:cxnSpLocks/>
          </p:cNvCxnSpPr>
          <p:nvPr/>
        </p:nvCxnSpPr>
        <p:spPr>
          <a:xfrm flipH="1">
            <a:off x="7141522" y="3589221"/>
            <a:ext cx="32228" cy="67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E879DA6-6DAC-4A52-A8D0-027A81019634}"/>
              </a:ext>
            </a:extLst>
          </p:cNvPr>
          <p:cNvCxnSpPr>
            <a:cxnSpLocks/>
          </p:cNvCxnSpPr>
          <p:nvPr/>
        </p:nvCxnSpPr>
        <p:spPr>
          <a:xfrm>
            <a:off x="4834649" y="2500575"/>
            <a:ext cx="2335564" cy="70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2AE89D-65F3-43CC-85F6-C5E6B3E7227E}"/>
              </a:ext>
            </a:extLst>
          </p:cNvPr>
          <p:cNvCxnSpPr>
            <a:cxnSpLocks/>
          </p:cNvCxnSpPr>
          <p:nvPr/>
        </p:nvCxnSpPr>
        <p:spPr>
          <a:xfrm flipH="1">
            <a:off x="5670031" y="2509285"/>
            <a:ext cx="903537" cy="63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20120D-45E5-4037-84A6-80613655564D}"/>
              </a:ext>
            </a:extLst>
          </p:cNvPr>
          <p:cNvCxnSpPr>
            <a:cxnSpLocks/>
          </p:cNvCxnSpPr>
          <p:nvPr/>
        </p:nvCxnSpPr>
        <p:spPr>
          <a:xfrm>
            <a:off x="5634532" y="3598207"/>
            <a:ext cx="1423710" cy="68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DFD5B-2C55-4735-8E16-A26416D35E81}"/>
              </a:ext>
            </a:extLst>
          </p:cNvPr>
          <p:cNvCxnSpPr>
            <a:cxnSpLocks/>
          </p:cNvCxnSpPr>
          <p:nvPr/>
        </p:nvCxnSpPr>
        <p:spPr>
          <a:xfrm flipH="1">
            <a:off x="5709217" y="4709751"/>
            <a:ext cx="1481420" cy="7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07CB6B-230A-4293-B25F-77DAD394074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745115" y="4726975"/>
            <a:ext cx="727866" cy="74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749C11-3EA0-452F-8978-F1610054EFA3}"/>
              </a:ext>
            </a:extLst>
          </p:cNvPr>
          <p:cNvCxnSpPr>
            <a:cxnSpLocks/>
          </p:cNvCxnSpPr>
          <p:nvPr/>
        </p:nvCxnSpPr>
        <p:spPr>
          <a:xfrm>
            <a:off x="5645877" y="3598207"/>
            <a:ext cx="635374" cy="7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E5CD42-0391-46E3-AD38-D0D7CEFEC2F7}"/>
              </a:ext>
            </a:extLst>
          </p:cNvPr>
          <p:cNvCxnSpPr>
            <a:cxnSpLocks/>
          </p:cNvCxnSpPr>
          <p:nvPr/>
        </p:nvCxnSpPr>
        <p:spPr>
          <a:xfrm flipH="1">
            <a:off x="5706713" y="2521605"/>
            <a:ext cx="1967060" cy="62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ACDEF0-89C9-47EE-9655-9C22C885B78C}"/>
              </a:ext>
            </a:extLst>
          </p:cNvPr>
          <p:cNvCxnSpPr>
            <a:cxnSpLocks/>
          </p:cNvCxnSpPr>
          <p:nvPr/>
        </p:nvCxnSpPr>
        <p:spPr>
          <a:xfrm>
            <a:off x="4916573" y="3608787"/>
            <a:ext cx="2264081" cy="6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1660C4F-A9DB-4E44-AE25-83353ABAD34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41523" y="4739185"/>
            <a:ext cx="36002" cy="73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18EF50-EFA0-464B-9E90-CBA44E5C704F}"/>
              </a:ext>
            </a:extLst>
          </p:cNvPr>
          <p:cNvSpPr txBox="1"/>
          <p:nvPr/>
        </p:nvSpPr>
        <p:spPr>
          <a:xfrm>
            <a:off x="8610600" y="6000808"/>
            <a:ext cx="501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,,Grid Search!</a:t>
            </a:r>
            <a:endParaRPr lang="ko-KR" altLang="en-US" sz="2000" dirty="0"/>
          </a:p>
        </p:txBody>
      </p:sp>
      <p:sp>
        <p:nvSpPr>
          <p:cNvPr id="60" name="슬라이드 번호 개체 틀 59">
            <a:extLst>
              <a:ext uri="{FF2B5EF4-FFF2-40B4-BE49-F238E27FC236}">
                <a16:creationId xmlns:a16="http://schemas.microsoft.com/office/drawing/2014/main" id="{56E89316-C127-42E6-8187-E68635A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FB5AF7-8BDE-4A63-AC2C-9F98FB8823D0}"/>
              </a:ext>
            </a:extLst>
          </p:cNvPr>
          <p:cNvCxnSpPr>
            <a:cxnSpLocks/>
          </p:cNvCxnSpPr>
          <p:nvPr/>
        </p:nvCxnSpPr>
        <p:spPr>
          <a:xfrm>
            <a:off x="4846203" y="2518952"/>
            <a:ext cx="860510" cy="68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813D854-B90A-4B17-ACE0-3173FBBBC6EB}"/>
              </a:ext>
            </a:extLst>
          </p:cNvPr>
          <p:cNvCxnSpPr>
            <a:cxnSpLocks/>
          </p:cNvCxnSpPr>
          <p:nvPr/>
        </p:nvCxnSpPr>
        <p:spPr>
          <a:xfrm flipH="1">
            <a:off x="4925704" y="3651241"/>
            <a:ext cx="726227" cy="68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E84CD1-6241-4D20-AD7F-15166C8E4B9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77337" y="4709751"/>
            <a:ext cx="2164186" cy="76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369B9B-0DE9-4CDA-A26B-A3052E02DF48}"/>
              </a:ext>
            </a:extLst>
          </p:cNvPr>
          <p:cNvCxnSpPr>
            <a:cxnSpLocks/>
          </p:cNvCxnSpPr>
          <p:nvPr/>
        </p:nvCxnSpPr>
        <p:spPr>
          <a:xfrm flipH="1">
            <a:off x="7170213" y="2543640"/>
            <a:ext cx="503560" cy="63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98976AA-16A8-42AF-AC84-28120756AF73}"/>
              </a:ext>
            </a:extLst>
          </p:cNvPr>
          <p:cNvCxnSpPr>
            <a:cxnSpLocks/>
          </p:cNvCxnSpPr>
          <p:nvPr/>
        </p:nvCxnSpPr>
        <p:spPr>
          <a:xfrm flipH="1">
            <a:off x="6316456" y="3567678"/>
            <a:ext cx="818162" cy="7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407F775-0C43-453C-A294-1AF2ED24528D}"/>
              </a:ext>
            </a:extLst>
          </p:cNvPr>
          <p:cNvCxnSpPr>
            <a:cxnSpLocks/>
          </p:cNvCxnSpPr>
          <p:nvPr/>
        </p:nvCxnSpPr>
        <p:spPr>
          <a:xfrm flipH="1">
            <a:off x="4937682" y="4669430"/>
            <a:ext cx="1339692" cy="82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0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-71825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,,Semi’’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DC91-FA4F-45EA-83C6-9CF6045FA846}"/>
              </a:ext>
            </a:extLst>
          </p:cNvPr>
          <p:cNvSpPr txBox="1"/>
          <p:nvPr/>
        </p:nvSpPr>
        <p:spPr>
          <a:xfrm>
            <a:off x="283772" y="5627163"/>
            <a:ext cx="74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Grid Search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automatically seeks the best parameters </a:t>
            </a:r>
            <a:r>
              <a:rPr lang="en-US" altLang="ko-KR" u="sng" dirty="0">
                <a:latin typeface="Calibri" panose="020F0502020204030204" pitchFamily="34" charset="0"/>
                <a:cs typeface="Calibri" panose="020F0502020204030204" pitchFamily="34" charset="0"/>
              </a:rPr>
              <a:t>based on a single score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:(</a:t>
            </a:r>
            <a:r>
              <a:rPr lang="en-US" altLang="ko-KR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DD7E70-78CF-4EEA-8FDC-02B83F85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0" y="2138977"/>
            <a:ext cx="6699445" cy="25800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DE1240-40F7-4C4F-BF85-8F88D1AF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68" y="1767592"/>
            <a:ext cx="2223020" cy="49066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A532-64AB-4BE7-81D5-2E175369F43D}"/>
              </a:ext>
            </a:extLst>
          </p:cNvPr>
          <p:cNvSpPr/>
          <p:nvPr/>
        </p:nvSpPr>
        <p:spPr>
          <a:xfrm>
            <a:off x="385894" y="2057400"/>
            <a:ext cx="2567618" cy="950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09B8FC-8F67-45C1-BDD0-B04BAB8E5C96}"/>
              </a:ext>
            </a:extLst>
          </p:cNvPr>
          <p:cNvSpPr/>
          <p:nvPr/>
        </p:nvSpPr>
        <p:spPr>
          <a:xfrm>
            <a:off x="449902" y="3089953"/>
            <a:ext cx="1022282" cy="4213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09B138-31A3-4B44-9067-F14041FA1DA7}"/>
              </a:ext>
            </a:extLst>
          </p:cNvPr>
          <p:cNvSpPr/>
          <p:nvPr/>
        </p:nvSpPr>
        <p:spPr>
          <a:xfrm>
            <a:off x="8934582" y="1717635"/>
            <a:ext cx="1599306" cy="33976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ABF850B-9483-42F5-B3E2-D6CFAA07644F}"/>
              </a:ext>
            </a:extLst>
          </p:cNvPr>
          <p:cNvCxnSpPr/>
          <p:nvPr/>
        </p:nvCxnSpPr>
        <p:spPr>
          <a:xfrm flipV="1">
            <a:off x="1537982" y="1911096"/>
            <a:ext cx="7313410" cy="1380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호 27">
            <a:extLst>
              <a:ext uri="{FF2B5EF4-FFF2-40B4-BE49-F238E27FC236}">
                <a16:creationId xmlns:a16="http://schemas.microsoft.com/office/drawing/2014/main" id="{2F453E3C-27F0-4F6C-9C18-6CA37B793A06}"/>
              </a:ext>
            </a:extLst>
          </p:cNvPr>
          <p:cNvSpPr/>
          <p:nvPr/>
        </p:nvSpPr>
        <p:spPr>
          <a:xfrm rot="9164519">
            <a:off x="321879" y="2522419"/>
            <a:ext cx="1480890" cy="2395720"/>
          </a:xfrm>
          <a:prstGeom prst="arc">
            <a:avLst>
              <a:gd name="adj1" fmla="val 16209781"/>
              <a:gd name="adj2" fmla="val 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어지러운, 아찔한, 현기증 나는 모습을 영어로? dizzy!! : 네이버 블로그">
            <a:extLst>
              <a:ext uri="{FF2B5EF4-FFF2-40B4-BE49-F238E27FC236}">
                <a16:creationId xmlns:a16="http://schemas.microsoft.com/office/drawing/2014/main" id="{28F0076B-777E-42BF-AC43-B55A81E5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90" y="3753727"/>
            <a:ext cx="1251776" cy="12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5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Result of </a:t>
            </a:r>
            <a:r>
              <a:rPr lang="en-US" altLang="ko-KR" sz="3200" dirty="0">
                <a:solidFill>
                  <a:schemeClr val="bg1"/>
                </a:solidFill>
              </a:rPr>
              <a:t>Semi - Grid Search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DD4E61-6625-4FF2-98B2-F4155B56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3" y="2612123"/>
            <a:ext cx="2641501" cy="29565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AD58BC-F799-44F7-8BDC-328E3B76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60" y="2612123"/>
            <a:ext cx="2641501" cy="2956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3C454-AD76-4475-835D-46DBB3E38E92}"/>
              </a:ext>
            </a:extLst>
          </p:cNvPr>
          <p:cNvSpPr txBox="1"/>
          <p:nvPr/>
        </p:nvSpPr>
        <p:spPr>
          <a:xfrm>
            <a:off x="1755619" y="207208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Cosine similarity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473E7-5422-4349-A5F3-26A1559F6AF4}"/>
              </a:ext>
            </a:extLst>
          </p:cNvPr>
          <p:cNvSpPr txBox="1"/>
          <p:nvPr/>
        </p:nvSpPr>
        <p:spPr>
          <a:xfrm>
            <a:off x="7516005" y="2072081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Pearson correlation coefficient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8D7DC4-7C8D-4A1D-AC22-83DDC03B8CDF}"/>
              </a:ext>
            </a:extLst>
          </p:cNvPr>
          <p:cNvCxnSpPr/>
          <p:nvPr/>
        </p:nvCxnSpPr>
        <p:spPr>
          <a:xfrm>
            <a:off x="2265028" y="4202884"/>
            <a:ext cx="26509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8E4090-A274-485A-B137-485CD36AF8C6}"/>
              </a:ext>
            </a:extLst>
          </p:cNvPr>
          <p:cNvSpPr txBox="1"/>
          <p:nvPr/>
        </p:nvSpPr>
        <p:spPr>
          <a:xfrm>
            <a:off x="4995856" y="3105834"/>
            <a:ext cx="199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top 5 lowest RMSE score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AC235-A660-4B94-B206-EAB5D46FB798}"/>
              </a:ext>
            </a:extLst>
          </p:cNvPr>
          <p:cNvSpPr txBox="1"/>
          <p:nvPr/>
        </p:nvSpPr>
        <p:spPr>
          <a:xfrm>
            <a:off x="4995855" y="4524972"/>
            <a:ext cx="199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top 5 lowest MAE score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FF95D27-E904-45D9-BB38-62438F45BA04}"/>
              </a:ext>
            </a:extLst>
          </p:cNvPr>
          <p:cNvCxnSpPr/>
          <p:nvPr/>
        </p:nvCxnSpPr>
        <p:spPr>
          <a:xfrm>
            <a:off x="6994806" y="4202884"/>
            <a:ext cx="26509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8B65E9-6419-4BC7-8035-2FA2CE2DB491}"/>
              </a:ext>
            </a:extLst>
          </p:cNvPr>
          <p:cNvSpPr/>
          <p:nvPr/>
        </p:nvSpPr>
        <p:spPr>
          <a:xfrm>
            <a:off x="4048670" y="3229761"/>
            <a:ext cx="838899" cy="522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C02CB56-4502-471D-A8E5-5F484A76C242}"/>
              </a:ext>
            </a:extLst>
          </p:cNvPr>
          <p:cNvSpPr/>
          <p:nvPr/>
        </p:nvSpPr>
        <p:spPr>
          <a:xfrm rot="10800000">
            <a:off x="7164405" y="3229760"/>
            <a:ext cx="838899" cy="522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557D442-EBF8-4FB2-908D-5969BEDAA7F8}"/>
              </a:ext>
            </a:extLst>
          </p:cNvPr>
          <p:cNvSpPr/>
          <p:nvPr/>
        </p:nvSpPr>
        <p:spPr>
          <a:xfrm>
            <a:off x="4048670" y="4586936"/>
            <a:ext cx="838899" cy="522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E880C6B-1E0F-46FE-AC1B-F3FB30B7F805}"/>
              </a:ext>
            </a:extLst>
          </p:cNvPr>
          <p:cNvSpPr/>
          <p:nvPr/>
        </p:nvSpPr>
        <p:spPr>
          <a:xfrm rot="10800000">
            <a:off x="7164405" y="4586935"/>
            <a:ext cx="838899" cy="522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09BAD-C960-4A5D-A8DE-CDF2E7452A8A}"/>
              </a:ext>
            </a:extLst>
          </p:cNvPr>
          <p:cNvSpPr txBox="1"/>
          <p:nvPr/>
        </p:nvSpPr>
        <p:spPr>
          <a:xfrm>
            <a:off x="3512587" y="5918727"/>
            <a:ext cx="449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Eta/gamma/</a:t>
            </a:r>
            <a:r>
              <a:rPr lang="en-US" altLang="ko-KR" dirty="0" err="1"/>
              <a:t>max_depth</a:t>
            </a:r>
            <a:r>
              <a:rPr lang="en-US" altLang="ko-KR" dirty="0"/>
              <a:t>/</a:t>
            </a:r>
            <a:r>
              <a:rPr lang="en-US" altLang="ko-KR" dirty="0" err="1"/>
              <a:t>min_child_weight</a:t>
            </a:r>
            <a:endParaRPr lang="ko-KR" altLang="en-US" dirty="0"/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D66A18A8-B150-4B32-8BDB-82D7C133D058}"/>
              </a:ext>
            </a:extLst>
          </p:cNvPr>
          <p:cNvSpPr/>
          <p:nvPr/>
        </p:nvSpPr>
        <p:spPr>
          <a:xfrm rot="10800000" flipH="1">
            <a:off x="1560351" y="5654180"/>
            <a:ext cx="1753299" cy="633879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7A88ED49-2F40-4AEA-8621-6ED9873B5C02}"/>
              </a:ext>
            </a:extLst>
          </p:cNvPr>
          <p:cNvSpPr/>
          <p:nvPr/>
        </p:nvSpPr>
        <p:spPr>
          <a:xfrm rot="10800000">
            <a:off x="8075034" y="5617674"/>
            <a:ext cx="803317" cy="633879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E6448C-1E88-40F5-9A01-3D7522AD27AA}"/>
              </a:ext>
            </a:extLst>
          </p:cNvPr>
          <p:cNvSpPr/>
          <p:nvPr/>
        </p:nvSpPr>
        <p:spPr>
          <a:xfrm>
            <a:off x="8172903" y="4508274"/>
            <a:ext cx="2641501" cy="25166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AC276-359C-4B87-8150-0223CE28FC8E}"/>
              </a:ext>
            </a:extLst>
          </p:cNvPr>
          <p:cNvSpPr/>
          <p:nvPr/>
        </p:nvSpPr>
        <p:spPr>
          <a:xfrm>
            <a:off x="1176260" y="3944430"/>
            <a:ext cx="2641501" cy="25845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4FC83-FE2F-46B6-9940-13B26C9DBCF7}"/>
              </a:ext>
            </a:extLst>
          </p:cNvPr>
          <p:cNvSpPr txBox="1"/>
          <p:nvPr/>
        </p:nvSpPr>
        <p:spPr>
          <a:xfrm>
            <a:off x="1056223" y="1461690"/>
            <a:ext cx="867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Choosing the</a:t>
            </a:r>
            <a:r>
              <a:rPr lang="ko-KR" altLang="en-US" sz="2400" dirty="0"/>
              <a:t> </a:t>
            </a:r>
            <a:r>
              <a:rPr lang="en-US" altLang="ko-KR" sz="2400" dirty="0"/>
              <a:t>best</a:t>
            </a:r>
            <a:r>
              <a:rPr lang="ko-KR" altLang="en-US" sz="2400" dirty="0"/>
              <a:t> </a:t>
            </a:r>
            <a:r>
              <a:rPr lang="en-US" altLang="ko-KR" sz="2400" dirty="0"/>
              <a:t>parameter combination</a:t>
            </a:r>
            <a:r>
              <a:rPr lang="ko-KR" altLang="en-US" sz="2400" dirty="0"/>
              <a:t> </a:t>
            </a:r>
            <a:r>
              <a:rPr lang="en-US" altLang="ko-KR" sz="2400" dirty="0"/>
              <a:t>for</a:t>
            </a:r>
            <a:r>
              <a:rPr lang="ko-KR" altLang="en-US" sz="2400" dirty="0"/>
              <a:t> </a:t>
            </a:r>
            <a:r>
              <a:rPr lang="en-US" altLang="ko-KR" sz="2400" dirty="0"/>
              <a:t>each</a:t>
            </a:r>
            <a:r>
              <a:rPr lang="ko-KR" altLang="en-US" sz="2400" dirty="0"/>
              <a:t> </a:t>
            </a:r>
            <a:r>
              <a:rPr lang="en-US" altLang="ko-KR" sz="2400" dirty="0"/>
              <a:t>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63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Train/Test (80/20)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96A137-0FEF-4FE1-8E97-7A452547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910"/>
          <a:stretch/>
        </p:blipFill>
        <p:spPr>
          <a:xfrm>
            <a:off x="7952083" y="2405293"/>
            <a:ext cx="2872628" cy="17571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8B1E2D-9184-4636-95AD-DBBFC188C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r="30487"/>
          <a:stretch/>
        </p:blipFill>
        <p:spPr>
          <a:xfrm>
            <a:off x="643656" y="2403397"/>
            <a:ext cx="2973676" cy="15793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F00515-A28E-49A0-AD02-0688FC539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117" y="1600004"/>
            <a:ext cx="4169974" cy="316444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BD77E-4170-4491-9AE7-2AA1CB494869}"/>
              </a:ext>
            </a:extLst>
          </p:cNvPr>
          <p:cNvSpPr/>
          <p:nvPr/>
        </p:nvSpPr>
        <p:spPr>
          <a:xfrm>
            <a:off x="1699428" y="2702599"/>
            <a:ext cx="690026" cy="58579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EC3921-5EBF-4E84-99DB-1B9991DE4668}"/>
              </a:ext>
            </a:extLst>
          </p:cNvPr>
          <p:cNvSpPr/>
          <p:nvPr/>
        </p:nvSpPr>
        <p:spPr>
          <a:xfrm>
            <a:off x="9184120" y="2820816"/>
            <a:ext cx="690026" cy="58579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5F663B-4F90-4C2C-9255-A08CD5BC0C1B}"/>
              </a:ext>
            </a:extLst>
          </p:cNvPr>
          <p:cNvSpPr txBox="1"/>
          <p:nvPr/>
        </p:nvSpPr>
        <p:spPr>
          <a:xfrm>
            <a:off x="3788117" y="5760286"/>
            <a:ext cx="476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Pearson correlation coefficient</a:t>
            </a:r>
            <a:r>
              <a:rPr lang="ko-KR" altLang="en-US" dirty="0"/>
              <a:t> </a:t>
            </a:r>
            <a:r>
              <a:rPr lang="en-US" altLang="ko-KR" dirty="0"/>
              <a:t>is better!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6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00436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Final 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3402-49F5-4517-B4B1-8E6A170C3C28}"/>
              </a:ext>
            </a:extLst>
          </p:cNvPr>
          <p:cNvSpPr txBox="1"/>
          <p:nvPr/>
        </p:nvSpPr>
        <p:spPr>
          <a:xfrm>
            <a:off x="2230453" y="3922434"/>
            <a:ext cx="754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XGBRegressor</a:t>
            </a:r>
            <a:r>
              <a:rPr lang="en-US" altLang="ko-KR" dirty="0"/>
              <a:t>(eta=0.1, gamma=5, </a:t>
            </a:r>
            <a:r>
              <a:rPr lang="en-US" altLang="ko-KR" dirty="0" err="1"/>
              <a:t>max_depth</a:t>
            </a:r>
            <a:r>
              <a:rPr lang="en-US" altLang="ko-KR" dirty="0"/>
              <a:t>=8, </a:t>
            </a:r>
            <a:r>
              <a:rPr lang="en-US" altLang="ko-KR" dirty="0" err="1"/>
              <a:t>min_child_weight</a:t>
            </a:r>
            <a:r>
              <a:rPr lang="en-US" altLang="ko-KR" dirty="0"/>
              <a:t>=7)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3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00436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Final 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3402-49F5-4517-B4B1-8E6A170C3C28}"/>
              </a:ext>
            </a:extLst>
          </p:cNvPr>
          <p:cNvSpPr txBox="1"/>
          <p:nvPr/>
        </p:nvSpPr>
        <p:spPr>
          <a:xfrm>
            <a:off x="4541902" y="2509955"/>
            <a:ext cx="692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XGBRegressor</a:t>
            </a:r>
            <a:r>
              <a:rPr lang="en-US" altLang="ko-KR" dirty="0"/>
              <a:t>(</a:t>
            </a:r>
            <a:r>
              <a:rPr lang="en-US" altLang="ko-KR" sz="1600" dirty="0"/>
              <a:t>eta=0.1, gamma=5, 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=8, </a:t>
            </a:r>
            <a:r>
              <a:rPr lang="en-US" altLang="ko-KR" sz="1600" dirty="0" err="1"/>
              <a:t>min_child_weight</a:t>
            </a:r>
            <a:r>
              <a:rPr lang="en-US" altLang="ko-KR" sz="1600" dirty="0"/>
              <a:t>=7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FE9F1E6-4BB3-4D9B-98BE-AFAA354CE6BF}"/>
              </a:ext>
            </a:extLst>
          </p:cNvPr>
          <p:cNvCxnSpPr>
            <a:cxnSpLocks/>
          </p:cNvCxnSpPr>
          <p:nvPr/>
        </p:nvCxnSpPr>
        <p:spPr>
          <a:xfrm flipV="1">
            <a:off x="1484336" y="6056851"/>
            <a:ext cx="0" cy="343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AF45D7-BA87-4244-BC88-B9EBD7A2F26F}"/>
              </a:ext>
            </a:extLst>
          </p:cNvPr>
          <p:cNvCxnSpPr>
            <a:cxnSpLocks/>
          </p:cNvCxnSpPr>
          <p:nvPr/>
        </p:nvCxnSpPr>
        <p:spPr>
          <a:xfrm>
            <a:off x="8313992" y="3013765"/>
            <a:ext cx="0" cy="4152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0E3570-FA6D-4CEB-9B84-51ABC8809C43}"/>
              </a:ext>
            </a:extLst>
          </p:cNvPr>
          <p:cNvSpPr txBox="1"/>
          <p:nvPr/>
        </p:nvSpPr>
        <p:spPr>
          <a:xfrm>
            <a:off x="864569" y="5687519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Cold start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6E6A43-3AEB-4E05-B855-D343D6223994}"/>
              </a:ext>
            </a:extLst>
          </p:cNvPr>
          <p:cNvCxnSpPr>
            <a:cxnSpLocks/>
          </p:cNvCxnSpPr>
          <p:nvPr/>
        </p:nvCxnSpPr>
        <p:spPr>
          <a:xfrm flipV="1">
            <a:off x="1484336" y="3146343"/>
            <a:ext cx="0" cy="172773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4EA6B7-61B1-47F9-AD77-52DE4CAB4679}"/>
              </a:ext>
            </a:extLst>
          </p:cNvPr>
          <p:cNvSpPr txBox="1"/>
          <p:nvPr/>
        </p:nvSpPr>
        <p:spPr>
          <a:xfrm>
            <a:off x="552609" y="2509955"/>
            <a:ext cx="249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features</a:t>
            </a:r>
          </a:p>
          <a:p>
            <a:r>
              <a:rPr lang="en-US" altLang="ko-KR" dirty="0"/>
              <a:t>(Pearson correlation)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48F4A-64BC-4B0A-9B68-323E7483BD39}"/>
              </a:ext>
            </a:extLst>
          </p:cNvPr>
          <p:cNvSpPr txBox="1"/>
          <p:nvPr/>
        </p:nvSpPr>
        <p:spPr>
          <a:xfrm>
            <a:off x="7357648" y="3519690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Ratings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808602-CAE1-48D1-BDD1-4F862A5EC235}"/>
              </a:ext>
            </a:extLst>
          </p:cNvPr>
          <p:cNvCxnSpPr>
            <a:cxnSpLocks/>
          </p:cNvCxnSpPr>
          <p:nvPr/>
        </p:nvCxnSpPr>
        <p:spPr>
          <a:xfrm>
            <a:off x="2575924" y="2694621"/>
            <a:ext cx="164424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56D9E4-FE47-4A8E-ACF8-01F7E646B947}"/>
              </a:ext>
            </a:extLst>
          </p:cNvPr>
          <p:cNvCxnSpPr>
            <a:cxnSpLocks/>
          </p:cNvCxnSpPr>
          <p:nvPr/>
        </p:nvCxnSpPr>
        <p:spPr>
          <a:xfrm>
            <a:off x="8313992" y="3954782"/>
            <a:ext cx="0" cy="415235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903DF1-2595-438E-8897-AD92B4977D70}"/>
              </a:ext>
            </a:extLst>
          </p:cNvPr>
          <p:cNvSpPr txBox="1"/>
          <p:nvPr/>
        </p:nvSpPr>
        <p:spPr>
          <a:xfrm>
            <a:off x="7298924" y="4473600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 Top 5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888D3A4-8664-46D1-BC3D-0D4A132E4E83}"/>
              </a:ext>
            </a:extLst>
          </p:cNvPr>
          <p:cNvCxnSpPr>
            <a:cxnSpLocks/>
          </p:cNvCxnSpPr>
          <p:nvPr/>
        </p:nvCxnSpPr>
        <p:spPr>
          <a:xfrm flipV="1">
            <a:off x="1484336" y="5476370"/>
            <a:ext cx="0" cy="3439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959C45-9FD1-4695-911D-7F3694D0366F}"/>
              </a:ext>
            </a:extLst>
          </p:cNvPr>
          <p:cNvSpPr txBox="1"/>
          <p:nvPr/>
        </p:nvSpPr>
        <p:spPr>
          <a:xfrm>
            <a:off x="864569" y="4830039"/>
            <a:ext cx="146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Rating &amp; genre data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1DB46A-7B2A-48D5-AA00-3972F4BC5588}"/>
              </a:ext>
            </a:extLst>
          </p:cNvPr>
          <p:cNvCxnSpPr>
            <a:cxnSpLocks/>
          </p:cNvCxnSpPr>
          <p:nvPr/>
        </p:nvCxnSpPr>
        <p:spPr>
          <a:xfrm>
            <a:off x="8313992" y="4901727"/>
            <a:ext cx="0" cy="4152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AB090C-5F65-4334-AD73-C2F196A43781}"/>
              </a:ext>
            </a:extLst>
          </p:cNvPr>
          <p:cNvSpPr txBox="1"/>
          <p:nvPr/>
        </p:nvSpPr>
        <p:spPr>
          <a:xfrm>
            <a:off x="7517037" y="5476370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User’s rating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DEC4A-A1F0-47E4-BC5A-37740DEE6601}"/>
              </a:ext>
            </a:extLst>
          </p:cNvPr>
          <p:cNvCxnSpPr>
            <a:cxnSpLocks/>
          </p:cNvCxnSpPr>
          <p:nvPr/>
        </p:nvCxnSpPr>
        <p:spPr>
          <a:xfrm flipH="1" flipV="1">
            <a:off x="2332642" y="5316962"/>
            <a:ext cx="4966282" cy="3705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7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3402-49F5-4517-B4B1-8E6A170C3C28}"/>
              </a:ext>
            </a:extLst>
          </p:cNvPr>
          <p:cNvSpPr txBox="1"/>
          <p:nvPr/>
        </p:nvSpPr>
        <p:spPr>
          <a:xfrm>
            <a:off x="3984118" y="3991283"/>
            <a:ext cx="4253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Sincerely thank you for listening </a:t>
            </a:r>
            <a:r>
              <a:rPr lang="en-US" altLang="ko-KR" sz="2000" dirty="0">
                <a:sym typeface="Wingdings" panose="05000000000000000000" pitchFamily="2" charset="2"/>
              </a:rPr>
              <a:t>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03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510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Goal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1131964" y="5002359"/>
            <a:ext cx="115850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unique movie recommendation system,</a:t>
            </a:r>
          </a:p>
          <a:p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mainly based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similarity analysis’</a:t>
            </a:r>
          </a:p>
          <a:p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					        &amp; ‘</a:t>
            </a:r>
            <a:r>
              <a:rPr lang="en-US" altLang="ko-KR" sz="2400" u="sng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XGBoost regression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13338F-54F6-4D68-96E5-6CE15081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 descr="Netflix 'Shuffle Play' Feature Randomly Streams Selected Titles - Variety">
            <a:extLst>
              <a:ext uri="{FF2B5EF4-FFF2-40B4-BE49-F238E27FC236}">
                <a16:creationId xmlns:a16="http://schemas.microsoft.com/office/drawing/2014/main" id="{59986E99-D6E5-4928-9C12-B0F574BF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96" y="1624526"/>
            <a:ext cx="3633536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왓챠">
            <a:extLst>
              <a:ext uri="{FF2B5EF4-FFF2-40B4-BE49-F238E27FC236}">
                <a16:creationId xmlns:a16="http://schemas.microsoft.com/office/drawing/2014/main" id="{820E5C21-5A78-44BC-BDB0-04A40E9A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628009"/>
            <a:ext cx="3834594" cy="20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8B3765-2FA7-42EB-8087-64ACDED7E0F8}"/>
              </a:ext>
            </a:extLst>
          </p:cNvPr>
          <p:cNvSpPr/>
          <p:nvPr/>
        </p:nvSpPr>
        <p:spPr>
          <a:xfrm>
            <a:off x="8772152" y="5235708"/>
            <a:ext cx="2764536" cy="1237283"/>
          </a:xfrm>
          <a:prstGeom prst="rect">
            <a:avLst/>
          </a:prstGeom>
          <a:solidFill>
            <a:srgbClr val="EFEDF7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427E6E-7A2B-4A3C-BE75-48A2D430F416}"/>
              </a:ext>
            </a:extLst>
          </p:cNvPr>
          <p:cNvSpPr/>
          <p:nvPr/>
        </p:nvSpPr>
        <p:spPr>
          <a:xfrm>
            <a:off x="1779019" y="2666681"/>
            <a:ext cx="5270130" cy="1190398"/>
          </a:xfrm>
          <a:prstGeom prst="rect">
            <a:avLst/>
          </a:prstGeom>
          <a:solidFill>
            <a:srgbClr val="D1F3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975B0A-696E-4F39-84DF-908AFC1163E3}"/>
              </a:ext>
            </a:extLst>
          </p:cNvPr>
          <p:cNvSpPr/>
          <p:nvPr/>
        </p:nvSpPr>
        <p:spPr>
          <a:xfrm>
            <a:off x="8773113" y="2011842"/>
            <a:ext cx="2764536" cy="3223867"/>
          </a:xfrm>
          <a:prstGeom prst="rect">
            <a:avLst/>
          </a:prstGeom>
          <a:solidFill>
            <a:srgbClr val="8E7CC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Today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25C75-3786-46D5-8678-9A4A7A0500E8}"/>
              </a:ext>
            </a:extLst>
          </p:cNvPr>
          <p:cNvSpPr txBox="1"/>
          <p:nvPr/>
        </p:nvSpPr>
        <p:spPr>
          <a:xfrm>
            <a:off x="1979159" y="2657478"/>
            <a:ext cx="37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 for </a:t>
            </a:r>
            <a:r>
              <a:rPr lang="en-US" altLang="ko-KR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56058-A8E2-4A16-A309-A381D6757F6B}"/>
              </a:ext>
            </a:extLst>
          </p:cNvPr>
          <p:cNvSpPr txBox="1"/>
          <p:nvPr/>
        </p:nvSpPr>
        <p:spPr>
          <a:xfrm>
            <a:off x="5084898" y="2680359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 for </a:t>
            </a:r>
            <a:r>
              <a:rPr lang="en-US" altLang="ko-KR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0DDD6-BB89-4457-AFA3-5E8C235039E4}"/>
              </a:ext>
            </a:extLst>
          </p:cNvPr>
          <p:cNvSpPr txBox="1"/>
          <p:nvPr/>
        </p:nvSpPr>
        <p:spPr>
          <a:xfrm>
            <a:off x="3874165" y="1630782"/>
            <a:ext cx="37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data</a:t>
            </a:r>
            <a:endParaRPr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85ADF5-1112-4575-912B-C9B66AA2361D}"/>
              </a:ext>
            </a:extLst>
          </p:cNvPr>
          <p:cNvCxnSpPr>
            <a:cxnSpLocks/>
          </p:cNvCxnSpPr>
          <p:nvPr/>
        </p:nvCxnSpPr>
        <p:spPr>
          <a:xfrm flipH="1">
            <a:off x="2765248" y="2113560"/>
            <a:ext cx="1364130" cy="5343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F9DD1A-8705-4A42-9500-066D06A6037D}"/>
              </a:ext>
            </a:extLst>
          </p:cNvPr>
          <p:cNvCxnSpPr>
            <a:cxnSpLocks/>
          </p:cNvCxnSpPr>
          <p:nvPr/>
        </p:nvCxnSpPr>
        <p:spPr>
          <a:xfrm>
            <a:off x="4633257" y="2110654"/>
            <a:ext cx="1335444" cy="5343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9AA4A2-2069-4B88-9C25-D0AE862CBE73}"/>
              </a:ext>
            </a:extLst>
          </p:cNvPr>
          <p:cNvCxnSpPr>
            <a:cxnSpLocks/>
          </p:cNvCxnSpPr>
          <p:nvPr/>
        </p:nvCxnSpPr>
        <p:spPr>
          <a:xfrm>
            <a:off x="5968701" y="3064249"/>
            <a:ext cx="0" cy="454041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B72D95-F773-461E-8960-55561B4635AD}"/>
              </a:ext>
            </a:extLst>
          </p:cNvPr>
          <p:cNvCxnSpPr>
            <a:cxnSpLocks/>
          </p:cNvCxnSpPr>
          <p:nvPr/>
        </p:nvCxnSpPr>
        <p:spPr>
          <a:xfrm>
            <a:off x="2799823" y="3064249"/>
            <a:ext cx="0" cy="414278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3E1FA2-C6A4-4F28-8199-AC46069C516C}"/>
              </a:ext>
            </a:extLst>
          </p:cNvPr>
          <p:cNvSpPr txBox="1"/>
          <p:nvPr/>
        </p:nvSpPr>
        <p:spPr>
          <a:xfrm>
            <a:off x="5084898" y="3486458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Movie-based CF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5175C-EEEF-4806-B133-1FC671A8E6C7}"/>
              </a:ext>
            </a:extLst>
          </p:cNvPr>
          <p:cNvSpPr txBox="1"/>
          <p:nvPr/>
        </p:nvSpPr>
        <p:spPr>
          <a:xfrm>
            <a:off x="1984212" y="3487747"/>
            <a:ext cx="405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User-based CF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08ADD5-E4B8-4A2A-8919-5774781D68AC}"/>
              </a:ext>
            </a:extLst>
          </p:cNvPr>
          <p:cNvCxnSpPr>
            <a:cxnSpLocks/>
          </p:cNvCxnSpPr>
          <p:nvPr/>
        </p:nvCxnSpPr>
        <p:spPr>
          <a:xfrm>
            <a:off x="2799823" y="3942723"/>
            <a:ext cx="1533475" cy="384428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FE96BB-49F8-4E8B-B99C-FC272852C71A}"/>
              </a:ext>
            </a:extLst>
          </p:cNvPr>
          <p:cNvCxnSpPr>
            <a:cxnSpLocks/>
          </p:cNvCxnSpPr>
          <p:nvPr/>
        </p:nvCxnSpPr>
        <p:spPr>
          <a:xfrm flipH="1">
            <a:off x="4510455" y="3961911"/>
            <a:ext cx="1458246" cy="352493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B23AD9-5378-499F-AF95-0CB632568F8C}"/>
              </a:ext>
            </a:extLst>
          </p:cNvPr>
          <p:cNvSpPr txBox="1"/>
          <p:nvPr/>
        </p:nvSpPr>
        <p:spPr>
          <a:xfrm>
            <a:off x="3520414" y="4388025"/>
            <a:ext cx="1873980" cy="369332"/>
          </a:xfrm>
          <a:prstGeom prst="rect">
            <a:avLst/>
          </a:prstGeom>
          <a:solidFill>
            <a:srgbClr val="D1F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B2A12B-EEA2-40B3-9941-D1256625FD47}"/>
              </a:ext>
            </a:extLst>
          </p:cNvPr>
          <p:cNvCxnSpPr>
            <a:cxnSpLocks/>
          </p:cNvCxnSpPr>
          <p:nvPr/>
        </p:nvCxnSpPr>
        <p:spPr>
          <a:xfrm>
            <a:off x="4451378" y="4807682"/>
            <a:ext cx="0" cy="807576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CC8BA7-6B4A-41B0-AAEF-FB86E524180B}"/>
              </a:ext>
            </a:extLst>
          </p:cNvPr>
          <p:cNvSpPr txBox="1"/>
          <p:nvPr/>
        </p:nvSpPr>
        <p:spPr>
          <a:xfrm>
            <a:off x="7941930" y="5784309"/>
            <a:ext cx="43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‘Rating’ regression using</a:t>
            </a:r>
          </a:p>
          <a:p>
            <a:pPr algn="ctr"/>
            <a:r>
              <a:rPr lang="en-US" altLang="ko-KR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ko-KR" alt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EA32D1-A884-41D7-B493-840DE5623A7B}"/>
              </a:ext>
            </a:extLst>
          </p:cNvPr>
          <p:cNvSpPr txBox="1"/>
          <p:nvPr/>
        </p:nvSpPr>
        <p:spPr>
          <a:xfrm>
            <a:off x="-811314" y="1649694"/>
            <a:ext cx="451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Cold Start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4548F39-10A0-426A-9ED0-FE645B3CA89D}"/>
              </a:ext>
            </a:extLst>
          </p:cNvPr>
          <p:cNvCxnSpPr>
            <a:cxnSpLocks/>
          </p:cNvCxnSpPr>
          <p:nvPr/>
        </p:nvCxnSpPr>
        <p:spPr>
          <a:xfrm flipH="1" flipV="1">
            <a:off x="9639370" y="5235709"/>
            <a:ext cx="1" cy="517468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57946B-7710-4124-BFC6-2BACB0E83E41}"/>
              </a:ext>
            </a:extLst>
          </p:cNvPr>
          <p:cNvSpPr txBox="1"/>
          <p:nvPr/>
        </p:nvSpPr>
        <p:spPr>
          <a:xfrm>
            <a:off x="8108791" y="2948746"/>
            <a:ext cx="405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‘top 5’ movies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user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394EA-82FA-42D0-B898-790CA866606D}"/>
              </a:ext>
            </a:extLst>
          </p:cNvPr>
          <p:cNvSpPr txBox="1"/>
          <p:nvPr/>
        </p:nvSpPr>
        <p:spPr>
          <a:xfrm>
            <a:off x="3769794" y="5599643"/>
            <a:ext cx="1399281" cy="369332"/>
          </a:xfrm>
          <a:prstGeom prst="rect">
            <a:avLst/>
          </a:prstGeom>
          <a:solidFill>
            <a:srgbClr val="EFED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3FB66-4659-4E84-983D-4116D39B2F4D}"/>
              </a:ext>
            </a:extLst>
          </p:cNvPr>
          <p:cNvSpPr txBox="1"/>
          <p:nvPr/>
        </p:nvSpPr>
        <p:spPr>
          <a:xfrm>
            <a:off x="-803549" y="2197214"/>
            <a:ext cx="438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&amp; Web crawling</a:t>
            </a:r>
            <a:endParaRPr lang="ko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F0B84E-3BD1-493C-8FE2-2EFB2C739837}"/>
              </a:ext>
            </a:extLst>
          </p:cNvPr>
          <p:cNvCxnSpPr>
            <a:cxnSpLocks/>
          </p:cNvCxnSpPr>
          <p:nvPr/>
        </p:nvCxnSpPr>
        <p:spPr>
          <a:xfrm>
            <a:off x="5345209" y="5765910"/>
            <a:ext cx="3167593" cy="1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CAF25A-2A40-4099-97AB-2D9981D2E68C}"/>
              </a:ext>
            </a:extLst>
          </p:cNvPr>
          <p:cNvCxnSpPr>
            <a:cxnSpLocks/>
          </p:cNvCxnSpPr>
          <p:nvPr/>
        </p:nvCxnSpPr>
        <p:spPr>
          <a:xfrm flipV="1">
            <a:off x="772757" y="5041033"/>
            <a:ext cx="6534732" cy="16158"/>
          </a:xfrm>
          <a:prstGeom prst="line">
            <a:avLst/>
          </a:prstGeom>
          <a:ln w="22225">
            <a:solidFill>
              <a:srgbClr val="CBC3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127119-8F83-481E-8FAE-071B7C324FCA}"/>
              </a:ext>
            </a:extLst>
          </p:cNvPr>
          <p:cNvCxnSpPr>
            <a:cxnSpLocks/>
          </p:cNvCxnSpPr>
          <p:nvPr/>
        </p:nvCxnSpPr>
        <p:spPr>
          <a:xfrm flipV="1">
            <a:off x="2456094" y="1849300"/>
            <a:ext cx="1345719" cy="10996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C6D6F0FF-BF23-4F62-BCBB-04643989DD60}"/>
              </a:ext>
            </a:extLst>
          </p:cNvPr>
          <p:cNvCxnSpPr>
            <a:cxnSpLocks/>
          </p:cNvCxnSpPr>
          <p:nvPr/>
        </p:nvCxnSpPr>
        <p:spPr>
          <a:xfrm flipV="1">
            <a:off x="1596285" y="1860296"/>
            <a:ext cx="1687246" cy="357286"/>
          </a:xfrm>
          <a:prstGeom prst="curvedConnector3">
            <a:avLst>
              <a:gd name="adj1" fmla="val 50000"/>
            </a:avLst>
          </a:prstGeom>
          <a:ln w="25400">
            <a:solidFill>
              <a:srgbClr val="A7D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608AA7-3231-4C9E-8025-2B2D3EF8861F}"/>
              </a:ext>
            </a:extLst>
          </p:cNvPr>
          <p:cNvSpPr txBox="1"/>
          <p:nvPr/>
        </p:nvSpPr>
        <p:spPr>
          <a:xfrm>
            <a:off x="8912590" y="4832364"/>
            <a:ext cx="126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H.P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7E3827D-5240-4ECD-B777-F05727C83C38}"/>
              </a:ext>
            </a:extLst>
          </p:cNvPr>
          <p:cNvCxnSpPr>
            <a:cxnSpLocks/>
          </p:cNvCxnSpPr>
          <p:nvPr/>
        </p:nvCxnSpPr>
        <p:spPr>
          <a:xfrm flipH="1" flipV="1">
            <a:off x="10638099" y="5235709"/>
            <a:ext cx="13574" cy="527514"/>
          </a:xfrm>
          <a:prstGeom prst="straightConnector1">
            <a:avLst/>
          </a:prstGeom>
          <a:ln w="19050">
            <a:solidFill>
              <a:srgbClr val="FFEE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6227DE1-9DB0-463D-92A1-CD9D0BADE547}"/>
              </a:ext>
            </a:extLst>
          </p:cNvPr>
          <p:cNvSpPr/>
          <p:nvPr/>
        </p:nvSpPr>
        <p:spPr>
          <a:xfrm>
            <a:off x="9140882" y="2123084"/>
            <a:ext cx="1961606" cy="4126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7405F3-84E5-4715-9AF0-8C6FB8D834FE}"/>
              </a:ext>
            </a:extLst>
          </p:cNvPr>
          <p:cNvSpPr txBox="1"/>
          <p:nvPr/>
        </p:nvSpPr>
        <p:spPr>
          <a:xfrm>
            <a:off x="7934615" y="2123085"/>
            <a:ext cx="438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of the user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35F8AA2-35AE-4F52-995D-1590301A9A11}"/>
              </a:ext>
            </a:extLst>
          </p:cNvPr>
          <p:cNvSpPr/>
          <p:nvPr/>
        </p:nvSpPr>
        <p:spPr>
          <a:xfrm>
            <a:off x="1709120" y="5235709"/>
            <a:ext cx="605993" cy="704309"/>
          </a:xfrm>
          <a:prstGeom prst="downArrow">
            <a:avLst/>
          </a:prstGeom>
          <a:solidFill>
            <a:srgbClr val="EF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4C3F9-1791-49BA-B90F-1DC701696B2E}"/>
              </a:ext>
            </a:extLst>
          </p:cNvPr>
          <p:cNvSpPr txBox="1"/>
          <p:nvPr/>
        </p:nvSpPr>
        <p:spPr>
          <a:xfrm>
            <a:off x="1658059" y="5527290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ko-KR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5A242D0E-8AE0-46D3-ACB7-599636BCE3F5}"/>
              </a:ext>
            </a:extLst>
          </p:cNvPr>
          <p:cNvCxnSpPr/>
          <p:nvPr/>
        </p:nvCxnSpPr>
        <p:spPr>
          <a:xfrm rot="10800000" flipV="1">
            <a:off x="4333298" y="2269651"/>
            <a:ext cx="4711790" cy="337296"/>
          </a:xfrm>
          <a:prstGeom prst="bentConnector3">
            <a:avLst>
              <a:gd name="adj1" fmla="val 99932"/>
            </a:avLst>
          </a:prstGeom>
          <a:ln w="25400">
            <a:solidFill>
              <a:srgbClr val="6FA8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화살표: 아래쪽 140">
            <a:extLst>
              <a:ext uri="{FF2B5EF4-FFF2-40B4-BE49-F238E27FC236}">
                <a16:creationId xmlns:a16="http://schemas.microsoft.com/office/drawing/2014/main" id="{19161DD0-6C83-460D-A5B2-E4E63174EF35}"/>
              </a:ext>
            </a:extLst>
          </p:cNvPr>
          <p:cNvSpPr/>
          <p:nvPr/>
        </p:nvSpPr>
        <p:spPr>
          <a:xfrm rot="10800000">
            <a:off x="1612779" y="4172136"/>
            <a:ext cx="777673" cy="704309"/>
          </a:xfrm>
          <a:prstGeom prst="downArrow">
            <a:avLst>
              <a:gd name="adj1" fmla="val 59799"/>
              <a:gd name="adj2" fmla="val 50000"/>
            </a:avLst>
          </a:prstGeom>
          <a:solidFill>
            <a:srgbClr val="D1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5A9F07-9335-4C50-BCBB-C41698B5CA65}"/>
              </a:ext>
            </a:extLst>
          </p:cNvPr>
          <p:cNvSpPr txBox="1"/>
          <p:nvPr/>
        </p:nvSpPr>
        <p:spPr>
          <a:xfrm>
            <a:off x="1647674" y="4377993"/>
            <a:ext cx="70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97AF33-8D06-46C5-9C38-F340E764080E}"/>
              </a:ext>
            </a:extLst>
          </p:cNvPr>
          <p:cNvSpPr txBox="1"/>
          <p:nvPr/>
        </p:nvSpPr>
        <p:spPr>
          <a:xfrm>
            <a:off x="8107699" y="6362033"/>
            <a:ext cx="1080114" cy="338554"/>
          </a:xfrm>
          <a:prstGeom prst="rect">
            <a:avLst/>
          </a:prstGeom>
          <a:solidFill>
            <a:srgbClr val="EFED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ko-KR" alt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17610-4303-4741-AB7C-17FE307E3796}"/>
              </a:ext>
            </a:extLst>
          </p:cNvPr>
          <p:cNvSpPr txBox="1"/>
          <p:nvPr/>
        </p:nvSpPr>
        <p:spPr>
          <a:xfrm>
            <a:off x="10175846" y="4832364"/>
            <a:ext cx="126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H.P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B69346D-C8AF-4AF0-9A00-8EB5AFF5D169}"/>
              </a:ext>
            </a:extLst>
          </p:cNvPr>
          <p:cNvCxnSpPr>
            <a:cxnSpLocks/>
          </p:cNvCxnSpPr>
          <p:nvPr/>
        </p:nvCxnSpPr>
        <p:spPr>
          <a:xfrm flipH="1" flipV="1">
            <a:off x="9639371" y="4464287"/>
            <a:ext cx="1" cy="38033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5F0B68-062F-40CA-893E-B2B204CB3385}"/>
              </a:ext>
            </a:extLst>
          </p:cNvPr>
          <p:cNvCxnSpPr>
            <a:cxnSpLocks/>
          </p:cNvCxnSpPr>
          <p:nvPr/>
        </p:nvCxnSpPr>
        <p:spPr>
          <a:xfrm flipH="1" flipV="1">
            <a:off x="10638098" y="4464287"/>
            <a:ext cx="1" cy="38033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DC32FF-6A46-4318-A033-17A78574DD72}"/>
              </a:ext>
            </a:extLst>
          </p:cNvPr>
          <p:cNvSpPr txBox="1"/>
          <p:nvPr/>
        </p:nvSpPr>
        <p:spPr>
          <a:xfrm>
            <a:off x="9523753" y="4021382"/>
            <a:ext cx="126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FFEE7E-8EE7-443F-A595-B8A479209A1F}"/>
              </a:ext>
            </a:extLst>
          </p:cNvPr>
          <p:cNvCxnSpPr>
            <a:cxnSpLocks/>
          </p:cNvCxnSpPr>
          <p:nvPr/>
        </p:nvCxnSpPr>
        <p:spPr>
          <a:xfrm flipH="1" flipV="1">
            <a:off x="10154420" y="3582822"/>
            <a:ext cx="1" cy="38033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86F7E-A619-481D-9B43-5D025A95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1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1022003" y="1771819"/>
            <a:ext cx="101479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XGBoost</a:t>
            </a:r>
          </a:p>
          <a:p>
            <a:pPr algn="ctr"/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E2E6A-462F-48E6-AB51-083C593B2169}"/>
              </a:ext>
            </a:extLst>
          </p:cNvPr>
          <p:cNvSpPr txBox="1"/>
          <p:nvPr/>
        </p:nvSpPr>
        <p:spPr>
          <a:xfrm>
            <a:off x="1022003" y="2574853"/>
            <a:ext cx="101479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Hyper Parameter Tuning </a:t>
            </a:r>
          </a:p>
          <a:p>
            <a:pPr marL="3314700" lvl="6" indent="-5715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314700" lvl="6" indent="-5715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314700" lvl="6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Eta</a:t>
            </a:r>
          </a:p>
          <a:p>
            <a:pPr marL="3314700" lvl="6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Gamma</a:t>
            </a:r>
          </a:p>
          <a:p>
            <a:pPr marL="3314700" lvl="6" indent="-5715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bg1"/>
                </a:solidFill>
              </a:rPr>
              <a:t>Max_depth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314700" lvl="6" indent="-5715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bg1"/>
                </a:solidFill>
              </a:rPr>
              <a:t>Min_child_weight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D06D3-D857-40BB-9B1D-1AFF9F0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Hyper Parameter Tuning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5C6DF-425D-49E7-939D-B270B658BB44}"/>
              </a:ext>
            </a:extLst>
          </p:cNvPr>
          <p:cNvSpPr txBox="1"/>
          <p:nvPr/>
        </p:nvSpPr>
        <p:spPr>
          <a:xfrm>
            <a:off x="1859891" y="2129813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Eta : Learning rate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12F348-CB3E-46A9-99D4-44349C138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0" y="3496500"/>
            <a:ext cx="5976000" cy="336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41A5E-F032-43C6-A16F-6AF0DF17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9999"/>
          <a:stretch/>
        </p:blipFill>
        <p:spPr>
          <a:xfrm>
            <a:off x="6216002" y="3496499"/>
            <a:ext cx="5976000" cy="33615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52C382-4C3B-4FB1-9D0B-92594EE2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Hyper Parameter Tuning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BD57C-1BCD-4EC9-8588-C8135C5B1D24}"/>
              </a:ext>
            </a:extLst>
          </p:cNvPr>
          <p:cNvSpPr txBox="1"/>
          <p:nvPr/>
        </p:nvSpPr>
        <p:spPr>
          <a:xfrm>
            <a:off x="1859891" y="1940050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Gamma : Gamma is specified to minimize the loss reduction required for segmentation.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BB557-6C47-4A38-8199-D60D7F64C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0" y="3491400"/>
            <a:ext cx="5976000" cy="336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9DC9B1-1A6A-4FF8-AC93-614105223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50000"/>
          <a:stretch/>
        </p:blipFill>
        <p:spPr>
          <a:xfrm>
            <a:off x="6216002" y="3496497"/>
            <a:ext cx="5976000" cy="336150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D276D0-256C-4352-8149-115AE035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Hyper Parameter Tuning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39BDB-814A-43D8-B467-5BCD7E538996}"/>
              </a:ext>
            </a:extLst>
          </p:cNvPr>
          <p:cNvSpPr txBox="1"/>
          <p:nvPr/>
        </p:nvSpPr>
        <p:spPr>
          <a:xfrm>
            <a:off x="1859891" y="2129813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Max_depth</a:t>
            </a:r>
            <a:r>
              <a:rPr lang="en-US" altLang="ko-KR" sz="2400" dirty="0"/>
              <a:t> : The maximum depth of the tree. 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B84EA1-ADA0-4F0F-B6D3-D90468A54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50000"/>
          <a:stretch/>
        </p:blipFill>
        <p:spPr>
          <a:xfrm>
            <a:off x="0" y="3496499"/>
            <a:ext cx="5976000" cy="3361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BB6184-4452-4DD3-AFF1-6096242D1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6216002" y="3496501"/>
            <a:ext cx="5976000" cy="336149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FFF550-C12C-4240-8FC4-060A052F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4FAE23-91CB-47BB-A1A2-F33BE7D255BE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D76F-E5EF-414B-9552-2095E2113EDF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Hyper Parameter Tuning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66037-5749-497D-A458-148058041584}"/>
              </a:ext>
            </a:extLst>
          </p:cNvPr>
          <p:cNvSpPr txBox="1"/>
          <p:nvPr/>
        </p:nvSpPr>
        <p:spPr>
          <a:xfrm>
            <a:off x="1859891" y="1945147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Min_child_weight</a:t>
            </a:r>
            <a:r>
              <a:rPr lang="en-US" altLang="ko-KR" sz="2400" dirty="0"/>
              <a:t> : Defines the minimum sum of weights for all observations required in the child.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0BB36C-382F-41AC-B3F7-7EB39558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0000"/>
          <a:stretch/>
        </p:blipFill>
        <p:spPr>
          <a:xfrm>
            <a:off x="0" y="3496498"/>
            <a:ext cx="5976000" cy="3361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E6B8A-B0F2-4F31-9A1C-2ED24573A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000"/>
          <a:stretch/>
        </p:blipFill>
        <p:spPr>
          <a:xfrm>
            <a:off x="6216000" y="3496498"/>
            <a:ext cx="5976000" cy="33615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B18957-C71D-493D-835E-9572DC87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DADC781-38DC-4C28-B000-A286418F2353}"/>
              </a:ext>
            </a:extLst>
          </p:cNvPr>
          <p:cNvGrpSpPr/>
          <p:nvPr/>
        </p:nvGrpSpPr>
        <p:grpSpPr>
          <a:xfrm>
            <a:off x="-2" y="1892301"/>
            <a:ext cx="6096000" cy="4381500"/>
            <a:chOff x="0" y="0"/>
            <a:chExt cx="11952000" cy="67230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88EFA6-69B3-459D-9330-564FA7AD1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 b="50000"/>
            <a:stretch/>
          </p:blipFill>
          <p:spPr>
            <a:xfrm>
              <a:off x="0" y="0"/>
              <a:ext cx="5976000" cy="3361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F57E6A-CAF1-48ED-B241-6682F4583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0000"/>
            <a:stretch/>
          </p:blipFill>
          <p:spPr>
            <a:xfrm>
              <a:off x="5976000" y="0"/>
              <a:ext cx="5976000" cy="33615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09D3C5-1B86-4CA9-872F-F84705470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 r="50000"/>
            <a:stretch/>
          </p:blipFill>
          <p:spPr>
            <a:xfrm>
              <a:off x="0" y="3361500"/>
              <a:ext cx="5976000" cy="336150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0017C0-1895-4D5A-813C-D10422D70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50000"/>
            <a:stretch/>
          </p:blipFill>
          <p:spPr>
            <a:xfrm>
              <a:off x="5976000" y="3361499"/>
              <a:ext cx="5976000" cy="336150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AE467C0-A295-42D4-B5AC-95D8A94D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299"/>
            <a:ext cx="6095998" cy="4381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FC53A-3A33-44AA-9C2A-A482E6CA0776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D9-7A82-41DF-BA48-85E7BA8D3CE8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Hyper Parameter Tuning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42644C-7A67-4134-A05C-1993A735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443</Words>
  <Application>Microsoft Office PowerPoint</Application>
  <PresentationFormat>와이드스크린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Abadi</vt:lpstr>
      <vt:lpstr>Arial</vt:lpstr>
      <vt:lpstr>Calibri</vt:lpstr>
      <vt:lpstr>Office 테마</vt:lpstr>
      <vt:lpstr>1_Office 테마</vt:lpstr>
      <vt:lpstr>Movie Recommender System  -Team Whatflix-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</dc:creator>
  <cp:lastModifiedBy>hewas321@gmail.com</cp:lastModifiedBy>
  <cp:revision>176</cp:revision>
  <dcterms:created xsi:type="dcterms:W3CDTF">2020-11-30T12:39:24Z</dcterms:created>
  <dcterms:modified xsi:type="dcterms:W3CDTF">2020-12-20T19:36:25Z</dcterms:modified>
</cp:coreProperties>
</file>