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6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8235" y="2193250"/>
            <a:ext cx="9936480" cy="995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5400">
                <a:solidFill>
                  <a:schemeClr val="bg1"/>
                </a:solidFill>
              </a:rPr>
              <a:t>EVPAD</a:t>
            </a:r>
            <a:r>
              <a:rPr lang="ko-KR" altLang="en-US" sz="5400">
                <a:solidFill>
                  <a:schemeClr val="bg1"/>
                </a:solidFill>
              </a:rPr>
              <a:t> 서비스 분석 및 대응방안</a:t>
            </a:r>
            <a:endParaRPr lang="ko-KR" altLang="en-US" sz="540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09110" y="3917911"/>
            <a:ext cx="3573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불법 스트리밍 서비스 취약점 기반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40099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225" y="2036557"/>
            <a:ext cx="2041451" cy="156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03900" y="2036557"/>
            <a:ext cx="2041451" cy="162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3" y="2036557"/>
            <a:ext cx="2041451" cy="1594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5341" y="2036558"/>
            <a:ext cx="2041451" cy="159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08760" y="2151529"/>
            <a:ext cx="849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9006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5231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9551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950" y="2863663"/>
            <a:ext cx="1682895" cy="60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디바이스 속성 정보 값을 통한 암호키 생성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82449" y="2956796"/>
            <a:ext cx="1682895" cy="346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Util Server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 확인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5067" y="2911288"/>
            <a:ext cx="1682895" cy="60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스트리밍 앱 최신 버전 확인 </a:t>
            </a:r>
            <a:endParaRPr lang="en-US" altLang="ko-KR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3173" y="2930338"/>
            <a:ext cx="1682895" cy="34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519721" y="1174816"/>
            <a:ext cx="2765625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b="1" spc="-150">
                <a:solidFill>
                  <a:srgbClr val="3a3c84"/>
                </a:solidFill>
                <a:latin typeface="맑은 고딕"/>
                <a:ea typeface="맑은 고딕"/>
              </a:rPr>
              <a:t>StarVoD </a:t>
            </a: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동작 방식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10028302" y="3921858"/>
            <a:ext cx="254888" cy="3693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5" name=""/>
          <p:cNvSpPr/>
          <p:nvPr/>
        </p:nvSpPr>
        <p:spPr>
          <a:xfrm>
            <a:off x="3195204" y="2917247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5961303" y="2915804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8711430" y="2924078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21"/>
          <p:cNvSpPr/>
          <p:nvPr/>
        </p:nvSpPr>
        <p:spPr>
          <a:xfrm>
            <a:off x="9229792" y="4546155"/>
            <a:ext cx="2041451" cy="156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22"/>
          <p:cNvSpPr/>
          <p:nvPr/>
        </p:nvSpPr>
        <p:spPr>
          <a:xfrm>
            <a:off x="9229792" y="4546153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29"/>
          <p:cNvSpPr txBox="1"/>
          <p:nvPr/>
        </p:nvSpPr>
        <p:spPr>
          <a:xfrm>
            <a:off x="9805034" y="4661126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5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9675741" y="5420885"/>
            <a:ext cx="1162547" cy="33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VoD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 확인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"/>
          <p:cNvSpPr/>
          <p:nvPr/>
        </p:nvSpPr>
        <p:spPr>
          <a:xfrm rot="10794849">
            <a:off x="8729999" y="5298112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24"/>
          <p:cNvSpPr/>
          <p:nvPr/>
        </p:nvSpPr>
        <p:spPr>
          <a:xfrm>
            <a:off x="6456152" y="4565396"/>
            <a:ext cx="2041451" cy="1594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30"/>
          <p:cNvSpPr/>
          <p:nvPr/>
        </p:nvSpPr>
        <p:spPr>
          <a:xfrm>
            <a:off x="6456151" y="4565394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1"/>
          <p:cNvSpPr txBox="1"/>
          <p:nvPr/>
        </p:nvSpPr>
        <p:spPr>
          <a:xfrm>
            <a:off x="7052310" y="4680367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6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6547561" y="5392501"/>
            <a:ext cx="1936894" cy="59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VoD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다운로드 정보 요청</a:t>
            </a:r>
            <a:b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(Torrent URL,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 URL)</a:t>
            </a:r>
            <a:endParaRPr lang="en-US" altLang="ko-KR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직사각형 25"/>
          <p:cNvSpPr/>
          <p:nvPr/>
        </p:nvSpPr>
        <p:spPr>
          <a:xfrm>
            <a:off x="3730619" y="4565397"/>
            <a:ext cx="2041451" cy="159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32"/>
          <p:cNvSpPr/>
          <p:nvPr/>
        </p:nvSpPr>
        <p:spPr>
          <a:xfrm>
            <a:off x="3730617" y="456539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33"/>
          <p:cNvSpPr txBox="1"/>
          <p:nvPr/>
        </p:nvSpPr>
        <p:spPr>
          <a:xfrm>
            <a:off x="4328160" y="4680368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7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3967019" y="5468702"/>
            <a:ext cx="1621160" cy="339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P2P,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 수행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"/>
          <p:cNvSpPr/>
          <p:nvPr/>
        </p:nvSpPr>
        <p:spPr>
          <a:xfrm rot="10794849">
            <a:off x="5961302" y="5325437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23"/>
          <p:cNvSpPr/>
          <p:nvPr/>
        </p:nvSpPr>
        <p:spPr>
          <a:xfrm>
            <a:off x="937740" y="4555775"/>
            <a:ext cx="2041451" cy="162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34"/>
          <p:cNvSpPr/>
          <p:nvPr/>
        </p:nvSpPr>
        <p:spPr>
          <a:xfrm>
            <a:off x="937736" y="455577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35"/>
          <p:cNvSpPr txBox="1"/>
          <p:nvPr/>
        </p:nvSpPr>
        <p:spPr>
          <a:xfrm>
            <a:off x="1527810" y="4670746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8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39"/>
          <p:cNvSpPr txBox="1"/>
          <p:nvPr/>
        </p:nvSpPr>
        <p:spPr>
          <a:xfrm>
            <a:off x="1136063" y="5478130"/>
            <a:ext cx="1682895" cy="33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VoD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다운로드 및 재생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"/>
          <p:cNvSpPr/>
          <p:nvPr/>
        </p:nvSpPr>
        <p:spPr>
          <a:xfrm rot="10794849">
            <a:off x="3169899" y="5314276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"/>
          <p:cNvSpPr/>
          <p:nvPr/>
        </p:nvSpPr>
        <p:spPr>
          <a:xfrm rot="5378344">
            <a:off x="10124209" y="3970673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38"/>
          <p:cNvSpPr txBox="1"/>
          <p:nvPr/>
        </p:nvSpPr>
        <p:spPr>
          <a:xfrm>
            <a:off x="9451490" y="2957170"/>
            <a:ext cx="1682895" cy="34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디바이스 인증 요청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7" y="111525"/>
            <a:ext cx="4009983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519721" y="1174816"/>
            <a:ext cx="2873864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b="1" spc="-150">
                <a:solidFill>
                  <a:srgbClr val="3a3c84"/>
                </a:solidFill>
                <a:latin typeface="맑은 고딕"/>
                <a:ea typeface="맑은 고딕"/>
              </a:rPr>
              <a:t>StarVoD </a:t>
            </a: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동작 방식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3058" y="1736866"/>
            <a:ext cx="9220126" cy="4874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90035" y="3075057"/>
            <a:ext cx="4050030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-300"/>
              <a:t>서비스 취약점 분석</a:t>
            </a:r>
            <a:endParaRPr lang="ko-KR" altLang="en-US" sz="4000" b="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0475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2613" y="2206295"/>
            <a:ext cx="9318759" cy="1384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61188" y="4331199"/>
            <a:ext cx="9295965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32611" y="2174545"/>
            <a:ext cx="2210159" cy="1412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52888" y="4321674"/>
            <a:ext cx="2231325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22051" y="2676186"/>
            <a:ext cx="1811433" cy="451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chemeClr val="bg1"/>
                </a:solidFill>
              </a:rPr>
              <a:t>인증 우회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111" y="4655609"/>
            <a:ext cx="2139518" cy="81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</a:rPr>
              <a:t>P2P </a:t>
            </a:r>
            <a:r>
              <a:rPr lang="ko-KR" altLang="en-US" sz="2400">
                <a:solidFill>
                  <a:schemeClr val="bg1"/>
                </a:solidFill>
              </a:rPr>
              <a:t>네트워크 </a:t>
            </a:r>
            <a:endParaRPr lang="ko-KR" altLang="en-US" sz="240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sz="2400">
                <a:solidFill>
                  <a:schemeClr val="bg1"/>
                </a:solidFill>
              </a:rPr>
              <a:t>공격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519721" y="1174816"/>
            <a:ext cx="2456304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취약점 분석 결과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2849767" y="2403831"/>
            <a:ext cx="5927150" cy="112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6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유효한 디바이스 속성 값을 활용한 무제한 기기 복사 가능</a:t>
            </a:r>
            <a:endParaRPr lang="ko-KR" altLang="en-US" sz="1600" b="1" spc="-50">
              <a:solidFill>
                <a:srgbClr val="0000ff"/>
              </a:solidFill>
              <a:latin typeface="Arial"/>
              <a:cs typeface="Arial"/>
            </a:endParaRPr>
          </a:p>
          <a:p>
            <a:pPr algn="just">
              <a:lnSpc>
                <a:spcPct val="220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⦁Nox,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Demo APP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과 같은 에뮬레이팅 환경에서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TV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채널 시청 가능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실 장비에서 인증한 </a:t>
            </a:r>
            <a:r>
              <a:rPr lang="en-US" altLang="ko-KR" sz="1600" b="1" spc="-50">
                <a:latin typeface="Arial"/>
                <a:cs typeface="Arial"/>
              </a:rPr>
              <a:t>peer_id, user_id</a:t>
            </a:r>
            <a:r>
              <a:rPr lang="ko-KR" altLang="en-US" sz="1600" b="1" spc="-50">
                <a:latin typeface="Arial"/>
                <a:cs typeface="Arial"/>
              </a:rPr>
              <a:t> 를 통한 세션 리플레이 가능</a:t>
            </a:r>
            <a:endParaRPr lang="ko-KR" altLang="en-US" sz="1600" b="1" spc="-50">
              <a:latin typeface="Arial"/>
              <a:cs typeface="Arial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2900567" y="4573414"/>
            <a:ext cx="8552630" cy="117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5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⦁libtvcore.so</a:t>
            </a:r>
            <a:r>
              <a:rPr lang="ko-KR" altLang="en-US" sz="1600" b="1" spc="-50">
                <a:latin typeface="Arial"/>
                <a:cs typeface="Arial"/>
              </a:rPr>
              <a:t> 바이너리 내 </a:t>
            </a:r>
            <a:r>
              <a:rPr lang="en-US" altLang="ko-KR" sz="1600" b="1" spc="-50">
                <a:latin typeface="Arial"/>
                <a:cs typeface="Arial"/>
              </a:rPr>
              <a:t>P2P</a:t>
            </a:r>
            <a:r>
              <a:rPr lang="ko-KR" altLang="en-US" sz="1600" b="1" spc="-50">
                <a:latin typeface="Arial"/>
                <a:cs typeface="Arial"/>
              </a:rPr>
              <a:t> 통신 메커니즘 </a:t>
            </a:r>
            <a:r>
              <a:rPr lang="en-US" altLang="ko-KR" sz="1600" b="1" spc="-50">
                <a:latin typeface="Arial"/>
                <a:cs typeface="Arial"/>
              </a:rPr>
              <a:t>(</a:t>
            </a:r>
            <a:r>
              <a:rPr lang="ko-KR" altLang="en-US" sz="1600" b="1" spc="-50">
                <a:latin typeface="Arial"/>
                <a:cs typeface="Arial"/>
              </a:rPr>
              <a:t>송수신 및 암복호화 함수</a:t>
            </a:r>
            <a:r>
              <a:rPr lang="en-US" altLang="ko-KR" sz="1600" b="1" spc="-50">
                <a:latin typeface="Arial"/>
                <a:cs typeface="Arial"/>
              </a:rPr>
              <a:t>)</a:t>
            </a:r>
            <a:r>
              <a:rPr lang="ko-KR" altLang="en-US" sz="1600" b="1" spc="-50">
                <a:latin typeface="Arial"/>
                <a:cs typeface="Arial"/>
              </a:rPr>
              <a:t> 분석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상호 인증 데이터를 제외한 </a:t>
            </a:r>
            <a:r>
              <a:rPr lang="en-US" altLang="ko-KR" sz="1600" b="1" spc="-50">
                <a:latin typeface="Arial"/>
                <a:cs typeface="Arial"/>
              </a:rPr>
              <a:t>TCP</a:t>
            </a:r>
            <a:r>
              <a:rPr lang="ko-KR" altLang="en-US" sz="1600" b="1" spc="-50">
                <a:latin typeface="Arial"/>
                <a:cs typeface="Arial"/>
              </a:rPr>
              <a:t> 스트리밍 데이터 변조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9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서비스 바이너리 자체는 활성화 상태이지만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TV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스트리밍 불가 확인</a:t>
            </a:r>
            <a:endParaRPr lang="ko-KR" altLang="en-US" sz="1600" b="1" spc="-5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809184" cy="5053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0813" y="1378024"/>
            <a:ext cx="1512283" cy="561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13435" y="1483472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791311" y="2315991"/>
            <a:ext cx="5113042" cy="445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목적 </a:t>
            </a:r>
            <a:r>
              <a:rPr lang="en-US" altLang="ko-KR" sz="1600" b="1" spc="-50">
                <a:latin typeface="Arial"/>
                <a:cs typeface="Arial"/>
              </a:rPr>
              <a:t>: Nox</a:t>
            </a:r>
            <a:r>
              <a:rPr lang="ko-KR" altLang="en-US" sz="1600" b="1" spc="-50">
                <a:latin typeface="Arial"/>
                <a:cs typeface="Arial"/>
              </a:rPr>
              <a:t> 를 통한 </a:t>
            </a:r>
            <a:r>
              <a:rPr lang="en-US" altLang="ko-KR" sz="1600" b="1" spc="-50">
                <a:latin typeface="Arial"/>
                <a:cs typeface="Arial"/>
              </a:rPr>
              <a:t>TV</a:t>
            </a:r>
            <a:r>
              <a:rPr lang="ko-KR" altLang="en-US" sz="1600" b="1" spc="-50">
                <a:latin typeface="Arial"/>
                <a:cs typeface="Arial"/>
              </a:rPr>
              <a:t> 시청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디바이스 정보 값 변경  </a:t>
            </a:r>
            <a:r>
              <a:rPr lang="en-US" altLang="ko-KR" sz="1400" b="1" spc="-50">
                <a:solidFill>
                  <a:srgbClr val="008000"/>
                </a:solidFill>
                <a:latin typeface="Arial"/>
                <a:cs typeface="Arial"/>
              </a:rPr>
              <a:t>* CPU_ID, CPU_KEY, MAC </a:t>
            </a:r>
            <a:r>
              <a:rPr lang="ko-KR" altLang="en-US" sz="1400" b="1" spc="-50">
                <a:solidFill>
                  <a:srgbClr val="008000"/>
                </a:solidFill>
                <a:latin typeface="Arial"/>
                <a:cs typeface="Arial"/>
              </a:rPr>
              <a:t>등</a:t>
            </a:r>
            <a:endParaRPr lang="ko-KR" altLang="en-US" sz="14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실제 통신 암호키 설정 </a:t>
            </a:r>
            <a:r>
              <a:rPr lang="en-US" altLang="ko-KR" sz="1600" b="1" spc="-50">
                <a:latin typeface="Arial"/>
                <a:cs typeface="Arial"/>
              </a:rPr>
              <a:t>(</a:t>
            </a:r>
            <a:r>
              <a:rPr lang="ko-KR" altLang="en-US" sz="1600" b="1" spc="-50">
                <a:latin typeface="Arial"/>
                <a:cs typeface="Arial"/>
              </a:rPr>
              <a:t>고정</a:t>
            </a:r>
            <a:r>
              <a:rPr lang="en-US" altLang="ko-KR" sz="1600" b="1" spc="-50">
                <a:latin typeface="Arial"/>
                <a:cs typeface="Arial"/>
              </a:rPr>
              <a:t>)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b="1" spc="-50">
                <a:latin typeface="Arial"/>
                <a:cs typeface="Arial"/>
              </a:rPr>
              <a:t>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⦁Live </a:t>
            </a:r>
            <a:r>
              <a:rPr lang="ko-KR" altLang="en-US" sz="1600" b="1" spc="-50">
                <a:latin typeface="Arial"/>
                <a:cs typeface="Arial"/>
              </a:rPr>
              <a:t>채널 목록</a:t>
            </a:r>
            <a:r>
              <a:rPr lang="en-US" altLang="ko-KR" sz="1600" b="1" spc="-50">
                <a:latin typeface="Arial"/>
                <a:cs typeface="Arial"/>
              </a:rPr>
              <a:t> </a:t>
            </a:r>
            <a:r>
              <a:rPr lang="ko-KR" altLang="en-US" sz="1600" b="1" spc="-50">
                <a:latin typeface="Arial"/>
                <a:cs typeface="Arial"/>
              </a:rPr>
              <a:t>저장 </a:t>
            </a:r>
            <a:r>
              <a:rPr lang="en-US" altLang="ko-KR" sz="1600" b="1" spc="-50">
                <a:latin typeface="Arial"/>
                <a:cs typeface="Arial"/>
              </a:rPr>
              <a:t>Local DB</a:t>
            </a:r>
            <a:r>
              <a:rPr lang="ko-KR" altLang="en-US" sz="1600" b="1" spc="-50">
                <a:latin typeface="Arial"/>
                <a:cs typeface="Arial"/>
              </a:rPr>
              <a:t> 복사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/data/data/com.yby.live.v6.star/databases/MXLive</a:t>
            </a:r>
            <a:endParaRPr lang="en-US" altLang="ko-KR" sz="16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5523" y="1462943"/>
            <a:ext cx="4566454" cy="2217612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7209" y="4211231"/>
            <a:ext cx="4541913" cy="2042337"/>
          </a:xfrm>
          <a:prstGeom prst="rect">
            <a:avLst/>
          </a:prstGeom>
        </p:spPr>
      </p:pic>
      <p:sp>
        <p:nvSpPr>
          <p:cNvPr id="50" name="TextBox 11"/>
          <p:cNvSpPr txBox="1"/>
          <p:nvPr/>
        </p:nvSpPr>
        <p:spPr>
          <a:xfrm>
            <a:off x="7272221" y="3729639"/>
            <a:ext cx="3716042" cy="33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[Nox Frida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 에서 실 장비 속성 값 복사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  <p:sp>
        <p:nvSpPr>
          <p:cNvPr id="51" name="TextBox 11"/>
          <p:cNvSpPr txBox="1"/>
          <p:nvPr/>
        </p:nvSpPr>
        <p:spPr>
          <a:xfrm>
            <a:off x="7096536" y="6317264"/>
            <a:ext cx="3895958" cy="33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실 장비에서 활용하는 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AES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 암호키 복사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809184" cy="5053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0813" y="1378024"/>
            <a:ext cx="1512283" cy="561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13435" y="1483472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791311" y="2315991"/>
            <a:ext cx="6656444" cy="317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시연 </a:t>
            </a:r>
            <a:r>
              <a:rPr lang="en-US" altLang="ko-KR" sz="1600" b="1" spc="-50">
                <a:latin typeface="Arial"/>
                <a:cs typeface="Arial"/>
              </a:rPr>
              <a:t>: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en-US" sz="1600" b="1" spc="-50">
                <a:latin typeface="Arial"/>
                <a:cs typeface="Arial"/>
              </a:rPr>
              <a:t>https://www.youtube.com/watch?v=BH7Wxfy4chg</a:t>
            </a:r>
            <a:endParaRPr lang="en-US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효과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실 장비가 아닌 에뮬레이터를 통해 무제한 기기 복사 가능</a:t>
            </a:r>
            <a:endParaRPr lang="ko-KR" altLang="en-US" sz="1600" b="1" spc="-50">
              <a:solidFill>
                <a:srgbClr val="0000ff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tl</a:t>
            </a:r>
            <a:endParaRPr lang="en-US" altLang="ko-KR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791311" y="2382639"/>
            <a:ext cx="5769208" cy="4559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목적 </a:t>
            </a:r>
            <a:r>
              <a:rPr lang="en-US" altLang="ko-KR" sz="1600" b="1" spc="-50">
                <a:latin typeface="Arial"/>
                <a:cs typeface="Arial"/>
              </a:rPr>
              <a:t>:</a:t>
            </a:r>
            <a:r>
              <a:rPr lang="ko-KR" altLang="en-US" sz="1600" b="1" spc="-50">
                <a:latin typeface="Arial"/>
                <a:cs typeface="Arial"/>
              </a:rPr>
              <a:t> 스트리밍 서비스 장애 발생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05000"/>
              </a:lnSpc>
              <a:defRPr/>
            </a:pP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5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⦁Frida </a:t>
            </a:r>
            <a:r>
              <a:rPr lang="ko-KR" altLang="en-US" sz="1600" b="1" spc="-50">
                <a:latin typeface="Arial"/>
                <a:cs typeface="Arial"/>
              </a:rPr>
              <a:t>를 통한 </a:t>
            </a:r>
            <a:r>
              <a:rPr lang="en-US" altLang="ko-KR" sz="1600" b="1" spc="-50">
                <a:latin typeface="Arial"/>
                <a:cs typeface="Arial"/>
              </a:rPr>
              <a:t>libtvcore.so </a:t>
            </a:r>
            <a:r>
              <a:rPr lang="ko-KR" altLang="en-US" sz="1600" b="1" spc="-50">
                <a:latin typeface="Arial"/>
                <a:cs typeface="Arial"/>
              </a:rPr>
              <a:t>내 </a:t>
            </a:r>
            <a:r>
              <a:rPr lang="en-US" altLang="ko-KR" sz="1600" b="1" spc="-50">
                <a:latin typeface="Arial"/>
                <a:cs typeface="Arial"/>
              </a:rPr>
              <a:t>P2P </a:t>
            </a:r>
            <a:r>
              <a:rPr lang="ko-KR" altLang="en-US" sz="1600" b="1" spc="-50">
                <a:latin typeface="Arial"/>
                <a:cs typeface="Arial"/>
              </a:rPr>
              <a:t>통신 메커니즘 분석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8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6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송수신 데이터 암복호화 시 후킹하여 평문 데이터 변조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암호화 데이터 변조 시 복호화 해제 실패로 영향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 x</a:t>
            </a:r>
            <a:endParaRPr lang="en-US" altLang="ko-KR" sz="16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23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실제 서비스 영향성을 고려하여</a:t>
            </a:r>
            <a:r>
              <a:rPr lang="en-US" altLang="ko-KR" sz="1600" b="1" spc="-50">
                <a:latin typeface="Arial"/>
                <a:cs typeface="Arial"/>
              </a:rPr>
              <a:t>,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recv </a:t>
            </a:r>
            <a:r>
              <a:rPr lang="ko-KR" altLang="en-US" sz="1600" b="1" spc="-50">
                <a:latin typeface="Arial"/>
                <a:cs typeface="Arial"/>
              </a:rPr>
              <a:t>데이터 변조로 에러 확인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9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P2P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네트워크 구성 후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특정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IP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로 부터의 데이터 수신 시 변조</a:t>
            </a:r>
            <a:endParaRPr lang="ko-KR" altLang="en-US" sz="16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72200" y="1952916"/>
            <a:ext cx="5165778" cy="1852732"/>
          </a:xfrm>
          <a:prstGeom prst="rect">
            <a:avLst/>
          </a:prstGeom>
        </p:spPr>
      </p:pic>
      <p:sp>
        <p:nvSpPr>
          <p:cNvPr id="52" name="TextBox 11"/>
          <p:cNvSpPr txBox="1"/>
          <p:nvPr/>
        </p:nvSpPr>
        <p:spPr>
          <a:xfrm>
            <a:off x="6662622" y="3893681"/>
            <a:ext cx="4361624" cy="33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[Peer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들과의 동일한 사이즈의 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UDP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 통신 패킷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791311" y="2315987"/>
            <a:ext cx="6996875" cy="41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⦁Frida </a:t>
            </a:r>
            <a:r>
              <a:rPr lang="ko-KR" altLang="en-US" sz="1600" b="1" spc="-50">
                <a:latin typeface="Arial"/>
                <a:cs typeface="Arial"/>
              </a:rPr>
              <a:t>를 통한 </a:t>
            </a:r>
            <a:r>
              <a:rPr lang="en-US" altLang="ko-KR" sz="1600" b="1" spc="-50">
                <a:latin typeface="Arial"/>
                <a:cs typeface="Arial"/>
              </a:rPr>
              <a:t>libtvcore.so </a:t>
            </a:r>
            <a:r>
              <a:rPr lang="ko-KR" altLang="en-US" sz="1600" b="1" spc="-50">
                <a:latin typeface="Arial"/>
                <a:cs typeface="Arial"/>
              </a:rPr>
              <a:t>내 </a:t>
            </a:r>
            <a:r>
              <a:rPr lang="en-US" altLang="ko-KR" sz="1600" b="1" spc="-50">
                <a:latin typeface="Arial"/>
                <a:cs typeface="Arial"/>
              </a:rPr>
              <a:t>P2P </a:t>
            </a:r>
            <a:r>
              <a:rPr lang="ko-KR" altLang="en-US" sz="1600" b="1" spc="-50">
                <a:latin typeface="Arial"/>
                <a:cs typeface="Arial"/>
              </a:rPr>
              <a:t>통신 메커니즘 분석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송수신 함수 확인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35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en-US" altLang="ko-KR" sz="1600" b="1" spc="-50">
                <a:latin typeface="Arial"/>
                <a:cs typeface="Arial"/>
              </a:rPr>
              <a:t> - send / recv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5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-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enet_peer_send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r>
              <a:rPr lang="en-US" altLang="ko-KR" sz="1600" b="1" spc="-50">
                <a:latin typeface="Arial"/>
                <a:cs typeface="Arial"/>
              </a:rPr>
              <a:t>-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enet_peer_receive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225000"/>
              </a:lnSpc>
              <a:defRPr/>
            </a:pPr>
            <a:endParaRPr lang="en-US" altLang="ko-KR" sz="1600" b="1" spc="-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⦁enet_peer_send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/ enet_peer_receive </a:t>
            </a:r>
            <a:r>
              <a:rPr lang="ko-KR" altLang="en-US" sz="1600" b="1" spc="-50">
                <a:latin typeface="Arial"/>
                <a:cs typeface="Arial"/>
              </a:rPr>
              <a:t>는 모두 동일한 구조체를 인자로 전달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1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r>
              <a:rPr lang="en-US" altLang="ko-KR" sz="1600" b="1" spc="-50">
                <a:latin typeface="Arial"/>
                <a:cs typeface="Arial"/>
              </a:rPr>
              <a:t>-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(6th arg) speer_tag : </a:t>
            </a:r>
            <a:r>
              <a:rPr lang="ko-KR" altLang="en-US" sz="1600" b="1" spc="-50">
                <a:latin typeface="Arial"/>
                <a:cs typeface="Arial"/>
              </a:rPr>
              <a:t>통신하는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Peer 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정보</a:t>
            </a:r>
            <a:r>
              <a:rPr lang="ko-KR" altLang="en-US" sz="1600" b="1" spc="-50">
                <a:latin typeface="Arial"/>
                <a:cs typeface="Arial"/>
              </a:rPr>
              <a:t>를 포함하는 구조체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   - (7th arg) speer_data : </a:t>
            </a:r>
            <a:r>
              <a:rPr lang="ko-KR" altLang="en-US" sz="1600" b="1" spc="-50">
                <a:latin typeface="Arial"/>
                <a:cs typeface="Arial"/>
              </a:rPr>
              <a:t>통신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정보</a:t>
            </a:r>
            <a:r>
              <a:rPr lang="ko-KR" altLang="en-US" sz="1600" b="1" spc="-50">
                <a:latin typeface="Arial"/>
                <a:cs typeface="Arial"/>
              </a:rPr>
              <a:t>를 포함하는 구조체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50">
              <a:latin typeface="Arial"/>
              <a:cs typeface="Arial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0332" y="1733223"/>
            <a:ext cx="5438633" cy="2526379"/>
          </a:xfrm>
          <a:prstGeom prst="rect">
            <a:avLst/>
          </a:prstGeom>
        </p:spPr>
      </p:pic>
      <p:sp>
        <p:nvSpPr>
          <p:cNvPr id="52" name="TextBox 11"/>
          <p:cNvSpPr txBox="1"/>
          <p:nvPr/>
        </p:nvSpPr>
        <p:spPr>
          <a:xfrm>
            <a:off x="7480714" y="4306431"/>
            <a:ext cx="2742374" cy="33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[enet_peer_receive 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함수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791311" y="2325512"/>
            <a:ext cx="6996875" cy="330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암복호화 함수 확인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25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en-US" altLang="ko-KR" sz="1600" b="1" spc="-50">
                <a:latin typeface="Arial"/>
                <a:cs typeface="Arial"/>
              </a:rPr>
              <a:t> - speer_msg_encode()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5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-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speer_msg_decode()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25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⦁speer_msg_encode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/ speer_msg_decode </a:t>
            </a:r>
            <a:r>
              <a:rPr lang="ko-KR" altLang="en-US" sz="1600" b="1" spc="-50">
                <a:latin typeface="Arial"/>
                <a:cs typeface="Arial"/>
              </a:rPr>
              <a:t>는 모두 동일한 인자 구성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5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r>
              <a:rPr lang="en-US" altLang="ko-KR" sz="1600" b="1" spc="-50">
                <a:latin typeface="Arial"/>
                <a:cs typeface="Arial"/>
              </a:rPr>
              <a:t>-</a:t>
            </a:r>
            <a:r>
              <a:rPr lang="ko-KR" altLang="en-US" sz="1600" b="1" spc="-50">
                <a:latin typeface="Arial"/>
                <a:cs typeface="Arial"/>
              </a:rPr>
              <a:t> </a:t>
            </a:r>
            <a:r>
              <a:rPr lang="en-US" altLang="ko-KR" sz="1600" b="1" spc="-50">
                <a:latin typeface="Arial"/>
                <a:cs typeface="Arial"/>
              </a:rPr>
              <a:t>args :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(speer_tag, speer_data, src_buf, size, dst_buf)</a:t>
            </a:r>
            <a:endParaRPr lang="en-US" altLang="ko-KR" sz="1600" b="1" spc="-50">
              <a:solidFill>
                <a:srgbClr val="0000ff"/>
              </a:solidFill>
              <a:latin typeface="Arial"/>
              <a:cs typeface="Arial"/>
            </a:endParaRPr>
          </a:p>
          <a:p>
            <a:pPr algn="just">
              <a:lnSpc>
                <a:spcPct val="170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enet_peer_send / enet_peer_receive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에서 인자 전달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5533" y="1916280"/>
            <a:ext cx="5311600" cy="1722269"/>
          </a:xfrm>
          <a:prstGeom prst="rect">
            <a:avLst/>
          </a:prstGeom>
        </p:spPr>
      </p:pic>
      <p:sp>
        <p:nvSpPr>
          <p:cNvPr id="52" name="TextBox 11"/>
          <p:cNvSpPr txBox="1"/>
          <p:nvPr/>
        </p:nvSpPr>
        <p:spPr>
          <a:xfrm>
            <a:off x="7480714" y="3734931"/>
            <a:ext cx="2742374" cy="33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[speer_msg_encode 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함수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86536" y="2315987"/>
            <a:ext cx="6996875" cy="377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인자 분석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speer_tag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구조체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⦁0x28 offset :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통신 노드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IP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       (4 bytes / big endian)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0x2c offset :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통신 노드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Port    (2 bytes / big endian)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src_buf, dst_buf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⦁0x0 offset :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Size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 (2 bytes /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encode :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big / decode : little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0x2 offset :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Data 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86475" y="1780900"/>
            <a:ext cx="5273497" cy="1463166"/>
          </a:xfrm>
          <a:prstGeom prst="rect">
            <a:avLst/>
          </a:prstGeom>
        </p:spPr>
      </p:pic>
      <p:sp>
        <p:nvSpPr>
          <p:cNvPr id="59" name="TextBox 11"/>
          <p:cNvSpPr txBox="1"/>
          <p:nvPr/>
        </p:nvSpPr>
        <p:spPr>
          <a:xfrm>
            <a:off x="7804564" y="3296781"/>
            <a:ext cx="1938040" cy="33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[speer_tag data]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7683913" y="5940498"/>
            <a:ext cx="2742374" cy="334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[speer_msg_encode 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결과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4346" y="3775241"/>
            <a:ext cx="4625741" cy="1051651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16406" y="4923320"/>
            <a:ext cx="4618120" cy="1066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99055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목 차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29264" y="2234823"/>
            <a:ext cx="3957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45222" y="2281114"/>
            <a:ext cx="298993" cy="574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5222" y="3579352"/>
            <a:ext cx="3194592" cy="571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서비스 취약점 분석</a:t>
            </a: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b="0" spc="-30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5222" y="4898853"/>
            <a:ext cx="364226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불법 서비스 대응 방안</a:t>
            </a: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26"/>
          <p:cNvSpPr txBox="1"/>
          <p:nvPr/>
        </p:nvSpPr>
        <p:spPr>
          <a:xfrm>
            <a:off x="2945222" y="2312527"/>
            <a:ext cx="3556543" cy="571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bg1"/>
                </a:solidFill>
                <a:latin typeface="+mn-ea"/>
              </a:rPr>
              <a:t>불법 서비스 메커니즘</a:t>
            </a:r>
            <a:endParaRPr lang="ko-KR" altLang="en-US" sz="3200" b="0" spc="-30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86536" y="2315975"/>
            <a:ext cx="6996875" cy="4063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통신 패킷 분석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노드별 통신 패턴이 유사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(UDP / TCP)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75000"/>
              </a:lnSpc>
              <a:defRPr/>
            </a:pP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   - Data Len &gt;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0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인 패킷 대상 분석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55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TCP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데이터 분석 내용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65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⦁다수의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PSH, ACK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패킷 수신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 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첫 패킷의 사이즈는 항상 고정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(20 bytes)</a:t>
            </a:r>
            <a:endParaRPr lang="en-US" altLang="ko-KR" sz="16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175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⦁이후 동일 사이즈의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ACK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패킷 지속 수신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7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⦁초반 인증 후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스트리밍 데이터 지속 통신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60" name="TextBox 11"/>
          <p:cNvSpPr txBox="1"/>
          <p:nvPr/>
        </p:nvSpPr>
        <p:spPr>
          <a:xfrm>
            <a:off x="6085318" y="5988123"/>
            <a:ext cx="5278806" cy="33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[Filter :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 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ip.addr == 119.74.178.17 &amp;&amp; data.len != 0]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rcRect l="33780" t="11390" r="-110" b="11700"/>
          <a:stretch>
            <a:fillRect/>
          </a:stretch>
        </p:blipFill>
        <p:spPr>
          <a:xfrm>
            <a:off x="5329928" y="1428801"/>
            <a:ext cx="6034682" cy="2000199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rcRect l="34500" t="26320" b="5140"/>
          <a:stretch>
            <a:fillRect/>
          </a:stretch>
        </p:blipFill>
        <p:spPr>
          <a:xfrm>
            <a:off x="5276744" y="4074753"/>
            <a:ext cx="6095999" cy="1850885"/>
          </a:xfrm>
          <a:prstGeom prst="rect">
            <a:avLst/>
          </a:prstGeom>
        </p:spPr>
      </p:pic>
      <p:sp>
        <p:nvSpPr>
          <p:cNvPr id="67" name="TextBox 11"/>
          <p:cNvSpPr txBox="1"/>
          <p:nvPr/>
        </p:nvSpPr>
        <p:spPr>
          <a:xfrm>
            <a:off x="5822684" y="3461108"/>
            <a:ext cx="5567768" cy="33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[Filter :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 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ip.addr == 113.253.161.160 &amp;&amp; data.len != 0]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86536" y="2315975"/>
            <a:ext cx="6996875" cy="41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통신 메커니즘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90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1.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스트리밍 데이터 교환 요청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(Broadcast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/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0x36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바이트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50000"/>
              </a:lnSpc>
              <a:defRPr/>
            </a:pP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   2.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응답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(0x14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바이트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1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3.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데이터 블록 동기화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(0x3e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바이트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4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4.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데이터 블록 통신 시작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(0x1a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패킷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4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5.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데이터 블록 교환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5098" y="1900272"/>
            <a:ext cx="3893820" cy="360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86536" y="2315975"/>
            <a:ext cx="10635914" cy="410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공격 방식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데이터 블록 동기화 패킷 데이터 변조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사이즈 필드에 대한 유효성 검사가 존재하여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사이즈 필드 값은 고정하고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0x2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offset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부터의 데이터 영역만 변조</a:t>
            </a:r>
            <a:endParaRPr lang="ko-KR" altLang="en-US" sz="16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공격 결과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85000"/>
              </a:lnSpc>
              <a:defRPr/>
            </a:pP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PSH, ACK 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데이터 중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번째 데이터 변조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장애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lang="en-US" altLang="ko-KR" sz="1600" b="1" spc="-50">
              <a:solidFill>
                <a:srgbClr val="0000ff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PSH, ACK 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데이터 중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ko-KR" altLang="en-US" sz="1600" b="1" spc="-50">
                <a:solidFill>
                  <a:srgbClr val="000000"/>
                </a:solidFill>
                <a:latin typeface="Arial"/>
                <a:cs typeface="Arial"/>
              </a:rPr>
              <a:t>번째 데이터 변조 </a:t>
            </a:r>
            <a:r>
              <a:rPr lang="en-US" altLang="ko-KR" sz="1600" b="1" spc="-5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ko-KR" altLang="en-US" sz="1600" b="1" spc="-50">
                <a:solidFill>
                  <a:srgbClr val="ff0000"/>
                </a:solidFill>
                <a:latin typeface="Arial"/>
                <a:cs typeface="Arial"/>
              </a:rPr>
              <a:t>장애 </a:t>
            </a:r>
            <a:r>
              <a:rPr lang="en-US" altLang="ko-KR" sz="1600" b="1" spc="-5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lang="en-US" altLang="ko-KR" sz="1600" b="1" spc="-5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결과 분석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⦁0x20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바이트의 인증 패킷 변조 시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이후 진행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X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    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인증 자체의 문제 발생 시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별도 에러 핸들링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85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정상 인증 후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비정상 데이터 수신 시 장애 발생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32003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취약점 분석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809184" cy="5053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791311" y="2315991"/>
            <a:ext cx="5304689" cy="281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latin typeface="Arial"/>
                <a:cs typeface="Arial"/>
              </a:rPr>
              <a:t>공격 결과 </a:t>
            </a:r>
            <a:r>
              <a:rPr lang="en-US" altLang="ko-KR" sz="1600" b="1" spc="-50">
                <a:latin typeface="Arial"/>
                <a:cs typeface="Arial"/>
              </a:rPr>
              <a:t>:</a:t>
            </a:r>
            <a:r>
              <a:rPr lang="ko-KR" altLang="en-US" sz="1600" b="1" spc="-50">
                <a:latin typeface="Arial"/>
                <a:cs typeface="Arial"/>
              </a:rPr>
              <a:t> 미국 </a:t>
            </a:r>
            <a:r>
              <a:rPr lang="en-US" altLang="ko-KR" sz="1600" b="1" spc="-50">
                <a:latin typeface="Arial"/>
                <a:cs typeface="Arial"/>
              </a:rPr>
              <a:t>CNN </a:t>
            </a:r>
            <a:r>
              <a:rPr lang="ko-KR" altLang="en-US" sz="1600" b="1" spc="-50">
                <a:latin typeface="Arial"/>
                <a:cs typeface="Arial"/>
              </a:rPr>
              <a:t>채널 스트리밍 시 장애 발생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600" b="1" spc="-50">
                <a:latin typeface="Arial"/>
                <a:cs typeface="Arial"/>
              </a:rPr>
              <a:t> </a:t>
            </a:r>
            <a:endParaRPr lang="en-US" altLang="ko-KR" sz="1600" b="1" spc="-50">
              <a:latin typeface="Arial"/>
              <a:cs typeface="Arial"/>
            </a:endParaRPr>
          </a:p>
          <a:p>
            <a:pPr algn="just">
              <a:lnSpc>
                <a:spcPct val="10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효과 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 신규 진입 노드를 대상으로 스트리밍 장애 공격 가능 </a:t>
            </a:r>
            <a:endParaRPr lang="ko-KR" altLang="en-US" sz="1600" b="1" spc="-50">
              <a:solidFill>
                <a:srgbClr val="0000ff"/>
              </a:solidFill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60000"/>
              </a:lnSpc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b="1" spc="-150">
              <a:latin typeface="Arial"/>
              <a:cs typeface="Arial"/>
            </a:endParaRPr>
          </a:p>
        </p:txBody>
      </p:sp>
      <p:sp>
        <p:nvSpPr>
          <p:cNvPr id="52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P2P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 네트워크 공격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8108" y="1912093"/>
            <a:ext cx="4165711" cy="2389995"/>
          </a:xfrm>
          <a:prstGeom prst="rect">
            <a:avLst/>
          </a:prstGeom>
        </p:spPr>
      </p:pic>
      <p:sp>
        <p:nvSpPr>
          <p:cNvPr id="55" name="TextBox 11"/>
          <p:cNvSpPr txBox="1"/>
          <p:nvPr/>
        </p:nvSpPr>
        <p:spPr>
          <a:xfrm>
            <a:off x="7598438" y="4437320"/>
            <a:ext cx="3352404" cy="33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[EVPAD 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라이브 스트리밍 장애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]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56660" y="3075057"/>
            <a:ext cx="4621530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-300"/>
              <a:t>불법 서비스 대응 방안</a:t>
            </a:r>
            <a:endParaRPr lang="ko-KR" altLang="en-US" sz="4000" b="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364803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불법 서비스 대응 방안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6360" y="2739574"/>
            <a:ext cx="1821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내용을 입력하세요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519721" y="1174816"/>
            <a:ext cx="1546138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공격 대상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023006" y="2995228"/>
            <a:ext cx="9291217" cy="3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ko-KR" altLang="en-US" b="1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973265" y="1915362"/>
            <a:ext cx="10036121" cy="45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StarVoD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앱은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P2P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통신 외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HTTP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다운로드 서버가 별도로 존재하여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P2P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공격으로 인한 효과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en-US" altLang="ko-KR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993372" y="2610686"/>
            <a:ext cx="9291218" cy="454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StarLive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의 경우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서버 노드 및 다른 사용자 노드와 전부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P2P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통신 진행   </a:t>
            </a:r>
            <a:r>
              <a:rPr lang="en-US" altLang="ko-KR" b="1" spc="-50">
                <a:solidFill>
                  <a:srgbClr val="0000ff"/>
                </a:solidFill>
              </a:rPr>
              <a:t>=&gt;</a:t>
            </a:r>
            <a:r>
              <a:rPr lang="ko-KR" altLang="en-US" b="1" spc="-50">
                <a:solidFill>
                  <a:srgbClr val="0000ff"/>
                </a:solidFill>
              </a:rPr>
              <a:t> 공격 타겟</a:t>
            </a:r>
            <a:endParaRPr lang="ko-KR" altLang="en-US" b="1" spc="-5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3648033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불법 서비스 대응 방안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공격 노드 생성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86536" y="2315975"/>
            <a:ext cx="9121684" cy="2911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ko-KR" altLang="en-US" sz="1600" b="1" spc="-50">
                <a:solidFill>
                  <a:srgbClr val="0000ff"/>
                </a:solidFill>
                <a:latin typeface="Arial"/>
                <a:cs typeface="Arial"/>
              </a:rPr>
              <a:t>인증 우회</a:t>
            </a:r>
            <a:r>
              <a:rPr lang="ko-KR" altLang="en-US" sz="1600" b="1" spc="-50">
                <a:latin typeface="Arial"/>
                <a:cs typeface="Arial"/>
              </a:rPr>
              <a:t> 취약점 활용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45000"/>
              </a:lnSpc>
              <a:defRPr/>
            </a:pPr>
            <a:r>
              <a:rPr lang="ko-KR" altLang="en-US" sz="1600" b="1" spc="-50">
                <a:latin typeface="Arial"/>
                <a:cs typeface="Arial"/>
              </a:rPr>
              <a:t>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Android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에뮬레이터를 활용하여 모든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TV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채널에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1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개 이상의 공격 노드 생성 및 진입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  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(2024.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3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월 기준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전 세계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15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개국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723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개 채널</a:t>
            </a: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75000"/>
              </a:lnSpc>
              <a:defRPr/>
            </a:pP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   - Frida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또는 기타 안드로이드 패킷 변조 툴을 활용하여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공격 스크립트 준비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30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모니터링 노드를 별도로 생성하여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Broker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서버에 질의하여 각 채널별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Peer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노드 현황 모니터링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23"/>
          <p:cNvSpPr/>
          <p:nvPr/>
        </p:nvSpPr>
        <p:spPr>
          <a:xfrm>
            <a:off x="620817" y="1378026"/>
            <a:ext cx="10798601" cy="5085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3648033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불법 서비스 대응 방안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0610" y="1492997"/>
            <a:ext cx="11449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인증 우회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3</a:t>
            </a:r>
            <a:endParaRPr lang="en-US" altLang="ko-KR" sz="1100">
              <a:solidFill>
                <a:schemeClr val="bg1"/>
              </a:solidFill>
            </a:endParaRPr>
          </a:p>
        </p:txBody>
      </p:sp>
      <p:sp>
        <p:nvSpPr>
          <p:cNvPr id="47" name="직사각형 32"/>
          <p:cNvSpPr/>
          <p:nvPr/>
        </p:nvSpPr>
        <p:spPr>
          <a:xfrm>
            <a:off x="624505" y="1380390"/>
            <a:ext cx="2126118" cy="657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33"/>
          <p:cNvSpPr txBox="1"/>
          <p:nvPr/>
        </p:nvSpPr>
        <p:spPr>
          <a:xfrm>
            <a:off x="493817" y="1514412"/>
            <a:ext cx="2394796" cy="36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DoS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공격 수행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11"/>
          <p:cNvSpPr txBox="1"/>
          <p:nvPr/>
        </p:nvSpPr>
        <p:spPr>
          <a:xfrm>
            <a:off x="686535" y="2315975"/>
            <a:ext cx="9747490" cy="293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-50">
                <a:latin typeface="Arial"/>
                <a:cs typeface="Arial"/>
              </a:rPr>
              <a:t>⦁</a:t>
            </a: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DoS</a:t>
            </a:r>
            <a:r>
              <a:rPr lang="ko-KR" altLang="en-US" sz="1600" b="1" spc="-50">
                <a:latin typeface="Arial"/>
                <a:cs typeface="Arial"/>
              </a:rPr>
              <a:t> 취약점 활용     </a:t>
            </a:r>
            <a:endParaRPr lang="ko-KR" altLang="en-US" sz="1600" b="1" spc="-50">
              <a:latin typeface="Arial"/>
              <a:cs typeface="Arial"/>
            </a:endParaRPr>
          </a:p>
          <a:p>
            <a:pPr algn="just">
              <a:lnSpc>
                <a:spcPct val="240000"/>
              </a:lnSpc>
              <a:defRPr/>
            </a:pPr>
            <a:r>
              <a:rPr lang="en-US" altLang="ko-KR" sz="1600" b="1" spc="-5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각 채널에 존재하는 공격 노드를 통해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P2P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패킷 모니터링  </a:t>
            </a:r>
            <a:r>
              <a:rPr lang="en-US" altLang="ko-KR" sz="1600" b="1" spc="-50">
                <a:solidFill>
                  <a:srgbClr val="008000"/>
                </a:solidFill>
                <a:latin typeface="Arial"/>
                <a:cs typeface="Arial"/>
              </a:rPr>
              <a:t>*</a:t>
            </a:r>
            <a:r>
              <a:rPr lang="ko-KR" altLang="en-US" sz="1600" b="1" spc="-50">
                <a:solidFill>
                  <a:srgbClr val="008000"/>
                </a:solidFill>
                <a:latin typeface="Arial"/>
                <a:cs typeface="Arial"/>
              </a:rPr>
              <a:t> 스크립트를 통한 자동화</a:t>
            </a:r>
            <a:endParaRPr lang="ko-KR" altLang="en-US" sz="1600" b="1" spc="-50">
              <a:solidFill>
                <a:srgbClr val="008000"/>
              </a:solidFill>
              <a:latin typeface="Arial"/>
              <a:cs typeface="Arial"/>
            </a:endParaRPr>
          </a:p>
          <a:p>
            <a:pPr algn="just">
              <a:lnSpc>
                <a:spcPct val="240000"/>
              </a:lnSpc>
              <a:defRPr/>
            </a:pP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    - 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신규 노드로 전송하는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0x3e(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데이터 블록 동기화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)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사이즈 패킷 발생 시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,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Dummy Data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를 삽입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215000"/>
              </a:lnSpc>
              <a:defRPr/>
            </a:pP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   </a:t>
            </a:r>
            <a:r>
              <a:rPr lang="en-US" altLang="ko-KR" sz="1600" b="1" spc="-50">
                <a:solidFill>
                  <a:schemeClr val="dk1"/>
                </a:solidFill>
                <a:latin typeface="Arial"/>
                <a:cs typeface="Arial"/>
              </a:rPr>
              <a:t>-</a:t>
            </a:r>
            <a:r>
              <a:rPr lang="ko-KR" altLang="en-US" sz="1600" b="1" spc="-50">
                <a:solidFill>
                  <a:schemeClr val="dk1"/>
                </a:solidFill>
                <a:latin typeface="Arial"/>
                <a:cs typeface="Arial"/>
              </a:rPr>
              <a:t> 채널별 신규 노드 모니터링 및 차단 방안 자동화</a:t>
            </a: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35000"/>
              </a:lnSpc>
              <a:defRPr/>
            </a:pPr>
            <a:endParaRPr lang="ko-KR" altLang="en-US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lnSpc>
                <a:spcPct val="140000"/>
              </a:lnSpc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b="1" spc="-50">
              <a:solidFill>
                <a:schemeClr val="dk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23485" y="2222212"/>
            <a:ext cx="21545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</a:rPr>
              <a:t>감사합니다</a:t>
            </a:r>
            <a:endParaRPr lang="ko-KR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70960" y="3075057"/>
            <a:ext cx="4507230" cy="694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0" spc="-300"/>
              <a:t>불법 서비스 메커니즘</a:t>
            </a:r>
            <a:endParaRPr lang="ko-KR" altLang="en-US" sz="4000" b="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40099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6360" y="2806249"/>
            <a:ext cx="1821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내용을 입력하세요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4215" y="1798734"/>
            <a:ext cx="10116718" cy="36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EVPAD :　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전 세계 다양한 국가의 방송 채널 및 영화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스포츠 등의 컨텐츠를 무단으로 이용하는 장비</a:t>
            </a:r>
            <a:endParaRPr lang="ko-KR" altLang="en-US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519721" y="1174816"/>
            <a:ext cx="843791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개 요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16"/>
          <p:cNvSpPr txBox="1"/>
          <p:nvPr/>
        </p:nvSpPr>
        <p:spPr>
          <a:xfrm>
            <a:off x="958446" y="2311640"/>
            <a:ext cx="10994175" cy="362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 장비 내에서 앱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(StarLive, StarVod)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설치 후 서비스 구동 </a:t>
            </a:r>
            <a:r>
              <a:rPr lang="en-US" altLang="ko-KR" b="1" spc="-50">
                <a:solidFill>
                  <a:schemeClr val="accent2"/>
                </a:solidFill>
              </a:rPr>
              <a:t>(</a:t>
            </a:r>
            <a:r>
              <a:rPr lang="ko-KR" altLang="en-US" b="1" spc="-50">
                <a:solidFill>
                  <a:schemeClr val="accent2"/>
                </a:solidFill>
              </a:rPr>
              <a:t>공식홈페이지</a:t>
            </a:r>
            <a:r>
              <a:rPr lang="en-US" altLang="ko-KR" b="1" spc="-50">
                <a:solidFill>
                  <a:schemeClr val="accent2"/>
                </a:solidFill>
              </a:rPr>
              <a:t>(evpadpro.com)</a:t>
            </a:r>
            <a:r>
              <a:rPr lang="ko-KR" altLang="en-US" b="1" spc="-50">
                <a:solidFill>
                  <a:schemeClr val="accent2"/>
                </a:solidFill>
              </a:rPr>
              <a:t> 내 설치</a:t>
            </a:r>
            <a:r>
              <a:rPr lang="en-US" altLang="ko-KR" b="1" spc="-50">
                <a:solidFill>
                  <a:schemeClr val="accent2"/>
                </a:solidFill>
              </a:rPr>
              <a:t> URL </a:t>
            </a:r>
            <a:r>
              <a:rPr lang="ko-KR" altLang="en-US" b="1" spc="-50">
                <a:solidFill>
                  <a:schemeClr val="accent2"/>
                </a:solidFill>
              </a:rPr>
              <a:t>안내</a:t>
            </a:r>
            <a:r>
              <a:rPr lang="en-US" altLang="ko-KR" b="1" spc="-50">
                <a:solidFill>
                  <a:schemeClr val="accent2"/>
                </a:solidFill>
              </a:rPr>
              <a:t>)</a:t>
            </a:r>
            <a:endParaRPr lang="en-US" altLang="ko-KR" b="1" spc="-50">
              <a:solidFill>
                <a:schemeClr val="accent2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7987" y="2936900"/>
            <a:ext cx="7806758" cy="3539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40099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519721" y="1174816"/>
            <a:ext cx="2325456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불법 서비스 앱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1008670" y="1871036"/>
            <a:ext cx="9291220" cy="3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- 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StarLive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전 세계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TV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채널 라이브 스트리밍 제공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(Version : 20230524)</a:t>
            </a:r>
            <a:endParaRPr lang="en-US" altLang="ko-KR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1015861" y="2505920"/>
            <a:ext cx="10634625" cy="36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StarVoD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각국의 방송 콘텐츠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OTT(Netflix, Diseny Plus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등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영상 스트리밍 제공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(Version : 20220401)</a:t>
            </a:r>
            <a:endParaRPr lang="en-US" altLang="ko-KR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5135" y="3124552"/>
            <a:ext cx="4900955" cy="2857181"/>
          </a:xfrm>
          <a:prstGeom prst="rect">
            <a:avLst/>
          </a:prstGeom>
        </p:spPr>
      </p:pic>
      <p:sp>
        <p:nvSpPr>
          <p:cNvPr id="44" name="TextBox 11"/>
          <p:cNvSpPr txBox="1"/>
          <p:nvPr/>
        </p:nvSpPr>
        <p:spPr>
          <a:xfrm>
            <a:off x="2248149" y="6078404"/>
            <a:ext cx="3716042" cy="33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&lt;StarLive </a:t>
            </a:r>
            <a:r>
              <a:rPr lang="ko-KR" altLang="en-US" sz="1600" b="1" spc="50">
                <a:solidFill>
                  <a:srgbClr val="3a3c84"/>
                </a:solidFill>
                <a:latin typeface="Arial"/>
                <a:cs typeface="Arial"/>
              </a:rPr>
              <a:t>서비스 앱 실행 화면</a:t>
            </a:r>
            <a:r>
              <a:rPr lang="en-US" altLang="ko-KR" sz="1600" b="1" spc="50">
                <a:solidFill>
                  <a:srgbClr val="3a3c84"/>
                </a:solidFill>
                <a:latin typeface="Arial"/>
                <a:cs typeface="Arial"/>
              </a:rPr>
              <a:t>&gt;</a:t>
            </a:r>
            <a:endParaRPr lang="en-US" altLang="ko-KR" sz="1600" b="1" spc="50">
              <a:solidFill>
                <a:srgbClr val="3a3c84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40099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1946" y="2682424"/>
            <a:ext cx="1821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내용을 입력하세요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519721" y="1174816"/>
            <a:ext cx="2325456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서비스 앱 특성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878591" y="2938078"/>
            <a:ext cx="9291217" cy="3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ko-KR" altLang="en-US" b="1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828850" y="1858211"/>
            <a:ext cx="9291217" cy="82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역공학 방지를 위한 알려진 패킹 방식 적용</a:t>
            </a:r>
            <a:endParaRPr lang="ko-KR" altLang="en-US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b="1" spc="-50">
                <a:solidFill>
                  <a:srgbClr val="008000"/>
                </a:solidFill>
              </a:rPr>
              <a:t>*</a:t>
            </a:r>
            <a:r>
              <a:rPr lang="ko-KR" altLang="en-US" b="1" spc="-50">
                <a:solidFill>
                  <a:srgbClr val="008000"/>
                </a:solidFill>
              </a:rPr>
              <a:t> </a:t>
            </a:r>
            <a:r>
              <a:rPr lang="en-US" altLang="ko-KR" b="1" spc="-50">
                <a:solidFill>
                  <a:srgbClr val="008000"/>
                </a:solidFill>
              </a:rPr>
              <a:t>Packer : SecShell (https://github.com/lxzh/SecShell)</a:t>
            </a:r>
            <a:endParaRPr lang="en-US" altLang="ko-KR" b="1" spc="-50">
              <a:solidFill>
                <a:srgbClr val="008000"/>
              </a:solidFill>
            </a:endParaRPr>
          </a:p>
        </p:txBody>
      </p:sp>
      <p:sp>
        <p:nvSpPr>
          <p:cNvPr id="37" name="TextBox 16"/>
          <p:cNvSpPr txBox="1"/>
          <p:nvPr/>
        </p:nvSpPr>
        <p:spPr>
          <a:xfrm>
            <a:off x="964125" y="3333913"/>
            <a:ext cx="11148111" cy="798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50">
                <a:solidFill>
                  <a:srgbClr val="008000"/>
                </a:solidFill>
              </a:rPr>
              <a:t>*</a:t>
            </a:r>
            <a:r>
              <a:rPr lang="ko-KR" altLang="en-US" b="1" spc="-50">
                <a:solidFill>
                  <a:srgbClr val="008000"/>
                </a:solidFill>
              </a:rPr>
              <a:t> </a:t>
            </a:r>
            <a:r>
              <a:rPr lang="en-US" altLang="ko-KR" b="1" spc="-50">
                <a:solidFill>
                  <a:srgbClr val="008000"/>
                </a:solidFill>
              </a:rPr>
              <a:t>libtvcore :</a:t>
            </a:r>
            <a:r>
              <a:rPr lang="ko-KR" altLang="en-US" b="1" spc="-50">
                <a:solidFill>
                  <a:srgbClr val="008000"/>
                </a:solidFill>
              </a:rPr>
              <a:t> </a:t>
            </a:r>
            <a:r>
              <a:rPr lang="en-US" altLang="ko-KR" b="1" spc="-50">
                <a:solidFill>
                  <a:srgbClr val="008000"/>
                </a:solidFill>
              </a:rPr>
              <a:t>binstreamio </a:t>
            </a:r>
            <a:r>
              <a:rPr lang="ko-KR" altLang="en-US" b="1" spc="-50">
                <a:solidFill>
                  <a:srgbClr val="008000"/>
                </a:solidFill>
              </a:rPr>
              <a:t>에서 제작 배포하는 </a:t>
            </a:r>
            <a:r>
              <a:rPr lang="en-US" altLang="ko-KR" b="1" spc="-50">
                <a:solidFill>
                  <a:srgbClr val="008000"/>
                </a:solidFill>
              </a:rPr>
              <a:t>TV</a:t>
            </a:r>
            <a:r>
              <a:rPr lang="ko-KR" altLang="en-US" b="1" spc="-50">
                <a:solidFill>
                  <a:srgbClr val="008000"/>
                </a:solidFill>
              </a:rPr>
              <a:t> 스트리밍 전용 코드 </a:t>
            </a:r>
            <a:endParaRPr lang="en-US" altLang="ko-KR" b="1" spc="-50">
              <a:solidFill>
                <a:srgbClr val="008000"/>
              </a:solidFill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b="1" spc="-50">
                <a:solidFill>
                  <a:srgbClr val="008000"/>
                </a:solidFill>
              </a:rPr>
              <a:t>  </a:t>
            </a:r>
            <a:r>
              <a:rPr lang="en-US" altLang="ko-KR" b="1" spc="-50">
                <a:solidFill>
                  <a:srgbClr val="008000"/>
                </a:solidFill>
              </a:rPr>
              <a:t>=&gt;</a:t>
            </a:r>
            <a:r>
              <a:rPr lang="ko-KR" altLang="en-US" b="1" spc="-50">
                <a:solidFill>
                  <a:srgbClr val="008000"/>
                </a:solidFill>
              </a:rPr>
              <a:t> </a:t>
            </a:r>
            <a:r>
              <a:rPr lang="en-US" altLang="ko-KR" b="1" spc="-50">
                <a:solidFill>
                  <a:srgbClr val="008000"/>
                </a:solidFill>
              </a:rPr>
              <a:t>https://github.com/binstreamio/tvbus.pc</a:t>
            </a:r>
            <a:endParaRPr lang="en-US" altLang="ko-KR" b="1" spc="-50">
              <a:solidFill>
                <a:srgbClr val="008000"/>
              </a:solidFill>
            </a:endParaRPr>
          </a:p>
        </p:txBody>
      </p:sp>
      <p:sp>
        <p:nvSpPr>
          <p:cNvPr id="38" name="TextBox 16"/>
          <p:cNvSpPr txBox="1"/>
          <p:nvPr/>
        </p:nvSpPr>
        <p:spPr>
          <a:xfrm>
            <a:off x="846841" y="2933700"/>
            <a:ext cx="9291218" cy="3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-  JNI </a:t>
            </a:r>
            <a:r>
              <a:rPr lang="ko-KR" altLang="en-US" b="1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방식으로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P2P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네트워크 기반 스트리밍 서비스 구현</a:t>
            </a:r>
            <a:endParaRPr lang="ko-KR" altLang="en-US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40099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6360" y="2739574"/>
            <a:ext cx="1821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</a:rPr>
              <a:t>내용을 입력하세요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519721" y="1174816"/>
            <a:ext cx="1546138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분석 방안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023006" y="2995228"/>
            <a:ext cx="9291217" cy="3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ko-KR" altLang="en-US" b="1" spc="-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16"/>
          <p:cNvSpPr txBox="1"/>
          <p:nvPr/>
        </p:nvSpPr>
        <p:spPr>
          <a:xfrm>
            <a:off x="973265" y="1915362"/>
            <a:ext cx="9291217" cy="45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Frida :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오픈소스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DBI(Dynamic Binary Instrumentation)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로 런타임에 활용</a:t>
            </a:r>
            <a:endParaRPr lang="ko-KR" altLang="en-US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993372" y="2610686"/>
            <a:ext cx="9291218" cy="82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패킹 우회를 위해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실행 후 메모리 내 바이너리 영역 덤프</a:t>
            </a:r>
            <a:endParaRPr lang="ko-KR" altLang="en-US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35000"/>
              </a:lnSpc>
              <a:defRPr/>
            </a:pPr>
            <a:r>
              <a:rPr lang="ko-KR" altLang="en-US" b="1" spc="-50">
                <a:solidFill>
                  <a:srgbClr val="008000"/>
                </a:solidFill>
              </a:rPr>
              <a:t>   </a:t>
            </a:r>
            <a:r>
              <a:rPr lang="en-US" altLang="ko-KR" b="1" spc="-50">
                <a:solidFill>
                  <a:srgbClr val="008000"/>
                </a:solidFill>
              </a:rPr>
              <a:t>*</a:t>
            </a:r>
            <a:r>
              <a:rPr lang="ko-KR" altLang="en-US" b="1" spc="-50">
                <a:solidFill>
                  <a:srgbClr val="008000"/>
                </a:solidFill>
              </a:rPr>
              <a:t> </a:t>
            </a:r>
            <a:r>
              <a:rPr lang="en-US" altLang="ko-KR" b="1" spc="-50">
                <a:solidFill>
                  <a:srgbClr val="008000"/>
                </a:solidFill>
              </a:rPr>
              <a:t>Frida-Apk-Unpack  (https://github.com/GuoQiang1993/Frida-Apk-Unpack)</a:t>
            </a:r>
            <a:endParaRPr lang="en-US" altLang="ko-KR" b="1" spc="-50">
              <a:solidFill>
                <a:srgbClr val="008000"/>
              </a:solidFill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1019831" y="3667962"/>
            <a:ext cx="10010888" cy="3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JNI Binary(libtvcore.so)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디버깅을 위해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Windows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버전의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tvbus.exe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(Demo) </a:t>
            </a:r>
            <a:r>
              <a:rPr lang="ko-KR" altLang="en-US" b="1" spc="-50">
                <a:solidFill>
                  <a:schemeClr val="tx1">
                    <a:lumMod val="85000"/>
                    <a:lumOff val="15000"/>
                  </a:schemeClr>
                </a:solidFill>
              </a:rPr>
              <a:t>활용</a:t>
            </a:r>
            <a:endParaRPr lang="ko-KR" altLang="en-US" b="1" spc="-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400998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225" y="2036557"/>
            <a:ext cx="2041451" cy="156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03900" y="2036557"/>
            <a:ext cx="2041451" cy="162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3" y="2036557"/>
            <a:ext cx="2041451" cy="1594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5341" y="2036558"/>
            <a:ext cx="2041451" cy="159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08760" y="2151529"/>
            <a:ext cx="849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29006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5231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9551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950" y="2863663"/>
            <a:ext cx="1682895" cy="60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디바이스 속성 정보 값을 통한 암호키 생성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82449" y="2956796"/>
            <a:ext cx="1682895" cy="346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Util Server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 확인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5067" y="2911288"/>
            <a:ext cx="1682895" cy="601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스트리밍 앱 최신 버전 확인 </a:t>
            </a:r>
            <a:endParaRPr lang="en-US" altLang="ko-KR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3173" y="2930338"/>
            <a:ext cx="1682895" cy="34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519721" y="1174816"/>
            <a:ext cx="2765625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b="1" spc="-150">
                <a:solidFill>
                  <a:srgbClr val="3a3c84"/>
                </a:solidFill>
                <a:latin typeface="맑은 고딕"/>
                <a:ea typeface="맑은 고딕"/>
              </a:rPr>
              <a:t>StarLive </a:t>
            </a: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동작 방식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10028302" y="3921858"/>
            <a:ext cx="254888" cy="3693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>
              <a:latin typeface="+mn-ea"/>
            </a:endParaRPr>
          </a:p>
        </p:txBody>
      </p:sp>
      <p:sp>
        <p:nvSpPr>
          <p:cNvPr id="45" name=""/>
          <p:cNvSpPr/>
          <p:nvPr/>
        </p:nvSpPr>
        <p:spPr>
          <a:xfrm>
            <a:off x="3195204" y="2917247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5961303" y="2915804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8711430" y="2924078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직사각형 21"/>
          <p:cNvSpPr/>
          <p:nvPr/>
        </p:nvSpPr>
        <p:spPr>
          <a:xfrm>
            <a:off x="9229792" y="4546155"/>
            <a:ext cx="2041451" cy="1565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22"/>
          <p:cNvSpPr/>
          <p:nvPr/>
        </p:nvSpPr>
        <p:spPr>
          <a:xfrm>
            <a:off x="9229792" y="4546153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29"/>
          <p:cNvSpPr txBox="1"/>
          <p:nvPr/>
        </p:nvSpPr>
        <p:spPr>
          <a:xfrm>
            <a:off x="9805034" y="4661126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5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36"/>
          <p:cNvSpPr txBox="1"/>
          <p:nvPr/>
        </p:nvSpPr>
        <p:spPr>
          <a:xfrm>
            <a:off x="9542391" y="5420885"/>
            <a:ext cx="1682895" cy="33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Live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채널 목록 확인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"/>
          <p:cNvSpPr/>
          <p:nvPr/>
        </p:nvSpPr>
        <p:spPr>
          <a:xfrm rot="10794849">
            <a:off x="8729999" y="5298112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24"/>
          <p:cNvSpPr/>
          <p:nvPr/>
        </p:nvSpPr>
        <p:spPr>
          <a:xfrm>
            <a:off x="6456152" y="4565396"/>
            <a:ext cx="2041451" cy="1594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30"/>
          <p:cNvSpPr/>
          <p:nvPr/>
        </p:nvSpPr>
        <p:spPr>
          <a:xfrm>
            <a:off x="6456151" y="4565394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31"/>
          <p:cNvSpPr txBox="1"/>
          <p:nvPr/>
        </p:nvSpPr>
        <p:spPr>
          <a:xfrm>
            <a:off x="7052310" y="4680367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6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6547561" y="5459176"/>
            <a:ext cx="1936894" cy="339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채널별  </a:t>
            </a: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Peer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요청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직사각형 25"/>
          <p:cNvSpPr/>
          <p:nvPr/>
        </p:nvSpPr>
        <p:spPr>
          <a:xfrm>
            <a:off x="3730619" y="4565397"/>
            <a:ext cx="2041451" cy="159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32"/>
          <p:cNvSpPr/>
          <p:nvPr/>
        </p:nvSpPr>
        <p:spPr>
          <a:xfrm>
            <a:off x="3730617" y="4565395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33"/>
          <p:cNvSpPr txBox="1"/>
          <p:nvPr/>
        </p:nvSpPr>
        <p:spPr>
          <a:xfrm>
            <a:off x="4328160" y="4680368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7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3928920" y="5487752"/>
            <a:ext cx="1682895" cy="339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Peer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그룹 정보 반환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"/>
          <p:cNvSpPr/>
          <p:nvPr/>
        </p:nvSpPr>
        <p:spPr>
          <a:xfrm rot="10794849">
            <a:off x="5961302" y="5325437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23"/>
          <p:cNvSpPr/>
          <p:nvPr/>
        </p:nvSpPr>
        <p:spPr>
          <a:xfrm>
            <a:off x="937740" y="4555775"/>
            <a:ext cx="2041451" cy="162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34"/>
          <p:cNvSpPr/>
          <p:nvPr/>
        </p:nvSpPr>
        <p:spPr>
          <a:xfrm>
            <a:off x="937736" y="455577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35"/>
          <p:cNvSpPr txBox="1"/>
          <p:nvPr/>
        </p:nvSpPr>
        <p:spPr>
          <a:xfrm>
            <a:off x="1527810" y="4670746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8</a:t>
            </a:r>
            <a:endParaRPr lang="en-US" altLang="ko-K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39"/>
          <p:cNvSpPr txBox="1"/>
          <p:nvPr/>
        </p:nvSpPr>
        <p:spPr>
          <a:xfrm>
            <a:off x="1231313" y="5420980"/>
            <a:ext cx="1682895" cy="59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Peer Node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간</a:t>
            </a: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 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반복 </a:t>
            </a:r>
            <a:r>
              <a: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(TCP / UDP)</a:t>
            </a:r>
            <a:endParaRPr lang="en-US" altLang="ko-KR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"/>
          <p:cNvSpPr/>
          <p:nvPr/>
        </p:nvSpPr>
        <p:spPr>
          <a:xfrm rot="10794849">
            <a:off x="3169899" y="5314276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"/>
          <p:cNvSpPr/>
          <p:nvPr/>
        </p:nvSpPr>
        <p:spPr>
          <a:xfrm rot="5378344">
            <a:off x="10124209" y="3970673"/>
            <a:ext cx="269394" cy="2982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TextBox 38"/>
          <p:cNvSpPr txBox="1"/>
          <p:nvPr/>
        </p:nvSpPr>
        <p:spPr>
          <a:xfrm>
            <a:off x="9451490" y="2957170"/>
            <a:ext cx="1682895" cy="34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디바이스 인증 요청</a:t>
            </a:r>
            <a:endParaRPr lang="ko-KR" altLang="en-US" sz="1400" b="1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7" y="111525"/>
            <a:ext cx="4009983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EVPAD </a:t>
            </a:r>
            <a:r>
              <a:rPr lang="ko-KR" altLang="en-US" sz="3200" b="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스트리밍 서비스</a:t>
            </a:r>
            <a:endParaRPr lang="ko-KR" altLang="en-US" sz="3200" b="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519721" y="1174816"/>
            <a:ext cx="2873864" cy="45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b="1" spc="-150">
                <a:solidFill>
                  <a:srgbClr val="3a3c84"/>
                </a:solidFill>
                <a:latin typeface="맑은 고딕"/>
                <a:ea typeface="맑은 고딕"/>
              </a:rPr>
              <a:t>StarLive </a:t>
            </a:r>
            <a:r>
              <a:rPr lang="ko-KR" altLang="en-US" sz="2400" b="1" spc="-150">
                <a:solidFill>
                  <a:srgbClr val="3a3c84"/>
                </a:solidFill>
                <a:latin typeface="맑은 고딕"/>
                <a:ea typeface="맑은 고딕"/>
              </a:rPr>
              <a:t>동작 방식</a:t>
            </a:r>
            <a:endParaRPr lang="ko-KR" altLang="en-US" sz="2400" b="1" spc="-150">
              <a:solidFill>
                <a:srgbClr val="3a3c84"/>
              </a:solidFill>
              <a:latin typeface="맑은 고딕"/>
              <a:ea typeface="맑은 고딕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7244" y="1657843"/>
            <a:ext cx="8513658" cy="5021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4737</ep:Words>
  <ep:PresentationFormat>와이드스크린</ep:PresentationFormat>
  <ep:Paragraphs>763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2020-11-18T01:48:02.000</dcterms:created>
  <dc:creator>유 새별</dc:creator>
  <cp:lastModifiedBy>AHNJUNGUN</cp:lastModifiedBy>
  <dcterms:modified xsi:type="dcterms:W3CDTF">2024-06-20T03:44:34.149</dcterms:modified>
  <cp:revision>626</cp:revision>
  <dc:title>PowerPoint 프레젠테이션</dc:title>
  <cp:version>1000.0000.01</cp:version>
</cp:coreProperties>
</file>