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61" r:id="rId6"/>
    <p:sldId id="262" r:id="rId7"/>
    <p:sldId id="264" r:id="rId8"/>
    <p:sldId id="265" r:id="rId9"/>
    <p:sldId id="266" r:id="rId10"/>
    <p:sldId id="278" r:id="rId11"/>
    <p:sldId id="279" r:id="rId12"/>
    <p:sldId id="272" r:id="rId13"/>
    <p:sldId id="275" r:id="rId14"/>
    <p:sldId id="277" r:id="rId15"/>
    <p:sldId id="276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AF2"/>
    <a:srgbClr val="D1CECE"/>
    <a:srgbClr val="ED7867"/>
    <a:srgbClr val="EB3821"/>
    <a:srgbClr val="FFC4DC"/>
    <a:srgbClr val="ED6D8E"/>
    <a:srgbClr val="D2CECE"/>
    <a:srgbClr val="B82D1A"/>
    <a:srgbClr val="7D7878"/>
    <a:srgbClr val="F0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4D7A7-BDCC-444A-BFC7-1A66FAD01F87}" v="11" dt="2022-12-13T22:31:09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A55DE-1FF9-5121-EF5E-9CDB93828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AC5CB6-996D-C72D-59D3-8CF148E7C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CCEEA-5DB6-FDE7-2AE2-F041ED2A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57676-C0F5-BAAD-C9B5-52153643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D309D-AD22-2C57-01BF-84865C76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2B17-9BE9-5B46-89DF-382B514A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D4450-013C-FFAB-B562-A7DC7F462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12CC5-7A64-0282-7A29-F2916B54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3F1E5-6F7C-681B-3077-C4088883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C20CD-8D7B-38F6-6CC8-35EF62A5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1C5378-99D0-D40F-E386-A944012A1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FC4356-E7D6-15F4-2F48-9B3172004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47925-6B27-CB76-092D-0747FEEA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1A5DF-E133-D3A0-56BC-829D6AB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A487A-42FF-6710-BBF7-BE464254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0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5A438-078D-1412-B748-027B7813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C142C-8F16-17AF-8323-F1979C64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D8364-ED3C-D91D-8E45-31DE51F8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93843-B9C9-4468-7526-E89B40F8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99055-F229-91EA-E068-FE096FCC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7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E9137-B178-4B43-C923-2EA917CE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70C1B-C627-6531-6141-F700F761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CB740-C34C-4D8E-C20E-924B3FFB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39F6-4595-2B09-A7FE-3F822173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A2CEC-155F-878C-021E-8BCED94B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4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7C4A8-705D-C598-E61E-6BF039A4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5B673-1393-244C-8F9F-92A1AAAF8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4D364-FD2A-6631-461C-B50AD6166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67DE7-D8F1-8806-CA2E-6DED2C8A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1583C-947A-2510-63AD-5F62C2CB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029B8-E4BF-D2B3-3485-F3894380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1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15147-C8E4-1462-B616-87D13C8A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5E2872-F23E-4B82-85BB-79C60004B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0C47D-1EA2-83B5-9ADD-403D16245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A68954-85D4-1F18-8782-3EFB1764D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577C01-2446-9EC1-89B4-CCD85759B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9CFD36-58E3-284F-434D-9FE33872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D1FC18-D43E-AE68-ABA0-4CB94B69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A16EC-3931-19B0-3BFF-4AA599DC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6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630EA-CCBD-EE13-7D6F-D9764374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E45B84-6587-E2ED-9E0F-A84ECB64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36F4DF-BF28-6A7B-FD03-85DB4B3D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A492FC-BAE2-6920-1593-CF4FC602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1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B8B75E-00FE-FD38-5E1C-2A2BD06B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56AD0E-2F1D-5CE1-B3A3-1FDBA890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B6DDA4-19E9-6932-79BD-703244C1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6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D8EDD-DCB3-0913-251F-A51ABA3A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993DC-FB45-7177-3111-0B1E077BB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D46EED-B0F9-C867-59BD-8B0449C0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110277-AA3A-856A-8174-5B8C5694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9246D-02BB-2281-AED3-87D3A2E3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6AACC-4562-8AE3-8341-A2048C7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5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5C02B-D980-E1CB-D07F-F6243805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3A72E-FABB-016E-DFD1-FC914E5EE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DB37A-473B-DD2E-BF73-306DD6FE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3B694-730A-2838-A63F-84336F1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F387-11AB-4CBD-B812-5007AAB5EA67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51F3E-17D1-D9B7-94BE-718A76DF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9740DF-27B7-035E-05A3-8402A66D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4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023DD-4939-8FB2-C1F2-7F2452C2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7CAD1-24C8-7938-319D-9564E3F2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F2119-573D-793B-A0E5-04BC3398F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F387-11AB-4CBD-B812-5007AAB5EA67}" type="datetimeFigureOut">
              <a:rPr lang="ko-KR" altLang="en-US" smtClean="0"/>
              <a:t>2022. 12. 15.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9A67A-A518-D2E3-8A07-E3A62161B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6E404-ED79-93C3-B731-C59CA2789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56E9D-010D-4655-BBC2-3698E3AE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EEC1FF-AD79-F981-A174-559F87A76F16}"/>
              </a:ext>
            </a:extLst>
          </p:cNvPr>
          <p:cNvSpPr txBox="1"/>
          <p:nvPr/>
        </p:nvSpPr>
        <p:spPr>
          <a:xfrm>
            <a:off x="0" y="2721114"/>
            <a:ext cx="10479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sz="4000" dirty="0"/>
              <a:t> OTTO E-COMMERCE RECOMMEND SYSTEM</a:t>
            </a:r>
          </a:p>
        </p:txBody>
      </p:sp>
      <p:cxnSp>
        <p:nvCxnSpPr>
          <p:cNvPr id="5" name="Google Shape;5136;p44">
            <a:extLst>
              <a:ext uri="{FF2B5EF4-FFF2-40B4-BE49-F238E27FC236}">
                <a16:creationId xmlns:a16="http://schemas.microsoft.com/office/drawing/2014/main" id="{C3EC4E69-6C0B-4D57-E89A-075BD2FB03B3}"/>
              </a:ext>
            </a:extLst>
          </p:cNvPr>
          <p:cNvCxnSpPr>
            <a:cxnSpLocks/>
          </p:cNvCxnSpPr>
          <p:nvPr/>
        </p:nvCxnSpPr>
        <p:spPr>
          <a:xfrm>
            <a:off x="0" y="3563656"/>
            <a:ext cx="10823171" cy="0"/>
          </a:xfrm>
          <a:prstGeom prst="straightConnector1">
            <a:avLst/>
          </a:prstGeom>
          <a:noFill/>
          <a:ln w="28575" cap="flat" cmpd="sng">
            <a:solidFill>
              <a:srgbClr val="F00020">
                <a:alpha val="56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5136;p44">
            <a:extLst>
              <a:ext uri="{FF2B5EF4-FFF2-40B4-BE49-F238E27FC236}">
                <a16:creationId xmlns:a16="http://schemas.microsoft.com/office/drawing/2014/main" id="{9101741A-47D3-EA7A-84DE-0C991F43A44F}"/>
              </a:ext>
            </a:extLst>
          </p:cNvPr>
          <p:cNvCxnSpPr>
            <a:cxnSpLocks/>
          </p:cNvCxnSpPr>
          <p:nvPr/>
        </p:nvCxnSpPr>
        <p:spPr>
          <a:xfrm flipV="1">
            <a:off x="11676612" y="0"/>
            <a:ext cx="0" cy="6344744"/>
          </a:xfrm>
          <a:prstGeom prst="straightConnector1">
            <a:avLst/>
          </a:prstGeom>
          <a:noFill/>
          <a:ln w="28575" cap="flat" cmpd="sng">
            <a:solidFill>
              <a:srgbClr val="F00020">
                <a:alpha val="56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DC5809-BA84-B4CF-4AB9-9B42163A68E3}"/>
              </a:ext>
            </a:extLst>
          </p:cNvPr>
          <p:cNvSpPr txBox="1"/>
          <p:nvPr/>
        </p:nvSpPr>
        <p:spPr>
          <a:xfrm>
            <a:off x="2585505" y="6471568"/>
            <a:ext cx="95732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황수진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(60201717),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이수인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(60201694),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안미르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(60203026),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오현영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(60201340)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6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41A7-E3DC-FA4E-1ABB-347C7ABA8DEC}"/>
              </a:ext>
            </a:extLst>
          </p:cNvPr>
          <p:cNvSpPr txBox="1"/>
          <p:nvPr/>
        </p:nvSpPr>
        <p:spPr>
          <a:xfrm>
            <a:off x="854924" y="900556"/>
            <a:ext cx="5969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000" b="1" dirty="0"/>
              <a:t>We will construct RNN model</a:t>
            </a:r>
            <a:endParaRPr kumimoji="1" lang="ko-Kore-KR" altLang="en-US" sz="30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388EFCF-8602-D8B1-00AD-C45549FF6322}"/>
              </a:ext>
            </a:extLst>
          </p:cNvPr>
          <p:cNvGrpSpPr/>
          <p:nvPr/>
        </p:nvGrpSpPr>
        <p:grpSpPr>
          <a:xfrm>
            <a:off x="1667547" y="1701872"/>
            <a:ext cx="8856906" cy="3011431"/>
            <a:chOff x="1859060" y="3022836"/>
            <a:chExt cx="8622820" cy="3155051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BD25E0A-D4E4-AA11-6002-E91C76CA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0" y="3153451"/>
              <a:ext cx="8473880" cy="2893821"/>
            </a:xfrm>
            <a:prstGeom prst="rect">
              <a:avLst/>
            </a:prstGeom>
          </p:spPr>
        </p:pic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CA206EB-75F1-14E1-B721-471EFA5DCD75}"/>
                </a:ext>
              </a:extLst>
            </p:cNvPr>
            <p:cNvSpPr/>
            <p:nvPr/>
          </p:nvSpPr>
          <p:spPr>
            <a:xfrm>
              <a:off x="2034799" y="5513371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 err="1"/>
                <a:t>ActionN</a:t>
              </a:r>
              <a:endParaRPr kumimoji="1" lang="ko-Kore-KR" altLang="en-US" sz="13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0C7384E-6453-2924-A411-3EC5BBDE51AB}"/>
                </a:ext>
              </a:extLst>
            </p:cNvPr>
            <p:cNvSpPr/>
            <p:nvPr/>
          </p:nvSpPr>
          <p:spPr>
            <a:xfrm>
              <a:off x="4864138" y="5476967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Action1</a:t>
              </a:r>
              <a:endParaRPr kumimoji="1" lang="ko-Kore-KR" altLang="en-US" sz="13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E1D9EEB-13FE-55D3-CF3B-9864CA61B15A}"/>
                </a:ext>
              </a:extLst>
            </p:cNvPr>
            <p:cNvSpPr/>
            <p:nvPr/>
          </p:nvSpPr>
          <p:spPr>
            <a:xfrm>
              <a:off x="6102741" y="5476967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Action2</a:t>
              </a:r>
              <a:endParaRPr kumimoji="1" lang="ko-Kore-KR" altLang="en-US" sz="13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C02ECB6-206C-1F66-A42F-ED9D7F165F4F}"/>
                </a:ext>
              </a:extLst>
            </p:cNvPr>
            <p:cNvSpPr/>
            <p:nvPr/>
          </p:nvSpPr>
          <p:spPr>
            <a:xfrm>
              <a:off x="7334603" y="5476967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Action3</a:t>
              </a:r>
              <a:endParaRPr kumimoji="1" lang="ko-Kore-KR" altLang="en-US" sz="130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D86938B-4C13-6AED-C539-18CBFD753C3D}"/>
                </a:ext>
              </a:extLst>
            </p:cNvPr>
            <p:cNvSpPr/>
            <p:nvPr/>
          </p:nvSpPr>
          <p:spPr>
            <a:xfrm>
              <a:off x="9398958" y="5476967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 err="1"/>
                <a:t>ActionN</a:t>
              </a:r>
              <a:endParaRPr kumimoji="1" lang="ko-Kore-KR" altLang="en-US" sz="13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EF84E88-E328-2238-8520-52B1B1E0DEAE}"/>
                </a:ext>
              </a:extLst>
            </p:cNvPr>
            <p:cNvSpPr/>
            <p:nvPr/>
          </p:nvSpPr>
          <p:spPr>
            <a:xfrm>
              <a:off x="4837634" y="3059240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Action2</a:t>
              </a:r>
              <a:endParaRPr kumimoji="1" lang="ko-Kore-KR" altLang="en-US" sz="13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1B5CC1E-1EF7-0C1C-A216-CC2B4A3F0CD2}"/>
                </a:ext>
              </a:extLst>
            </p:cNvPr>
            <p:cNvSpPr/>
            <p:nvPr/>
          </p:nvSpPr>
          <p:spPr>
            <a:xfrm>
              <a:off x="6096000" y="3059240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Action3</a:t>
              </a:r>
              <a:endParaRPr kumimoji="1" lang="ko-Kore-KR" altLang="en-US" sz="130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9E2823A-CDC0-1A2A-B5E6-87F455FDA41C}"/>
                </a:ext>
              </a:extLst>
            </p:cNvPr>
            <p:cNvSpPr/>
            <p:nvPr/>
          </p:nvSpPr>
          <p:spPr>
            <a:xfrm>
              <a:off x="7323710" y="3059240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Action4</a:t>
              </a:r>
              <a:endParaRPr kumimoji="1" lang="ko-Kore-KR" altLang="en-US" sz="13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462EC89-42FE-7AAB-C317-05800B3F627B}"/>
                </a:ext>
              </a:extLst>
            </p:cNvPr>
            <p:cNvSpPr/>
            <p:nvPr/>
          </p:nvSpPr>
          <p:spPr>
            <a:xfrm>
              <a:off x="9394806" y="3022836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ActionN+1</a:t>
              </a:r>
              <a:endParaRPr kumimoji="1" lang="ko-Kore-KR" altLang="en-US" sz="130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6C67446-8AE5-D261-D816-F22C44F448F7}"/>
                </a:ext>
              </a:extLst>
            </p:cNvPr>
            <p:cNvSpPr/>
            <p:nvPr/>
          </p:nvSpPr>
          <p:spPr>
            <a:xfrm>
              <a:off x="2034799" y="3022836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ActionN+1</a:t>
              </a:r>
              <a:endParaRPr kumimoji="1" lang="ko-Kore-KR" altLang="en-US" sz="13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28D9E1C-6512-22E4-44E2-056FF05B074E}"/>
              </a:ext>
            </a:extLst>
          </p:cNvPr>
          <p:cNvSpPr txBox="1"/>
          <p:nvPr/>
        </p:nvSpPr>
        <p:spPr>
          <a:xfrm>
            <a:off x="2852262" y="4907612"/>
            <a:ext cx="7446812" cy="172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 – Recurrent Neural Network (</a:t>
            </a:r>
            <a:r>
              <a:rPr lang="ko-KR" altLang="en-US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순환 신경망</a:t>
            </a:r>
            <a:r>
              <a:rPr lang="en-US" altLang="ko-KR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입출력을 시퀀스 단위로 처리하는 딥러닝 모델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 정보를 기반으로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미래값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예측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시계열 데이터에 적합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05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41A7-E3DC-FA4E-1ABB-347C7ABA8DEC}"/>
              </a:ext>
            </a:extLst>
          </p:cNvPr>
          <p:cNvSpPr txBox="1"/>
          <p:nvPr/>
        </p:nvSpPr>
        <p:spPr>
          <a:xfrm>
            <a:off x="1589214" y="1582207"/>
            <a:ext cx="9425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데이터가 크기 때문에 빠른 로드를 위해 </a:t>
            </a:r>
            <a:endParaRPr kumimoji="1" lang="en-US" altLang="ko-KR" sz="2000" dirty="0"/>
          </a:p>
          <a:p>
            <a:r>
              <a:rPr kumimoji="1" lang="en-US" altLang="ko-KR" sz="2500" b="1" dirty="0" err="1"/>
              <a:t>jsonl</a:t>
            </a:r>
            <a:r>
              <a:rPr kumimoji="1" lang="en-US" altLang="ko-KR" sz="2500" b="1" dirty="0"/>
              <a:t> from HDFS </a:t>
            </a:r>
            <a:r>
              <a:rPr kumimoji="1" lang="en-US" altLang="ko-KR" sz="2500" b="1" dirty="0">
                <a:sym typeface="Wingdings" pitchFamily="2" charset="2"/>
              </a:rPr>
              <a:t></a:t>
            </a:r>
            <a:r>
              <a:rPr kumimoji="1" lang="en-US" altLang="ko-KR" sz="2500" b="1" dirty="0"/>
              <a:t> Spark </a:t>
            </a:r>
            <a:r>
              <a:rPr kumimoji="1" lang="en-US" altLang="ko-KR" sz="2500" b="1" dirty="0" err="1"/>
              <a:t>DataFrame</a:t>
            </a:r>
            <a:r>
              <a:rPr kumimoji="1" lang="en-US" altLang="ko-KR" sz="2500" b="1" dirty="0"/>
              <a:t> </a:t>
            </a:r>
            <a:r>
              <a:rPr kumimoji="1" lang="en-US" altLang="ko-KR" sz="2500" b="1" dirty="0">
                <a:sym typeface="Wingdings" pitchFamily="2" charset="2"/>
              </a:rPr>
              <a:t> </a:t>
            </a:r>
            <a:r>
              <a:rPr kumimoji="1" lang="en-US" altLang="ko-KR" sz="2500" b="1" dirty="0"/>
              <a:t>parquet to HDFS</a:t>
            </a:r>
            <a:endParaRPr kumimoji="1" lang="ko-Kore-KR" altLang="en-US" sz="2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6E501B-DA3F-3DB9-7E48-7C8AA972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79" y="2735100"/>
            <a:ext cx="8954534" cy="25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40B560-68FA-2C83-6748-2F52BAAB5AC5}"/>
              </a:ext>
            </a:extLst>
          </p:cNvPr>
          <p:cNvGrpSpPr/>
          <p:nvPr/>
        </p:nvGrpSpPr>
        <p:grpSpPr>
          <a:xfrm>
            <a:off x="591784" y="975348"/>
            <a:ext cx="10789516" cy="1434090"/>
            <a:chOff x="729230" y="945906"/>
            <a:chExt cx="10468652" cy="2834050"/>
          </a:xfrm>
        </p:grpSpPr>
        <p:sp>
          <p:nvSpPr>
            <p:cNvPr id="14" name="Google Shape;6260;p67">
              <a:extLst>
                <a:ext uri="{FF2B5EF4-FFF2-40B4-BE49-F238E27FC236}">
                  <a16:creationId xmlns:a16="http://schemas.microsoft.com/office/drawing/2014/main" id="{AA0529E2-5D8A-5C5D-5C40-5BACBE0DA25A}"/>
                </a:ext>
              </a:extLst>
            </p:cNvPr>
            <p:cNvSpPr/>
            <p:nvPr/>
          </p:nvSpPr>
          <p:spPr>
            <a:xfrm rot="10800000" flipV="1">
              <a:off x="1166045" y="1223889"/>
              <a:ext cx="10031837" cy="131060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rgbClr val="FFC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6261;p67">
              <a:extLst>
                <a:ext uri="{FF2B5EF4-FFF2-40B4-BE49-F238E27FC236}">
                  <a16:creationId xmlns:a16="http://schemas.microsoft.com/office/drawing/2014/main" id="{948B17C4-C4C9-A0C6-E8E6-1DD386B92B0A}"/>
                </a:ext>
              </a:extLst>
            </p:cNvPr>
            <p:cNvSpPr/>
            <p:nvPr/>
          </p:nvSpPr>
          <p:spPr>
            <a:xfrm rot="5400000">
              <a:off x="6014721" y="1165526"/>
              <a:ext cx="498003" cy="244506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6263;p67">
              <a:extLst>
                <a:ext uri="{FF2B5EF4-FFF2-40B4-BE49-F238E27FC236}">
                  <a16:creationId xmlns:a16="http://schemas.microsoft.com/office/drawing/2014/main" id="{7A1A7F02-CBF3-9326-2087-C4FDA960B5E7}"/>
                </a:ext>
              </a:extLst>
            </p:cNvPr>
            <p:cNvSpPr/>
            <p:nvPr/>
          </p:nvSpPr>
          <p:spPr>
            <a:xfrm rot="5400000">
              <a:off x="9614719" y="1145823"/>
              <a:ext cx="498003" cy="244506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rgbClr val="D2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69D811A-F695-2EBD-F0A0-CF0839E79CED}"/>
                </a:ext>
              </a:extLst>
            </p:cNvPr>
            <p:cNvGrpSpPr/>
            <p:nvPr/>
          </p:nvGrpSpPr>
          <p:grpSpPr>
            <a:xfrm>
              <a:off x="5241411" y="1747626"/>
              <a:ext cx="2030117" cy="1412388"/>
              <a:chOff x="4574776" y="1737590"/>
              <a:chExt cx="2030117" cy="1412388"/>
            </a:xfrm>
          </p:grpSpPr>
          <p:sp>
            <p:nvSpPr>
              <p:cNvPr id="11" name="Google Shape;6257;p67">
                <a:extLst>
                  <a:ext uri="{FF2B5EF4-FFF2-40B4-BE49-F238E27FC236}">
                    <a16:creationId xmlns:a16="http://schemas.microsoft.com/office/drawing/2014/main" id="{7D0FB98A-06D9-0ECB-7DA2-E81E082689BF}"/>
                  </a:ext>
                </a:extLst>
              </p:cNvPr>
              <p:cNvSpPr/>
              <p:nvPr/>
            </p:nvSpPr>
            <p:spPr>
              <a:xfrm>
                <a:off x="4574776" y="1737590"/>
                <a:ext cx="2030117" cy="1412388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2367" y="0"/>
                    </a:moveTo>
                    <a:lnTo>
                      <a:pt x="2059" y="469"/>
                    </a:lnTo>
                    <a:lnTo>
                      <a:pt x="346" y="469"/>
                    </a:lnTo>
                    <a:cubicBezTo>
                      <a:pt x="161" y="469"/>
                      <a:pt x="1" y="616"/>
                      <a:pt x="1" y="801"/>
                    </a:cubicBezTo>
                    <a:lnTo>
                      <a:pt x="1" y="4892"/>
                    </a:lnTo>
                    <a:cubicBezTo>
                      <a:pt x="1" y="5077"/>
                      <a:pt x="161" y="5225"/>
                      <a:pt x="346" y="5225"/>
                    </a:cubicBezTo>
                    <a:lnTo>
                      <a:pt x="4400" y="5225"/>
                    </a:lnTo>
                    <a:cubicBezTo>
                      <a:pt x="4584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84" y="469"/>
                      <a:pt x="4400" y="469"/>
                    </a:cubicBezTo>
                    <a:lnTo>
                      <a:pt x="2687" y="46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E04747-84AE-85BF-9868-C8D495C34C71}"/>
                  </a:ext>
                </a:extLst>
              </p:cNvPr>
              <p:cNvSpPr txBox="1"/>
              <p:nvPr/>
            </p:nvSpPr>
            <p:spPr>
              <a:xfrm>
                <a:off x="4880628" y="1890404"/>
                <a:ext cx="1401088" cy="121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/>
                <a:r>
                  <a:rPr lang="en-US" altLang="ko-KR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Generate</a:t>
                </a:r>
                <a:r>
                  <a:rPr lang="ko-KR" altLang="en-US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en-US" altLang="ko-KR" sz="1700" dirty="0">
                  <a:solidFill>
                    <a:srgbClr val="7D7878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ctr"/>
                <a:r>
                  <a:rPr lang="en-US" altLang="ko-KR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Input</a:t>
                </a:r>
                <a:r>
                  <a:rPr lang="ko-KR" altLang="en-US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Data</a:t>
                </a:r>
                <a:endParaRPr lang="ko-KR" altLang="en-US" sz="1700" dirty="0">
                  <a:solidFill>
                    <a:srgbClr val="7D7878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A30AF38-87B4-43FC-F733-D0B388347D8A}"/>
                </a:ext>
              </a:extLst>
            </p:cNvPr>
            <p:cNvGrpSpPr/>
            <p:nvPr/>
          </p:nvGrpSpPr>
          <p:grpSpPr>
            <a:xfrm>
              <a:off x="8836324" y="1708573"/>
              <a:ext cx="2030400" cy="1412388"/>
              <a:chOff x="8337239" y="1523130"/>
              <a:chExt cx="2030400" cy="1412388"/>
            </a:xfrm>
          </p:grpSpPr>
          <p:sp>
            <p:nvSpPr>
              <p:cNvPr id="12" name="Google Shape;6258;p67">
                <a:extLst>
                  <a:ext uri="{FF2B5EF4-FFF2-40B4-BE49-F238E27FC236}">
                    <a16:creationId xmlns:a16="http://schemas.microsoft.com/office/drawing/2014/main" id="{17BB054C-116B-DFB2-A7BA-74AEBCE3247F}"/>
                  </a:ext>
                </a:extLst>
              </p:cNvPr>
              <p:cNvSpPr/>
              <p:nvPr/>
            </p:nvSpPr>
            <p:spPr>
              <a:xfrm>
                <a:off x="8337239" y="1523130"/>
                <a:ext cx="2030400" cy="1412388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225" extrusionOk="0">
                    <a:moveTo>
                      <a:pt x="2366" y="0"/>
                    </a:moveTo>
                    <a:lnTo>
                      <a:pt x="2058" y="469"/>
                    </a:lnTo>
                    <a:lnTo>
                      <a:pt x="358" y="469"/>
                    </a:lnTo>
                    <a:cubicBezTo>
                      <a:pt x="350" y="468"/>
                      <a:pt x="343" y="468"/>
                      <a:pt x="336" y="468"/>
                    </a:cubicBezTo>
                    <a:cubicBezTo>
                      <a:pt x="149" y="468"/>
                      <a:pt x="0" y="623"/>
                      <a:pt x="0" y="801"/>
                    </a:cubicBezTo>
                    <a:lnTo>
                      <a:pt x="0" y="4892"/>
                    </a:lnTo>
                    <a:cubicBezTo>
                      <a:pt x="0" y="5077"/>
                      <a:pt x="148" y="5225"/>
                      <a:pt x="333" y="5225"/>
                    </a:cubicBezTo>
                    <a:lnTo>
                      <a:pt x="4387" y="5225"/>
                    </a:lnTo>
                    <a:cubicBezTo>
                      <a:pt x="4572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72" y="469"/>
                      <a:pt x="4387" y="469"/>
                    </a:cubicBezTo>
                    <a:lnTo>
                      <a:pt x="2674" y="469"/>
                    </a:lnTo>
                    <a:lnTo>
                      <a:pt x="2366" y="0"/>
                    </a:lnTo>
                    <a:close/>
                  </a:path>
                </a:pathLst>
              </a:custGeom>
              <a:solidFill>
                <a:srgbClr val="D1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A3A222-C5E5-B8DE-35FE-0F89C8260E6A}"/>
                  </a:ext>
                </a:extLst>
              </p:cNvPr>
              <p:cNvSpPr txBox="1"/>
              <p:nvPr/>
            </p:nvSpPr>
            <p:spPr>
              <a:xfrm>
                <a:off x="8806446" y="1600146"/>
                <a:ext cx="1119285" cy="1175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25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RNN</a:t>
                </a:r>
                <a:endParaRPr lang="ko-KR" altLang="en-US" sz="2500" dirty="0">
                  <a:solidFill>
                    <a:srgbClr val="7D7878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sp>
          <p:nvSpPr>
            <p:cNvPr id="6" name="Google Shape;6261;p67">
              <a:extLst>
                <a:ext uri="{FF2B5EF4-FFF2-40B4-BE49-F238E27FC236}">
                  <a16:creationId xmlns:a16="http://schemas.microsoft.com/office/drawing/2014/main" id="{5EC99028-8483-6A27-974D-E7F93E00A707}"/>
                </a:ext>
              </a:extLst>
            </p:cNvPr>
            <p:cNvSpPr/>
            <p:nvPr/>
          </p:nvSpPr>
          <p:spPr>
            <a:xfrm rot="5400000">
              <a:off x="2228034" y="1090761"/>
              <a:ext cx="569146" cy="279435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rgbClr val="B82D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E40C122-570F-ED92-7886-244E3D39631F}"/>
                </a:ext>
              </a:extLst>
            </p:cNvPr>
            <p:cNvGrpSpPr/>
            <p:nvPr/>
          </p:nvGrpSpPr>
          <p:grpSpPr>
            <a:xfrm>
              <a:off x="729230" y="1728529"/>
              <a:ext cx="3566754" cy="2051427"/>
              <a:chOff x="4649800" y="1791745"/>
              <a:chExt cx="1942374" cy="1412388"/>
            </a:xfrm>
          </p:grpSpPr>
          <p:sp>
            <p:nvSpPr>
              <p:cNvPr id="8" name="Google Shape;6257;p67">
                <a:extLst>
                  <a:ext uri="{FF2B5EF4-FFF2-40B4-BE49-F238E27FC236}">
                    <a16:creationId xmlns:a16="http://schemas.microsoft.com/office/drawing/2014/main" id="{EF181E69-0E7E-668F-2D21-DD4E3930866A}"/>
                  </a:ext>
                </a:extLst>
              </p:cNvPr>
              <p:cNvSpPr/>
              <p:nvPr/>
            </p:nvSpPr>
            <p:spPr>
              <a:xfrm>
                <a:off x="4775780" y="1791745"/>
                <a:ext cx="1690413" cy="1412388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2367" y="0"/>
                    </a:moveTo>
                    <a:lnTo>
                      <a:pt x="2059" y="469"/>
                    </a:lnTo>
                    <a:lnTo>
                      <a:pt x="346" y="469"/>
                    </a:lnTo>
                    <a:cubicBezTo>
                      <a:pt x="161" y="469"/>
                      <a:pt x="1" y="616"/>
                      <a:pt x="1" y="801"/>
                    </a:cubicBezTo>
                    <a:lnTo>
                      <a:pt x="1" y="4892"/>
                    </a:lnTo>
                    <a:cubicBezTo>
                      <a:pt x="1" y="5077"/>
                      <a:pt x="161" y="5225"/>
                      <a:pt x="346" y="5225"/>
                    </a:cubicBezTo>
                    <a:lnTo>
                      <a:pt x="4400" y="5225"/>
                    </a:lnTo>
                    <a:cubicBezTo>
                      <a:pt x="4584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84" y="469"/>
                      <a:pt x="4400" y="469"/>
                    </a:cubicBezTo>
                    <a:lnTo>
                      <a:pt x="2687" y="46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rgbClr val="ED6D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B09F5-E1AD-8DAB-221C-DC82FC936E2A}"/>
                  </a:ext>
                </a:extLst>
              </p:cNvPr>
              <p:cNvSpPr txBox="1"/>
              <p:nvPr/>
            </p:nvSpPr>
            <p:spPr>
              <a:xfrm>
                <a:off x="4649800" y="2275129"/>
                <a:ext cx="1942374" cy="544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Dimension Reduction</a:t>
                </a:r>
                <a:endParaRPr lang="ko-KR" altLang="en-US" sz="20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45216C0-2E0A-704B-CDBC-314E7BFD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4" y="3104682"/>
            <a:ext cx="4672046" cy="27219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4EE67D0-EF82-32B6-DC95-986D406D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61" y="2763300"/>
            <a:ext cx="6918415" cy="3653086"/>
          </a:xfrm>
          <a:prstGeom prst="rect">
            <a:avLst/>
          </a:prstGeom>
        </p:spPr>
      </p:pic>
      <p:sp>
        <p:nvSpPr>
          <p:cNvPr id="19" name="삼각형 18">
            <a:extLst>
              <a:ext uri="{FF2B5EF4-FFF2-40B4-BE49-F238E27FC236}">
                <a16:creationId xmlns:a16="http://schemas.microsoft.com/office/drawing/2014/main" id="{5B04CE44-A8A6-37CF-8E61-619C6A196172}"/>
              </a:ext>
            </a:extLst>
          </p:cNvPr>
          <p:cNvSpPr/>
          <p:nvPr/>
        </p:nvSpPr>
        <p:spPr>
          <a:xfrm rot="5400000">
            <a:off x="11259754" y="992024"/>
            <a:ext cx="455453" cy="303244"/>
          </a:xfrm>
          <a:prstGeom prst="triangle">
            <a:avLst/>
          </a:prstGeom>
          <a:solidFill>
            <a:srgbClr val="FFC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C60DFC-1096-ACD6-29E4-552ED66C0F4E}"/>
              </a:ext>
            </a:extLst>
          </p:cNvPr>
          <p:cNvSpPr/>
          <p:nvPr/>
        </p:nvSpPr>
        <p:spPr>
          <a:xfrm>
            <a:off x="265934" y="4586068"/>
            <a:ext cx="1534731" cy="239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4B26EF-7BA1-9F98-58F7-0C949A837F9F}"/>
              </a:ext>
            </a:extLst>
          </p:cNvPr>
          <p:cNvSpPr/>
          <p:nvPr/>
        </p:nvSpPr>
        <p:spPr>
          <a:xfrm>
            <a:off x="235454" y="5427787"/>
            <a:ext cx="1748091" cy="4616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9CA6DC-D564-F9C9-3CE0-37D42A37A4D3}"/>
              </a:ext>
            </a:extLst>
          </p:cNvPr>
          <p:cNvSpPr/>
          <p:nvPr/>
        </p:nvSpPr>
        <p:spPr>
          <a:xfrm>
            <a:off x="5069557" y="6105378"/>
            <a:ext cx="2104965" cy="414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A9769D-956F-B3BF-9F82-66F78E0ED71E}"/>
              </a:ext>
            </a:extLst>
          </p:cNvPr>
          <p:cNvSpPr/>
          <p:nvPr/>
        </p:nvSpPr>
        <p:spPr>
          <a:xfrm>
            <a:off x="5067213" y="4949481"/>
            <a:ext cx="2374596" cy="414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6F9C40-1511-BCC9-F0EC-B0CBCD9C143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1800665" y="4705643"/>
            <a:ext cx="3266548" cy="451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0F914C0-80C9-A3F4-E487-2E537E5FFC4A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1983545" y="5658619"/>
            <a:ext cx="3086012" cy="654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1B4F89-2529-1D30-080F-B0428CC83ACC}"/>
              </a:ext>
            </a:extLst>
          </p:cNvPr>
          <p:cNvGrpSpPr/>
          <p:nvPr/>
        </p:nvGrpSpPr>
        <p:grpSpPr>
          <a:xfrm>
            <a:off x="1041987" y="971975"/>
            <a:ext cx="10339313" cy="1445859"/>
            <a:chOff x="1166045" y="939239"/>
            <a:chExt cx="10031837" cy="2857309"/>
          </a:xfrm>
        </p:grpSpPr>
        <p:sp>
          <p:nvSpPr>
            <p:cNvPr id="20" name="Google Shape;6260;p67">
              <a:extLst>
                <a:ext uri="{FF2B5EF4-FFF2-40B4-BE49-F238E27FC236}">
                  <a16:creationId xmlns:a16="http://schemas.microsoft.com/office/drawing/2014/main" id="{934DD85F-E84E-708C-0ADF-5717A695223D}"/>
                </a:ext>
              </a:extLst>
            </p:cNvPr>
            <p:cNvSpPr/>
            <p:nvPr/>
          </p:nvSpPr>
          <p:spPr>
            <a:xfrm rot="10800000" flipV="1">
              <a:off x="1166045" y="1223889"/>
              <a:ext cx="10031837" cy="131060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rgbClr val="FFC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C4DC"/>
                </a:solidFill>
              </a:endParaRPr>
            </a:p>
          </p:txBody>
        </p:sp>
        <p:sp>
          <p:nvSpPr>
            <p:cNvPr id="21" name="Google Shape;6261;p67">
              <a:extLst>
                <a:ext uri="{FF2B5EF4-FFF2-40B4-BE49-F238E27FC236}">
                  <a16:creationId xmlns:a16="http://schemas.microsoft.com/office/drawing/2014/main" id="{4CA8260A-5A9B-2F56-14C4-0258E5EC9FE2}"/>
                </a:ext>
              </a:extLst>
            </p:cNvPr>
            <p:cNvSpPr/>
            <p:nvPr/>
          </p:nvSpPr>
          <p:spPr>
            <a:xfrm rot="5400000">
              <a:off x="2263603" y="1145823"/>
              <a:ext cx="498003" cy="244506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6263;p67">
              <a:extLst>
                <a:ext uri="{FF2B5EF4-FFF2-40B4-BE49-F238E27FC236}">
                  <a16:creationId xmlns:a16="http://schemas.microsoft.com/office/drawing/2014/main" id="{47C1556F-C797-00AB-82E2-D79C2CD19A68}"/>
                </a:ext>
              </a:extLst>
            </p:cNvPr>
            <p:cNvSpPr/>
            <p:nvPr/>
          </p:nvSpPr>
          <p:spPr>
            <a:xfrm rot="5400000">
              <a:off x="9614719" y="1145823"/>
              <a:ext cx="498003" cy="244506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rgbClr val="D2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03839B9-AFEA-4602-DD62-BBB8E4C5344C}"/>
                </a:ext>
              </a:extLst>
            </p:cNvPr>
            <p:cNvGrpSpPr/>
            <p:nvPr/>
          </p:nvGrpSpPr>
          <p:grpSpPr>
            <a:xfrm>
              <a:off x="4709083" y="1747622"/>
              <a:ext cx="3105225" cy="2048926"/>
              <a:chOff x="4042448" y="1737586"/>
              <a:chExt cx="3105225" cy="2048926"/>
            </a:xfrm>
          </p:grpSpPr>
          <p:sp>
            <p:nvSpPr>
              <p:cNvPr id="33" name="Google Shape;6257;p67">
                <a:extLst>
                  <a:ext uri="{FF2B5EF4-FFF2-40B4-BE49-F238E27FC236}">
                    <a16:creationId xmlns:a16="http://schemas.microsoft.com/office/drawing/2014/main" id="{2B58DEB2-B87E-3D71-76B2-80543BF87F28}"/>
                  </a:ext>
                </a:extLst>
              </p:cNvPr>
              <p:cNvSpPr/>
              <p:nvPr/>
            </p:nvSpPr>
            <p:spPr>
              <a:xfrm>
                <a:off x="4042448" y="1737586"/>
                <a:ext cx="3105225" cy="2048926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2367" y="0"/>
                    </a:moveTo>
                    <a:lnTo>
                      <a:pt x="2059" y="469"/>
                    </a:lnTo>
                    <a:lnTo>
                      <a:pt x="346" y="469"/>
                    </a:lnTo>
                    <a:cubicBezTo>
                      <a:pt x="161" y="469"/>
                      <a:pt x="1" y="616"/>
                      <a:pt x="1" y="801"/>
                    </a:cubicBezTo>
                    <a:lnTo>
                      <a:pt x="1" y="4892"/>
                    </a:lnTo>
                    <a:cubicBezTo>
                      <a:pt x="1" y="5077"/>
                      <a:pt x="161" y="5225"/>
                      <a:pt x="346" y="5225"/>
                    </a:cubicBezTo>
                    <a:lnTo>
                      <a:pt x="4400" y="5225"/>
                    </a:lnTo>
                    <a:cubicBezTo>
                      <a:pt x="4584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84" y="469"/>
                      <a:pt x="4400" y="469"/>
                    </a:cubicBezTo>
                    <a:lnTo>
                      <a:pt x="2687" y="46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rgbClr val="ED6D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2AB10C-9C8D-4EC8-8F57-9A3C8792B8CF}"/>
                  </a:ext>
                </a:extLst>
              </p:cNvPr>
              <p:cNvSpPr txBox="1"/>
              <p:nvPr/>
            </p:nvSpPr>
            <p:spPr>
              <a:xfrm>
                <a:off x="4571725" y="2062586"/>
                <a:ext cx="2046672" cy="1581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/>
                <a:r>
                  <a:rPr lang="en-US" altLang="ko-KR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Generate</a:t>
                </a:r>
                <a:r>
                  <a:rPr lang="ko-KR" altLang="en-US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en-US" altLang="ko-KR" sz="23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ctr"/>
                <a:r>
                  <a:rPr lang="en-US" altLang="ko-KR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Input</a:t>
                </a:r>
                <a:r>
                  <a:rPr lang="ko-KR" altLang="en-US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Data</a:t>
                </a:r>
                <a:endParaRPr lang="ko-KR" altLang="en-US" sz="23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3519ACC-1CD0-F2C6-7FEB-212804D27517}"/>
                </a:ext>
              </a:extLst>
            </p:cNvPr>
            <p:cNvGrpSpPr/>
            <p:nvPr/>
          </p:nvGrpSpPr>
          <p:grpSpPr>
            <a:xfrm>
              <a:off x="8836324" y="1708573"/>
              <a:ext cx="2030400" cy="1412388"/>
              <a:chOff x="8337239" y="1523130"/>
              <a:chExt cx="2030400" cy="1412388"/>
            </a:xfrm>
          </p:grpSpPr>
          <p:sp>
            <p:nvSpPr>
              <p:cNvPr id="31" name="Google Shape;6258;p67">
                <a:extLst>
                  <a:ext uri="{FF2B5EF4-FFF2-40B4-BE49-F238E27FC236}">
                    <a16:creationId xmlns:a16="http://schemas.microsoft.com/office/drawing/2014/main" id="{5CBB6036-B2A7-11F6-0FE5-5720FBC86CB0}"/>
                  </a:ext>
                </a:extLst>
              </p:cNvPr>
              <p:cNvSpPr/>
              <p:nvPr/>
            </p:nvSpPr>
            <p:spPr>
              <a:xfrm>
                <a:off x="8337239" y="1523130"/>
                <a:ext cx="2030400" cy="1412388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225" extrusionOk="0">
                    <a:moveTo>
                      <a:pt x="2366" y="0"/>
                    </a:moveTo>
                    <a:lnTo>
                      <a:pt x="2058" y="469"/>
                    </a:lnTo>
                    <a:lnTo>
                      <a:pt x="358" y="469"/>
                    </a:lnTo>
                    <a:cubicBezTo>
                      <a:pt x="350" y="468"/>
                      <a:pt x="343" y="468"/>
                      <a:pt x="336" y="468"/>
                    </a:cubicBezTo>
                    <a:cubicBezTo>
                      <a:pt x="149" y="468"/>
                      <a:pt x="0" y="623"/>
                      <a:pt x="0" y="801"/>
                    </a:cubicBezTo>
                    <a:lnTo>
                      <a:pt x="0" y="4892"/>
                    </a:lnTo>
                    <a:cubicBezTo>
                      <a:pt x="0" y="5077"/>
                      <a:pt x="148" y="5225"/>
                      <a:pt x="333" y="5225"/>
                    </a:cubicBezTo>
                    <a:lnTo>
                      <a:pt x="4387" y="5225"/>
                    </a:lnTo>
                    <a:cubicBezTo>
                      <a:pt x="4572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72" y="469"/>
                      <a:pt x="4387" y="469"/>
                    </a:cubicBezTo>
                    <a:lnTo>
                      <a:pt x="2674" y="469"/>
                    </a:lnTo>
                    <a:lnTo>
                      <a:pt x="2366" y="0"/>
                    </a:lnTo>
                    <a:close/>
                  </a:path>
                </a:pathLst>
              </a:custGeom>
              <a:solidFill>
                <a:srgbClr val="D1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B3D98A-75D5-276C-D332-B760E2BDEAEB}"/>
                  </a:ext>
                </a:extLst>
              </p:cNvPr>
              <p:cNvSpPr txBox="1"/>
              <p:nvPr/>
            </p:nvSpPr>
            <p:spPr>
              <a:xfrm>
                <a:off x="8806446" y="1600146"/>
                <a:ext cx="1119285" cy="1175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25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RNN</a:t>
                </a:r>
                <a:endParaRPr lang="ko-KR" altLang="en-US" sz="2500" dirty="0">
                  <a:solidFill>
                    <a:srgbClr val="7D7878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sp>
          <p:nvSpPr>
            <p:cNvPr id="27" name="Google Shape;6261;p67">
              <a:extLst>
                <a:ext uri="{FF2B5EF4-FFF2-40B4-BE49-F238E27FC236}">
                  <a16:creationId xmlns:a16="http://schemas.microsoft.com/office/drawing/2014/main" id="{0DE92B4D-CB40-7E0C-C4A8-DEE2371CD998}"/>
                </a:ext>
              </a:extLst>
            </p:cNvPr>
            <p:cNvSpPr/>
            <p:nvPr/>
          </p:nvSpPr>
          <p:spPr>
            <a:xfrm rot="5400000">
              <a:off x="5983460" y="1082348"/>
              <a:ext cx="569146" cy="282928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rgbClr val="B82D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A5E72AD-8DF0-3056-4D34-86F0BC047823}"/>
                </a:ext>
              </a:extLst>
            </p:cNvPr>
            <p:cNvGrpSpPr/>
            <p:nvPr/>
          </p:nvGrpSpPr>
          <p:grpSpPr>
            <a:xfrm>
              <a:off x="1497907" y="1822435"/>
              <a:ext cx="2029399" cy="1415751"/>
              <a:chOff x="5068404" y="1856398"/>
              <a:chExt cx="1105165" cy="974731"/>
            </a:xfrm>
          </p:grpSpPr>
          <p:sp>
            <p:nvSpPr>
              <p:cNvPr id="29" name="Google Shape;6257;p67">
                <a:extLst>
                  <a:ext uri="{FF2B5EF4-FFF2-40B4-BE49-F238E27FC236}">
                    <a16:creationId xmlns:a16="http://schemas.microsoft.com/office/drawing/2014/main" id="{DDFD4BAF-7D48-E241-82FF-60C83137C037}"/>
                  </a:ext>
                </a:extLst>
              </p:cNvPr>
              <p:cNvSpPr/>
              <p:nvPr/>
            </p:nvSpPr>
            <p:spPr>
              <a:xfrm>
                <a:off x="5068404" y="1856398"/>
                <a:ext cx="1105165" cy="974731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2367" y="0"/>
                    </a:moveTo>
                    <a:lnTo>
                      <a:pt x="2059" y="469"/>
                    </a:lnTo>
                    <a:lnTo>
                      <a:pt x="346" y="469"/>
                    </a:lnTo>
                    <a:cubicBezTo>
                      <a:pt x="161" y="469"/>
                      <a:pt x="1" y="616"/>
                      <a:pt x="1" y="801"/>
                    </a:cubicBezTo>
                    <a:lnTo>
                      <a:pt x="1" y="4892"/>
                    </a:lnTo>
                    <a:cubicBezTo>
                      <a:pt x="1" y="5077"/>
                      <a:pt x="161" y="5225"/>
                      <a:pt x="346" y="5225"/>
                    </a:cubicBezTo>
                    <a:lnTo>
                      <a:pt x="4400" y="5225"/>
                    </a:lnTo>
                    <a:cubicBezTo>
                      <a:pt x="4584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84" y="469"/>
                      <a:pt x="4400" y="469"/>
                    </a:cubicBezTo>
                    <a:lnTo>
                      <a:pt x="2687" y="46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rgbClr val="D2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CBBAEE-47FA-8F3C-8396-0B20457DD41B}"/>
                  </a:ext>
                </a:extLst>
              </p:cNvPr>
              <p:cNvSpPr txBox="1"/>
              <p:nvPr/>
            </p:nvSpPr>
            <p:spPr>
              <a:xfrm>
                <a:off x="5138081" y="1990657"/>
                <a:ext cx="965809" cy="837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/>
                <a:r>
                  <a:rPr lang="en-US" altLang="ko-KR" sz="1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Dimension </a:t>
                </a:r>
              </a:p>
              <a:p>
                <a:pPr algn="ctr"/>
                <a:r>
                  <a:rPr lang="en-US" altLang="ko-KR" sz="1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Reduction</a:t>
                </a:r>
                <a:endPara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sp>
        <p:nvSpPr>
          <p:cNvPr id="35" name="삼각형 34">
            <a:extLst>
              <a:ext uri="{FF2B5EF4-FFF2-40B4-BE49-F238E27FC236}">
                <a16:creationId xmlns:a16="http://schemas.microsoft.com/office/drawing/2014/main" id="{4E1D30E4-67A3-97E1-8474-501E343EA4C6}"/>
              </a:ext>
            </a:extLst>
          </p:cNvPr>
          <p:cNvSpPr/>
          <p:nvPr/>
        </p:nvSpPr>
        <p:spPr>
          <a:xfrm rot="5400000">
            <a:off x="11259754" y="992024"/>
            <a:ext cx="455453" cy="303244"/>
          </a:xfrm>
          <a:prstGeom prst="triangle">
            <a:avLst/>
          </a:prstGeom>
          <a:solidFill>
            <a:srgbClr val="FFC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9B9EBC5-4621-D9BF-04DE-EA4F0171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0" y="3647554"/>
            <a:ext cx="4263475" cy="263136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723AA57-A497-CDDB-1B61-FDECAE91809F}"/>
              </a:ext>
            </a:extLst>
          </p:cNvPr>
          <p:cNvSpPr txBox="1"/>
          <p:nvPr/>
        </p:nvSpPr>
        <p:spPr>
          <a:xfrm>
            <a:off x="328085" y="2798058"/>
            <a:ext cx="58955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Option A. </a:t>
            </a:r>
            <a:r>
              <a:rPr kumimoji="1" lang="en-US" altLang="ko-Kore-KR" sz="2000" b="1" dirty="0"/>
              <a:t>Multi-feature One-Hot-Encoding</a:t>
            </a:r>
            <a:endParaRPr kumimoji="1" lang="ko-Kore-KR" altLang="en-US" sz="20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8B86256-3B48-C57E-7D08-38A300EC0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960" y="3530959"/>
            <a:ext cx="3482400" cy="143227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BE004F4-9CB8-3CE0-0135-8D7A75F3D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20" y="5125155"/>
            <a:ext cx="4178300" cy="15621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258B9A-2C19-0635-513F-B6B15BCE9193}"/>
              </a:ext>
            </a:extLst>
          </p:cNvPr>
          <p:cNvSpPr/>
          <p:nvPr/>
        </p:nvSpPr>
        <p:spPr>
          <a:xfrm>
            <a:off x="3158888" y="3942934"/>
            <a:ext cx="1534731" cy="20406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B04B17-6573-BF3D-9219-1406CD90A075}"/>
              </a:ext>
            </a:extLst>
          </p:cNvPr>
          <p:cNvSpPr/>
          <p:nvPr/>
        </p:nvSpPr>
        <p:spPr>
          <a:xfrm>
            <a:off x="8006308" y="3550180"/>
            <a:ext cx="941052" cy="1362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5661DA-BF14-48A8-38C9-8C6617B4F81C}"/>
              </a:ext>
            </a:extLst>
          </p:cNvPr>
          <p:cNvSpPr txBox="1"/>
          <p:nvPr/>
        </p:nvSpPr>
        <p:spPr>
          <a:xfrm>
            <a:off x="8779093" y="2932608"/>
            <a:ext cx="1139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 dirty="0"/>
              <a:t>Event Type</a:t>
            </a:r>
            <a:endParaRPr kumimoji="1" lang="ko-Kore-KR" altLang="en-US" sz="13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5F22733-0EF0-B144-17D7-181CC37A824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060411" y="3224996"/>
            <a:ext cx="288309" cy="42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9E5FEC0-3EDF-AD64-8869-AE69A6272477}"/>
              </a:ext>
            </a:extLst>
          </p:cNvPr>
          <p:cNvSpPr txBox="1"/>
          <p:nvPr/>
        </p:nvSpPr>
        <p:spPr>
          <a:xfrm>
            <a:off x="6068608" y="2984340"/>
            <a:ext cx="1139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 dirty="0"/>
              <a:t>Product ID</a:t>
            </a:r>
            <a:endParaRPr kumimoji="1" lang="ko-Kore-KR" altLang="en-US" sz="13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7647208-B7D7-BBF9-87FF-9999F802864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6638235" y="3276728"/>
            <a:ext cx="229600" cy="3045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356D15F-B668-8DCF-0C39-4E196D285734}"/>
              </a:ext>
            </a:extLst>
          </p:cNvPr>
          <p:cNvSpPr txBox="1"/>
          <p:nvPr/>
        </p:nvSpPr>
        <p:spPr>
          <a:xfrm>
            <a:off x="6003640" y="5269199"/>
            <a:ext cx="8641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 dirty="0"/>
              <a:t>Session1</a:t>
            </a:r>
            <a:endParaRPr kumimoji="1" lang="ko-Kore-KR" altLang="en-US" sz="13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186A1C8-41C9-923A-70D2-26E71766CA0B}"/>
              </a:ext>
            </a:extLst>
          </p:cNvPr>
          <p:cNvCxnSpPr>
            <a:cxnSpLocks/>
          </p:cNvCxnSpPr>
          <p:nvPr/>
        </p:nvCxnSpPr>
        <p:spPr>
          <a:xfrm flipV="1">
            <a:off x="6753035" y="5312509"/>
            <a:ext cx="669328" cy="10193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7027304-683B-5A2F-3A8F-521FB1F60B55}"/>
              </a:ext>
            </a:extLst>
          </p:cNvPr>
          <p:cNvSpPr/>
          <p:nvPr/>
        </p:nvSpPr>
        <p:spPr>
          <a:xfrm>
            <a:off x="7584647" y="5175538"/>
            <a:ext cx="3763823" cy="282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741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1B4F89-2529-1D30-080F-B0428CC83ACC}"/>
              </a:ext>
            </a:extLst>
          </p:cNvPr>
          <p:cNvGrpSpPr/>
          <p:nvPr/>
        </p:nvGrpSpPr>
        <p:grpSpPr>
          <a:xfrm>
            <a:off x="1041987" y="971975"/>
            <a:ext cx="10339313" cy="1445859"/>
            <a:chOff x="1166045" y="939239"/>
            <a:chExt cx="10031837" cy="2857309"/>
          </a:xfrm>
        </p:grpSpPr>
        <p:sp>
          <p:nvSpPr>
            <p:cNvPr id="20" name="Google Shape;6260;p67">
              <a:extLst>
                <a:ext uri="{FF2B5EF4-FFF2-40B4-BE49-F238E27FC236}">
                  <a16:creationId xmlns:a16="http://schemas.microsoft.com/office/drawing/2014/main" id="{934DD85F-E84E-708C-0ADF-5717A695223D}"/>
                </a:ext>
              </a:extLst>
            </p:cNvPr>
            <p:cNvSpPr/>
            <p:nvPr/>
          </p:nvSpPr>
          <p:spPr>
            <a:xfrm rot="10800000" flipV="1">
              <a:off x="1166045" y="1223889"/>
              <a:ext cx="10031837" cy="131060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rgbClr val="FFC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C4DC"/>
                </a:solidFill>
              </a:endParaRPr>
            </a:p>
          </p:txBody>
        </p:sp>
        <p:sp>
          <p:nvSpPr>
            <p:cNvPr id="21" name="Google Shape;6261;p67">
              <a:extLst>
                <a:ext uri="{FF2B5EF4-FFF2-40B4-BE49-F238E27FC236}">
                  <a16:creationId xmlns:a16="http://schemas.microsoft.com/office/drawing/2014/main" id="{4CA8260A-5A9B-2F56-14C4-0258E5EC9FE2}"/>
                </a:ext>
              </a:extLst>
            </p:cNvPr>
            <p:cNvSpPr/>
            <p:nvPr/>
          </p:nvSpPr>
          <p:spPr>
            <a:xfrm rot="5400000">
              <a:off x="2263603" y="1145823"/>
              <a:ext cx="498003" cy="244506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6263;p67">
              <a:extLst>
                <a:ext uri="{FF2B5EF4-FFF2-40B4-BE49-F238E27FC236}">
                  <a16:creationId xmlns:a16="http://schemas.microsoft.com/office/drawing/2014/main" id="{47C1556F-C797-00AB-82E2-D79C2CD19A68}"/>
                </a:ext>
              </a:extLst>
            </p:cNvPr>
            <p:cNvSpPr/>
            <p:nvPr/>
          </p:nvSpPr>
          <p:spPr>
            <a:xfrm rot="5400000">
              <a:off x="9614719" y="1145823"/>
              <a:ext cx="498003" cy="244506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rgbClr val="D2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03839B9-AFEA-4602-DD62-BBB8E4C5344C}"/>
                </a:ext>
              </a:extLst>
            </p:cNvPr>
            <p:cNvGrpSpPr/>
            <p:nvPr/>
          </p:nvGrpSpPr>
          <p:grpSpPr>
            <a:xfrm>
              <a:off x="4709083" y="1747622"/>
              <a:ext cx="3105225" cy="2048926"/>
              <a:chOff x="4042448" y="1737586"/>
              <a:chExt cx="3105225" cy="2048926"/>
            </a:xfrm>
          </p:grpSpPr>
          <p:sp>
            <p:nvSpPr>
              <p:cNvPr id="33" name="Google Shape;6257;p67">
                <a:extLst>
                  <a:ext uri="{FF2B5EF4-FFF2-40B4-BE49-F238E27FC236}">
                    <a16:creationId xmlns:a16="http://schemas.microsoft.com/office/drawing/2014/main" id="{2B58DEB2-B87E-3D71-76B2-80543BF87F28}"/>
                  </a:ext>
                </a:extLst>
              </p:cNvPr>
              <p:cNvSpPr/>
              <p:nvPr/>
            </p:nvSpPr>
            <p:spPr>
              <a:xfrm>
                <a:off x="4042448" y="1737586"/>
                <a:ext cx="3105225" cy="2048926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2367" y="0"/>
                    </a:moveTo>
                    <a:lnTo>
                      <a:pt x="2059" y="469"/>
                    </a:lnTo>
                    <a:lnTo>
                      <a:pt x="346" y="469"/>
                    </a:lnTo>
                    <a:cubicBezTo>
                      <a:pt x="161" y="469"/>
                      <a:pt x="1" y="616"/>
                      <a:pt x="1" y="801"/>
                    </a:cubicBezTo>
                    <a:lnTo>
                      <a:pt x="1" y="4892"/>
                    </a:lnTo>
                    <a:cubicBezTo>
                      <a:pt x="1" y="5077"/>
                      <a:pt x="161" y="5225"/>
                      <a:pt x="346" y="5225"/>
                    </a:cubicBezTo>
                    <a:lnTo>
                      <a:pt x="4400" y="5225"/>
                    </a:lnTo>
                    <a:cubicBezTo>
                      <a:pt x="4584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84" y="469"/>
                      <a:pt x="4400" y="469"/>
                    </a:cubicBezTo>
                    <a:lnTo>
                      <a:pt x="2687" y="46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rgbClr val="ED6D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2AB10C-9C8D-4EC8-8F57-9A3C8792B8CF}"/>
                  </a:ext>
                </a:extLst>
              </p:cNvPr>
              <p:cNvSpPr txBox="1"/>
              <p:nvPr/>
            </p:nvSpPr>
            <p:spPr>
              <a:xfrm>
                <a:off x="4571725" y="2062586"/>
                <a:ext cx="2046672" cy="1581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/>
                <a:r>
                  <a:rPr lang="en-US" altLang="ko-KR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Generate</a:t>
                </a:r>
                <a:r>
                  <a:rPr lang="ko-KR" altLang="en-US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en-US" altLang="ko-KR" sz="23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ctr"/>
                <a:r>
                  <a:rPr lang="en-US" altLang="ko-KR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Input</a:t>
                </a:r>
                <a:r>
                  <a:rPr lang="ko-KR" altLang="en-US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3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Data</a:t>
                </a:r>
                <a:endParaRPr lang="ko-KR" altLang="en-US" sz="23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3519ACC-1CD0-F2C6-7FEB-212804D27517}"/>
                </a:ext>
              </a:extLst>
            </p:cNvPr>
            <p:cNvGrpSpPr/>
            <p:nvPr/>
          </p:nvGrpSpPr>
          <p:grpSpPr>
            <a:xfrm>
              <a:off x="8836324" y="1708573"/>
              <a:ext cx="2030400" cy="1412388"/>
              <a:chOff x="8337239" y="1523130"/>
              <a:chExt cx="2030400" cy="1412388"/>
            </a:xfrm>
          </p:grpSpPr>
          <p:sp>
            <p:nvSpPr>
              <p:cNvPr id="31" name="Google Shape;6258;p67">
                <a:extLst>
                  <a:ext uri="{FF2B5EF4-FFF2-40B4-BE49-F238E27FC236}">
                    <a16:creationId xmlns:a16="http://schemas.microsoft.com/office/drawing/2014/main" id="{5CBB6036-B2A7-11F6-0FE5-5720FBC86CB0}"/>
                  </a:ext>
                </a:extLst>
              </p:cNvPr>
              <p:cNvSpPr/>
              <p:nvPr/>
            </p:nvSpPr>
            <p:spPr>
              <a:xfrm>
                <a:off x="8337239" y="1523130"/>
                <a:ext cx="2030400" cy="1412388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225" extrusionOk="0">
                    <a:moveTo>
                      <a:pt x="2366" y="0"/>
                    </a:moveTo>
                    <a:lnTo>
                      <a:pt x="2058" y="469"/>
                    </a:lnTo>
                    <a:lnTo>
                      <a:pt x="358" y="469"/>
                    </a:lnTo>
                    <a:cubicBezTo>
                      <a:pt x="350" y="468"/>
                      <a:pt x="343" y="468"/>
                      <a:pt x="336" y="468"/>
                    </a:cubicBezTo>
                    <a:cubicBezTo>
                      <a:pt x="149" y="468"/>
                      <a:pt x="0" y="623"/>
                      <a:pt x="0" y="801"/>
                    </a:cubicBezTo>
                    <a:lnTo>
                      <a:pt x="0" y="4892"/>
                    </a:lnTo>
                    <a:cubicBezTo>
                      <a:pt x="0" y="5077"/>
                      <a:pt x="148" y="5225"/>
                      <a:pt x="333" y="5225"/>
                    </a:cubicBezTo>
                    <a:lnTo>
                      <a:pt x="4387" y="5225"/>
                    </a:lnTo>
                    <a:cubicBezTo>
                      <a:pt x="4572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72" y="469"/>
                      <a:pt x="4387" y="469"/>
                    </a:cubicBezTo>
                    <a:lnTo>
                      <a:pt x="2674" y="469"/>
                    </a:lnTo>
                    <a:lnTo>
                      <a:pt x="2366" y="0"/>
                    </a:lnTo>
                    <a:close/>
                  </a:path>
                </a:pathLst>
              </a:custGeom>
              <a:solidFill>
                <a:srgbClr val="D1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B3D98A-75D5-276C-D332-B760E2BDEAEB}"/>
                  </a:ext>
                </a:extLst>
              </p:cNvPr>
              <p:cNvSpPr txBox="1"/>
              <p:nvPr/>
            </p:nvSpPr>
            <p:spPr>
              <a:xfrm>
                <a:off x="8806446" y="1600146"/>
                <a:ext cx="1119285" cy="1175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25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RNN</a:t>
                </a:r>
                <a:endParaRPr lang="ko-KR" altLang="en-US" sz="2500" dirty="0">
                  <a:solidFill>
                    <a:srgbClr val="7D7878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sp>
          <p:nvSpPr>
            <p:cNvPr id="27" name="Google Shape;6261;p67">
              <a:extLst>
                <a:ext uri="{FF2B5EF4-FFF2-40B4-BE49-F238E27FC236}">
                  <a16:creationId xmlns:a16="http://schemas.microsoft.com/office/drawing/2014/main" id="{0DE92B4D-CB40-7E0C-C4A8-DEE2371CD998}"/>
                </a:ext>
              </a:extLst>
            </p:cNvPr>
            <p:cNvSpPr/>
            <p:nvPr/>
          </p:nvSpPr>
          <p:spPr>
            <a:xfrm rot="5400000">
              <a:off x="5983460" y="1082348"/>
              <a:ext cx="569146" cy="282928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rgbClr val="B82D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A5E72AD-8DF0-3056-4D34-86F0BC047823}"/>
                </a:ext>
              </a:extLst>
            </p:cNvPr>
            <p:cNvGrpSpPr/>
            <p:nvPr/>
          </p:nvGrpSpPr>
          <p:grpSpPr>
            <a:xfrm>
              <a:off x="1497907" y="1822435"/>
              <a:ext cx="2029399" cy="1415751"/>
              <a:chOff x="5068404" y="1856398"/>
              <a:chExt cx="1105165" cy="974731"/>
            </a:xfrm>
          </p:grpSpPr>
          <p:sp>
            <p:nvSpPr>
              <p:cNvPr id="29" name="Google Shape;6257;p67">
                <a:extLst>
                  <a:ext uri="{FF2B5EF4-FFF2-40B4-BE49-F238E27FC236}">
                    <a16:creationId xmlns:a16="http://schemas.microsoft.com/office/drawing/2014/main" id="{DDFD4BAF-7D48-E241-82FF-60C83137C037}"/>
                  </a:ext>
                </a:extLst>
              </p:cNvPr>
              <p:cNvSpPr/>
              <p:nvPr/>
            </p:nvSpPr>
            <p:spPr>
              <a:xfrm>
                <a:off x="5068404" y="1856398"/>
                <a:ext cx="1105165" cy="974731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2367" y="0"/>
                    </a:moveTo>
                    <a:lnTo>
                      <a:pt x="2059" y="469"/>
                    </a:lnTo>
                    <a:lnTo>
                      <a:pt x="346" y="469"/>
                    </a:lnTo>
                    <a:cubicBezTo>
                      <a:pt x="161" y="469"/>
                      <a:pt x="1" y="616"/>
                      <a:pt x="1" y="801"/>
                    </a:cubicBezTo>
                    <a:lnTo>
                      <a:pt x="1" y="4892"/>
                    </a:lnTo>
                    <a:cubicBezTo>
                      <a:pt x="1" y="5077"/>
                      <a:pt x="161" y="5225"/>
                      <a:pt x="346" y="5225"/>
                    </a:cubicBezTo>
                    <a:lnTo>
                      <a:pt x="4400" y="5225"/>
                    </a:lnTo>
                    <a:cubicBezTo>
                      <a:pt x="4584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84" y="469"/>
                      <a:pt x="4400" y="469"/>
                    </a:cubicBezTo>
                    <a:lnTo>
                      <a:pt x="2687" y="46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rgbClr val="D2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CBBAEE-47FA-8F3C-8396-0B20457DD41B}"/>
                  </a:ext>
                </a:extLst>
              </p:cNvPr>
              <p:cNvSpPr txBox="1"/>
              <p:nvPr/>
            </p:nvSpPr>
            <p:spPr>
              <a:xfrm>
                <a:off x="5138081" y="1990657"/>
                <a:ext cx="965809" cy="837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/>
                <a:r>
                  <a:rPr lang="en-US" altLang="ko-KR" sz="1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Dimension </a:t>
                </a:r>
              </a:p>
              <a:p>
                <a:pPr algn="ctr"/>
                <a:r>
                  <a:rPr lang="en-US" altLang="ko-KR" sz="1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Reduction</a:t>
                </a:r>
                <a:endPara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sp>
        <p:nvSpPr>
          <p:cNvPr id="35" name="삼각형 34">
            <a:extLst>
              <a:ext uri="{FF2B5EF4-FFF2-40B4-BE49-F238E27FC236}">
                <a16:creationId xmlns:a16="http://schemas.microsoft.com/office/drawing/2014/main" id="{4E1D30E4-67A3-97E1-8474-501E343EA4C6}"/>
              </a:ext>
            </a:extLst>
          </p:cNvPr>
          <p:cNvSpPr/>
          <p:nvPr/>
        </p:nvSpPr>
        <p:spPr>
          <a:xfrm rot="5400000">
            <a:off x="11259754" y="992024"/>
            <a:ext cx="455453" cy="303244"/>
          </a:xfrm>
          <a:prstGeom prst="triangle">
            <a:avLst/>
          </a:prstGeom>
          <a:solidFill>
            <a:srgbClr val="FFC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BE004F4-9CB8-3CE0-0135-8D7A75F3D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44" y="4409121"/>
            <a:ext cx="5609759" cy="20972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62BF31-EDA0-FC95-DA67-B17D2E8BB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67" y="3653997"/>
            <a:ext cx="4030551" cy="2852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828BEA-EE4A-C425-1C5A-AF2A9BFF36D8}"/>
              </a:ext>
            </a:extLst>
          </p:cNvPr>
          <p:cNvSpPr txBox="1"/>
          <p:nvPr/>
        </p:nvSpPr>
        <p:spPr>
          <a:xfrm>
            <a:off x="2980846" y="4057764"/>
            <a:ext cx="1139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 dirty="0"/>
              <a:t>Product ID</a:t>
            </a:r>
            <a:endParaRPr kumimoji="1" lang="ko-Kore-KR" altLang="en-US" sz="13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A5ACB06-82E9-941B-88AE-AACB9708DB6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550473" y="4350152"/>
            <a:ext cx="229600" cy="3045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A14407-9B45-756F-FA3C-72843571FAB5}"/>
              </a:ext>
            </a:extLst>
          </p:cNvPr>
          <p:cNvSpPr txBox="1"/>
          <p:nvPr/>
        </p:nvSpPr>
        <p:spPr>
          <a:xfrm>
            <a:off x="328085" y="2798058"/>
            <a:ext cx="91028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Option B. </a:t>
            </a:r>
            <a:r>
              <a:rPr kumimoji="1" lang="en-US" altLang="ko-Kore-KR" sz="2500" b="1" dirty="0"/>
              <a:t>One-Hot-Encoding without event type</a:t>
            </a:r>
            <a:endParaRPr kumimoji="1" lang="ko-Kore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618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C7FAFB-F937-E5CD-6E6F-FD3A1F0C9A47}"/>
              </a:ext>
            </a:extLst>
          </p:cNvPr>
          <p:cNvGrpSpPr/>
          <p:nvPr/>
        </p:nvGrpSpPr>
        <p:grpSpPr>
          <a:xfrm>
            <a:off x="1041987" y="989410"/>
            <a:ext cx="10563868" cy="1475381"/>
            <a:chOff x="1166045" y="973700"/>
            <a:chExt cx="10249715" cy="2915649"/>
          </a:xfrm>
        </p:grpSpPr>
        <p:sp>
          <p:nvSpPr>
            <p:cNvPr id="13" name="Google Shape;6260;p67">
              <a:extLst>
                <a:ext uri="{FF2B5EF4-FFF2-40B4-BE49-F238E27FC236}">
                  <a16:creationId xmlns:a16="http://schemas.microsoft.com/office/drawing/2014/main" id="{B330366E-87D1-2ED2-1D8A-1192D828DF39}"/>
                </a:ext>
              </a:extLst>
            </p:cNvPr>
            <p:cNvSpPr/>
            <p:nvPr/>
          </p:nvSpPr>
          <p:spPr>
            <a:xfrm rot="10800000" flipV="1">
              <a:off x="1166045" y="1223889"/>
              <a:ext cx="10031837" cy="131060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rgbClr val="FFC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6261;p67">
              <a:extLst>
                <a:ext uri="{FF2B5EF4-FFF2-40B4-BE49-F238E27FC236}">
                  <a16:creationId xmlns:a16="http://schemas.microsoft.com/office/drawing/2014/main" id="{D40DCF5A-58E6-174C-A3E6-3EA1663A6412}"/>
                </a:ext>
              </a:extLst>
            </p:cNvPr>
            <p:cNvSpPr/>
            <p:nvPr/>
          </p:nvSpPr>
          <p:spPr>
            <a:xfrm rot="5400000">
              <a:off x="6014721" y="1165526"/>
              <a:ext cx="498003" cy="244506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6263;p67">
              <a:extLst>
                <a:ext uri="{FF2B5EF4-FFF2-40B4-BE49-F238E27FC236}">
                  <a16:creationId xmlns:a16="http://schemas.microsoft.com/office/drawing/2014/main" id="{52842595-996F-81C0-CF77-8B4400DB08C4}"/>
                </a:ext>
              </a:extLst>
            </p:cNvPr>
            <p:cNvSpPr/>
            <p:nvPr/>
          </p:nvSpPr>
          <p:spPr>
            <a:xfrm rot="5400000">
              <a:off x="2257721" y="1145823"/>
              <a:ext cx="498003" cy="244506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rgbClr val="D2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A24FE50-A4F0-8DA5-021E-1E03C973A0C8}"/>
                </a:ext>
              </a:extLst>
            </p:cNvPr>
            <p:cNvGrpSpPr/>
            <p:nvPr/>
          </p:nvGrpSpPr>
          <p:grpSpPr>
            <a:xfrm>
              <a:off x="5241411" y="1747626"/>
              <a:ext cx="2030117" cy="1412388"/>
              <a:chOff x="4574776" y="1737590"/>
              <a:chExt cx="2030117" cy="1412388"/>
            </a:xfrm>
          </p:grpSpPr>
          <p:sp>
            <p:nvSpPr>
              <p:cNvPr id="29" name="Google Shape;6257;p67">
                <a:extLst>
                  <a:ext uri="{FF2B5EF4-FFF2-40B4-BE49-F238E27FC236}">
                    <a16:creationId xmlns:a16="http://schemas.microsoft.com/office/drawing/2014/main" id="{B11B2E3E-4FDA-7953-7561-2BF367247C3F}"/>
                  </a:ext>
                </a:extLst>
              </p:cNvPr>
              <p:cNvSpPr/>
              <p:nvPr/>
            </p:nvSpPr>
            <p:spPr>
              <a:xfrm>
                <a:off x="4574776" y="1737590"/>
                <a:ext cx="2030117" cy="1412388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2367" y="0"/>
                    </a:moveTo>
                    <a:lnTo>
                      <a:pt x="2059" y="469"/>
                    </a:lnTo>
                    <a:lnTo>
                      <a:pt x="346" y="469"/>
                    </a:lnTo>
                    <a:cubicBezTo>
                      <a:pt x="161" y="469"/>
                      <a:pt x="1" y="616"/>
                      <a:pt x="1" y="801"/>
                    </a:cubicBezTo>
                    <a:lnTo>
                      <a:pt x="1" y="4892"/>
                    </a:lnTo>
                    <a:cubicBezTo>
                      <a:pt x="1" y="5077"/>
                      <a:pt x="161" y="5225"/>
                      <a:pt x="346" y="5225"/>
                    </a:cubicBezTo>
                    <a:lnTo>
                      <a:pt x="4400" y="5225"/>
                    </a:lnTo>
                    <a:cubicBezTo>
                      <a:pt x="4584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84" y="469"/>
                      <a:pt x="4400" y="469"/>
                    </a:cubicBezTo>
                    <a:lnTo>
                      <a:pt x="2687" y="46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305D9B-BA53-8D35-2EA9-6A34F151E870}"/>
                  </a:ext>
                </a:extLst>
              </p:cNvPr>
              <p:cNvSpPr txBox="1"/>
              <p:nvPr/>
            </p:nvSpPr>
            <p:spPr>
              <a:xfrm>
                <a:off x="4894277" y="1890404"/>
                <a:ext cx="1401088" cy="121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/>
                <a:r>
                  <a:rPr lang="en-US" altLang="ko-KR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Generate</a:t>
                </a:r>
                <a:r>
                  <a:rPr lang="ko-KR" altLang="en-US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en-US" altLang="ko-KR" sz="1700" dirty="0">
                  <a:solidFill>
                    <a:srgbClr val="7D7878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ctr"/>
                <a:r>
                  <a:rPr lang="en-US" altLang="ko-KR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Input</a:t>
                </a:r>
                <a:r>
                  <a:rPr lang="ko-KR" altLang="en-US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700" dirty="0">
                    <a:solidFill>
                      <a:srgbClr val="7D7878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Data</a:t>
                </a:r>
                <a:endParaRPr lang="ko-KR" altLang="en-US" sz="1700" dirty="0">
                  <a:solidFill>
                    <a:srgbClr val="7D7878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sp>
          <p:nvSpPr>
            <p:cNvPr id="27" name="Google Shape;6258;p67">
              <a:extLst>
                <a:ext uri="{FF2B5EF4-FFF2-40B4-BE49-F238E27FC236}">
                  <a16:creationId xmlns:a16="http://schemas.microsoft.com/office/drawing/2014/main" id="{AC998E8D-AA80-A678-2FCE-526E4925F33D}"/>
                </a:ext>
              </a:extLst>
            </p:cNvPr>
            <p:cNvSpPr/>
            <p:nvPr/>
          </p:nvSpPr>
          <p:spPr>
            <a:xfrm>
              <a:off x="1492994" y="1819779"/>
              <a:ext cx="2030399" cy="1412389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2366" y="0"/>
                  </a:moveTo>
                  <a:lnTo>
                    <a:pt x="2058" y="469"/>
                  </a:lnTo>
                  <a:lnTo>
                    <a:pt x="358" y="469"/>
                  </a:lnTo>
                  <a:cubicBezTo>
                    <a:pt x="350" y="468"/>
                    <a:pt x="343" y="468"/>
                    <a:pt x="336" y="468"/>
                  </a:cubicBezTo>
                  <a:cubicBezTo>
                    <a:pt x="149" y="468"/>
                    <a:pt x="0" y="623"/>
                    <a:pt x="0" y="801"/>
                  </a:cubicBezTo>
                  <a:lnTo>
                    <a:pt x="0" y="4892"/>
                  </a:lnTo>
                  <a:cubicBezTo>
                    <a:pt x="0" y="5077"/>
                    <a:pt x="148" y="5225"/>
                    <a:pt x="333" y="5225"/>
                  </a:cubicBezTo>
                  <a:lnTo>
                    <a:pt x="4387" y="5225"/>
                  </a:lnTo>
                  <a:cubicBezTo>
                    <a:pt x="4572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72" y="469"/>
                    <a:pt x="4387" y="469"/>
                  </a:cubicBezTo>
                  <a:lnTo>
                    <a:pt x="2674" y="46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rgbClr val="D1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1" name="Google Shape;6261;p67">
              <a:extLst>
                <a:ext uri="{FF2B5EF4-FFF2-40B4-BE49-F238E27FC236}">
                  <a16:creationId xmlns:a16="http://schemas.microsoft.com/office/drawing/2014/main" id="{C2835905-7303-9B48-7785-283EDE081D7E}"/>
                </a:ext>
              </a:extLst>
            </p:cNvPr>
            <p:cNvSpPr/>
            <p:nvPr/>
          </p:nvSpPr>
          <p:spPr>
            <a:xfrm rot="5400000">
              <a:off x="9585039" y="1118557"/>
              <a:ext cx="569149" cy="279435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rgbClr val="B82D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C07E2DC-6652-9C77-57FF-CCBA716D0798}"/>
                </a:ext>
              </a:extLst>
            </p:cNvPr>
            <p:cNvGrpSpPr/>
            <p:nvPr/>
          </p:nvGrpSpPr>
          <p:grpSpPr>
            <a:xfrm>
              <a:off x="1491662" y="1837915"/>
              <a:ext cx="9924098" cy="2051434"/>
              <a:chOff x="5065000" y="1867058"/>
              <a:chExt cx="5404438" cy="1412389"/>
            </a:xfrm>
          </p:grpSpPr>
          <p:sp>
            <p:nvSpPr>
              <p:cNvPr id="24" name="Google Shape;6257;p67">
                <a:extLst>
                  <a:ext uri="{FF2B5EF4-FFF2-40B4-BE49-F238E27FC236}">
                    <a16:creationId xmlns:a16="http://schemas.microsoft.com/office/drawing/2014/main" id="{DBEDAA57-6CCF-6F69-517C-575482E7E038}"/>
                  </a:ext>
                </a:extLst>
              </p:cNvPr>
              <p:cNvSpPr/>
              <p:nvPr/>
            </p:nvSpPr>
            <p:spPr>
              <a:xfrm>
                <a:off x="8779025" y="1867058"/>
                <a:ext cx="1690413" cy="1412389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2367" y="0"/>
                    </a:moveTo>
                    <a:lnTo>
                      <a:pt x="2059" y="469"/>
                    </a:lnTo>
                    <a:lnTo>
                      <a:pt x="346" y="469"/>
                    </a:lnTo>
                    <a:cubicBezTo>
                      <a:pt x="161" y="469"/>
                      <a:pt x="1" y="616"/>
                      <a:pt x="1" y="801"/>
                    </a:cubicBezTo>
                    <a:lnTo>
                      <a:pt x="1" y="4892"/>
                    </a:lnTo>
                    <a:cubicBezTo>
                      <a:pt x="1" y="5077"/>
                      <a:pt x="161" y="5225"/>
                      <a:pt x="346" y="5225"/>
                    </a:cubicBezTo>
                    <a:lnTo>
                      <a:pt x="4400" y="5225"/>
                    </a:lnTo>
                    <a:cubicBezTo>
                      <a:pt x="4584" y="5225"/>
                      <a:pt x="4732" y="5077"/>
                      <a:pt x="4732" y="4892"/>
                    </a:cubicBezTo>
                    <a:lnTo>
                      <a:pt x="4732" y="801"/>
                    </a:lnTo>
                    <a:cubicBezTo>
                      <a:pt x="4732" y="616"/>
                      <a:pt x="4584" y="469"/>
                      <a:pt x="4400" y="469"/>
                    </a:cubicBezTo>
                    <a:lnTo>
                      <a:pt x="2687" y="46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rgbClr val="ED6D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32BA07-1B11-3CAB-4D77-86694182EA93}"/>
                  </a:ext>
                </a:extLst>
              </p:cNvPr>
              <p:cNvSpPr txBox="1"/>
              <p:nvPr/>
            </p:nvSpPr>
            <p:spPr>
              <a:xfrm>
                <a:off x="5065000" y="1967291"/>
                <a:ext cx="1105556" cy="837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kumimoji="1" sz="2400" b="1">
                    <a:solidFill>
                      <a:schemeClr val="tx2">
                        <a:lumMod val="75000"/>
                      </a:schemeClr>
                    </a:solidFill>
                    <a:latin typeface="STXinwei" panose="02010800040101010101" pitchFamily="2" charset="-122"/>
                    <a:ea typeface="STXinwei" panose="02010800040101010101" pitchFamily="2" charset="-122"/>
                  </a:defRPr>
                </a:lvl1pPr>
              </a:lstStyle>
              <a:p>
                <a:pPr algn="ctr"/>
                <a:r>
                  <a:rPr lang="en-US" altLang="ko-KR" sz="1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Dimension Reduction</a:t>
                </a:r>
                <a:endPara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042ABC9-C306-25D1-0EE7-CC4B928584A6}"/>
              </a:ext>
            </a:extLst>
          </p:cNvPr>
          <p:cNvSpPr txBox="1"/>
          <p:nvPr/>
        </p:nvSpPr>
        <p:spPr>
          <a:xfrm>
            <a:off x="8937474" y="1587850"/>
            <a:ext cx="21094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/>
            <a:r>
              <a:rPr lang="en-US" altLang="ko-KR" sz="4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endParaRPr lang="ko-KR" altLang="en-US" sz="4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E49BAB3D-FA36-300A-8CA1-6A217599178F}"/>
              </a:ext>
            </a:extLst>
          </p:cNvPr>
          <p:cNvSpPr/>
          <p:nvPr/>
        </p:nvSpPr>
        <p:spPr>
          <a:xfrm rot="5400000">
            <a:off x="11259754" y="992024"/>
            <a:ext cx="455453" cy="303244"/>
          </a:xfrm>
          <a:prstGeom prst="triangle">
            <a:avLst/>
          </a:prstGeom>
          <a:solidFill>
            <a:srgbClr val="FFC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E3FD94F-1939-87AC-7F62-863294BA1049}"/>
              </a:ext>
            </a:extLst>
          </p:cNvPr>
          <p:cNvGrpSpPr/>
          <p:nvPr/>
        </p:nvGrpSpPr>
        <p:grpSpPr>
          <a:xfrm>
            <a:off x="1859060" y="3022836"/>
            <a:ext cx="8622820" cy="3155051"/>
            <a:chOff x="1859060" y="3022836"/>
            <a:chExt cx="8622820" cy="3155051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6F441A5-8718-E03C-FB85-2D6876977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0" y="3153451"/>
              <a:ext cx="8473880" cy="2893821"/>
            </a:xfrm>
            <a:prstGeom prst="rect">
              <a:avLst/>
            </a:prstGeom>
          </p:spPr>
        </p:pic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9C3921B-C0D2-4442-0230-A99B22A71B79}"/>
                </a:ext>
              </a:extLst>
            </p:cNvPr>
            <p:cNvSpPr/>
            <p:nvPr/>
          </p:nvSpPr>
          <p:spPr>
            <a:xfrm>
              <a:off x="2034799" y="5513371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 err="1"/>
                <a:t>ActionN</a:t>
              </a:r>
              <a:endParaRPr kumimoji="1" lang="ko-Kore-KR" altLang="en-US" sz="13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7F007F3-9E40-3547-7BF3-35EA36D25E1D}"/>
                </a:ext>
              </a:extLst>
            </p:cNvPr>
            <p:cNvSpPr/>
            <p:nvPr/>
          </p:nvSpPr>
          <p:spPr>
            <a:xfrm>
              <a:off x="4864138" y="5476967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Action1</a:t>
              </a:r>
              <a:endParaRPr kumimoji="1" lang="ko-Kore-KR" altLang="en-US" sz="1300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DB1E455-8493-AE8F-2E51-584329DA1B22}"/>
                </a:ext>
              </a:extLst>
            </p:cNvPr>
            <p:cNvSpPr/>
            <p:nvPr/>
          </p:nvSpPr>
          <p:spPr>
            <a:xfrm>
              <a:off x="6102741" y="5476967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Action2</a:t>
              </a:r>
              <a:endParaRPr kumimoji="1" lang="ko-Kore-KR" altLang="en-US" sz="13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F7F0A95-D7A2-8E81-9743-2BC65140B2F3}"/>
                </a:ext>
              </a:extLst>
            </p:cNvPr>
            <p:cNvSpPr/>
            <p:nvPr/>
          </p:nvSpPr>
          <p:spPr>
            <a:xfrm>
              <a:off x="7334603" y="5476967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Action3</a:t>
              </a:r>
              <a:endParaRPr kumimoji="1" lang="ko-Kore-KR" altLang="en-US" sz="13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9B8738A-9120-79DE-7EC4-A31C5D0E3203}"/>
                </a:ext>
              </a:extLst>
            </p:cNvPr>
            <p:cNvSpPr/>
            <p:nvPr/>
          </p:nvSpPr>
          <p:spPr>
            <a:xfrm>
              <a:off x="9398958" y="5476967"/>
              <a:ext cx="1082922" cy="6645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 err="1"/>
                <a:t>ActionN</a:t>
              </a:r>
              <a:endParaRPr kumimoji="1" lang="ko-Kore-KR" altLang="en-US" sz="13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A9D900F-95C0-41AA-8412-0B901E8BF10F}"/>
                </a:ext>
              </a:extLst>
            </p:cNvPr>
            <p:cNvSpPr/>
            <p:nvPr/>
          </p:nvSpPr>
          <p:spPr>
            <a:xfrm>
              <a:off x="4837634" y="3059240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Action2</a:t>
              </a:r>
              <a:endParaRPr kumimoji="1" lang="ko-Kore-KR" altLang="en-US" sz="1300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3F1C5F7-4304-0113-A613-488584FFB048}"/>
                </a:ext>
              </a:extLst>
            </p:cNvPr>
            <p:cNvSpPr/>
            <p:nvPr/>
          </p:nvSpPr>
          <p:spPr>
            <a:xfrm>
              <a:off x="6096000" y="3059240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Action3</a:t>
              </a:r>
              <a:endParaRPr kumimoji="1" lang="ko-Kore-KR" altLang="en-US" sz="13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73DA6F7-C546-D8E4-A977-0D45F769FDE0}"/>
                </a:ext>
              </a:extLst>
            </p:cNvPr>
            <p:cNvSpPr/>
            <p:nvPr/>
          </p:nvSpPr>
          <p:spPr>
            <a:xfrm>
              <a:off x="7323710" y="3059240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Action4</a:t>
              </a:r>
              <a:endParaRPr kumimoji="1" lang="ko-Kore-KR" altLang="en-US" sz="13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18E7EF0-A631-9E1B-E4BF-D2C9FF489FC1}"/>
                </a:ext>
              </a:extLst>
            </p:cNvPr>
            <p:cNvSpPr/>
            <p:nvPr/>
          </p:nvSpPr>
          <p:spPr>
            <a:xfrm>
              <a:off x="9394806" y="3022836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ActionN+1</a:t>
              </a:r>
              <a:endParaRPr kumimoji="1" lang="ko-Kore-KR" altLang="en-US" sz="13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49BA6C8-B212-6089-48CB-2AA7A5EFB50E}"/>
                </a:ext>
              </a:extLst>
            </p:cNvPr>
            <p:cNvSpPr/>
            <p:nvPr/>
          </p:nvSpPr>
          <p:spPr>
            <a:xfrm>
              <a:off x="2034799" y="3022836"/>
              <a:ext cx="1082922" cy="664516"/>
            </a:xfrm>
            <a:prstGeom prst="ellipse">
              <a:avLst/>
            </a:prstGeom>
            <a:solidFill>
              <a:srgbClr val="6E8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300" dirty="0"/>
                <a:t>ActionN+1</a:t>
              </a:r>
              <a:endParaRPr kumimoji="1" lang="ko-Kore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35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2448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5.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1B787-3F38-9D57-EEAD-2311A5AE25E2}"/>
              </a:ext>
            </a:extLst>
          </p:cNvPr>
          <p:cNvSpPr txBox="1"/>
          <p:nvPr/>
        </p:nvSpPr>
        <p:spPr>
          <a:xfrm>
            <a:off x="649577" y="1141675"/>
            <a:ext cx="10123322" cy="5127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RNN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로컬로 테스트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+ 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OneHotEncoding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위한 데이터 축소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 만들기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개선해야 하는 점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여전히 차원이 너무 큼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Session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마다 길이가 달라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 sequence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output sequence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길이도 제각각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Recall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 따로 정의해야 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9803DF0-A8BB-ADDB-9F2D-F248BC770629}"/>
              </a:ext>
            </a:extLst>
          </p:cNvPr>
          <p:cNvGrpSpPr/>
          <p:nvPr/>
        </p:nvGrpSpPr>
        <p:grpSpPr>
          <a:xfrm>
            <a:off x="3089071" y="1746944"/>
            <a:ext cx="4543343" cy="720762"/>
            <a:chOff x="4395963" y="2948644"/>
            <a:chExt cx="4543343" cy="72076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D0D7EE-36A1-2211-764D-444FBD4EE812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F0002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02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5D65BA-0F68-171A-ADDA-8005019C40A6}"/>
                </a:ext>
              </a:extLst>
            </p:cNvPr>
            <p:cNvSpPr txBox="1"/>
            <p:nvPr/>
          </p:nvSpPr>
          <p:spPr>
            <a:xfrm>
              <a:off x="5383256" y="3124359"/>
              <a:ext cx="2367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DATA DESCRIPTION</a:t>
              </a:r>
              <a:endParaRPr kumimoji="1"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AA4D37-8D24-9A92-490C-3ABAD1408DB7}"/>
                </a:ext>
              </a:extLst>
            </p:cNvPr>
            <p:cNvSpPr txBox="1"/>
            <p:nvPr/>
          </p:nvSpPr>
          <p:spPr>
            <a:xfrm>
              <a:off x="5786270" y="3159666"/>
              <a:ext cx="3153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데이터 설명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D75A7B-42A3-8489-EE40-5E811A2FEAF2}"/>
              </a:ext>
            </a:extLst>
          </p:cNvPr>
          <p:cNvGrpSpPr/>
          <p:nvPr/>
        </p:nvGrpSpPr>
        <p:grpSpPr>
          <a:xfrm>
            <a:off x="1474839" y="715874"/>
            <a:ext cx="4606666" cy="720762"/>
            <a:chOff x="4395963" y="2948644"/>
            <a:chExt cx="4606666" cy="72076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7D37C54-DC8A-A5C2-DD59-7E4DCF29C2F5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F0002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01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F8E5DB-537F-FFE0-9D34-8E31AACC3462}"/>
                </a:ext>
              </a:extLst>
            </p:cNvPr>
            <p:cNvSpPr txBox="1"/>
            <p:nvPr/>
          </p:nvSpPr>
          <p:spPr>
            <a:xfrm>
              <a:off x="5383256" y="3124359"/>
              <a:ext cx="266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PROBLEM DEFINITION</a:t>
              </a:r>
              <a:endParaRPr kumimoji="1"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D7595B-5DA4-7FC2-1D5E-ED873B8E8E3F}"/>
                </a:ext>
              </a:extLst>
            </p:cNvPr>
            <p:cNvSpPr txBox="1"/>
            <p:nvPr/>
          </p:nvSpPr>
          <p:spPr>
            <a:xfrm>
              <a:off x="5849593" y="3124359"/>
              <a:ext cx="3153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문제 정의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EAEFCC-7F85-73BE-74C0-40C2A3EE722F}"/>
              </a:ext>
            </a:extLst>
          </p:cNvPr>
          <p:cNvGrpSpPr/>
          <p:nvPr/>
        </p:nvGrpSpPr>
        <p:grpSpPr>
          <a:xfrm>
            <a:off x="1474839" y="2960208"/>
            <a:ext cx="6404293" cy="720762"/>
            <a:chOff x="4395963" y="2948644"/>
            <a:chExt cx="6404293" cy="72076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9DD50D2-323C-B96E-9EDF-FA27BB668221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F0002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03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A1DA31-3EDE-497A-9346-31CBA94DADD3}"/>
                </a:ext>
              </a:extLst>
            </p:cNvPr>
            <p:cNvSpPr txBox="1"/>
            <p:nvPr/>
          </p:nvSpPr>
          <p:spPr>
            <a:xfrm>
              <a:off x="5383256" y="3124359"/>
              <a:ext cx="639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EDA</a:t>
              </a:r>
              <a:endParaRPr kumimoji="1"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D17378-7849-2120-9C33-5F7FBAB86AE4}"/>
                </a:ext>
              </a:extLst>
            </p:cNvPr>
            <p:cNvSpPr txBox="1"/>
            <p:nvPr/>
          </p:nvSpPr>
          <p:spPr>
            <a:xfrm>
              <a:off x="6684043" y="3047415"/>
              <a:ext cx="4116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kumimoji="1" lang="ko-KR" altLang="en-US" sz="1400" dirty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E1034EC-00AF-1E2D-2B0A-317CF66FDAD6}"/>
              </a:ext>
            </a:extLst>
          </p:cNvPr>
          <p:cNvGrpSpPr/>
          <p:nvPr/>
        </p:nvGrpSpPr>
        <p:grpSpPr>
          <a:xfrm>
            <a:off x="3082587" y="3998973"/>
            <a:ext cx="5103506" cy="720762"/>
            <a:chOff x="4395963" y="2948644"/>
            <a:chExt cx="5103506" cy="72076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72ABA4-ABE2-4AE4-2092-79C7D3738C2A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F0002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04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A4C204-745E-A803-E66E-EA5E49934D03}"/>
                </a:ext>
              </a:extLst>
            </p:cNvPr>
            <p:cNvSpPr txBox="1"/>
            <p:nvPr/>
          </p:nvSpPr>
          <p:spPr>
            <a:xfrm>
              <a:off x="5383256" y="3124359"/>
              <a:ext cx="3129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MODEL IMPLEMENTATION</a:t>
              </a:r>
              <a:endParaRPr kumimoji="1" lang="ko-KR" altLang="en-US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92752A-FDD9-5D27-7718-CF170C5889F6}"/>
                </a:ext>
              </a:extLst>
            </p:cNvPr>
            <p:cNvSpPr txBox="1"/>
            <p:nvPr/>
          </p:nvSpPr>
          <p:spPr>
            <a:xfrm>
              <a:off x="5383256" y="3151196"/>
              <a:ext cx="4116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모델 구현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CFC2F4-12BC-4001-51C8-20EDC7C1A2FD}"/>
              </a:ext>
            </a:extLst>
          </p:cNvPr>
          <p:cNvGrpSpPr/>
          <p:nvPr/>
        </p:nvGrpSpPr>
        <p:grpSpPr>
          <a:xfrm>
            <a:off x="690478" y="5204541"/>
            <a:ext cx="4116213" cy="720762"/>
            <a:chOff x="3611602" y="2948644"/>
            <a:chExt cx="4116213" cy="72076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CF3F05C-F8E2-01C4-545E-74FFCE91ACE0}"/>
                </a:ext>
              </a:extLst>
            </p:cNvPr>
            <p:cNvSpPr/>
            <p:nvPr/>
          </p:nvSpPr>
          <p:spPr>
            <a:xfrm>
              <a:off x="4395963" y="2948644"/>
              <a:ext cx="720762" cy="720762"/>
            </a:xfrm>
            <a:prstGeom prst="ellipse">
              <a:avLst/>
            </a:prstGeom>
            <a:solidFill>
              <a:srgbClr val="F0002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04</a:t>
              </a:r>
              <a:endParaRPr kumimoji="1" lang="ko-KR" altLang="en-US" b="1" dirty="0">
                <a:latin typeface="Tahoma" panose="020B0604030504040204" pitchFamily="34" charset="0"/>
                <a:ea typeface="Gulim" panose="020B0600000101010101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F1789E-AEC1-CC00-5CEF-FAA0C6BB9039}"/>
                </a:ext>
              </a:extLst>
            </p:cNvPr>
            <p:cNvSpPr txBox="1"/>
            <p:nvPr/>
          </p:nvSpPr>
          <p:spPr>
            <a:xfrm>
              <a:off x="5383256" y="3124359"/>
              <a:ext cx="1688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CONCLUSION</a:t>
              </a:r>
              <a:endParaRPr kumimoji="1"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E93A7B-79AA-BFAA-D51B-AA092AAA9086}"/>
                </a:ext>
              </a:extLst>
            </p:cNvPr>
            <p:cNvSpPr txBox="1"/>
            <p:nvPr/>
          </p:nvSpPr>
          <p:spPr>
            <a:xfrm>
              <a:off x="3611602" y="3152664"/>
              <a:ext cx="4116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306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1. Problem Definition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5E3DFB-9028-B569-E59E-8C287F47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8" y="1755834"/>
            <a:ext cx="7851936" cy="4223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F9AE9-2102-5573-3513-02DBAD2B2E80}"/>
              </a:ext>
            </a:extLst>
          </p:cNvPr>
          <p:cNvSpPr txBox="1"/>
          <p:nvPr/>
        </p:nvSpPr>
        <p:spPr>
          <a:xfrm>
            <a:off x="8470887" y="3979240"/>
            <a:ext cx="3484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en-US" altLang="ko-KR" sz="2800" dirty="0">
                <a:solidFill>
                  <a:srgbClr val="F00020"/>
                </a:solidFill>
              </a:rPr>
              <a:t>Multi – objective</a:t>
            </a:r>
          </a:p>
          <a:p>
            <a:pPr algn="ctr"/>
            <a:r>
              <a:rPr lang="en-US" altLang="ko-KR" sz="2800" dirty="0"/>
              <a:t>Recommend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5812-694C-A3F2-D4D9-A66DFB9FFF6F}"/>
              </a:ext>
            </a:extLst>
          </p:cNvPr>
          <p:cNvSpPr txBox="1"/>
          <p:nvPr/>
        </p:nvSpPr>
        <p:spPr>
          <a:xfrm>
            <a:off x="1165942" y="1217588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800" b="1" dirty="0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Germany’s Biggest e-commerce platform : OTTO</a:t>
            </a:r>
          </a:p>
        </p:txBody>
      </p:sp>
      <p:pic>
        <p:nvPicPr>
          <p:cNvPr id="23" name="그래픽 22" descr="톱니바퀴 윤곽선">
            <a:extLst>
              <a:ext uri="{FF2B5EF4-FFF2-40B4-BE49-F238E27FC236}">
                <a16:creationId xmlns:a16="http://schemas.microsoft.com/office/drawing/2014/main" id="{F111B027-0B95-9A52-10FF-BF2675330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720" y="2648630"/>
            <a:ext cx="914400" cy="914400"/>
          </a:xfrm>
          <a:prstGeom prst="rect">
            <a:avLst/>
          </a:prstGeom>
        </p:spPr>
      </p:pic>
      <p:pic>
        <p:nvPicPr>
          <p:cNvPr id="27" name="그래픽 26" descr="단일 톱니바퀴 윤곽선">
            <a:extLst>
              <a:ext uri="{FF2B5EF4-FFF2-40B4-BE49-F238E27FC236}">
                <a16:creationId xmlns:a16="http://schemas.microsoft.com/office/drawing/2014/main" id="{85FAF481-439A-2E6C-7264-100249F78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6920" y="29091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9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B3DC5-F1FA-D580-E94F-A6D8D3FE712C}"/>
              </a:ext>
            </a:extLst>
          </p:cNvPr>
          <p:cNvSpPr txBox="1"/>
          <p:nvPr/>
        </p:nvSpPr>
        <p:spPr>
          <a:xfrm>
            <a:off x="211774" y="231328"/>
            <a:ext cx="425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4. MODEL IMPLEMENTATION</a:t>
            </a:r>
          </a:p>
        </p:txBody>
      </p:sp>
      <p:pic>
        <p:nvPicPr>
          <p:cNvPr id="4" name="그림 3" descr="조류, 맹금이(가) 표시된 사진&#10;&#10;자동 생성된 설명">
            <a:extLst>
              <a:ext uri="{FF2B5EF4-FFF2-40B4-BE49-F238E27FC236}">
                <a16:creationId xmlns:a16="http://schemas.microsoft.com/office/drawing/2014/main" id="{9A5413BF-34F9-36BF-B0C7-CF6B339C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97" y="1670916"/>
            <a:ext cx="2893524" cy="1960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E55327-9FE7-EC65-2753-E55DF3A9C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3375" y1="40133" x2="12500" y2="58093"/>
                        <a14:foregroundMark x1="23000" y1="47228" x2="27000" y2="58315"/>
                        <a14:foregroundMark x1="27000" y1="58315" x2="27125" y2="59202"/>
                        <a14:foregroundMark x1="40250" y1="38581" x2="39835" y2="39149"/>
                        <a14:foregroundMark x1="36437" y1="49565" x2="38875" y2="54545"/>
                        <a14:foregroundMark x1="32625" y1="58093" x2="39625" y2="54545"/>
                        <a14:foregroundMark x1="44375" y1="45676" x2="42000" y2="58093"/>
                        <a14:foregroundMark x1="42000" y1="58093" x2="42000" y2="58093"/>
                        <a14:foregroundMark x1="51125" y1="50776" x2="47250" y2="58315"/>
                        <a14:foregroundMark x1="56439" y1="47793" x2="55500" y2="48337"/>
                        <a14:foregroundMark x1="61625" y1="44789" x2="59267" y2="46155"/>
                        <a14:foregroundMark x1="55853" y1="56987" x2="56750" y2="57650"/>
                        <a14:foregroundMark x1="55250" y1="56541" x2="55841" y2="56978"/>
                        <a14:foregroundMark x1="68000" y1="44789" x2="66875" y2="55211"/>
                        <a14:foregroundMark x1="73375" y1="41463" x2="71875" y2="54102"/>
                        <a14:foregroundMark x1="82375" y1="41463" x2="84663" y2="33559"/>
                        <a14:foregroundMark x1="86750" y1="24390" x2="83250" y2="31707"/>
                        <a14:foregroundMark x1="77125" y1="17738" x2="79250" y2="25055"/>
                        <a14:foregroundMark x1="69000" y1="31042" x2="73125" y2="31042"/>
                        <a14:foregroundMark x1="37125" y1="39024" x2="39250" y2="40576"/>
                        <a14:backgroundMark x1="38048" y1="43093" x2="39375" y2="46120"/>
                        <a14:backgroundMark x1="38801" y1="41516" x2="39375" y2="44568"/>
                        <a14:backgroundMark x1="58375" y1="48780" x2="58125" y2="47894"/>
                        <a14:backgroundMark x1="57250" y1="50776" x2="59375" y2="45676"/>
                        <a14:backgroundMark x1="58375" y1="46341" x2="57250" y2="48780"/>
                        <a14:backgroundMark x1="85625" y1="35920" x2="84500" y2="32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47" y="1468667"/>
            <a:ext cx="4253794" cy="2398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C53319-077D-DDE9-5E5D-DEC1ADA18599}"/>
              </a:ext>
            </a:extLst>
          </p:cNvPr>
          <p:cNvSpPr txBox="1"/>
          <p:nvPr/>
        </p:nvSpPr>
        <p:spPr>
          <a:xfrm>
            <a:off x="2655976" y="4032994"/>
            <a:ext cx="1051499" cy="733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73AF79-EE13-21E7-C00B-A34ACF9812C6}"/>
              </a:ext>
            </a:extLst>
          </p:cNvPr>
          <p:cNvSpPr txBox="1"/>
          <p:nvPr/>
        </p:nvSpPr>
        <p:spPr>
          <a:xfrm>
            <a:off x="5547189" y="3866744"/>
            <a:ext cx="4923760" cy="147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 Hot Encoding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2966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2. Data Description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7D1B9-7D07-095B-74C0-3A982FFC592A}"/>
              </a:ext>
            </a:extLst>
          </p:cNvPr>
          <p:cNvSpPr txBox="1"/>
          <p:nvPr/>
        </p:nvSpPr>
        <p:spPr>
          <a:xfrm>
            <a:off x="704120" y="642584"/>
            <a:ext cx="6694077" cy="57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(Kaggle) OTTO Recommender Systems Dataset</a:t>
            </a:r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3043456B-2625-0DDF-8E21-5AF653AAE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32" y="1510554"/>
            <a:ext cx="8005203" cy="373438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7A3651C-F62A-7549-DB2D-636C97BBB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5" y="6215416"/>
            <a:ext cx="9411184" cy="3810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521B3FC-2671-9D64-5EDB-328F477B9D03}"/>
              </a:ext>
            </a:extLst>
          </p:cNvPr>
          <p:cNvSpPr txBox="1"/>
          <p:nvPr/>
        </p:nvSpPr>
        <p:spPr>
          <a:xfrm>
            <a:off x="704120" y="5347446"/>
            <a:ext cx="1476686" cy="57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Size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608704-FA68-4228-6156-9471C0ED46C0}"/>
              </a:ext>
            </a:extLst>
          </p:cNvPr>
          <p:cNvSpPr/>
          <p:nvPr/>
        </p:nvSpPr>
        <p:spPr>
          <a:xfrm>
            <a:off x="2924859" y="6383494"/>
            <a:ext cx="947236" cy="212942"/>
          </a:xfrm>
          <a:prstGeom prst="rect">
            <a:avLst/>
          </a:prstGeom>
          <a:noFill/>
          <a:ln w="222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E322EF-3A6C-5148-C35C-2702ED87AD1F}"/>
              </a:ext>
            </a:extLst>
          </p:cNvPr>
          <p:cNvSpPr txBox="1"/>
          <p:nvPr/>
        </p:nvSpPr>
        <p:spPr>
          <a:xfrm>
            <a:off x="2155754" y="5522837"/>
            <a:ext cx="6538586" cy="381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EDA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는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1000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만 개만 뽑아서 진행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34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2. Data Description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B48930-6B8E-5F1B-6991-E02DA5B3EF3F}"/>
              </a:ext>
            </a:extLst>
          </p:cNvPr>
          <p:cNvSpPr txBox="1"/>
          <p:nvPr/>
        </p:nvSpPr>
        <p:spPr>
          <a:xfrm>
            <a:off x="339075" y="3042507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Customer ID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FB9B1F-5797-B993-BC3C-18425D7C0349}"/>
              </a:ext>
            </a:extLst>
          </p:cNvPr>
          <p:cNvSpPr txBox="1"/>
          <p:nvPr/>
        </p:nvSpPr>
        <p:spPr>
          <a:xfrm>
            <a:off x="1792314" y="3035375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Product ID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187E4-84E0-B734-869B-65C49476C91C}"/>
              </a:ext>
            </a:extLst>
          </p:cNvPr>
          <p:cNvSpPr txBox="1"/>
          <p:nvPr/>
        </p:nvSpPr>
        <p:spPr>
          <a:xfrm>
            <a:off x="3068050" y="3034969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-Timestamp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EBC4C5-291F-DB37-28E9-C287B4524CF8}"/>
              </a:ext>
            </a:extLst>
          </p:cNvPr>
          <p:cNvSpPr txBox="1"/>
          <p:nvPr/>
        </p:nvSpPr>
        <p:spPr>
          <a:xfrm>
            <a:off x="339075" y="2522205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Session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81214-71B9-06A4-9487-93FFB2A08CA2}"/>
              </a:ext>
            </a:extLst>
          </p:cNvPr>
          <p:cNvSpPr txBox="1"/>
          <p:nvPr/>
        </p:nvSpPr>
        <p:spPr>
          <a:xfrm>
            <a:off x="1785710" y="2522205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Aid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53D67-9435-25FD-3450-C4D09EEB9537}"/>
              </a:ext>
            </a:extLst>
          </p:cNvPr>
          <p:cNvSpPr txBox="1"/>
          <p:nvPr/>
        </p:nvSpPr>
        <p:spPr>
          <a:xfrm>
            <a:off x="3107085" y="2522205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Ts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ADB6D-3DA6-5A5B-5F5B-A09E89A5BC43}"/>
              </a:ext>
            </a:extLst>
          </p:cNvPr>
          <p:cNvSpPr txBox="1"/>
          <p:nvPr/>
        </p:nvSpPr>
        <p:spPr>
          <a:xfrm>
            <a:off x="4190465" y="2522205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Type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088CD1-48B6-505B-F798-9D5CC73CDBFA}"/>
              </a:ext>
            </a:extLst>
          </p:cNvPr>
          <p:cNvSpPr txBox="1"/>
          <p:nvPr/>
        </p:nvSpPr>
        <p:spPr>
          <a:xfrm>
            <a:off x="4232863" y="3029099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Event Type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C9D91-B261-5DC3-59DD-12A65BC179A0}"/>
              </a:ext>
            </a:extLst>
          </p:cNvPr>
          <p:cNvSpPr txBox="1"/>
          <p:nvPr/>
        </p:nvSpPr>
        <p:spPr>
          <a:xfrm>
            <a:off x="401705" y="1158053"/>
            <a:ext cx="3422884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JSON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CSV</a:t>
            </a:r>
            <a:endParaRPr lang="ko-KR" alt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A817DF-0003-27AF-3D7E-36DF60CB2ACF}"/>
              </a:ext>
            </a:extLst>
          </p:cNvPr>
          <p:cNvSpPr txBox="1"/>
          <p:nvPr/>
        </p:nvSpPr>
        <p:spPr>
          <a:xfrm>
            <a:off x="430272" y="4875483"/>
            <a:ext cx="1568380" cy="11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Clicks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Carts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Orders</a:t>
            </a: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0A581A-8A68-D2B5-4820-A7003DD1DE31}"/>
              </a:ext>
            </a:extLst>
          </p:cNvPr>
          <p:cNvSpPr txBox="1"/>
          <p:nvPr/>
        </p:nvSpPr>
        <p:spPr>
          <a:xfrm>
            <a:off x="401705" y="3849282"/>
            <a:ext cx="3422884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2022. 07. 31.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2022. 08. 28.</a:t>
            </a: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6" name="그림 45" descr="테이블이(가) 표시된 사진&#10;&#10;자동 생성된 설명">
            <a:extLst>
              <a:ext uri="{FF2B5EF4-FFF2-40B4-BE49-F238E27FC236}">
                <a16:creationId xmlns:a16="http://schemas.microsoft.com/office/drawing/2014/main" id="{8D598B42-A2D7-0907-1844-BF929CCC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69" y="1033043"/>
            <a:ext cx="5071245" cy="530594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DC5F29-C268-9A0F-A38E-35B7D98D9E79}"/>
              </a:ext>
            </a:extLst>
          </p:cNvPr>
          <p:cNvSpPr/>
          <p:nvPr/>
        </p:nvSpPr>
        <p:spPr>
          <a:xfrm>
            <a:off x="10581654" y="1903956"/>
            <a:ext cx="729349" cy="1195779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1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2. Data Description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B48930-6B8E-5F1B-6991-E02DA5B3EF3F}"/>
              </a:ext>
            </a:extLst>
          </p:cNvPr>
          <p:cNvSpPr txBox="1"/>
          <p:nvPr/>
        </p:nvSpPr>
        <p:spPr>
          <a:xfrm>
            <a:off x="430272" y="3910474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Customer ID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FB9B1F-5797-B993-BC3C-18425D7C0349}"/>
              </a:ext>
            </a:extLst>
          </p:cNvPr>
          <p:cNvSpPr txBox="1"/>
          <p:nvPr/>
        </p:nvSpPr>
        <p:spPr>
          <a:xfrm>
            <a:off x="1883511" y="3903342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Product ID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187E4-84E0-B734-869B-65C49476C91C}"/>
              </a:ext>
            </a:extLst>
          </p:cNvPr>
          <p:cNvSpPr txBox="1"/>
          <p:nvPr/>
        </p:nvSpPr>
        <p:spPr>
          <a:xfrm>
            <a:off x="3159247" y="3902936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-Timestamp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EBC4C5-291F-DB37-28E9-C287B4524CF8}"/>
              </a:ext>
            </a:extLst>
          </p:cNvPr>
          <p:cNvSpPr txBox="1"/>
          <p:nvPr/>
        </p:nvSpPr>
        <p:spPr>
          <a:xfrm>
            <a:off x="430272" y="3390172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Session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81214-71B9-06A4-9487-93FFB2A08CA2}"/>
              </a:ext>
            </a:extLst>
          </p:cNvPr>
          <p:cNvSpPr txBox="1"/>
          <p:nvPr/>
        </p:nvSpPr>
        <p:spPr>
          <a:xfrm>
            <a:off x="1876907" y="3390172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Aid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53D67-9435-25FD-3450-C4D09EEB9537}"/>
              </a:ext>
            </a:extLst>
          </p:cNvPr>
          <p:cNvSpPr txBox="1"/>
          <p:nvPr/>
        </p:nvSpPr>
        <p:spPr>
          <a:xfrm>
            <a:off x="3198282" y="3390172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Ts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ADB6D-3DA6-5A5B-5F5B-A09E89A5BC43}"/>
              </a:ext>
            </a:extLst>
          </p:cNvPr>
          <p:cNvSpPr txBox="1"/>
          <p:nvPr/>
        </p:nvSpPr>
        <p:spPr>
          <a:xfrm>
            <a:off x="4281662" y="3390172"/>
            <a:ext cx="141287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Type</a:t>
            </a:r>
            <a:endParaRPr lang="ko-KR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088CD1-48B6-505B-F798-9D5CC73CDBFA}"/>
              </a:ext>
            </a:extLst>
          </p:cNvPr>
          <p:cNvSpPr txBox="1"/>
          <p:nvPr/>
        </p:nvSpPr>
        <p:spPr>
          <a:xfrm>
            <a:off x="4324060" y="3897066"/>
            <a:ext cx="141287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Event Type</a:t>
            </a:r>
            <a:endParaRPr lang="ko-KR" alt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A817DF-0003-27AF-3D7E-36DF60CB2ACF}"/>
              </a:ext>
            </a:extLst>
          </p:cNvPr>
          <p:cNvSpPr txBox="1"/>
          <p:nvPr/>
        </p:nvSpPr>
        <p:spPr>
          <a:xfrm>
            <a:off x="430272" y="4737697"/>
            <a:ext cx="1568380" cy="11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Clicks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Carts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Orders</a:t>
            </a: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F2F54B4A-C576-6DFA-A1FC-35327DFBA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2" y="992805"/>
            <a:ext cx="10404915" cy="1983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FCA1D4-E31F-8AF2-F60E-BB27789F8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470" y="3507164"/>
            <a:ext cx="3826329" cy="27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6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3. EDA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3D40D52-A92D-E6FE-AAEF-1651012359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7"/>
          <a:stretch/>
        </p:blipFill>
        <p:spPr>
          <a:xfrm>
            <a:off x="1699980" y="640927"/>
            <a:ext cx="1145323" cy="5925290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E6E2E991-CCAE-8260-DFB0-37FC72BBFE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9"/>
          <a:stretch/>
        </p:blipFill>
        <p:spPr>
          <a:xfrm>
            <a:off x="3433058" y="640927"/>
            <a:ext cx="1145322" cy="59252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7599D7-07F0-6972-A2D9-FCE6AD4B10A6}"/>
              </a:ext>
            </a:extLst>
          </p:cNvPr>
          <p:cNvSpPr/>
          <p:nvPr/>
        </p:nvSpPr>
        <p:spPr>
          <a:xfrm>
            <a:off x="3627174" y="997300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F059A5-9203-55A3-1F9B-BFB2771AF0CD}"/>
              </a:ext>
            </a:extLst>
          </p:cNvPr>
          <p:cNvSpPr/>
          <p:nvPr/>
        </p:nvSpPr>
        <p:spPr>
          <a:xfrm>
            <a:off x="1901788" y="997300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127FF4-F788-AEAF-B173-854786AC257F}"/>
              </a:ext>
            </a:extLst>
          </p:cNvPr>
          <p:cNvSpPr/>
          <p:nvPr/>
        </p:nvSpPr>
        <p:spPr>
          <a:xfrm>
            <a:off x="1901788" y="1263212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159CC3-107E-BE12-5E82-245798B227F2}"/>
              </a:ext>
            </a:extLst>
          </p:cNvPr>
          <p:cNvSpPr/>
          <p:nvPr/>
        </p:nvSpPr>
        <p:spPr>
          <a:xfrm>
            <a:off x="3615794" y="1553476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EA64A-5FD2-0B4F-BDE0-B06B54EB864D}"/>
              </a:ext>
            </a:extLst>
          </p:cNvPr>
          <p:cNvSpPr/>
          <p:nvPr/>
        </p:nvSpPr>
        <p:spPr>
          <a:xfrm>
            <a:off x="3525145" y="2665775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0C0D9E-15EB-F793-C211-40B5736352A0}"/>
              </a:ext>
            </a:extLst>
          </p:cNvPr>
          <p:cNvSpPr/>
          <p:nvPr/>
        </p:nvSpPr>
        <p:spPr>
          <a:xfrm>
            <a:off x="1829548" y="1534567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E53896-FDF8-15CE-0DAA-84C81DCB677E}"/>
              </a:ext>
            </a:extLst>
          </p:cNvPr>
          <p:cNvSpPr/>
          <p:nvPr/>
        </p:nvSpPr>
        <p:spPr>
          <a:xfrm>
            <a:off x="3525145" y="2382747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82356D-7E3E-C362-86DF-1FBF45DEBB07}"/>
              </a:ext>
            </a:extLst>
          </p:cNvPr>
          <p:cNvSpPr/>
          <p:nvPr/>
        </p:nvSpPr>
        <p:spPr>
          <a:xfrm>
            <a:off x="3525145" y="2945833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E6193C-3D72-61B2-BCC4-F15F8957BDF1}"/>
              </a:ext>
            </a:extLst>
          </p:cNvPr>
          <p:cNvSpPr/>
          <p:nvPr/>
        </p:nvSpPr>
        <p:spPr>
          <a:xfrm>
            <a:off x="3525145" y="3225891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6EBC1-A59A-4099-D40B-C8828E1A2D3A}"/>
              </a:ext>
            </a:extLst>
          </p:cNvPr>
          <p:cNvSpPr/>
          <p:nvPr/>
        </p:nvSpPr>
        <p:spPr>
          <a:xfrm>
            <a:off x="3525145" y="2106959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702E57-41AA-ADFB-37C0-75DA6C5D79AD}"/>
              </a:ext>
            </a:extLst>
          </p:cNvPr>
          <p:cNvSpPr/>
          <p:nvPr/>
        </p:nvSpPr>
        <p:spPr>
          <a:xfrm>
            <a:off x="3525145" y="5468348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137C25-4DC6-E86E-BA41-EA77B5E8CA57}"/>
              </a:ext>
            </a:extLst>
          </p:cNvPr>
          <p:cNvSpPr/>
          <p:nvPr/>
        </p:nvSpPr>
        <p:spPr>
          <a:xfrm>
            <a:off x="3525145" y="6014242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B1144C-03C5-EA07-C505-EA334E9A221E}"/>
              </a:ext>
            </a:extLst>
          </p:cNvPr>
          <p:cNvSpPr/>
          <p:nvPr/>
        </p:nvSpPr>
        <p:spPr>
          <a:xfrm>
            <a:off x="3525145" y="1828469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70E90B-8BCD-60D6-EB7C-C07646C2086F}"/>
              </a:ext>
            </a:extLst>
          </p:cNvPr>
          <p:cNvSpPr/>
          <p:nvPr/>
        </p:nvSpPr>
        <p:spPr>
          <a:xfrm>
            <a:off x="3615794" y="1275168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CC72AC-A51C-217A-0E4A-8BD58D5FFF93}"/>
              </a:ext>
            </a:extLst>
          </p:cNvPr>
          <p:cNvSpPr/>
          <p:nvPr/>
        </p:nvSpPr>
        <p:spPr>
          <a:xfrm>
            <a:off x="3525145" y="3498531"/>
            <a:ext cx="581100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0DACC74-CE9B-FFA5-F261-AC078A261334}"/>
              </a:ext>
            </a:extLst>
          </p:cNvPr>
          <p:cNvSpPr/>
          <p:nvPr/>
        </p:nvSpPr>
        <p:spPr>
          <a:xfrm>
            <a:off x="1901788" y="1812440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5386C4A-D418-FA3B-EACE-368D7A4AD2C0}"/>
              </a:ext>
            </a:extLst>
          </p:cNvPr>
          <p:cNvSpPr/>
          <p:nvPr/>
        </p:nvSpPr>
        <p:spPr>
          <a:xfrm>
            <a:off x="1901788" y="3468742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413BDA-A03A-DDEF-4C08-2BE2DF716046}"/>
              </a:ext>
            </a:extLst>
          </p:cNvPr>
          <p:cNvSpPr/>
          <p:nvPr/>
        </p:nvSpPr>
        <p:spPr>
          <a:xfrm>
            <a:off x="1901788" y="3732170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489B0E7-8882-CD10-98F5-937B856BCFDD}"/>
              </a:ext>
            </a:extLst>
          </p:cNvPr>
          <p:cNvSpPr/>
          <p:nvPr/>
        </p:nvSpPr>
        <p:spPr>
          <a:xfrm>
            <a:off x="1829548" y="2362013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63574B-A147-967B-837A-FE5AC934555E}"/>
              </a:ext>
            </a:extLst>
          </p:cNvPr>
          <p:cNvSpPr/>
          <p:nvPr/>
        </p:nvSpPr>
        <p:spPr>
          <a:xfrm>
            <a:off x="1829548" y="3199694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8CFAE4-B0F3-87DA-30C0-662A200CA043}"/>
              </a:ext>
            </a:extLst>
          </p:cNvPr>
          <p:cNvSpPr/>
          <p:nvPr/>
        </p:nvSpPr>
        <p:spPr>
          <a:xfrm>
            <a:off x="1829548" y="4565851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E93AF1-6D80-1DCC-1AF6-6685F74D185B}"/>
              </a:ext>
            </a:extLst>
          </p:cNvPr>
          <p:cNvSpPr/>
          <p:nvPr/>
        </p:nvSpPr>
        <p:spPr>
          <a:xfrm>
            <a:off x="1901788" y="4296803"/>
            <a:ext cx="490451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8BDC7B-7D29-23D9-A6FB-5B013A344DE4}"/>
              </a:ext>
            </a:extLst>
          </p:cNvPr>
          <p:cNvSpPr/>
          <p:nvPr/>
        </p:nvSpPr>
        <p:spPr>
          <a:xfrm>
            <a:off x="1829548" y="2926646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7C5EC2-8258-CA26-0263-7A67A5F26FED}"/>
              </a:ext>
            </a:extLst>
          </p:cNvPr>
          <p:cNvSpPr/>
          <p:nvPr/>
        </p:nvSpPr>
        <p:spPr>
          <a:xfrm>
            <a:off x="1829548" y="2644553"/>
            <a:ext cx="562692" cy="216132"/>
          </a:xfrm>
          <a:prstGeom prst="rect">
            <a:avLst/>
          </a:prstGeom>
          <a:noFill/>
          <a:ln w="34925">
            <a:solidFill>
              <a:srgbClr val="F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5D1795-ACDB-C609-FE66-42AD999799DF}"/>
              </a:ext>
            </a:extLst>
          </p:cNvPr>
          <p:cNvSpPr txBox="1"/>
          <p:nvPr/>
        </p:nvSpPr>
        <p:spPr>
          <a:xfrm>
            <a:off x="5166135" y="882256"/>
            <a:ext cx="6538586" cy="868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(LEFT) The most added item in the </a:t>
            </a:r>
            <a:r>
              <a:rPr lang="en-US" altLang="ko-KR" b="1" dirty="0">
                <a:solidFill>
                  <a:srgbClr val="F0002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cart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(top 20)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(RIGHT) Best </a:t>
            </a:r>
            <a:r>
              <a:rPr lang="en-US" altLang="ko-KR" b="1" dirty="0">
                <a:solidFill>
                  <a:srgbClr val="F0002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selling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item (top 20)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723EDCE-5668-E436-FD39-1D418FDF4286}"/>
              </a:ext>
            </a:extLst>
          </p:cNvPr>
          <p:cNvSpPr/>
          <p:nvPr/>
        </p:nvSpPr>
        <p:spPr>
          <a:xfrm>
            <a:off x="6615453" y="2418321"/>
            <a:ext cx="2688981" cy="2688981"/>
          </a:xfrm>
          <a:prstGeom prst="ellipse">
            <a:avLst/>
          </a:prstGeom>
          <a:solidFill>
            <a:schemeClr val="tx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6000" b="1" dirty="0">
              <a:solidFill>
                <a:schemeClr val="bg1"/>
              </a:solidFill>
              <a:latin typeface="Segoe UI Semibold" panose="020B0702040204020203" pitchFamily="34" charset="0"/>
              <a:ea typeface="Gulim" panose="020B0600000101010101" pitchFamily="34" charset="-127"/>
              <a:cs typeface="Segoe UI Semibold" panose="020B07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AEA6A6-53BF-81C9-28E5-5C130F8353F4}"/>
              </a:ext>
            </a:extLst>
          </p:cNvPr>
          <p:cNvSpPr txBox="1"/>
          <p:nvPr/>
        </p:nvSpPr>
        <p:spPr>
          <a:xfrm>
            <a:off x="7052953" y="2896263"/>
            <a:ext cx="2146978" cy="141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7E7AE3-6EA8-BADB-C585-C23BCC1D9BCA}"/>
              </a:ext>
            </a:extLst>
          </p:cNvPr>
          <p:cNvSpPr txBox="1"/>
          <p:nvPr/>
        </p:nvSpPr>
        <p:spPr>
          <a:xfrm>
            <a:off x="6096000" y="5295245"/>
            <a:ext cx="653858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Match Rate between left and right</a:t>
            </a:r>
          </a:p>
        </p:txBody>
      </p:sp>
    </p:spTree>
    <p:extLst>
      <p:ext uri="{BB962C8B-B14F-4D97-AF65-F5344CB8AC3E}">
        <p14:creationId xmlns:p14="http://schemas.microsoft.com/office/powerpoint/2010/main" val="309852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E7BD0-5C50-36EE-621A-9CA8CD68B582}"/>
              </a:ext>
            </a:extLst>
          </p:cNvPr>
          <p:cNvSpPr txBox="1"/>
          <p:nvPr/>
        </p:nvSpPr>
        <p:spPr>
          <a:xfrm>
            <a:off x="211774" y="231328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STXinwei" panose="02010800040101010101" pitchFamily="2" charset="-122"/>
                <a:cs typeface="Segoe UI Semibold" panose="020B0702040204020203" pitchFamily="34" charset="0"/>
              </a:defRPr>
            </a:lvl1pPr>
          </a:lstStyle>
          <a:p>
            <a:r>
              <a:rPr lang="en-US" altLang="ko-KR" dirty="0"/>
              <a:t>3. EDA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7EFE06-19F8-866A-1F57-6C4DEE5CA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30" y="1078725"/>
            <a:ext cx="3425224" cy="20981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9F21A6-9919-77E4-EA94-F5CEEB362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73" y="1077142"/>
            <a:ext cx="3425224" cy="20997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32448D-44F2-F5A5-A320-1797C88F9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16" y="1078725"/>
            <a:ext cx="3425224" cy="20981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6AB826-FDCE-5ACB-79E8-E90BCA518C07}"/>
              </a:ext>
            </a:extLst>
          </p:cNvPr>
          <p:cNvSpPr txBox="1"/>
          <p:nvPr/>
        </p:nvSpPr>
        <p:spPr>
          <a:xfrm>
            <a:off x="736116" y="3287055"/>
            <a:ext cx="3152172" cy="152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(Time of the day  – Type)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D77F34-D1C9-5893-3AF3-5E56799614DE}"/>
              </a:ext>
            </a:extLst>
          </p:cNvPr>
          <p:cNvSpPr txBox="1"/>
          <p:nvPr/>
        </p:nvSpPr>
        <p:spPr>
          <a:xfrm>
            <a:off x="4541699" y="3287055"/>
            <a:ext cx="3152172" cy="11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(Date – Type)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41BCF7-AE09-96A8-3D2A-DAB12491A85C}"/>
              </a:ext>
            </a:extLst>
          </p:cNvPr>
          <p:cNvSpPr txBox="1"/>
          <p:nvPr/>
        </p:nvSpPr>
        <p:spPr>
          <a:xfrm>
            <a:off x="8347282" y="3287055"/>
            <a:ext cx="3152172" cy="11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(Day of the week – Type)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1B9A05-A011-E0BC-39BC-202A7709FAB4}"/>
              </a:ext>
            </a:extLst>
          </p:cNvPr>
          <p:cNvSpPr txBox="1"/>
          <p:nvPr/>
        </p:nvSpPr>
        <p:spPr>
          <a:xfrm>
            <a:off x="535961" y="4048962"/>
            <a:ext cx="3552481" cy="11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낮에 활동량 증가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 곡선의 양상 유사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시와 오후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첨점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발생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A6528-DC03-EA94-774E-A082DF78EBCE}"/>
              </a:ext>
            </a:extLst>
          </p:cNvPr>
          <p:cNvSpPr txBox="1"/>
          <p:nvPr/>
        </p:nvSpPr>
        <p:spPr>
          <a:xfrm>
            <a:off x="4277916" y="4048962"/>
            <a:ext cx="3552481" cy="78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일에 활동량 증가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9C7AF5-1DD2-C74B-2C97-CA48E70F128B}"/>
              </a:ext>
            </a:extLst>
          </p:cNvPr>
          <p:cNvSpPr txBox="1"/>
          <p:nvPr/>
        </p:nvSpPr>
        <p:spPr>
          <a:xfrm>
            <a:off x="8283654" y="4048962"/>
            <a:ext cx="3552481" cy="15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chemeClr val="tx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월요일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일요일 클릭 수 가 다른 요일에 비해 높음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Click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 증가가 주문량 증가로 이어지는 정도가 미미</a:t>
            </a:r>
          </a:p>
        </p:txBody>
      </p:sp>
    </p:spTree>
    <p:extLst>
      <p:ext uri="{BB962C8B-B14F-4D97-AF65-F5344CB8AC3E}">
        <p14:creationId xmlns:p14="http://schemas.microsoft.com/office/powerpoint/2010/main" val="337875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436</Words>
  <Application>Microsoft Macintosh PowerPoint</Application>
  <PresentationFormat>와이드스크린</PresentationFormat>
  <Paragraphs>140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함초롬돋움</vt:lpstr>
      <vt:lpstr>Gulim</vt:lpstr>
      <vt:lpstr>맑은 고딕</vt:lpstr>
      <vt:lpstr>STXinwei</vt:lpstr>
      <vt:lpstr>Arial</vt:lpstr>
      <vt:lpstr>Segoe UI Semibold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오현영</dc:creator>
  <cp:lastModifiedBy>수인 이</cp:lastModifiedBy>
  <cp:revision>22</cp:revision>
  <dcterms:created xsi:type="dcterms:W3CDTF">2022-12-13T13:18:28Z</dcterms:created>
  <dcterms:modified xsi:type="dcterms:W3CDTF">2022-12-15T10:37:03Z</dcterms:modified>
</cp:coreProperties>
</file>