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20"/>
    <a:srgbClr val="EB3821"/>
    <a:srgbClr val="EB265B"/>
    <a:srgbClr val="ED6D8E"/>
    <a:srgbClr val="F3F2F2"/>
    <a:srgbClr val="B82D1A"/>
    <a:srgbClr val="ED7867"/>
    <a:srgbClr val="B91E46"/>
    <a:srgbClr val="6A1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4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A55DE-1FF9-5121-EF5E-9CDB9382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C5CB6-996D-C72D-59D3-8CF148E7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CCEEA-5DB6-FDE7-2AE2-F041ED2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57676-C0F5-BAAD-C9B5-5215364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309D-AD22-2C57-01BF-84865C76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2B17-9BE9-5B46-89DF-382B514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D4450-013C-FFAB-B562-A7DC7F46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12CC5-7A64-0282-7A29-F2916B5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F1E5-6F7C-681B-3077-C408888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C20CD-8D7B-38F6-6CC8-35EF62A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C5378-99D0-D40F-E386-A944012A1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C4356-E7D6-15F4-2F48-9B317200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47925-6B27-CB76-092D-0747FEE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A5DF-E133-D3A0-56BC-829D6AB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A487A-42FF-6710-BBF7-BE464254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A438-078D-1412-B748-027B7813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142C-8F16-17AF-8323-F1979C6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8364-ED3C-D91D-8E45-31DE51F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93843-B9C9-4468-7526-E89B40F8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99055-F229-91EA-E068-FE096FC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9137-B178-4B43-C923-2EA917CE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70C1B-C627-6531-6141-F700F761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CB740-C34C-4D8E-C20E-924B3FFB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39F6-4595-2B09-A7FE-3F822173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A2CEC-155F-878C-021E-8BCED94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C4A8-705D-C598-E61E-6BF039A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5B673-1393-244C-8F9F-92A1AAAF8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4D364-FD2A-6631-461C-B50AD616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67DE7-D8F1-8806-CA2E-6DED2C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1583C-947A-2510-63AD-5F62C2CB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029B8-E4BF-D2B3-3485-F389438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15147-C8E4-1462-B616-87D13C8A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E2872-F23E-4B82-85BB-79C60004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0C47D-1EA2-83B5-9ADD-403D1624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68954-85D4-1F18-8782-3EFB1764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77C01-2446-9EC1-89B4-CCD85759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CFD36-58E3-284F-434D-9FE33872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1FC18-D43E-AE68-ABA0-4CB94B69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A16EC-3931-19B0-3BFF-4AA599D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30EA-CCBD-EE13-7D6F-D9764374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E45B84-6587-E2ED-9E0F-A84ECB64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6F4DF-BF28-6A7B-FD03-85DB4B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492FC-BAE2-6920-1593-CF4FC602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8B75E-00FE-FD38-5E1C-2A2BD06B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AD0E-2F1D-5CE1-B3A3-1FDBA890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6DDA4-19E9-6932-79BD-703244C1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8EDD-DCB3-0913-251F-A51ABA3A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993DC-FB45-7177-3111-0B1E077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46EED-B0F9-C867-59BD-8B0449C0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10277-AA3A-856A-8174-5B8C569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9246D-02BB-2281-AED3-87D3A2E3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6AACC-4562-8AE3-8341-A2048C7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C02B-D980-E1CB-D07F-F624380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A72E-FABB-016E-DFD1-FC914E5EE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DB37A-473B-DD2E-BF73-306DD6F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3B694-730A-2838-A63F-84336F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51F3E-17D1-D9B7-94BE-718A76D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740DF-27B7-035E-05A3-8402A66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23DD-4939-8FB2-C1F2-7F2452C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7CAD1-24C8-7938-319D-9564E3F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2119-573D-793B-A0E5-04BC3398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F387-11AB-4CBD-B812-5007AAB5EA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A67A-A518-D2E3-8A07-E3A62161B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6E404-ED79-93C3-B731-C59CA278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EC1FF-AD79-F981-A174-559F87A76F16}"/>
              </a:ext>
            </a:extLst>
          </p:cNvPr>
          <p:cNvSpPr txBox="1"/>
          <p:nvPr/>
        </p:nvSpPr>
        <p:spPr>
          <a:xfrm>
            <a:off x="0" y="2721114"/>
            <a:ext cx="10479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sz="4000" dirty="0"/>
              <a:t> OTTO E-COMMERCE RECOMMEND SYSTEM</a:t>
            </a:r>
          </a:p>
        </p:txBody>
      </p:sp>
      <p:cxnSp>
        <p:nvCxnSpPr>
          <p:cNvPr id="5" name="Google Shape;5136;p44">
            <a:extLst>
              <a:ext uri="{FF2B5EF4-FFF2-40B4-BE49-F238E27FC236}">
                <a16:creationId xmlns:a16="http://schemas.microsoft.com/office/drawing/2014/main" id="{C3EC4E69-6C0B-4D57-E89A-075BD2FB03B3}"/>
              </a:ext>
            </a:extLst>
          </p:cNvPr>
          <p:cNvCxnSpPr>
            <a:cxnSpLocks/>
          </p:cNvCxnSpPr>
          <p:nvPr/>
        </p:nvCxnSpPr>
        <p:spPr>
          <a:xfrm>
            <a:off x="0" y="3563656"/>
            <a:ext cx="10823171" cy="0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5136;p44">
            <a:extLst>
              <a:ext uri="{FF2B5EF4-FFF2-40B4-BE49-F238E27FC236}">
                <a16:creationId xmlns:a16="http://schemas.microsoft.com/office/drawing/2014/main" id="{9101741A-47D3-EA7A-84DE-0C991F43A44F}"/>
              </a:ext>
            </a:extLst>
          </p:cNvPr>
          <p:cNvCxnSpPr>
            <a:cxnSpLocks/>
          </p:cNvCxnSpPr>
          <p:nvPr/>
        </p:nvCxnSpPr>
        <p:spPr>
          <a:xfrm flipV="1">
            <a:off x="11676612" y="-902516"/>
            <a:ext cx="0" cy="7247260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DC5809-BA84-B4CF-4AB9-9B42163A68E3}"/>
              </a:ext>
            </a:extLst>
          </p:cNvPr>
          <p:cNvSpPr txBox="1"/>
          <p:nvPr/>
        </p:nvSpPr>
        <p:spPr>
          <a:xfrm>
            <a:off x="2585505" y="6471568"/>
            <a:ext cx="9573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황수진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(60201717),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이수인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(60201694),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안미르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(60203026),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오현영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(60201340)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6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11" name="Google Shape;6257;p67">
            <a:extLst>
              <a:ext uri="{FF2B5EF4-FFF2-40B4-BE49-F238E27FC236}">
                <a16:creationId xmlns:a16="http://schemas.microsoft.com/office/drawing/2014/main" id="{7D0FB98A-06D9-0ECB-7DA2-E81E082689BF}"/>
              </a:ext>
            </a:extLst>
          </p:cNvPr>
          <p:cNvSpPr/>
          <p:nvPr/>
        </p:nvSpPr>
        <p:spPr>
          <a:xfrm rot="16200000">
            <a:off x="1638634" y="1435193"/>
            <a:ext cx="1520919" cy="194236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" name="Google Shape;6258;p67">
            <a:extLst>
              <a:ext uri="{FF2B5EF4-FFF2-40B4-BE49-F238E27FC236}">
                <a16:creationId xmlns:a16="http://schemas.microsoft.com/office/drawing/2014/main" id="{17BB054C-116B-DFB2-A7BA-74AEBCE3247F}"/>
              </a:ext>
            </a:extLst>
          </p:cNvPr>
          <p:cNvSpPr/>
          <p:nvPr/>
        </p:nvSpPr>
        <p:spPr>
          <a:xfrm rot="16200000">
            <a:off x="1714212" y="3899989"/>
            <a:ext cx="1369764" cy="1942372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2366" y="0"/>
                </a:moveTo>
                <a:lnTo>
                  <a:pt x="2058" y="469"/>
                </a:lnTo>
                <a:lnTo>
                  <a:pt x="358" y="469"/>
                </a:lnTo>
                <a:cubicBezTo>
                  <a:pt x="350" y="468"/>
                  <a:pt x="343" y="468"/>
                  <a:pt x="336" y="468"/>
                </a:cubicBezTo>
                <a:cubicBezTo>
                  <a:pt x="149" y="468"/>
                  <a:pt x="0" y="623"/>
                  <a:pt x="0" y="801"/>
                </a:cubicBezTo>
                <a:lnTo>
                  <a:pt x="0" y="4892"/>
                </a:lnTo>
                <a:cubicBezTo>
                  <a:pt x="0" y="5077"/>
                  <a:pt x="148" y="5225"/>
                  <a:pt x="333" y="5225"/>
                </a:cubicBezTo>
                <a:lnTo>
                  <a:pt x="4387" y="5225"/>
                </a:lnTo>
                <a:cubicBezTo>
                  <a:pt x="4572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72" y="469"/>
                  <a:pt x="4387" y="469"/>
                </a:cubicBezTo>
                <a:lnTo>
                  <a:pt x="2674" y="469"/>
                </a:lnTo>
                <a:lnTo>
                  <a:pt x="2366" y="0"/>
                </a:lnTo>
                <a:close/>
              </a:path>
            </a:pathLst>
          </a:custGeom>
          <a:solidFill>
            <a:schemeClr val="bg2">
              <a:lumMod val="50000"/>
              <a:alpha val="6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Google Shape;6260;p67">
            <a:extLst>
              <a:ext uri="{FF2B5EF4-FFF2-40B4-BE49-F238E27FC236}">
                <a16:creationId xmlns:a16="http://schemas.microsoft.com/office/drawing/2014/main" id="{AA0529E2-5D8A-5C5D-5C40-5BACBE0DA25A}"/>
              </a:ext>
            </a:extLst>
          </p:cNvPr>
          <p:cNvSpPr/>
          <p:nvPr/>
        </p:nvSpPr>
        <p:spPr>
          <a:xfrm rot="5400000">
            <a:off x="-1661841" y="3714361"/>
            <a:ext cx="5261720" cy="71198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261;p67">
            <a:extLst>
              <a:ext uri="{FF2B5EF4-FFF2-40B4-BE49-F238E27FC236}">
                <a16:creationId xmlns:a16="http://schemas.microsoft.com/office/drawing/2014/main" id="{948B17C4-C4C9-A0C6-E8E6-1DD386B92B0A}"/>
              </a:ext>
            </a:extLst>
          </p:cNvPr>
          <p:cNvSpPr/>
          <p:nvPr/>
        </p:nvSpPr>
        <p:spPr>
          <a:xfrm rot="5400000">
            <a:off x="803009" y="2345412"/>
            <a:ext cx="332020" cy="272794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63;p67">
            <a:extLst>
              <a:ext uri="{FF2B5EF4-FFF2-40B4-BE49-F238E27FC236}">
                <a16:creationId xmlns:a16="http://schemas.microsoft.com/office/drawing/2014/main" id="{7A1A7F02-CBF3-9326-2087-C4FDA960B5E7}"/>
              </a:ext>
            </a:extLst>
          </p:cNvPr>
          <p:cNvSpPr/>
          <p:nvPr/>
        </p:nvSpPr>
        <p:spPr>
          <a:xfrm rot="5400000">
            <a:off x="794192" y="4735330"/>
            <a:ext cx="332020" cy="271691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6" y="1"/>
                </a:moveTo>
                <a:cubicBezTo>
                  <a:pt x="222" y="1"/>
                  <a:pt x="1" y="530"/>
                  <a:pt x="309" y="838"/>
                </a:cubicBezTo>
                <a:cubicBezTo>
                  <a:pt x="408" y="938"/>
                  <a:pt x="530" y="982"/>
                  <a:pt x="650" y="982"/>
                </a:cubicBezTo>
                <a:cubicBezTo>
                  <a:pt x="903" y="982"/>
                  <a:pt x="1147" y="786"/>
                  <a:pt x="1147" y="493"/>
                </a:cubicBezTo>
                <a:cubicBezTo>
                  <a:pt x="1147" y="222"/>
                  <a:pt x="925" y="1"/>
                  <a:pt x="666" y="1"/>
                </a:cubicBezTo>
                <a:close/>
              </a:path>
            </a:pathLst>
          </a:custGeom>
          <a:solidFill>
            <a:schemeClr val="bg2">
              <a:lumMod val="50000"/>
              <a:alpha val="6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04747-84AE-85BF-9868-C8D495C34C71}"/>
              </a:ext>
            </a:extLst>
          </p:cNvPr>
          <p:cNvSpPr txBox="1"/>
          <p:nvPr/>
        </p:nvSpPr>
        <p:spPr>
          <a:xfrm>
            <a:off x="750599" y="1887974"/>
            <a:ext cx="3552481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One-Hot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endParaRPr lang="ko-KR" altLang="en-US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3A222-C5E5-B8DE-35FE-0F89C8260E6A}"/>
              </a:ext>
            </a:extLst>
          </p:cNvPr>
          <p:cNvSpPr txBox="1"/>
          <p:nvPr/>
        </p:nvSpPr>
        <p:spPr>
          <a:xfrm>
            <a:off x="745056" y="4489589"/>
            <a:ext cx="3552481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EB382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endParaRPr lang="ko-KR" altLang="en-US" sz="3200" dirty="0">
              <a:solidFill>
                <a:srgbClr val="EB382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45E1B71-D097-ED37-AE8A-FD5FEA9D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44" y="1392237"/>
            <a:ext cx="7353357" cy="25111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811E87-38D3-4ECB-399F-3C54FDA398B7}"/>
              </a:ext>
            </a:extLst>
          </p:cNvPr>
          <p:cNvSpPr txBox="1"/>
          <p:nvPr/>
        </p:nvSpPr>
        <p:spPr>
          <a:xfrm>
            <a:off x="3925187" y="4449013"/>
            <a:ext cx="6332718" cy="345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[RNN – Recurrent Neural Network 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순환 신경망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입출력을 시퀀스 단위로 처리하는 딥러닝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정보를 기반으로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미래값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데이터에 적합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99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pic>
        <p:nvPicPr>
          <p:cNvPr id="4" name="그림 3" descr="조류, 맹금이(가) 표시된 사진&#10;&#10;자동 생성된 설명">
            <a:extLst>
              <a:ext uri="{FF2B5EF4-FFF2-40B4-BE49-F238E27FC236}">
                <a16:creationId xmlns:a16="http://schemas.microsoft.com/office/drawing/2014/main" id="{9A5413BF-34F9-36BF-B0C7-CF6B339C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7" y="1670916"/>
            <a:ext cx="2893524" cy="1960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55327-9FE7-EC65-2753-E55DF3A9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375" y1="40133" x2="12500" y2="58093"/>
                        <a14:foregroundMark x1="23000" y1="47228" x2="27000" y2="58315"/>
                        <a14:foregroundMark x1="27000" y1="58315" x2="27125" y2="59202"/>
                        <a14:foregroundMark x1="40250" y1="38581" x2="39835" y2="39149"/>
                        <a14:foregroundMark x1="36437" y1="49565" x2="38875" y2="54545"/>
                        <a14:foregroundMark x1="32625" y1="58093" x2="39625" y2="54545"/>
                        <a14:foregroundMark x1="44375" y1="45676" x2="42000" y2="58093"/>
                        <a14:foregroundMark x1="42000" y1="58093" x2="42000" y2="58093"/>
                        <a14:foregroundMark x1="51125" y1="50776" x2="47250" y2="58315"/>
                        <a14:foregroundMark x1="56439" y1="47793" x2="55500" y2="48337"/>
                        <a14:foregroundMark x1="61625" y1="44789" x2="59267" y2="46155"/>
                        <a14:foregroundMark x1="55853" y1="56987" x2="56750" y2="57650"/>
                        <a14:foregroundMark x1="55250" y1="56541" x2="55841" y2="56978"/>
                        <a14:foregroundMark x1="68000" y1="44789" x2="66875" y2="55211"/>
                        <a14:foregroundMark x1="73375" y1="41463" x2="71875" y2="54102"/>
                        <a14:foregroundMark x1="82375" y1="41463" x2="84663" y2="33559"/>
                        <a14:foregroundMark x1="86750" y1="24390" x2="83250" y2="31707"/>
                        <a14:foregroundMark x1="77125" y1="17738" x2="79250" y2="25055"/>
                        <a14:foregroundMark x1="69000" y1="31042" x2="73125" y2="31042"/>
                        <a14:foregroundMark x1="37125" y1="39024" x2="39250" y2="40576"/>
                        <a14:backgroundMark x1="38048" y1="43093" x2="39375" y2="46120"/>
                        <a14:backgroundMark x1="38801" y1="41516" x2="39375" y2="44568"/>
                        <a14:backgroundMark x1="58375" y1="48780" x2="58125" y2="47894"/>
                        <a14:backgroundMark x1="57250" y1="50776" x2="59375" y2="45676"/>
                        <a14:backgroundMark x1="58375" y1="46341" x2="57250" y2="48780"/>
                        <a14:backgroundMark x1="85625" y1="35920" x2="84500" y2="32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47" y="1468667"/>
            <a:ext cx="4253794" cy="2398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53319-077D-DDE9-5E5D-DEC1ADA18599}"/>
              </a:ext>
            </a:extLst>
          </p:cNvPr>
          <p:cNvSpPr txBox="1"/>
          <p:nvPr/>
        </p:nvSpPr>
        <p:spPr>
          <a:xfrm>
            <a:off x="2655976" y="4032994"/>
            <a:ext cx="1051499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3AF79-EE13-21E7-C00B-A34ACF9812C6}"/>
              </a:ext>
            </a:extLst>
          </p:cNvPr>
          <p:cNvSpPr txBox="1"/>
          <p:nvPr/>
        </p:nvSpPr>
        <p:spPr>
          <a:xfrm>
            <a:off x="5547189" y="3866744"/>
            <a:ext cx="4923760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 Hot Encoding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966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244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5.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1B787-3F38-9D57-EEAD-2311A5AE25E2}"/>
              </a:ext>
            </a:extLst>
          </p:cNvPr>
          <p:cNvSpPr txBox="1"/>
          <p:nvPr/>
        </p:nvSpPr>
        <p:spPr>
          <a:xfrm>
            <a:off x="594159" y="967850"/>
            <a:ext cx="10123322" cy="526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진행된 상황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EDA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완료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to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Dataframe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OneHotEncoding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Distinct Product Id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축소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RNN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로컬로 테스트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개선해야 하는 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Event Type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고려하지 않음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다음 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product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하나만 예측 가능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9803DF0-A8BB-ADDB-9F2D-F248BC770629}"/>
              </a:ext>
            </a:extLst>
          </p:cNvPr>
          <p:cNvGrpSpPr/>
          <p:nvPr/>
        </p:nvGrpSpPr>
        <p:grpSpPr>
          <a:xfrm>
            <a:off x="3089071" y="1746944"/>
            <a:ext cx="4543343" cy="720762"/>
            <a:chOff x="4395963" y="2948644"/>
            <a:chExt cx="4543343" cy="7207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D0D7EE-36A1-2211-764D-444FBD4EE812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D65BA-0F68-171A-ADDA-8005019C40A6}"/>
                </a:ext>
              </a:extLst>
            </p:cNvPr>
            <p:cNvSpPr txBox="1"/>
            <p:nvPr/>
          </p:nvSpPr>
          <p:spPr>
            <a:xfrm>
              <a:off x="5383256" y="3124359"/>
              <a:ext cx="236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DATA DESCRIPTION</a:t>
              </a:r>
              <a:endParaRPr kumimoji="1"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A4D37-8D24-9A92-490C-3ABAD1408DB7}"/>
                </a:ext>
              </a:extLst>
            </p:cNvPr>
            <p:cNvSpPr txBox="1"/>
            <p:nvPr/>
          </p:nvSpPr>
          <p:spPr>
            <a:xfrm>
              <a:off x="5786270" y="3159666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D75A7B-42A3-8489-EE40-5E811A2FEAF2}"/>
              </a:ext>
            </a:extLst>
          </p:cNvPr>
          <p:cNvGrpSpPr/>
          <p:nvPr/>
        </p:nvGrpSpPr>
        <p:grpSpPr>
          <a:xfrm>
            <a:off x="1474839" y="715874"/>
            <a:ext cx="4606666" cy="720762"/>
            <a:chOff x="4395963" y="2948644"/>
            <a:chExt cx="4606666" cy="7207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D37C54-DC8A-A5C2-DD59-7E4DCF29C2F5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8E5DB-537F-FFE0-9D34-8E31AACC3462}"/>
                </a:ext>
              </a:extLst>
            </p:cNvPr>
            <p:cNvSpPr txBox="1"/>
            <p:nvPr/>
          </p:nvSpPr>
          <p:spPr>
            <a:xfrm>
              <a:off x="5383256" y="3124359"/>
              <a:ext cx="266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PROBLEM DEFINITION</a:t>
              </a:r>
              <a:endParaRPr kumimoji="1"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D7595B-5DA4-7FC2-1D5E-ED873B8E8E3F}"/>
                </a:ext>
              </a:extLst>
            </p:cNvPr>
            <p:cNvSpPr txBox="1"/>
            <p:nvPr/>
          </p:nvSpPr>
          <p:spPr>
            <a:xfrm>
              <a:off x="5849593" y="3124359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 정의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EAEFCC-7F85-73BE-74C0-40C2A3EE722F}"/>
              </a:ext>
            </a:extLst>
          </p:cNvPr>
          <p:cNvGrpSpPr/>
          <p:nvPr/>
        </p:nvGrpSpPr>
        <p:grpSpPr>
          <a:xfrm>
            <a:off x="1474839" y="2960208"/>
            <a:ext cx="6404293" cy="720762"/>
            <a:chOff x="4395963" y="2948644"/>
            <a:chExt cx="6404293" cy="72076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9DD50D2-323C-B96E-9EDF-FA27BB668221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A1DA31-3EDE-497A-9346-31CBA94DADD3}"/>
                </a:ext>
              </a:extLst>
            </p:cNvPr>
            <p:cNvSpPr txBox="1"/>
            <p:nvPr/>
          </p:nvSpPr>
          <p:spPr>
            <a:xfrm>
              <a:off x="5383256" y="3124359"/>
              <a:ext cx="639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EDA</a:t>
              </a:r>
              <a:endParaRPr kumimoji="1"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D17378-7849-2120-9C33-5F7FBAB86AE4}"/>
                </a:ext>
              </a:extLst>
            </p:cNvPr>
            <p:cNvSpPr txBox="1"/>
            <p:nvPr/>
          </p:nvSpPr>
          <p:spPr>
            <a:xfrm>
              <a:off x="6684043" y="3047415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034EC-00AF-1E2D-2B0A-317CF66FDAD6}"/>
              </a:ext>
            </a:extLst>
          </p:cNvPr>
          <p:cNvGrpSpPr/>
          <p:nvPr/>
        </p:nvGrpSpPr>
        <p:grpSpPr>
          <a:xfrm>
            <a:off x="3082587" y="3998973"/>
            <a:ext cx="5103506" cy="720762"/>
            <a:chOff x="4395963" y="2948644"/>
            <a:chExt cx="5103506" cy="72076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72ABA4-ABE2-4AE4-2092-79C7D3738C2A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A4C204-745E-A803-E66E-EA5E49934D03}"/>
                </a:ext>
              </a:extLst>
            </p:cNvPr>
            <p:cNvSpPr txBox="1"/>
            <p:nvPr/>
          </p:nvSpPr>
          <p:spPr>
            <a:xfrm>
              <a:off x="5383256" y="3124359"/>
              <a:ext cx="3129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MODEL IMPLEMENTATION</a:t>
              </a:r>
              <a:endParaRPr kumimoji="1"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92752A-FDD9-5D27-7718-CF170C5889F6}"/>
                </a:ext>
              </a:extLst>
            </p:cNvPr>
            <p:cNvSpPr txBox="1"/>
            <p:nvPr/>
          </p:nvSpPr>
          <p:spPr>
            <a:xfrm>
              <a:off x="5383256" y="3151196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 구현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FC2F4-12BC-4001-51C8-20EDC7C1A2FD}"/>
              </a:ext>
            </a:extLst>
          </p:cNvPr>
          <p:cNvGrpSpPr/>
          <p:nvPr/>
        </p:nvGrpSpPr>
        <p:grpSpPr>
          <a:xfrm>
            <a:off x="690478" y="5204541"/>
            <a:ext cx="4116213" cy="720762"/>
            <a:chOff x="3611602" y="2948644"/>
            <a:chExt cx="4116213" cy="72076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CF3F05C-F8E2-01C4-545E-74FFCE91ACE0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F1789E-AEC1-CC00-5CEF-FAA0C6BB9039}"/>
                </a:ext>
              </a:extLst>
            </p:cNvPr>
            <p:cNvSpPr txBox="1"/>
            <p:nvPr/>
          </p:nvSpPr>
          <p:spPr>
            <a:xfrm>
              <a:off x="5383256" y="3124359"/>
              <a:ext cx="1688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CONCLUSION</a:t>
              </a:r>
              <a:endParaRPr kumimoji="1"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E93A7B-79AA-BFAA-D51B-AA092AAA9086}"/>
                </a:ext>
              </a:extLst>
            </p:cNvPr>
            <p:cNvSpPr txBox="1"/>
            <p:nvPr/>
          </p:nvSpPr>
          <p:spPr>
            <a:xfrm>
              <a:off x="3611602" y="3152664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1. Problem Definition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E3DFB-9028-B569-E59E-8C287F47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8" y="1755834"/>
            <a:ext cx="7851936" cy="422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F9AE9-2102-5573-3513-02DBAD2B2E80}"/>
              </a:ext>
            </a:extLst>
          </p:cNvPr>
          <p:cNvSpPr txBox="1"/>
          <p:nvPr/>
        </p:nvSpPr>
        <p:spPr>
          <a:xfrm>
            <a:off x="8470887" y="3979240"/>
            <a:ext cx="3484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F00020"/>
                </a:solidFill>
              </a:rPr>
              <a:t>Multi – objective</a:t>
            </a:r>
          </a:p>
          <a:p>
            <a:pPr algn="ctr"/>
            <a:r>
              <a:rPr lang="en-US" altLang="ko-KR" sz="2800" dirty="0"/>
              <a:t>Recommend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5812-694C-A3F2-D4D9-A66DFB9FFF6F}"/>
              </a:ext>
            </a:extLst>
          </p:cNvPr>
          <p:cNvSpPr txBox="1"/>
          <p:nvPr/>
        </p:nvSpPr>
        <p:spPr>
          <a:xfrm>
            <a:off x="1165942" y="12175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b="1" dirty="0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Germany’s Biggest e-commerce platform : OTTO</a:t>
            </a:r>
          </a:p>
        </p:txBody>
      </p:sp>
      <p:pic>
        <p:nvPicPr>
          <p:cNvPr id="23" name="그래픽 22" descr="톱니바퀴 윤곽선">
            <a:extLst>
              <a:ext uri="{FF2B5EF4-FFF2-40B4-BE49-F238E27FC236}">
                <a16:creationId xmlns:a16="http://schemas.microsoft.com/office/drawing/2014/main" id="{F111B027-0B95-9A52-10FF-BF267533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720" y="2648630"/>
            <a:ext cx="914400" cy="914400"/>
          </a:xfrm>
          <a:prstGeom prst="rect">
            <a:avLst/>
          </a:prstGeom>
        </p:spPr>
      </p:pic>
      <p:pic>
        <p:nvPicPr>
          <p:cNvPr id="27" name="그래픽 26" descr="단일 톱니바퀴 윤곽선">
            <a:extLst>
              <a:ext uri="{FF2B5EF4-FFF2-40B4-BE49-F238E27FC236}">
                <a16:creationId xmlns:a16="http://schemas.microsoft.com/office/drawing/2014/main" id="{85FAF481-439A-2E6C-7264-100249F78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6920" y="29091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7D1B9-7D07-095B-74C0-3A982FFC592A}"/>
              </a:ext>
            </a:extLst>
          </p:cNvPr>
          <p:cNvSpPr txBox="1"/>
          <p:nvPr/>
        </p:nvSpPr>
        <p:spPr>
          <a:xfrm>
            <a:off x="704120" y="642584"/>
            <a:ext cx="6694077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(Kaggle) OTTO Recommender Systems Dataset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043456B-2625-0DDF-8E21-5AF653AA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32" y="1510554"/>
            <a:ext cx="8005203" cy="37343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A3651C-F62A-7549-DB2D-636C97BBB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5" y="6215416"/>
            <a:ext cx="9411184" cy="381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21B3FC-2671-9D64-5EDB-328F477B9D03}"/>
              </a:ext>
            </a:extLst>
          </p:cNvPr>
          <p:cNvSpPr txBox="1"/>
          <p:nvPr/>
        </p:nvSpPr>
        <p:spPr>
          <a:xfrm>
            <a:off x="704120" y="5347446"/>
            <a:ext cx="147668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Size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608704-FA68-4228-6156-9471C0ED46C0}"/>
              </a:ext>
            </a:extLst>
          </p:cNvPr>
          <p:cNvSpPr/>
          <p:nvPr/>
        </p:nvSpPr>
        <p:spPr>
          <a:xfrm>
            <a:off x="2924859" y="6383494"/>
            <a:ext cx="947236" cy="212942"/>
          </a:xfrm>
          <a:prstGeom prst="rect">
            <a:avLst/>
          </a:prstGeom>
          <a:noFill/>
          <a:ln w="222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322EF-3A6C-5148-C35C-2702ED87AD1F}"/>
              </a:ext>
            </a:extLst>
          </p:cNvPr>
          <p:cNvSpPr txBox="1"/>
          <p:nvPr/>
        </p:nvSpPr>
        <p:spPr>
          <a:xfrm>
            <a:off x="2155754" y="5522837"/>
            <a:ext cx="6538586" cy="381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EDA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1000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만 개만 뽑아서 진행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339075" y="3042507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792314" y="3035375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068050" y="303496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33907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785710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0708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19046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232863" y="302909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C9D91-B261-5DC3-59DD-12A65BC179A0}"/>
              </a:ext>
            </a:extLst>
          </p:cNvPr>
          <p:cNvSpPr txBox="1"/>
          <p:nvPr/>
        </p:nvSpPr>
        <p:spPr>
          <a:xfrm>
            <a:off x="401705" y="1158053"/>
            <a:ext cx="3422884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JSON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CSV</a:t>
            </a:r>
            <a:endParaRPr lang="ko-KR" alt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875483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A581A-8A68-D2B5-4820-A7003DD1DE31}"/>
              </a:ext>
            </a:extLst>
          </p:cNvPr>
          <p:cNvSpPr txBox="1"/>
          <p:nvPr/>
        </p:nvSpPr>
        <p:spPr>
          <a:xfrm>
            <a:off x="401705" y="3849282"/>
            <a:ext cx="3422884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2022. 07. 31.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2022. 08. 28.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6" name="그림 45" descr="테이블이(가) 표시된 사진&#10;&#10;자동 생성된 설명">
            <a:extLst>
              <a:ext uri="{FF2B5EF4-FFF2-40B4-BE49-F238E27FC236}">
                <a16:creationId xmlns:a16="http://schemas.microsoft.com/office/drawing/2014/main" id="{8D598B42-A2D7-0907-1844-BF929CCC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69" y="1033043"/>
            <a:ext cx="5071245" cy="530594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DC5F29-C268-9A0F-A38E-35B7D98D9E79}"/>
              </a:ext>
            </a:extLst>
          </p:cNvPr>
          <p:cNvSpPr/>
          <p:nvPr/>
        </p:nvSpPr>
        <p:spPr>
          <a:xfrm>
            <a:off x="10581654" y="1903956"/>
            <a:ext cx="729349" cy="1195779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430272" y="3910474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883511" y="3903342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159247" y="390293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43027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876907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9828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28166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324060" y="389706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737697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F2F54B4A-C576-6DFA-A1FC-35327DFB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2" y="992805"/>
            <a:ext cx="10404915" cy="198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CA1D4-E31F-8AF2-F60E-BB27789F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70" y="3507164"/>
            <a:ext cx="3826329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3D40D52-A92D-E6FE-AAEF-16510123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1699980" y="640927"/>
            <a:ext cx="1145323" cy="592529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6E2E991-CCAE-8260-DFB0-37FC72BBF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/>
          <a:stretch/>
        </p:blipFill>
        <p:spPr>
          <a:xfrm>
            <a:off x="3433058" y="640927"/>
            <a:ext cx="1145322" cy="5925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599D7-07F0-6972-A2D9-FCE6AD4B10A6}"/>
              </a:ext>
            </a:extLst>
          </p:cNvPr>
          <p:cNvSpPr/>
          <p:nvPr/>
        </p:nvSpPr>
        <p:spPr>
          <a:xfrm>
            <a:off x="3627174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059A5-9203-55A3-1F9B-BFB2771AF0CD}"/>
              </a:ext>
            </a:extLst>
          </p:cNvPr>
          <p:cNvSpPr/>
          <p:nvPr/>
        </p:nvSpPr>
        <p:spPr>
          <a:xfrm>
            <a:off x="1901788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27FF4-F788-AEAF-B173-854786AC257F}"/>
              </a:ext>
            </a:extLst>
          </p:cNvPr>
          <p:cNvSpPr/>
          <p:nvPr/>
        </p:nvSpPr>
        <p:spPr>
          <a:xfrm>
            <a:off x="1901788" y="126321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159CC3-107E-BE12-5E82-245798B227F2}"/>
              </a:ext>
            </a:extLst>
          </p:cNvPr>
          <p:cNvSpPr/>
          <p:nvPr/>
        </p:nvSpPr>
        <p:spPr>
          <a:xfrm>
            <a:off x="3615794" y="1553476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EA64A-5FD2-0B4F-BDE0-B06B54EB864D}"/>
              </a:ext>
            </a:extLst>
          </p:cNvPr>
          <p:cNvSpPr/>
          <p:nvPr/>
        </p:nvSpPr>
        <p:spPr>
          <a:xfrm>
            <a:off x="3525145" y="2665775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C0D9E-15EB-F793-C211-40B5736352A0}"/>
              </a:ext>
            </a:extLst>
          </p:cNvPr>
          <p:cNvSpPr/>
          <p:nvPr/>
        </p:nvSpPr>
        <p:spPr>
          <a:xfrm>
            <a:off x="1829548" y="1534567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E53896-FDF8-15CE-0DAA-84C81DCB677E}"/>
              </a:ext>
            </a:extLst>
          </p:cNvPr>
          <p:cNvSpPr/>
          <p:nvPr/>
        </p:nvSpPr>
        <p:spPr>
          <a:xfrm>
            <a:off x="3525145" y="2382747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82356D-7E3E-C362-86DF-1FBF45DEBB07}"/>
              </a:ext>
            </a:extLst>
          </p:cNvPr>
          <p:cNvSpPr/>
          <p:nvPr/>
        </p:nvSpPr>
        <p:spPr>
          <a:xfrm>
            <a:off x="3525145" y="2945833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6193C-3D72-61B2-BCC4-F15F8957BDF1}"/>
              </a:ext>
            </a:extLst>
          </p:cNvPr>
          <p:cNvSpPr/>
          <p:nvPr/>
        </p:nvSpPr>
        <p:spPr>
          <a:xfrm>
            <a:off x="3525145" y="322589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6EBC1-A59A-4099-D40B-C8828E1A2D3A}"/>
              </a:ext>
            </a:extLst>
          </p:cNvPr>
          <p:cNvSpPr/>
          <p:nvPr/>
        </p:nvSpPr>
        <p:spPr>
          <a:xfrm>
            <a:off x="3525145" y="210695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02E57-41AA-ADFB-37C0-75DA6C5D79AD}"/>
              </a:ext>
            </a:extLst>
          </p:cNvPr>
          <p:cNvSpPr/>
          <p:nvPr/>
        </p:nvSpPr>
        <p:spPr>
          <a:xfrm>
            <a:off x="3525145" y="5468348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137C25-4DC6-E86E-BA41-EA77B5E8CA57}"/>
              </a:ext>
            </a:extLst>
          </p:cNvPr>
          <p:cNvSpPr/>
          <p:nvPr/>
        </p:nvSpPr>
        <p:spPr>
          <a:xfrm>
            <a:off x="3525145" y="6014242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B1144C-03C5-EA07-C505-EA334E9A221E}"/>
              </a:ext>
            </a:extLst>
          </p:cNvPr>
          <p:cNvSpPr/>
          <p:nvPr/>
        </p:nvSpPr>
        <p:spPr>
          <a:xfrm>
            <a:off x="3525145" y="182846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0E90B-8BCD-60D6-EB7C-C07646C2086F}"/>
              </a:ext>
            </a:extLst>
          </p:cNvPr>
          <p:cNvSpPr/>
          <p:nvPr/>
        </p:nvSpPr>
        <p:spPr>
          <a:xfrm>
            <a:off x="3615794" y="1275168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CC72AC-A51C-217A-0E4A-8BD58D5FFF93}"/>
              </a:ext>
            </a:extLst>
          </p:cNvPr>
          <p:cNvSpPr/>
          <p:nvPr/>
        </p:nvSpPr>
        <p:spPr>
          <a:xfrm>
            <a:off x="3525145" y="349853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DACC74-CE9B-FFA5-F261-AC078A261334}"/>
              </a:ext>
            </a:extLst>
          </p:cNvPr>
          <p:cNvSpPr/>
          <p:nvPr/>
        </p:nvSpPr>
        <p:spPr>
          <a:xfrm>
            <a:off x="1901788" y="181244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386C4A-D418-FA3B-EACE-368D7A4AD2C0}"/>
              </a:ext>
            </a:extLst>
          </p:cNvPr>
          <p:cNvSpPr/>
          <p:nvPr/>
        </p:nvSpPr>
        <p:spPr>
          <a:xfrm>
            <a:off x="1901788" y="346874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413BDA-A03A-DDEF-4C08-2BE2DF716046}"/>
              </a:ext>
            </a:extLst>
          </p:cNvPr>
          <p:cNvSpPr/>
          <p:nvPr/>
        </p:nvSpPr>
        <p:spPr>
          <a:xfrm>
            <a:off x="1901788" y="373217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89B0E7-8882-CD10-98F5-937B856BCFDD}"/>
              </a:ext>
            </a:extLst>
          </p:cNvPr>
          <p:cNvSpPr/>
          <p:nvPr/>
        </p:nvSpPr>
        <p:spPr>
          <a:xfrm>
            <a:off x="1829548" y="236201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63574B-A147-967B-837A-FE5AC934555E}"/>
              </a:ext>
            </a:extLst>
          </p:cNvPr>
          <p:cNvSpPr/>
          <p:nvPr/>
        </p:nvSpPr>
        <p:spPr>
          <a:xfrm>
            <a:off x="1829548" y="3199694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8CFAE4-B0F3-87DA-30C0-662A200CA043}"/>
              </a:ext>
            </a:extLst>
          </p:cNvPr>
          <p:cNvSpPr/>
          <p:nvPr/>
        </p:nvSpPr>
        <p:spPr>
          <a:xfrm>
            <a:off x="1829548" y="4565851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E93AF1-6D80-1DCC-1AF6-6685F74D185B}"/>
              </a:ext>
            </a:extLst>
          </p:cNvPr>
          <p:cNvSpPr/>
          <p:nvPr/>
        </p:nvSpPr>
        <p:spPr>
          <a:xfrm>
            <a:off x="1901788" y="4296803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8BDC7B-7D29-23D9-A6FB-5B013A344DE4}"/>
              </a:ext>
            </a:extLst>
          </p:cNvPr>
          <p:cNvSpPr/>
          <p:nvPr/>
        </p:nvSpPr>
        <p:spPr>
          <a:xfrm>
            <a:off x="1829548" y="2926646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C5EC2-8258-CA26-0263-7A67A5F26FED}"/>
              </a:ext>
            </a:extLst>
          </p:cNvPr>
          <p:cNvSpPr/>
          <p:nvPr/>
        </p:nvSpPr>
        <p:spPr>
          <a:xfrm>
            <a:off x="1829548" y="264455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5D1795-ACDB-C609-FE66-42AD999799DF}"/>
              </a:ext>
            </a:extLst>
          </p:cNvPr>
          <p:cNvSpPr txBox="1"/>
          <p:nvPr/>
        </p:nvSpPr>
        <p:spPr>
          <a:xfrm>
            <a:off x="5166135" y="882256"/>
            <a:ext cx="6538586" cy="86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(LEFT) The most added item in the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(top 20)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(RIGHT) Best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selling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item (top 20)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23EDCE-5668-E436-FD39-1D418FDF4286}"/>
              </a:ext>
            </a:extLst>
          </p:cNvPr>
          <p:cNvSpPr/>
          <p:nvPr/>
        </p:nvSpPr>
        <p:spPr>
          <a:xfrm>
            <a:off x="6615453" y="2418321"/>
            <a:ext cx="2688981" cy="2688981"/>
          </a:xfrm>
          <a:prstGeom prst="ellipse">
            <a:avLst/>
          </a:prstGeom>
          <a:solidFill>
            <a:schemeClr val="tx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000" b="1" dirty="0">
              <a:solidFill>
                <a:schemeClr val="bg1"/>
              </a:solidFill>
              <a:latin typeface="Segoe UI Semibold" panose="020B0702040204020203" pitchFamily="34" charset="0"/>
              <a:ea typeface="Gulim" panose="020B0600000101010101" pitchFamily="34" charset="-127"/>
              <a:cs typeface="Segoe UI Semibold" panose="020B07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EA6A6-53BF-81C9-28E5-5C130F8353F4}"/>
              </a:ext>
            </a:extLst>
          </p:cNvPr>
          <p:cNvSpPr txBox="1"/>
          <p:nvPr/>
        </p:nvSpPr>
        <p:spPr>
          <a:xfrm>
            <a:off x="7052953" y="2896263"/>
            <a:ext cx="2146978" cy="141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7E7AE3-6EA8-BADB-C585-C23BCC1D9BCA}"/>
              </a:ext>
            </a:extLst>
          </p:cNvPr>
          <p:cNvSpPr txBox="1"/>
          <p:nvPr/>
        </p:nvSpPr>
        <p:spPr>
          <a:xfrm>
            <a:off x="6096000" y="5295245"/>
            <a:ext cx="653858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Match Rate between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09852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EFE06-19F8-866A-1F57-6C4DEE5C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30" y="1078725"/>
            <a:ext cx="3425224" cy="2098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F21A6-9919-77E4-EA94-F5CEEB3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73" y="1077142"/>
            <a:ext cx="3425224" cy="209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2448D-44F2-F5A5-A320-1797C88F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6" y="1078725"/>
            <a:ext cx="3425224" cy="2098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AB826-FDCE-5ACB-79E8-E90BCA518C07}"/>
              </a:ext>
            </a:extLst>
          </p:cNvPr>
          <p:cNvSpPr txBox="1"/>
          <p:nvPr/>
        </p:nvSpPr>
        <p:spPr>
          <a:xfrm>
            <a:off x="736116" y="3287055"/>
            <a:ext cx="3152172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(Time of the day 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77F34-D1C9-5893-3AF3-5E56799614DE}"/>
              </a:ext>
            </a:extLst>
          </p:cNvPr>
          <p:cNvSpPr txBox="1"/>
          <p:nvPr/>
        </p:nvSpPr>
        <p:spPr>
          <a:xfrm>
            <a:off x="4541699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(Date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1BCF7-AE09-96A8-3D2A-DAB12491A85C}"/>
              </a:ext>
            </a:extLst>
          </p:cNvPr>
          <p:cNvSpPr txBox="1"/>
          <p:nvPr/>
        </p:nvSpPr>
        <p:spPr>
          <a:xfrm>
            <a:off x="8347282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(Day of the week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1B9A05-A011-E0BC-39BC-202A7709FAB4}"/>
              </a:ext>
            </a:extLst>
          </p:cNvPr>
          <p:cNvSpPr txBox="1"/>
          <p:nvPr/>
        </p:nvSpPr>
        <p:spPr>
          <a:xfrm>
            <a:off x="535961" y="4048962"/>
            <a:ext cx="3552481" cy="11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곡선의 양상 유사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시와 오후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첨점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A6528-DC03-EA94-774E-A082DF78EBCE}"/>
              </a:ext>
            </a:extLst>
          </p:cNvPr>
          <p:cNvSpPr txBox="1"/>
          <p:nvPr/>
        </p:nvSpPr>
        <p:spPr>
          <a:xfrm>
            <a:off x="4277916" y="4048962"/>
            <a:ext cx="3552481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C7AF5-1DD2-C74B-2C97-CA48E70F128B}"/>
              </a:ext>
            </a:extLst>
          </p:cNvPr>
          <p:cNvSpPr txBox="1"/>
          <p:nvPr/>
        </p:nvSpPr>
        <p:spPr>
          <a:xfrm>
            <a:off x="8283654" y="4048962"/>
            <a:ext cx="3552481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월요일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일요일 클릭 수 가 다른 요일에 비해 높음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증가가 주문량 증가로 이어지는 정도가 미미</a:t>
            </a:r>
          </a:p>
        </p:txBody>
      </p:sp>
    </p:spTree>
    <p:extLst>
      <p:ext uri="{BB962C8B-B14F-4D97-AF65-F5344CB8AC3E}">
        <p14:creationId xmlns:p14="http://schemas.microsoft.com/office/powerpoint/2010/main" val="33787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11" name="Google Shape;6257;p67">
            <a:extLst>
              <a:ext uri="{FF2B5EF4-FFF2-40B4-BE49-F238E27FC236}">
                <a16:creationId xmlns:a16="http://schemas.microsoft.com/office/drawing/2014/main" id="{7D0FB98A-06D9-0ECB-7DA2-E81E082689BF}"/>
              </a:ext>
            </a:extLst>
          </p:cNvPr>
          <p:cNvSpPr/>
          <p:nvPr/>
        </p:nvSpPr>
        <p:spPr>
          <a:xfrm rot="16200000">
            <a:off x="1638634" y="1435193"/>
            <a:ext cx="1520919" cy="194236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" name="Google Shape;6258;p67">
            <a:extLst>
              <a:ext uri="{FF2B5EF4-FFF2-40B4-BE49-F238E27FC236}">
                <a16:creationId xmlns:a16="http://schemas.microsoft.com/office/drawing/2014/main" id="{17BB054C-116B-DFB2-A7BA-74AEBCE3247F}"/>
              </a:ext>
            </a:extLst>
          </p:cNvPr>
          <p:cNvSpPr/>
          <p:nvPr/>
        </p:nvSpPr>
        <p:spPr>
          <a:xfrm rot="16200000">
            <a:off x="1714212" y="3899989"/>
            <a:ext cx="1369764" cy="1942372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2366" y="0"/>
                </a:moveTo>
                <a:lnTo>
                  <a:pt x="2058" y="469"/>
                </a:lnTo>
                <a:lnTo>
                  <a:pt x="358" y="469"/>
                </a:lnTo>
                <a:cubicBezTo>
                  <a:pt x="350" y="468"/>
                  <a:pt x="343" y="468"/>
                  <a:pt x="336" y="468"/>
                </a:cubicBezTo>
                <a:cubicBezTo>
                  <a:pt x="149" y="468"/>
                  <a:pt x="0" y="623"/>
                  <a:pt x="0" y="801"/>
                </a:cubicBezTo>
                <a:lnTo>
                  <a:pt x="0" y="4892"/>
                </a:lnTo>
                <a:cubicBezTo>
                  <a:pt x="0" y="5077"/>
                  <a:pt x="148" y="5225"/>
                  <a:pt x="333" y="5225"/>
                </a:cubicBezTo>
                <a:lnTo>
                  <a:pt x="4387" y="5225"/>
                </a:lnTo>
                <a:cubicBezTo>
                  <a:pt x="4572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72" y="469"/>
                  <a:pt x="4387" y="469"/>
                </a:cubicBezTo>
                <a:lnTo>
                  <a:pt x="2674" y="469"/>
                </a:lnTo>
                <a:lnTo>
                  <a:pt x="2366" y="0"/>
                </a:lnTo>
                <a:close/>
              </a:path>
            </a:pathLst>
          </a:custGeom>
          <a:solidFill>
            <a:schemeClr val="bg2">
              <a:lumMod val="50000"/>
              <a:alpha val="6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Google Shape;6260;p67">
            <a:extLst>
              <a:ext uri="{FF2B5EF4-FFF2-40B4-BE49-F238E27FC236}">
                <a16:creationId xmlns:a16="http://schemas.microsoft.com/office/drawing/2014/main" id="{AA0529E2-5D8A-5C5D-5C40-5BACBE0DA25A}"/>
              </a:ext>
            </a:extLst>
          </p:cNvPr>
          <p:cNvSpPr/>
          <p:nvPr/>
        </p:nvSpPr>
        <p:spPr>
          <a:xfrm rot="5400000">
            <a:off x="-1661841" y="3714361"/>
            <a:ext cx="5261720" cy="71198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261;p67">
            <a:extLst>
              <a:ext uri="{FF2B5EF4-FFF2-40B4-BE49-F238E27FC236}">
                <a16:creationId xmlns:a16="http://schemas.microsoft.com/office/drawing/2014/main" id="{948B17C4-C4C9-A0C6-E8E6-1DD386B92B0A}"/>
              </a:ext>
            </a:extLst>
          </p:cNvPr>
          <p:cNvSpPr/>
          <p:nvPr/>
        </p:nvSpPr>
        <p:spPr>
          <a:xfrm rot="5400000">
            <a:off x="803009" y="2345412"/>
            <a:ext cx="332020" cy="272794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63;p67">
            <a:extLst>
              <a:ext uri="{FF2B5EF4-FFF2-40B4-BE49-F238E27FC236}">
                <a16:creationId xmlns:a16="http://schemas.microsoft.com/office/drawing/2014/main" id="{7A1A7F02-CBF3-9326-2087-C4FDA960B5E7}"/>
              </a:ext>
            </a:extLst>
          </p:cNvPr>
          <p:cNvSpPr/>
          <p:nvPr/>
        </p:nvSpPr>
        <p:spPr>
          <a:xfrm rot="5400000">
            <a:off x="794192" y="4735330"/>
            <a:ext cx="332020" cy="271691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6" y="1"/>
                </a:moveTo>
                <a:cubicBezTo>
                  <a:pt x="222" y="1"/>
                  <a:pt x="1" y="530"/>
                  <a:pt x="309" y="838"/>
                </a:cubicBezTo>
                <a:cubicBezTo>
                  <a:pt x="408" y="938"/>
                  <a:pt x="530" y="982"/>
                  <a:pt x="650" y="982"/>
                </a:cubicBezTo>
                <a:cubicBezTo>
                  <a:pt x="903" y="982"/>
                  <a:pt x="1147" y="786"/>
                  <a:pt x="1147" y="493"/>
                </a:cubicBezTo>
                <a:cubicBezTo>
                  <a:pt x="1147" y="222"/>
                  <a:pt x="925" y="1"/>
                  <a:pt x="666" y="1"/>
                </a:cubicBezTo>
                <a:close/>
              </a:path>
            </a:pathLst>
          </a:custGeom>
          <a:solidFill>
            <a:schemeClr val="bg2">
              <a:lumMod val="50000"/>
              <a:alpha val="6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04747-84AE-85BF-9868-C8D495C34C71}"/>
              </a:ext>
            </a:extLst>
          </p:cNvPr>
          <p:cNvSpPr txBox="1"/>
          <p:nvPr/>
        </p:nvSpPr>
        <p:spPr>
          <a:xfrm>
            <a:off x="750599" y="1887974"/>
            <a:ext cx="3552481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EB382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One-Hot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EB382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endParaRPr lang="ko-KR" altLang="en-US" sz="2000" dirty="0">
              <a:solidFill>
                <a:srgbClr val="EB382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3A222-C5E5-B8DE-35FE-0F89C8260E6A}"/>
              </a:ext>
            </a:extLst>
          </p:cNvPr>
          <p:cNvSpPr txBox="1"/>
          <p:nvPr/>
        </p:nvSpPr>
        <p:spPr>
          <a:xfrm>
            <a:off x="745056" y="4489589"/>
            <a:ext cx="3552481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endParaRPr lang="ko-KR" altLang="en-US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811E87-38D3-4ECB-399F-3C54FDA398B7}"/>
              </a:ext>
            </a:extLst>
          </p:cNvPr>
          <p:cNvSpPr txBox="1"/>
          <p:nvPr/>
        </p:nvSpPr>
        <p:spPr>
          <a:xfrm>
            <a:off x="4054793" y="4380126"/>
            <a:ext cx="5131728" cy="23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[RNN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위한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축소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별로 분리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Event Type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고려 안 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(Distinct/Unique)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ProductId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One Hot Encoding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499818-A017-DC72-BEF5-9A933FEB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37" y="1119099"/>
            <a:ext cx="6983953" cy="29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359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STXinwei</vt:lpstr>
      <vt:lpstr>Gulim</vt:lpstr>
      <vt:lpstr>맑은 고딕</vt:lpstr>
      <vt:lpstr>함초롬돋움</vt:lpstr>
      <vt:lpstr>Arial</vt:lpstr>
      <vt:lpstr>Segoe UI Semibold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오현영</dc:creator>
  <cp:lastModifiedBy>오현영</cp:lastModifiedBy>
  <cp:revision>20</cp:revision>
  <dcterms:created xsi:type="dcterms:W3CDTF">2022-12-13T13:18:28Z</dcterms:created>
  <dcterms:modified xsi:type="dcterms:W3CDTF">2022-12-13T18:24:36Z</dcterms:modified>
</cp:coreProperties>
</file>