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6" r:id="rId36"/>
    <p:sldId id="317" r:id="rId37"/>
    <p:sldId id="318" r:id="rId38"/>
    <p:sldId id="319" r:id="rId39"/>
    <p:sldId id="313" r:id="rId40"/>
    <p:sldId id="314" r:id="rId41"/>
    <p:sldId id="260" r:id="rId42"/>
    <p:sldId id="261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7" r:id="rId53"/>
    <p:sldId id="299" r:id="rId54"/>
    <p:sldId id="298" r:id="rId55"/>
    <p:sldId id="320" r:id="rId5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8"/>
      <p:bold r:id="rId59"/>
    </p:embeddedFont>
    <p:embeddedFont>
      <p:font typeface="서울남산 장체B" panose="02020603020101020101" pitchFamily="18" charset="-127"/>
      <p:regular r:id="rId60"/>
    </p:embeddedFont>
    <p:embeddedFont>
      <p:font typeface="서울남산 장체L" panose="02020603020101020101" pitchFamily="18" charset="-127"/>
      <p:regular r:id="rId61"/>
    </p:embeddedFont>
    <p:embeddedFont>
      <p:font typeface="나눔스퀘어" panose="020B0600000101010101" pitchFamily="50" charset="-127"/>
      <p:regular r:id="rId62"/>
    </p:embeddedFont>
    <p:embeddedFont>
      <p:font typeface="tvN 즐거운이야기 Bold" panose="02020603020101020101" pitchFamily="18" charset="-127"/>
      <p:regular r:id="rId63"/>
    </p:embeddedFont>
    <p:embeddedFont>
      <p:font typeface="D2Coding" panose="020B0609020101020101" pitchFamily="49" charset="-127"/>
      <p:regular r:id="rId64"/>
      <p:bold r:id="rId65"/>
    </p:embeddedFont>
    <p:embeddedFont>
      <p:font typeface="서울남산 장체EB" panose="02020603020101020101" pitchFamily="18" charset="-127"/>
      <p:regular r:id="rId66"/>
    </p:embeddedFont>
    <p:embeddedFont>
      <p:font typeface="서울남산 장체M" panose="02020603020101020101" pitchFamily="18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7B8B-D231-49F4-AC88-F29FB01418E4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B55E-6E8F-445F-99E0-7C675FB63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9B55E-6E8F-445F-99E0-7C675FB637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2346-ABDD-4499-B01E-C35C8254C67E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D538-1E17-4141-AA91-E58654EF41F8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5826-3CE2-4242-B3F9-FFDD7585276E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flipV="1">
            <a:off x="-36512" y="-7309"/>
            <a:ext cx="2304256" cy="1435141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159C-F61F-48B1-817D-708074749629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>
            <a:off x="7168357" y="5589240"/>
            <a:ext cx="2035510" cy="1325760"/>
          </a:xfrm>
          <a:prstGeom prst="triangle">
            <a:avLst/>
          </a:prstGeom>
          <a:noFill/>
          <a:ln>
            <a:solidFill>
              <a:schemeClr val="bg2">
                <a:lumMod val="9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>
            <a:off x="6156176" y="5589240"/>
            <a:ext cx="2025892" cy="1325760"/>
          </a:xfrm>
          <a:prstGeom prst="triangle">
            <a:avLst/>
          </a:prstGeom>
          <a:noFill/>
          <a:ln>
            <a:solidFill>
              <a:schemeClr val="bg2">
                <a:lumMod val="9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AAF-898D-4D0F-B836-EF8A2A458BB5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803-3BB7-4E95-AE7D-864D7014D845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52D4-EC29-475D-B185-141829040F34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3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2612-8547-4D6A-BD84-E71DC36086D3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6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500C-E8ED-4BDD-9460-E99D06DF22EF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F6C-00B1-417E-8FBD-3FC76DF81E79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7BE0-0AED-4939-8D55-E24BBC3E4258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0CBE-4A78-4CE0-90C2-FADF5763C8D1}" type="datetime1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D10E-CB2D-4A88-B6EB-DFE0C826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/>
          <p:cNvSpPr/>
          <p:nvPr/>
        </p:nvSpPr>
        <p:spPr>
          <a:xfrm flipV="1">
            <a:off x="-36512" y="-7307"/>
            <a:ext cx="9217024" cy="5740563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3707904" y="3350605"/>
            <a:ext cx="5472608" cy="3564396"/>
          </a:xfrm>
          <a:prstGeom prst="triangle">
            <a:avLst/>
          </a:prstGeom>
          <a:noFill/>
          <a:ln>
            <a:solidFill>
              <a:schemeClr val="bg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-36512" y="3350605"/>
            <a:ext cx="5446747" cy="3564396"/>
          </a:xfrm>
          <a:prstGeom prst="triangle">
            <a:avLst/>
          </a:prstGeom>
          <a:noFill/>
          <a:ln>
            <a:solidFill>
              <a:schemeClr val="bg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67744" y="1482952"/>
            <a:ext cx="4680520" cy="3674240"/>
            <a:chOff x="2267744" y="1556792"/>
            <a:chExt cx="4680520" cy="3674240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7744" y="1556792"/>
              <a:ext cx="4680520" cy="3456384"/>
              <a:chOff x="2267744" y="1196752"/>
              <a:chExt cx="4680520" cy="345638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879812" y="1196752"/>
                <a:ext cx="3456384" cy="34563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267744" y="2420888"/>
                <a:ext cx="4680520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27784" y="236688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flipH="1" flipV="1">
                <a:off x="2627784" y="335699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585102">
                <a:off x="4988565" y="1691454"/>
                <a:ext cx="843340" cy="302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47538" y="2313162"/>
                <a:ext cx="1198489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855190" y="3419507"/>
                <a:ext cx="599244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345944" y="2782760"/>
              <a:ext cx="45448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R</a:t>
              </a:r>
              <a:r>
                <a:rPr lang="ko-KR" altLang="en-US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을</a:t>
              </a:r>
              <a:r>
                <a:rPr lang="en-US" altLang="ko-KR" sz="54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ko-KR" altLang="en-US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이용한 데이터 분석</a:t>
              </a:r>
              <a:endParaRPr lang="ko-KR" altLang="en-US" sz="5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7170" y="227687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2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차 프로젝트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981619">
              <a:off x="3386198" y="4654968"/>
              <a:ext cx="2487295" cy="5760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45492" y="4501966"/>
              <a:ext cx="16530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2</a:t>
              </a:r>
              <a:r>
                <a:rPr lang="ko-KR" altLang="en-US" sz="2000" b="1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조</a:t>
              </a:r>
              <a:endParaRPr lang="en-US" altLang="ko-KR" sz="2000" b="1" spc="300" dirty="0" smtClean="0">
                <a:solidFill>
                  <a:schemeClr val="bg2">
                    <a:lumMod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  <a:p>
              <a:pPr algn="ctr"/>
              <a:r>
                <a:rPr lang="ko-KR" altLang="en-US" sz="2000" spc="300" dirty="0" err="1" smtClean="0">
                  <a:solidFill>
                    <a:schemeClr val="bg2">
                      <a:lumMod val="25000"/>
                    </a:schemeClr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안수빈ㆍ황현</a:t>
              </a:r>
              <a:endParaRPr lang="ko-KR" altLang="en-US" sz="2000" spc="300" dirty="0">
                <a:solidFill>
                  <a:schemeClr val="bg2">
                    <a:lumMod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1587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2018-12-21 : 2</a:t>
            </a:r>
            <a:r>
              <a:rPr lang="ko-KR" altLang="en-US" sz="1600" spc="300" dirty="0" smtClean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차 발표</a:t>
            </a:r>
            <a:endParaRPr lang="ko-KR" altLang="en-US" sz="1600" spc="300" dirty="0">
              <a:solidFill>
                <a:schemeClr val="bg2">
                  <a:lumMod val="50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1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space\R\project_r\Graph\weath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9" y="1268760"/>
            <a:ext cx="8179755" cy="40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608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강수량이 높은 지역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낮은 지역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TOP 10</a:t>
            </a:r>
          </a:p>
          <a:p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5445224"/>
            <a:ext cx="5290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강수량이 높은 지역은 대관령을 제외하고 다 남쪽에 포진해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반대로 강수량이 낮은 지역은 대부분이 경상북도에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1981~2010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년의 우리나라 평균 강수량은 약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1350mm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0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67810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 :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 광역시의 기온변화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우리나라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개의 광역시의 최고기온과 최저기온을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단위로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~1990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~2000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~2010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개를 비교한 그래프를 제작한다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729850"/>
            <a:ext cx="7488832" cy="3931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801858"/>
            <a:ext cx="70567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부여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temp90 &lt;- temp90 %&gt;%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group_by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high.row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%&gt;%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filter(region %in% c("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부산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광주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울산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temp00 &lt;- temp00 %&gt;%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group_by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high.row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%&gt;%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filter(region %in% c("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부산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광주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울산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temp10 &lt;- temp10 %&gt;%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group_by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high.row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%&gt;%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filter(region %in% c("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부산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대전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광주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울산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"))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5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76771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 :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 광역시의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기온변화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우리나라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개의 광역시의 최고기온과 최저기온을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단위로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~1990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~2000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~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개를 비교한 그래프를 제작한다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729850"/>
            <a:ext cx="7488832" cy="3931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801858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600" dirty="0" err="1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## p2, p3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똑같이 반복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p1 &lt;-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(temp90,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(x = region, y = temp, fill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high.row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labs(title = "1961 ~ 1990",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y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최고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최저 기온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 ℃ )")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geom_hline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yintercept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mean(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temp$temp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"dashed")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geom_hline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yintercept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30,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"dashed", col = "red")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geom_hline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yintercept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10,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linetype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"dashed", col = "blue") +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theme(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0.5, face = "bold"),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axis.title.x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legend.position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"none")</a:t>
            </a:r>
          </a:p>
          <a:p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600" dirty="0" err="1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3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분할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grid.arrange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(p1, p2, p3,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=3)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7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 :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7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 광역시의 기온변화</a:t>
            </a:r>
            <a:endParaRPr lang="en-US" altLang="ko-KR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5085184"/>
            <a:ext cx="69397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상대적으로 남쪽에 위치한 부산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울산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대구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광주의 기온이 높은 편이다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년씩 평균 기온을 나타낸 그래프로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자세히 보면 시간이 지날수록 최고 기온의 평균이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도에 가까워지며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1981~2010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그래프에선 부산의 최고기온 평균이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도를 넘는다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최저기온 평균 또한 조금씩 오르고 있다는 것을 확인할 수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3075" name="Picture 3" descr="D:\workspace\R\project_r\Graph\weath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8" y="1501843"/>
            <a:ext cx="8903856" cy="31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988840"/>
            <a:ext cx="836639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3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2000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자료 출처</a:t>
            </a:r>
            <a:endParaRPr lang="en-US" altLang="ko-KR" sz="2000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3"/>
            <a:r>
              <a:rPr lang="ko-KR" altLang="en-US" sz="20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공공데이터포털</a:t>
            </a:r>
            <a:r>
              <a:rPr lang="en-US" altLang="ko-KR" sz="20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(www.data.go.kr)</a:t>
            </a:r>
          </a:p>
          <a:p>
            <a:pPr lvl="3"/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대한민국과 교역을 하는 국가의 수출되는 수산물 및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수입되는 수산물에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대한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중량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3"/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및 금액현황에 대한 정보를 제공하기 위한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</a:t>
            </a:r>
            <a:endParaRPr lang="en-US" altLang="ko-KR" sz="20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해양수산부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_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국가별 수산물 수출입 현황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- 2018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월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월간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).csv  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해양수산부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_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수산물 품목별 수출입 현황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- 2018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월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월간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).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csv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559" y="1124744"/>
            <a:ext cx="727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국내 수산물의 수출입 현황을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2018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9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월 자료로 분석해 본다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우리나라 수산물 식단의 수출입 현황을 분석해 본다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9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5409" y="1772816"/>
            <a:ext cx="7694725" cy="4392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7827" y="971890"/>
            <a:ext cx="676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차 데이터 가공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수산물 한글 데이터를 가공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1844824"/>
            <a:ext cx="73448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별 가공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marine.n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&lt;-rename(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date1=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기준년월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국가코드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X.HSK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품목코드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eicode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수출입구분코드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=X.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수출입구분명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국가명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econo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경제권명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product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수산물수출입품목명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monthg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당월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수출입중량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당월수출입미화금액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sumg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당월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누계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수출입중량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summ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X.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당월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누계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수출입미화금액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date2= 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데이터기준일자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marine.n$ncode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marine.n$ncode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marine.n$pcode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marine.n$pcode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marine.n$eicode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marine.n$eicode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marine.n$na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marine.n$na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marine.n$product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gsub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("\\'","",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marine.n$product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as.numeric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as.numeric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marine.n$summ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3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수출국가들 지도로 보기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8156" y="5807005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우리나라 수산물들이 세계 여러 나라들로 수출됨을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중국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일본 등으로 수출이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12" name="Picture 2" descr="D:\r\task\img\map.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652077" cy="44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수입국가들 지도로 보기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5661248"/>
            <a:ext cx="661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세계 여러 나라들로 수산물이 수입됨을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중국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호주 등으로부터 수산물 수입이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수출국 지도와 수입국 지도가 일치 하지는 않으나 유사하다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14" name="Picture 2" descr="D:\r\task\img\map.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652077" cy="44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r\task\top20e.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23" y="1196752"/>
            <a:ext cx="4625611" cy="36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수출량과 수출액 상위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 비교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4624" y="5313982"/>
            <a:ext cx="700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수출량과 수출액 월간 누적 데이터로 비교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우리나라는 일본으로 가장 많은 수산물을 수출함을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수출량과 수출액 순위가 일치하지는 않는다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1027" name="Picture 3" descr="D:\r\task\top20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/>
          <a:stretch/>
        </p:blipFill>
        <p:spPr bwMode="auto">
          <a:xfrm>
            <a:off x="323528" y="1247470"/>
            <a:ext cx="4186410" cy="35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수입량과 수입액 상위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 비교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8069" y="5530006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수입량과 수입액 월간 누적 데이터로 비교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우리나라는 호주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중국 등에서 수산물 수입량이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수출량과 수출액 순위에 차이가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23528" y="1268760"/>
            <a:ext cx="8640960" cy="3702483"/>
            <a:chOff x="251520" y="1556792"/>
            <a:chExt cx="8640960" cy="3702483"/>
          </a:xfrm>
        </p:grpSpPr>
        <p:pic>
          <p:nvPicPr>
            <p:cNvPr id="15" name="Picture 3" descr="D:\r\task\top20i.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"/>
            <a:stretch/>
          </p:blipFill>
          <p:spPr bwMode="auto">
            <a:xfrm>
              <a:off x="4599144" y="1556792"/>
              <a:ext cx="4293336" cy="370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D:\r\task\top20i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1"/>
            <a:stretch/>
          </p:blipFill>
          <p:spPr bwMode="auto">
            <a:xfrm>
              <a:off x="251520" y="1557989"/>
              <a:ext cx="4254586" cy="365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0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>
            <a:off x="7168357" y="5589240"/>
            <a:ext cx="2035510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156176" y="5589240"/>
            <a:ext cx="2025892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16298" y="1039022"/>
            <a:ext cx="3899918" cy="540241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solidFill>
              <a:schemeClr val="bg2">
                <a:lumMod val="9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flipV="1">
            <a:off x="-36512" y="-7309"/>
            <a:ext cx="2304256" cy="1435141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 rot="21036020">
            <a:off x="3470249" y="141042"/>
            <a:ext cx="2206877" cy="1755964"/>
            <a:chOff x="2627784" y="1381120"/>
            <a:chExt cx="3964515" cy="3154478"/>
          </a:xfrm>
        </p:grpSpPr>
        <p:sp>
          <p:nvSpPr>
            <p:cNvPr id="25" name="타원 24"/>
            <p:cNvSpPr/>
            <p:nvPr/>
          </p:nvSpPr>
          <p:spPr>
            <a:xfrm>
              <a:off x="3019272" y="1381120"/>
              <a:ext cx="3154478" cy="31544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01653" y="2420889"/>
              <a:ext cx="389064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27784" y="2366882"/>
              <a:ext cx="3960440" cy="540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2627784" y="3356992"/>
              <a:ext cx="3960440" cy="540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4304" y="596438"/>
            <a:ext cx="118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목 차</a:t>
            </a:r>
            <a:endParaRPr lang="ko-KR" altLang="en-US" sz="5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901" y="2505841"/>
            <a:ext cx="300114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 기상 데이터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수산물 데이터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사교육 현황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  OECD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국가의 교육 수준과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여성 폭력 관련 데이터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87824" y="2132856"/>
            <a:ext cx="1527579" cy="372985"/>
            <a:chOff x="5917080" y="1772816"/>
            <a:chExt cx="1527579" cy="372985"/>
          </a:xfrm>
        </p:grpSpPr>
        <p:sp>
          <p:nvSpPr>
            <p:cNvPr id="2" name="직사각형 1"/>
            <p:cNvSpPr/>
            <p:nvPr/>
          </p:nvSpPr>
          <p:spPr>
            <a:xfrm rot="20981619">
              <a:off x="5917080" y="1796249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0107" y="1772816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06918" y="4162025"/>
            <a:ext cx="1525974" cy="369332"/>
            <a:chOff x="5917081" y="2319767"/>
            <a:chExt cx="1525974" cy="369332"/>
          </a:xfrm>
        </p:grpSpPr>
        <p:sp>
          <p:nvSpPr>
            <p:cNvPr id="20" name="직사각형 19"/>
            <p:cNvSpPr/>
            <p:nvPr/>
          </p:nvSpPr>
          <p:spPr>
            <a:xfrm rot="20981619">
              <a:off x="5917081" y="2329657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40107" y="231976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해외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6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호주와 중국 수입품목 비교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8880" y="5373216"/>
            <a:ext cx="798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수입량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위인 호주의 최대 수입품은 소금임을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호주의 소금수입은 중국 소금과 수입과 비교해도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10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배 이상 차이가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호주가 수입량에 비해 수입액 순위가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위인 이유를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중국으로부터도 소금 수입이 많으나 다양한 어류가 수입됨을 </a:t>
            </a:r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알수있다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5125" name="Picture 5" descr="D:\r\task\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88" y="1332025"/>
            <a:ext cx="4463166" cy="37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r\task\au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r="-317"/>
          <a:stretch/>
        </p:blipFill>
        <p:spPr bwMode="auto">
          <a:xfrm>
            <a:off x="179512" y="1268760"/>
            <a:ext cx="4457700" cy="38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r\task\russia.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27" y="1196752"/>
            <a:ext cx="4584561" cy="3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일본과 러시아 수입품목 비교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5373216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일본으로부터 정어리와 조개류가 많이 수입되고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러시아로부터 명태종류가 많이 수입되고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방사능과 관련하여 살펴보아야 할 품목을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6146" name="Picture 2" descr="D:\r\task\japan.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/>
          <a:stretch/>
        </p:blipFill>
        <p:spPr bwMode="auto">
          <a:xfrm>
            <a:off x="131455" y="1216502"/>
            <a:ext cx="4395927" cy="37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수출과 수입 최다 품목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5518973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수출 최대 품목과 수입 최대 품목을 비교 할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수입품은 소금의 비중이 커서 다른 품목 비교가 용이하지 않다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7170" name="Picture 2" descr="D:\r\task\e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/>
          <a:stretch/>
        </p:blipFill>
        <p:spPr bwMode="auto">
          <a:xfrm>
            <a:off x="107504" y="1268760"/>
            <a:ext cx="4519058" cy="38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r\task\i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/>
          <a:stretch/>
        </p:blipFill>
        <p:spPr bwMode="auto">
          <a:xfrm>
            <a:off x="4426246" y="1240767"/>
            <a:ext cx="4610250" cy="39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수산물 수출입 현황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(2018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소금을 제외한 수입품 보기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&amp;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고등어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1828" y="5457998"/>
            <a:ext cx="477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명태와 냉동 </a:t>
            </a:r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연육의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수입이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고등어는 노르웨이로 </a:t>
            </a:r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부터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수입량이 많다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8194" name="Picture 2" descr="D:\r\task\i20.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35496" y="1269191"/>
            <a:ext cx="4429566" cy="38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r\task\macker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4669026" cy="38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169349" y="2276872"/>
            <a:ext cx="5605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3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2000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자료 출처</a:t>
            </a:r>
            <a:r>
              <a:rPr lang="en-US" altLang="ko-KR" sz="2000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</a:t>
            </a:r>
          </a:p>
          <a:p>
            <a:pPr lvl="3"/>
            <a:r>
              <a:rPr lang="ko-KR" altLang="en-US" sz="20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마이크로데이터</a:t>
            </a:r>
            <a:r>
              <a:rPr lang="en-US" altLang="ko-KR" sz="20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http://</a:t>
            </a:r>
            <a:r>
              <a:rPr lang="en-US" altLang="ko-KR" sz="20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mdis.kostat.go.kr)</a:t>
            </a:r>
          </a:p>
          <a:p>
            <a:pPr lvl="3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3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 사교육비 조사에서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자료 추출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edu2009.csv  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edu2017.csv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519" y="980728"/>
            <a:ext cx="670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국내 사교육 현황을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통계청 조사 자료를 통해 분석해 본다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en-US" altLang="ko-KR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학교별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중등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), 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지역별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pc="3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소득별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남녀별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시대별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(2009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 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등을 기준으로 분석한다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026" name="Picture 2" descr="D:\r\task\img2\통계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923928" cy="24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43608" y="1729850"/>
            <a:ext cx="7488832" cy="436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7827" y="836712"/>
            <a:ext cx="676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차 데이터 가공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2009</a:t>
            </a:r>
            <a:r>
              <a:rPr lang="ko-KR" altLang="en-US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추출자료 가공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1844824"/>
            <a:ext cx="73448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추출데이터 가공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edu09&lt;-read.csv("D:/r/task/2009/edu2009.csv", header = F,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stringsAsFactors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F)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edu17&lt;-read.csv("D:/r/task/2017/edu2017.csv", header = F,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stringsAsFactors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F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edu09&lt;-rename(edu09,  district=V1,school=V2, gen.obj=V3,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=V4, art.obj=V5,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art.time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=V6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job.time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=V7, time=V8, gender=V9,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grade=V10, dad=V11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mom=V12, income=V13, expense=V14, general=V15,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=V16,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=V17, arts=V18, job=V19)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edu17&lt;-rename(edu17, district=V1, school=V2, time=V3 ,gen.obj=V4,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=V5, art.obj=V6,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=V7,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job.time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=V8, expense=V9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general=V10,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=V11,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=V12, arts=V13, job=V14, gender=V15, grade=V16, dad=V17, mom=V18, income=V19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edu09.dist$name&lt;-c("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부산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대구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광주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대전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충북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충남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전북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전남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edu17.dist$name&lt;-c("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부산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대구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광주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대전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세종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충북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충남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전북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전남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경북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1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0768" y="67913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지역별 사교육 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5153" y="5805264"/>
            <a:ext cx="5849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대도시와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경기도의 사교육시간이 많음을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서울의 사교육 시간이 타 지역보다 높다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년보다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사교육 시간의 지역차는 감소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2051" name="Picture 3" descr="D:\r\task\img2\2009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6" y="1124744"/>
            <a:ext cx="501167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r\task\img2\2017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59144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79133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 사교육 비용과 시간의 연도별 비교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791" y="5589240"/>
            <a:ext cx="7324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사교육 시간이 고등을 제외하고 감소하였다</a:t>
            </a: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특성화고를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제외하고 사교육 비용은 증가하였다</a:t>
            </a: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시간과 비용의 자료 변화가 일치하지 않아서 물가 상승률과 함께 살펴보자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3074" name="Picture 2" descr="D:\r\task\img2\school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2"/>
          <a:stretch/>
        </p:blipFill>
        <p:spPr bwMode="auto">
          <a:xfrm>
            <a:off x="357891" y="1124744"/>
            <a:ext cx="392607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r\task\img2\schoo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88740"/>
            <a:ext cx="4591635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:\r\task\img2\schoolp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59" y="2636912"/>
            <a:ext cx="3594494" cy="29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r\task\img2\pric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8" y="764704"/>
            <a:ext cx="5033566" cy="41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3324" y="5946379"/>
            <a:ext cx="4238841" cy="650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1510" y="679133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물가 상승률과 비교하여 사교육 비용 유추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007" y="4797152"/>
            <a:ext cx="7250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2009~2017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의 물가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상승률 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17.3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%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예측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-&gt;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시간과 비용 모두 증가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-&gt;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시간과 비용 모두 감소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중등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-&gt;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비용투자는 물가 상승률 대비 비슷하나 중등의 시간당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사교육비용 증가로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시간감소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</a:p>
        </p:txBody>
      </p:sp>
      <p:pic>
        <p:nvPicPr>
          <p:cNvPr id="4100" name="Picture 4" descr="D:\r\task\img2\물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088" y="1124744"/>
            <a:ext cx="2768376" cy="18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80120" y="59915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abline(a=-19.39,b=1.227, col="red", lwd=2)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abline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(a=18.562,b=0.932 , col="red",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640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7827" y="601352"/>
            <a:ext cx="513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일반교과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예체능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취업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학교별 시간 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7916" y="5517232"/>
            <a:ext cx="46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일반교과 사교육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감소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중등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예체능 증가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일반교과 감소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전반적으로 증가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특성화고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취업 분야 증가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026" name="Picture 2" descr="D:\r\task\img2\sect200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6"/>
          <a:stretch/>
        </p:blipFill>
        <p:spPr bwMode="auto">
          <a:xfrm>
            <a:off x="310580" y="1111631"/>
            <a:ext cx="4045396" cy="44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\task\img2\sect2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7256"/>
            <a:ext cx="4565992" cy="43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38593"/>
            <a:ext cx="9144000" cy="3419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7168357" y="5589240"/>
            <a:ext cx="2035510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6156176" y="5589240"/>
            <a:ext cx="2025892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flipV="1">
            <a:off x="-36512" y="-7315"/>
            <a:ext cx="6062944" cy="3351643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 rot="21036020">
            <a:off x="578195" y="2350342"/>
            <a:ext cx="2622361" cy="2086556"/>
            <a:chOff x="2627784" y="1381121"/>
            <a:chExt cx="3964515" cy="3154478"/>
          </a:xfrm>
        </p:grpSpPr>
        <p:sp>
          <p:nvSpPr>
            <p:cNvPr id="25" name="타원 24"/>
            <p:cNvSpPr/>
            <p:nvPr/>
          </p:nvSpPr>
          <p:spPr>
            <a:xfrm>
              <a:off x="3019272" y="1381121"/>
              <a:ext cx="3154478" cy="31544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01653" y="2420889"/>
              <a:ext cx="389064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27784" y="2366882"/>
              <a:ext cx="3960440" cy="540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2627784" y="3356992"/>
              <a:ext cx="3960440" cy="540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8065" y="2933417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54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국내 데이터</a:t>
            </a:r>
            <a:endParaRPr lang="ko-KR" altLang="en-US" sz="54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3645024"/>
            <a:ext cx="2638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en-US" altLang="ko-KR" spc="300" dirty="0">
              <a:solidFill>
                <a:schemeClr val="bg2">
                  <a:lumMod val="50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국내 수산물 데이터</a:t>
            </a:r>
            <a:r>
              <a:rPr lang="en-US" altLang="ko-KR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국내 사교육 현황</a:t>
            </a:r>
            <a:endParaRPr lang="en-US" altLang="ko-KR" spc="300" dirty="0">
              <a:solidFill>
                <a:schemeClr val="bg2">
                  <a:lumMod val="50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4852" y="56088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학생 </a:t>
            </a:r>
            <a:r>
              <a:rPr lang="ko-KR" altLang="en-US" b="1" spc="3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성적별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일반교과 사교육 시간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(2009)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2810" y="5877272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좋을 수록 사교육 시간도 많다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80%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까지는 사교육 시간의 완만한 감소이나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100%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구간에서는 사교육시간 감소비율이 크다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2053" name="Picture 5" descr="D:\r\task\img2\grade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2" y="1014546"/>
            <a:ext cx="6453721" cy="46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7980" y="679133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학생 </a:t>
            </a:r>
            <a:r>
              <a:rPr lang="ko-KR" altLang="en-US" b="1" spc="3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성적별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일반교과 사교육 시간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9145" y="5684987"/>
            <a:ext cx="5339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높을 수록 사교육 시간 증가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 자료와 유사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마지막 구간 감소 비율 큼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 자료에 비해 시간 감소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일반교과 시간과 비용 모두 증가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.(2009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년대비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</p:txBody>
      </p:sp>
      <p:pic>
        <p:nvPicPr>
          <p:cNvPr id="3074" name="Picture 2" descr="D:\r\task\img2\grade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14" y="1097688"/>
            <a:ext cx="6696744" cy="459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2822" y="556829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학생 </a:t>
            </a:r>
            <a:r>
              <a:rPr lang="ko-KR" altLang="en-US" b="1" spc="3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성적별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예체능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사교육 시간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 &amp; 2017)</a:t>
            </a:r>
            <a:endParaRPr lang="en-US" altLang="ko-KR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1680" y="5206950"/>
            <a:ext cx="64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좋을 수록 예체능 사교육 시간도 많음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성적과 예체능 사교육 시간 반비례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중등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대체로 성적 낮을수록 예체능 시간 많아짐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</a:p>
          <a:p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      2009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 대비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중등 예체능 사교육 시간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비용 모두 증가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4098" name="Picture 2" descr="D:\r\task\img2\grade0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0" y="1149872"/>
            <a:ext cx="4535747" cy="37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r\task\img2\grade17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01" y="1149872"/>
            <a:ext cx="4515975" cy="37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2121577" y="6165304"/>
            <a:ext cx="288032" cy="1656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612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7584" y="79094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5344" y="610496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성적별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남녀 비교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(2009)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6914" y="5541039"/>
            <a:ext cx="461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상위에 여학생 비율이 높다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–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성적과 상관없이 남학생 비율이 높고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     성적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상위에 남녀 차이가 더 없다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특성화고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남학생 전체 숫자가 많음을 알 수 있다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5122" name="Picture 2" descr="D:\r\task\img2\g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80" y="980729"/>
            <a:ext cx="692836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2839739" y="6215716"/>
            <a:ext cx="288032" cy="1656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1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20688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성적별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남녀 비교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2017)</a:t>
            </a:r>
            <a:endParaRPr lang="en-US" altLang="ko-KR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3246" y="5615311"/>
            <a:ext cx="688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중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 모두 상위 성적에 여학생 비율이 크다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특히 초등학생 상위 성적 남녀 차이가 크게 벌어짐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남녀 성적 변화가 유의미한지 </a:t>
            </a:r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살펴보기로함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6146" name="Picture 2" descr="D:\r\task\img2\g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1336"/>
            <a:ext cx="669674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12009" y="2276872"/>
            <a:ext cx="7063623" cy="13144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616" y="1340768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20347" y="1418307"/>
            <a:ext cx="5246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 여학생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같다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 여학생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같지 않다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64" y="899428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남녀 학생 성적 비율 가설 검증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676215" y="3221977"/>
            <a:ext cx="3357546" cy="369332"/>
            <a:chOff x="3116523" y="2668270"/>
            <a:chExt cx="3357546" cy="369332"/>
          </a:xfrm>
        </p:grpSpPr>
        <p:sp>
          <p:nvSpPr>
            <p:cNvPr id="24" name="오른쪽 화살표 23"/>
            <p:cNvSpPr/>
            <p:nvPr/>
          </p:nvSpPr>
          <p:spPr>
            <a:xfrm>
              <a:off x="3116523" y="2770130"/>
              <a:ext cx="288032" cy="1656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1780" y="2668270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p-value = 0.1396 : </a:t>
              </a:r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영가설</a:t>
              </a:r>
              <a:r>
                <a:rPr lang="ko-KR" altLang="en-US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 채택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40" y="2348880"/>
            <a:ext cx="4762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edu09.ge.h2$f09&lt;-edu09.ge.h2$n/sum(edu09.ge.h2$n)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sum(edu17.ge.h2$n)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2017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총 여학생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16290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sum(edu09.ge.h2$n)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# 2009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총 여학생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17136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chisq.test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(edu17.ge.h2$n, p=edu09.ge.h2$f09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4403" y="4869160"/>
            <a:ext cx="7063623" cy="13144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616" y="3933056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69239" y="4010595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 남학생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같다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 남학생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같지 않다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76215" y="5733256"/>
            <a:ext cx="3610820" cy="369332"/>
            <a:chOff x="3116523" y="2668270"/>
            <a:chExt cx="3610820" cy="369332"/>
          </a:xfrm>
        </p:grpSpPr>
        <p:sp>
          <p:nvSpPr>
            <p:cNvPr id="31" name="오른쪽 화살표 30"/>
            <p:cNvSpPr/>
            <p:nvPr/>
          </p:nvSpPr>
          <p:spPr>
            <a:xfrm>
              <a:off x="3116523" y="2770130"/>
              <a:ext cx="288032" cy="1656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1780" y="2668270"/>
              <a:ext cx="322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p-value = 9.85e-06 : </a:t>
              </a:r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영가설</a:t>
              </a:r>
              <a:r>
                <a:rPr lang="ko-KR" altLang="en-US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 기각 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31640" y="4941168"/>
            <a:ext cx="5121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sum(edu17.ge.h1$n)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총 남학생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15572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sum(edu09.ge.h1$n)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총 남학생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 18922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chisq.test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(edu17.ge.h1$n, p=edu09.ge.h1$m09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64" y="899428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남녀 학생 성적 비율 가설 검증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</p:txBody>
      </p:sp>
      <p:pic>
        <p:nvPicPr>
          <p:cNvPr id="34" name="Picture 2" descr="D:\r\task\img2\grade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591635" cy="42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403648" y="5592142"/>
            <a:ext cx="640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여학생들의 성적 비율은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년에 차이가 없다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남학생들의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비율은 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년도와 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년에 차이가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있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.-&gt; 2009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그래프상 변화 이유 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남학생들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상위 비율 낮아지고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성적 하위 비율 높아짐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7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12009" y="2276872"/>
            <a:ext cx="7063623" cy="13144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616" y="1340768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73247" y="1418307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 여학생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같다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 여학생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같지 않다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64" y="899428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남녀 학생 성적 비율 가설 검증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676215" y="3221977"/>
            <a:ext cx="3471358" cy="369332"/>
            <a:chOff x="3116523" y="2668270"/>
            <a:chExt cx="3471358" cy="369332"/>
          </a:xfrm>
        </p:grpSpPr>
        <p:sp>
          <p:nvSpPr>
            <p:cNvPr id="24" name="오른쪽 화살표 23"/>
            <p:cNvSpPr/>
            <p:nvPr/>
          </p:nvSpPr>
          <p:spPr>
            <a:xfrm>
              <a:off x="3116523" y="2770130"/>
              <a:ext cx="288032" cy="1656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1780" y="2668270"/>
              <a:ext cx="308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p-value = 0.08576 </a:t>
              </a:r>
              <a:r>
                <a:rPr lang="en-US" altLang="ko-KR" b="1" dirty="0" smtClean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: </a:t>
              </a:r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영가설</a:t>
              </a:r>
              <a:r>
                <a:rPr lang="ko-KR" altLang="en-US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 채택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53816" y="2348880"/>
            <a:ext cx="3552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sum(edu17.ge.e2$n)  #9468</a:t>
            </a:r>
          </a:p>
          <a:p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sum(edu09.ge.e2$n)  #10899</a:t>
            </a:r>
          </a:p>
          <a:p>
            <a:r>
              <a:rPr lang="en-US" altLang="ko-KR" sz="14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chisq.test</a:t>
            </a:r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(edu17.ge.e2$n, p=edu09.ge.e2$f09).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4403" y="4869160"/>
            <a:ext cx="7063623" cy="13144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616" y="3933056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69239" y="4010595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</a:t>
            </a:r>
            <a:r>
              <a:rPr lang="en-US" altLang="ko-KR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 남학생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같다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 남학생 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09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년도에 비해 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17</a:t>
            </a:r>
            <a:r>
              <a:rPr lang="ko-KR" altLang="en-US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ko-KR" altLang="en-US" sz="1600" b="1" dirty="0" smtClean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같지 않다</a:t>
            </a:r>
            <a:r>
              <a:rPr lang="en-US" altLang="ko-KR" sz="1600" b="1" dirty="0">
                <a:solidFill>
                  <a:schemeClr val="bg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endParaRPr lang="en-US" altLang="ko-KR" sz="1400" b="1" dirty="0">
              <a:solidFill>
                <a:schemeClr val="bg1"/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572000" y="5733256"/>
            <a:ext cx="3655704" cy="369332"/>
            <a:chOff x="3116523" y="2668270"/>
            <a:chExt cx="3655704" cy="369332"/>
          </a:xfrm>
        </p:grpSpPr>
        <p:sp>
          <p:nvSpPr>
            <p:cNvPr id="31" name="오른쪽 화살표 30"/>
            <p:cNvSpPr/>
            <p:nvPr/>
          </p:nvSpPr>
          <p:spPr>
            <a:xfrm>
              <a:off x="3116523" y="2770130"/>
              <a:ext cx="288032" cy="16561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1780" y="2668270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p-value = 3.641e-11 : </a:t>
              </a:r>
              <a:r>
                <a:rPr lang="ko-KR" altLang="en-US" b="1" dirty="0" err="1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영가설</a:t>
              </a:r>
              <a:r>
                <a:rPr lang="ko-KR" altLang="en-US" b="1" dirty="0"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 기각</a:t>
              </a:r>
              <a:endPara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53816" y="4941168"/>
            <a:ext cx="3578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sum(edu17.ge.e1$n) #10176</a:t>
            </a:r>
          </a:p>
          <a:p>
            <a:r>
              <a:rPr lang="en-US" altLang="ko-KR" sz="14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sum(edu09.ge.e1$n</a:t>
            </a:r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 #12067</a:t>
            </a:r>
          </a:p>
          <a:p>
            <a:r>
              <a:rPr lang="en-US" altLang="ko-KR" sz="14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chisq.test</a:t>
            </a:r>
            <a:r>
              <a:rPr lang="en-US" altLang="ko-KR" sz="14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(edu17.ge.e1$n, p=edu09.ge.e1$m09)</a:t>
            </a:r>
          </a:p>
        </p:txBody>
      </p:sp>
    </p:spTree>
    <p:extLst>
      <p:ext uri="{BB962C8B-B14F-4D97-AF65-F5344CB8AC3E}">
        <p14:creationId xmlns:p14="http://schemas.microsoft.com/office/powerpoint/2010/main" val="40561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64" y="899428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년과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남녀 학생 성적 비율 가설 검증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초등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1680" y="562233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여학생들의 성적 비율은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년에 차이가 없다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남학생들의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성적 비율은 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2009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년도와 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2017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년에 차이가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여학생들이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공부를 잘해졌다기 보다는 남학생들 성적이 나빠졌다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2" name="Picture 2" descr="D:\r\task\img2\grade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5"/>
          <a:stretch/>
        </p:blipFill>
        <p:spPr bwMode="auto">
          <a:xfrm>
            <a:off x="447122" y="1618398"/>
            <a:ext cx="4028495" cy="37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r\task\img2\grade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04" y="1556792"/>
            <a:ext cx="4601244" cy="38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가구 소득 대비 사교육 비용과 시간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(2017)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5257750"/>
            <a:ext cx="4695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가구 소득 증가할수록 사교육 비용 증가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가구 소득 증가할수록  사교육 시간 증가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비용증가에 비해 시간증가가 완만하다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10242" name="Picture 2" descr="D:\r\task\img2\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283"/>
            <a:ext cx="4283968" cy="3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r\task\img2\i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09" y="1338563"/>
            <a:ext cx="4460871" cy="37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951686"/>
            <a:ext cx="794724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개요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기상자료개방포털의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데이터를 이용하여 국내의 다양한 기상 관련 데이터로 </a:t>
            </a:r>
            <a:r>
              <a:rPr lang="ko-KR" altLang="en-US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여러가지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그래프를 제작하여 비교해본다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자료 출처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기상자료개방포털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https://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data.kma.go.kr/cmmn/main.do 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average30Years.csv (3)</a:t>
            </a:r>
          </a:p>
          <a:p>
            <a:pPr lvl="2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(https://data.kma.go.kr/climate/average30Years/selectAverage30YearsList.do?pgmNo=113)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hot_data.csv</a:t>
            </a:r>
          </a:p>
          <a:p>
            <a:pPr lvl="2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(https://data.kma.go.kr/climate/heatWave/selectHeatWaveChart.do?pgmNo=106)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rain.csv</a:t>
            </a:r>
          </a:p>
          <a:p>
            <a:pPr lvl="2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(https://data.kma.go.kr/stcs/grnd/grndRnDayList.do?pgmNo=156)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yellowDust.csv</a:t>
            </a:r>
          </a:p>
          <a:p>
            <a:pPr lvl="2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(https://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data.kma.go.kr/climate/yellowDust/selectYellowDustChart.do?pgmNo=112)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r\task\img2\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4" y="2538073"/>
            <a:ext cx="4150524" cy="388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r\task\img2\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38073"/>
            <a:ext cx="4248472" cy="388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788024" y="1262380"/>
            <a:ext cx="3888432" cy="1662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544" y="1262380"/>
            <a:ext cx="3738812" cy="1662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769632" cy="372985"/>
            <a:chOff x="5917080" y="5198852"/>
            <a:chExt cx="1769632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내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사교육 조사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(2009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년과 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2017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년</a:t>
            </a: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3904" y="755412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가구 소득 대비 사교육 비용과 시간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(2017)</a:t>
            </a:r>
            <a:endParaRPr lang="en-US" altLang="ko-KR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340768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0.3620977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양의 상관관계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lm()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y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절편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17.3331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기울기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:0.6604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p-value: &lt; 2.2e-16, </a:t>
            </a:r>
            <a:r>
              <a:rPr lang="ko-KR" altLang="en-US" sz="1400" b="1" i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선형관계있다</a:t>
            </a:r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Multiple R-squared:0.1311 </a:t>
            </a:r>
            <a:r>
              <a:rPr lang="ko-KR" altLang="en-US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선형관계 </a:t>
            </a:r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13%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041" y="1340768"/>
            <a:ext cx="43204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0.2491884 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양의   상관관계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lm()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절편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2.18214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기울기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:0.00724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p-value</a:t>
            </a:r>
            <a:r>
              <a:rPr lang="en-US" altLang="ko-KR" sz="1400" b="1" i="1" dirty="0">
                <a:latin typeface="D2Coding" panose="020B0609020101020101" pitchFamily="49" charset="-127"/>
                <a:ea typeface="D2Coding" panose="020B0609020101020101" pitchFamily="49" charset="-127"/>
              </a:rPr>
              <a:t>: &lt; 2.2e-16 </a:t>
            </a:r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400" b="1" i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b="1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선형관계있다</a:t>
            </a:r>
            <a:r>
              <a:rPr lang="en-US" altLang="ko-KR" sz="1400" b="1" i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1400" b="1" i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Multiple R-squared:0.06209 </a:t>
            </a:r>
            <a:r>
              <a:rPr lang="ko-KR" altLang="en-US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선형관계 </a:t>
            </a:r>
            <a:r>
              <a:rPr lang="en-US" altLang="ko-KR" sz="1400" b="1" i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i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3811" y="2471300"/>
            <a:ext cx="288032" cy="1656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오른쪽 화살표 19"/>
          <p:cNvSpPr/>
          <p:nvPr/>
        </p:nvSpPr>
        <p:spPr>
          <a:xfrm>
            <a:off x="5136307" y="2471300"/>
            <a:ext cx="288032" cy="1656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flipV="1">
            <a:off x="-36512" y="-7315"/>
            <a:ext cx="6062944" cy="3351643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38593"/>
            <a:ext cx="9144000" cy="3419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7168357" y="5589240"/>
            <a:ext cx="2035510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6156176" y="5589240"/>
            <a:ext cx="2025892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68065" y="2350342"/>
            <a:ext cx="3094117" cy="2086556"/>
            <a:chOff x="3098259" y="134197"/>
            <a:chExt cx="3094117" cy="2086556"/>
          </a:xfrm>
        </p:grpSpPr>
        <p:grpSp>
          <p:nvGrpSpPr>
            <p:cNvPr id="24" name="그룹 23"/>
            <p:cNvGrpSpPr/>
            <p:nvPr/>
          </p:nvGrpSpPr>
          <p:grpSpPr>
            <a:xfrm rot="21036020">
              <a:off x="3208389" y="134197"/>
              <a:ext cx="2622361" cy="2086556"/>
              <a:chOff x="2627784" y="1381121"/>
              <a:chExt cx="3964515" cy="315447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019272" y="1381121"/>
                <a:ext cx="3154478" cy="3154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01653" y="2420889"/>
                <a:ext cx="3890646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627784" y="236688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H="1" flipV="1">
                <a:off x="2627784" y="335699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98259" y="717272"/>
              <a:ext cx="30941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2. </a:t>
              </a:r>
              <a:r>
                <a:rPr lang="ko-KR" altLang="en-US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해외 데이터</a:t>
              </a:r>
              <a:endParaRPr lang="ko-KR" altLang="en-US" sz="5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46698" y="3645024"/>
            <a:ext cx="332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pc="300" dirty="0" smtClean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endParaRPr lang="en-US" altLang="ko-KR" spc="300" dirty="0" smtClean="0">
              <a:solidFill>
                <a:schemeClr val="bg2">
                  <a:lumMod val="50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pc="300" dirty="0" smtClean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pc="300" dirty="0">
              <a:solidFill>
                <a:schemeClr val="bg2">
                  <a:lumMod val="50000"/>
                </a:schemeClr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9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951686"/>
            <a:ext cx="739978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개요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OECD(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경제협력개발기구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회원국의 국가 교육 수준과 여성 폭력에 관한 데이터를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사용하여 다양한 그래프를 만들어 내용을 살피고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가설검정과 회귀분석을 통해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데이터들 간의 상관 관계를 검정한다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자료 출처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 페이지</a:t>
            </a:r>
            <a:r>
              <a:rPr lang="en-US" altLang="ko-KR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 https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://data.oecd.org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TRY.level.csv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adult.level.csv</a:t>
            </a:r>
          </a:p>
          <a:p>
            <a:pPr lvl="2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://data.oecd.org/eduatt/adult-education-level.htm)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attitude.viol.csv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pre.viol.csv</a:t>
            </a:r>
          </a:p>
          <a:p>
            <a:pPr lvl="2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(https://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data.oecd.org/inequality/violence-against-women.htm)</a:t>
            </a:r>
          </a:p>
        </p:txBody>
      </p:sp>
    </p:spTree>
    <p:extLst>
      <p:ext uri="{BB962C8B-B14F-4D97-AF65-F5344CB8AC3E}">
        <p14:creationId xmlns:p14="http://schemas.microsoft.com/office/powerpoint/2010/main" val="5630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80153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사전준비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홈페이지에서 다운받은 파일을 새로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인코딩하고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필요한 패키지와 데이터를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불러오는 작업과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데이터를 수정하는 작업을 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916832"/>
            <a:ext cx="7632848" cy="3672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3" y="2048068"/>
            <a:ext cx="72728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패키지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library(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dplyr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library(ggplot2)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tidyverse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gridExtra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로딩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read.csv("Data/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theory_edu.viol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/TRY.level.csv", header = 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adult.level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read.csv("Data/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theory_edu.viol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/adult.level.csv", header = T)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read.csv("Data/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theory_edu.viol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/viol/pre.viol.csv", header = T)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read.csv("Data/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theory_edu.viol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/viol/attitude.viol.csv", header = 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가공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(c(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[7]))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(c(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[7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2215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6742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남성과 여성의 고등교육 퍼센트를 보여주는 그래프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try.level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남성과 여성으로 분류하여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merge()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함수를 이용해 데이터를 가공한다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필요없는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칼럼을 제외하고 사용할 칼럼만 모은 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그래프를 그리기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위해 정렬한다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916832"/>
            <a:ext cx="7632848" cy="3816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3" y="2048068"/>
            <a:ext cx="72728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가공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try.men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filter(GENDER == "MEN")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filter(GENDER == "WOMEN")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merge(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by = "LOCATION")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(c(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[7],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[9],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[13]))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rowwise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%&gt;%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arrange(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Value.y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%&gt;%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mutate(LOCATION = factor(LOCATION, LOCATION))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rename(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"MEN" =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GENDER.x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"WOMEN" =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GENDER.y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66575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남성과 여성의 고등교육 퍼센트를 보여주는 그래프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남성과 여성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각각의 고등교육 비율을 보여주기 위해서 사탕막대 그래프를 그린다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772816"/>
            <a:ext cx="7632848" cy="352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3" y="1904052"/>
            <a:ext cx="7272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LOLIPOP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그래프 그리기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try.level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geom_segment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xend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LOCATION,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yend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Value.y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 col="grey")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col = "MEN"), size=3 )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Value.y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col = "WOMEN"), size=3 )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scale_fill_discrete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(limits=c("WOMEN", "MEN"))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theme_light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theme(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0.5, face = "bold", size = 20),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legend.title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panel.border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axis.text.x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(angle = 45))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labs(title = "OECD Country's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Tertiay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Percentage(2014)", x = "Country", y = "Tertiary(%)")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7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남성과 여성의 고등교육 퍼센트를 보여주는 그래프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1026" name="Picture 2" descr="D:\workspace\R\project_r\Graph\theory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"/>
          <a:stretch/>
        </p:blipFill>
        <p:spPr bwMode="auto">
          <a:xfrm>
            <a:off x="730212" y="1484784"/>
            <a:ext cx="8090260" cy="38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42806" y="5622339"/>
            <a:ext cx="664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회원국 중 교육 수준이 가장 낮은 곳은 터키이며 가장 높은 곳은 캐나다이다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8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국가를 제외하고는 남성보다 여성이 고등교육을 받았음을 알 수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한국은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회원국 중 고등교육을 받은 남성이 가장 많은 나라이다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5724" y="1844825"/>
            <a:ext cx="174368" cy="3312368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55793" y="2708920"/>
            <a:ext cx="6847637" cy="0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87623" y="2276872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786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가설검정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: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여성들 스스로가 가진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폭력에 대한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태도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회원국 여성들의 고등교육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고등학교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이상의 학력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받은 비율이 높을수록 폭력에 대한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태도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특정 상황에서 남편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파트너가 아내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파트너를 때리는 것이 정당하다고 동의하는 여성의 비율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유의미한 관련이 있는지 없는지에 관하여 가설을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세우고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R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의 함수를 이용하여 이를 검정해본다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6406" y="2380528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ko-KR" altLang="en-US" sz="1600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여성 교육 수준과 폭력에 대한 여성의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태도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는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관련이 없다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여성 교육 수준과 폭력에 대한 여성의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태도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는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관련이 있다</a:t>
            </a:r>
            <a:r>
              <a:rPr lang="en-US" altLang="ko-KR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056"/>
            <a:ext cx="75520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회귀분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석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: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여성들 스스로가 가진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폭력에 대한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태도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종속변수인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폭력에 대한 태도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</a:t>
            </a:r>
            <a:r>
              <a:rPr lang="en-US" altLang="ko-KR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atu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와 독립변수인 교육수준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(Value)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간에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선형관계가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있는지에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대하여 </a:t>
            </a:r>
            <a:r>
              <a:rPr lang="ko-KR" altLang="en-US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회귀분석을 통해 알아 보았다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87623" y="5013176"/>
            <a:ext cx="7063624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80346" y="5116832"/>
            <a:ext cx="595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ko-KR" altLang="en-US" sz="1600" dirty="0" err="1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영가설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종속변수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(</a:t>
            </a:r>
            <a:r>
              <a:rPr lang="en-US" altLang="ko-KR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atu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독립변수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(Value)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간에 선형관계가 없다</a:t>
            </a:r>
            <a:r>
              <a:rPr lang="en-US" altLang="ko-KR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lvl="1" algn="ctr"/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대안가설 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종속변수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(</a:t>
            </a:r>
            <a:r>
              <a:rPr lang="en-US" altLang="ko-KR" sz="1600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atu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독립변수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(Value)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간에 선형관계가 </a:t>
            </a:r>
            <a:r>
              <a:rPr lang="ko-KR" altLang="en-US" sz="16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있다</a:t>
            </a:r>
            <a:r>
              <a:rPr lang="en-US" altLang="ko-KR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2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R\project_r\Graph\upp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5176" r="5555" b="17970"/>
          <a:stretch/>
        </p:blipFill>
        <p:spPr bwMode="auto">
          <a:xfrm>
            <a:off x="3779912" y="2058569"/>
            <a:ext cx="2586895" cy="14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R\project_r\Graph\low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5176" r="5555" b="17970"/>
          <a:stretch/>
        </p:blipFill>
        <p:spPr bwMode="auto">
          <a:xfrm>
            <a:off x="6377593" y="2058569"/>
            <a:ext cx="2586895" cy="14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76641" r="69805" b="4642"/>
          <a:stretch/>
        </p:blipFill>
        <p:spPr bwMode="auto">
          <a:xfrm>
            <a:off x="4133113" y="4509120"/>
            <a:ext cx="4255311" cy="1455837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4" y="908720"/>
            <a:ext cx="69990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가설검정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: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여성들 스스로가 가진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폭력에 대한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태도</a:t>
            </a: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가설검정을 위해 교육수준의 평균을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기준삼아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‘upper’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그룹과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‘lower’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그룹으로 나눈 후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upper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그룹의 폭력에 대한 태도와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lower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그룹의 폭력에 대한 태도 차이를 비교하였다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2058569"/>
            <a:ext cx="3168352" cy="3906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2132856"/>
            <a:ext cx="30963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정규성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검정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shapiro.test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test.sample.upper$atu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qqnorm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test.sample.upper$atu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qqline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test.sample.upper$atu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2, col = "slateblue1")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shapiro.test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test.sample.lower$atu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qqnorm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test.sample.lower$atu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qqline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test.sample.lower$atu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2, col = "tomato1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등분산성 검정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~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test.sample$level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1920" y="6005164"/>
            <a:ext cx="4035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p-value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보다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크므로 등분산성을 가진다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1920" y="3607414"/>
            <a:ext cx="4043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p-value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보다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크므로 정규분포를 따른다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대각선과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산점이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가까울수록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정규성을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가진다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779912" y="1916832"/>
            <a:ext cx="0" cy="468052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7584" y="908720"/>
            <a:ext cx="6511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가설검정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여성들 스스로가 가진 폭력에 대한 태도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t.test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영가설과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대안가설 중 어떤 것을 채택해야 하는지 확인한다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2058569"/>
            <a:ext cx="3168352" cy="162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2132856"/>
            <a:ext cx="2927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t.test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~ level,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data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 lvl="1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var.equal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TRUE,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conf.level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0.95)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1920" y="4005064"/>
            <a:ext cx="4826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p-value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보다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크므로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영가설이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채택한다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여성 폭력에 대한 여성 스스로의 태도는</a:t>
            </a:r>
            <a:endParaRPr lang="en-US" altLang="ko-KR" sz="1600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 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서로 관련이 없는 것으로 확인된다</a:t>
            </a: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</a:p>
          <a:p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73191" r="68942" b="9063"/>
          <a:stretch/>
        </p:blipFill>
        <p:spPr bwMode="auto">
          <a:xfrm>
            <a:off x="4008834" y="2157452"/>
            <a:ext cx="4629150" cy="1521297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3779912" y="1916832"/>
            <a:ext cx="0" cy="468052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951686"/>
            <a:ext cx="702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사전준비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필요한 패키지를 실행시키고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기상자료개방포털에서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다운로드한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데이터들을 불러온다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1772815"/>
            <a:ext cx="7488832" cy="3978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996385"/>
            <a:ext cx="7200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패키지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library(ggplot2)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gridExtra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library(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dplyr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.csv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로드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hot &lt;- read.csv("Data/weather/hot_data.csv", header = T)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rain &lt;- read.csv("Data/weather/rain.csv", header = T)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dust &lt;- read.csv("Data/weather/yellowDust.csv", header = T)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&lt;- read.csv("Data/weather/average30Years.csv", header = T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temp90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&lt;- read.csv("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Data/weather/temp~1990.csv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header = T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temp00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&lt;- read.csv("Data/weather/temp~1990.csv", header = T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temp10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&lt;- read.csv("Data/weather/temp~1990.csv", header = T)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63837" r="71833" b="11473"/>
          <a:stretch/>
        </p:blipFill>
        <p:spPr bwMode="auto">
          <a:xfrm>
            <a:off x="4440426" y="1916832"/>
            <a:ext cx="3731974" cy="166703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4" y="908720"/>
            <a:ext cx="75472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회귀분석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여성의 교육수준과 여성들 스스로가 가진 폭력에 대한 태도</a:t>
            </a:r>
            <a:endParaRPr lang="en-US" altLang="ko-KR" b="1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lm()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함수를 이용하여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회귀식을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구하고 내용을 분석하고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또한 직접 그래프를 그려 신뢰구간과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데이터들이 어떤 식으로 분포되어 있는지 확인한다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1916832"/>
            <a:ext cx="3168352" cy="31828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16832"/>
            <a:ext cx="2927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회귀분석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women.test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lm(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test.sample$atu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~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test.sample$Value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summary(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women.test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(data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test.sample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Value,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geom_count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(size = 3, col = "tomato1") +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geom_smooth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(method = "lm", col = "slateblue1", fill =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lightgrey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theme_light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79912" y="1916832"/>
            <a:ext cx="0" cy="36004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D:\workspace\R\project_r\Graph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3528392" cy="20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39552" y="5243663"/>
            <a:ext cx="288032" cy="16561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4809" y="5157192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atu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18.60 + (-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0.165) 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* </a:t>
            </a:r>
            <a:r>
              <a:rPr lang="en-US" altLang="ko-KR" sz="16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Value</a:t>
            </a:r>
            <a:endParaRPr lang="ko-KR" altLang="en-US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771" y="5733256"/>
            <a:ext cx="775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회귀계수의 </a:t>
            </a:r>
            <a:r>
              <a:rPr lang="ko-KR" altLang="en-US" sz="1600" dirty="0" err="1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추정값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-0.165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  대한 유의확률이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***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이므로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0.001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에서도 유의함을 알 수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하지만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Value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는 유의확률이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보다 크기 때문에 통계적으로 유의확률이 떨어진다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또한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Adjusted R-squared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0.095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이 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회귀분석이 약 </a:t>
            </a:r>
            <a:r>
              <a:rPr lang="en-US" altLang="ko-KR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10% 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가량 설명력을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가진다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 볼 수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5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908720"/>
            <a:ext cx="7327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고등교육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 수와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폭력을 경험한 여성의 비율</a:t>
            </a: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OECD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국가의 고등교육을 받은 성인 남녀의 비율과 폭력을 경험했던 여성의 비율을 그린다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628800"/>
            <a:ext cx="7632848" cy="4680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3" y="1628800"/>
            <a:ext cx="748883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가공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merge(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try.women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by = "LOCATION")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rowwise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%&gt;%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arrange(Value) %&gt;%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mutate(LOCATION = factor(LOCATION, LOCATION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LOLIPOP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그래프 그리기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geom_segment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xend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LOCATION, y = pre,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yend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Value), col="grey")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y = pre, col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폭력을 경험한 여성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"), size=3 )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LOCATION, y = Value, col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고등교육을 받은 여성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"), size=3 )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theme_light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theme(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0.5, face = "bold", size = 20),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legend.title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panel.border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axis.title.x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axis.text.x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(angle = 45))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labs(title = "TERTIARY / PREVALENCE OF VIOLENCE (WOMEN)", y = "Prevalence of violence in the lifetime(%)")</a:t>
            </a:r>
          </a:p>
        </p:txBody>
      </p:sp>
    </p:spTree>
    <p:extLst>
      <p:ext uri="{BB962C8B-B14F-4D97-AF65-F5344CB8AC3E}">
        <p14:creationId xmlns:p14="http://schemas.microsoft.com/office/powerpoint/2010/main" val="1311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space\R\project_r\Graph\theor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63" y="1350096"/>
            <a:ext cx="8078725" cy="43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42806" y="5622339"/>
            <a:ext cx="6890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터키 여성의 고등교육 인구는 약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15%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인데 폭력을 경험한 여성은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40%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 넘는다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터키와 멕시코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슬로바키아는 고등교육을 받은 여성보다 폭력을 경험한 여성이 더 많다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캐나다의 경우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고등교육 여성이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60%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육박하며 폭력 경험 또한 최저치를 보인다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고등교육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 수와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폭력을 경험한 여성의 비율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2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3608" y="1556792"/>
            <a:ext cx="7632848" cy="4963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3" y="1628800"/>
            <a:ext cx="72728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POLAR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그래프 그리기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women.edu.viol$id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c(1:22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women.edu.viol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number_of_bar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angle &lt;- 90 - 360 * 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women.edu.viol$id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- 0.5) /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number_of_bar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label_data$hjust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ifelse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(angle &lt; -90, 1, 0)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label_data$angle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ifelse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(angle &lt; -90, angle + 180, angle)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edu.viol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as.factor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(id), y = Value))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as.factor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(id), y=Value, fill="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고등교육을 받은 여성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"), position = "dodge", alpha=0.5)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(x=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as.factor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(id), y=pre, fill=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폭력을 경험한 여성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"), position = "dodge", alpha=0.5)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ylim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(-15, 60)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theme_minimal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theme(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axis.text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axis.title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panel.grid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xis.title.x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plot.margin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unit(rep(-2,4), "cm"))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coord_polar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(start = 0)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(data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	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(x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id, y = Value + 0.5, label = LOCATION,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color = "black",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fontface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"bold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", alpha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0.6,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size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3,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angle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label_data$angle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908720"/>
            <a:ext cx="63530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고등교육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수와 </a:t>
            </a:r>
            <a:r>
              <a:rPr lang="ko-KR" altLang="en-US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폭력을 경험한 여성의 비율</a:t>
            </a:r>
            <a:endParaRPr lang="en-US" altLang="ko-KR" sz="1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사탕막대그래프보다 더 한 눈에 알아보기 쉽도록 새로운 그래프를 그린다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5975" cy="372985"/>
            <a:chOff x="5917080" y="5198852"/>
            <a:chExt cx="1525975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해</a:t>
              </a:r>
              <a:r>
                <a:rPr lang="ko-KR" altLang="en-US" spc="300" dirty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외</a:t>
              </a:r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525817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OECD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국가의 교육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수준과</a:t>
            </a:r>
            <a:r>
              <a:rPr lang="en-US" altLang="ko-KR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여성 </a:t>
            </a:r>
            <a:r>
              <a:rPr lang="ko-KR" altLang="en-US" sz="2000" spc="3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폭력 데이터</a:t>
            </a:r>
            <a:endParaRPr lang="en-US" altLang="ko-KR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04406" y="5013176"/>
            <a:ext cx="3387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 경험은 고등교육 비율과 전혀 다른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모습을 띄고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생각보다 폭력을 경험한 여성이 많음을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  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알 수 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pic>
        <p:nvPicPr>
          <p:cNvPr id="3074" name="Picture 2" descr="D:\workspace\R\project_r\Graph\theory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0" r="38865" b="12734"/>
          <a:stretch/>
        </p:blipFill>
        <p:spPr bwMode="auto">
          <a:xfrm>
            <a:off x="482546" y="1489440"/>
            <a:ext cx="4241855" cy="496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workspace\R\project_r\Graph\theory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2" t="47510" r="13998" b="44911"/>
          <a:stretch/>
        </p:blipFill>
        <p:spPr bwMode="auto">
          <a:xfrm>
            <a:off x="5104406" y="3085976"/>
            <a:ext cx="16002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908720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고등교육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여성 수와 </a:t>
            </a:r>
            <a:r>
              <a:rPr lang="ko-KR" altLang="en-US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폭력을 경험한 여성의 비율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flipV="1">
            <a:off x="-36512" y="-7316"/>
            <a:ext cx="3528392" cy="1950523"/>
          </a:xfrm>
          <a:prstGeom prst="triangl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7168357" y="5589240"/>
            <a:ext cx="2035510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6156176" y="5589240"/>
            <a:ext cx="2025892" cy="1325760"/>
          </a:xfrm>
          <a:prstGeom prst="triangle">
            <a:avLst/>
          </a:prstGeom>
          <a:noFill/>
          <a:ln>
            <a:solidFill>
              <a:schemeClr val="bg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066373" y="2253221"/>
            <a:ext cx="2967479" cy="2086556"/>
            <a:chOff x="3098259" y="134197"/>
            <a:chExt cx="2967479" cy="2086556"/>
          </a:xfrm>
        </p:grpSpPr>
        <p:grpSp>
          <p:nvGrpSpPr>
            <p:cNvPr id="24" name="그룹 23"/>
            <p:cNvGrpSpPr/>
            <p:nvPr/>
          </p:nvGrpSpPr>
          <p:grpSpPr>
            <a:xfrm rot="21036020">
              <a:off x="3208389" y="134197"/>
              <a:ext cx="2622361" cy="2086556"/>
              <a:chOff x="2627784" y="1381121"/>
              <a:chExt cx="3964515" cy="315447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019271" y="1381121"/>
                <a:ext cx="3154477" cy="3154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01653" y="2420889"/>
                <a:ext cx="3890646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627784" y="236688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H="1" flipV="1">
                <a:off x="2627784" y="3356992"/>
                <a:ext cx="3960440" cy="540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98259" y="717272"/>
              <a:ext cx="29674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감사합니다 </a:t>
              </a:r>
              <a:r>
                <a:rPr lang="en-US" altLang="ko-KR" sz="54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:)</a:t>
              </a:r>
              <a:endParaRPr lang="ko-KR" altLang="en-US" sz="5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951686"/>
            <a:ext cx="74895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일수 그래프</a:t>
            </a:r>
            <a:endParaRPr lang="en-US" altLang="ko-KR" b="1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첫 번째 그래프를 그리기 위해서 불러온 데이터들을 수정하는 작업을 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처음으로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제작할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그래프가 폭염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 일수를 한꺼번에 볼 수 있도록 시각화하는 것임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으로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가지의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데이터로 새 데이터프레임을 만들었다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2348880"/>
            <a:ext cx="7488832" cy="30243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2572449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데이터의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‘tot’ rename()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hot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&lt;- rename(hot,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"hot" = "tot")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rain &lt;- rename(rain,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"rain" = "tot")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dust &lt;- rename(dust,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"dust" = "tot")</a:t>
            </a:r>
          </a:p>
          <a:p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필요한 열만 골라내 데이터 프레임 생성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weather &lt;-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(c(rain[1], hot[14], rain[14], dust[14]))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7734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일수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</a:t>
            </a:r>
            <a:endParaRPr lang="en-US" altLang="ko-KR" spc="3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par()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함수를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이용해 플롯을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4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등분 한 뒤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total 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폭염일수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강수일수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황사일수 그래프를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그린다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556792"/>
            <a:ext cx="7488832" cy="4688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628800"/>
            <a:ext cx="70567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par(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mfrow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c(2, 2))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같이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plot(x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weather$year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type = "l", col =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ylim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c(0, 130),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lines(x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weather$year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weather$dust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type = "l", col = "orange",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lines(x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weather$year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weather$hot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type = "l", col = "red",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title(main="1980 ~ 2017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년 강수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황사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폭염 일수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col.main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darkgreen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font.main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=4)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="YEAR",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="black")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="DAY",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="black")</a:t>
            </a: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폭염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plot(x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weather$year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weather$hot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type = "l", col = "red",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lwd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2)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title(main="1980 ~ 2017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년 폭염일수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col.main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darkgreen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font.main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=4)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="YEAR",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="black")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title(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="DAY",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col.lab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="black")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강수와 황사는 폭염과 동일한 작업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R\project_r\Graph\weath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04038"/>
            <a:ext cx="5976664" cy="458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509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 :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 </a:t>
            </a:r>
            <a:r>
              <a:rPr lang="en-US" altLang="ko-KR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 </a:t>
            </a:r>
            <a:r>
              <a:rPr lang="ko-KR" altLang="en-US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일수 그래프</a:t>
            </a:r>
            <a:endParaRPr lang="en-US" altLang="ko-KR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9986" y="5622339"/>
            <a:ext cx="706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폭염일수가 가장 길었던 해는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1994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년이며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,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이때의 강수일수는 다른 해에 비해 가장 짧다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황사는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2000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대부터 급격히 증가하였으나 바로 급락하였다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폭염일수와 황사일수보다 강수일수는 약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6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배 정도로 많다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949302" y="1412776"/>
            <a:ext cx="0" cy="1368152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-99392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2">
                    <a:lumMod val="10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5409" y="543286"/>
            <a:ext cx="8268591" cy="53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426746" y="358620"/>
            <a:ext cx="1527579" cy="372985"/>
            <a:chOff x="5917080" y="5198852"/>
            <a:chExt cx="1527579" cy="372985"/>
          </a:xfrm>
        </p:grpSpPr>
        <p:sp>
          <p:nvSpPr>
            <p:cNvPr id="9" name="직사각형 8"/>
            <p:cNvSpPr/>
            <p:nvPr/>
          </p:nvSpPr>
          <p:spPr>
            <a:xfrm rot="20981619">
              <a:off x="5917080" y="5222285"/>
              <a:ext cx="1509275" cy="34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107" y="519885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2">
                      <a:lumMod val="25000"/>
                    </a:schemeClr>
                  </a:solidFill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국내 데이터</a:t>
              </a:r>
              <a:endParaRPr lang="ko-KR" altLang="en-US" spc="300" dirty="0">
                <a:solidFill>
                  <a:schemeClr val="bg2">
                    <a:lumMod val="25000"/>
                  </a:schemeClr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7827" y="7656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한국 기상 데이터</a:t>
            </a:r>
            <a:endParaRPr lang="ko-KR" altLang="en-US" sz="2000" spc="3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D10E-CB2D-4A88-B6EB-DFE0C82638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764704"/>
            <a:ext cx="7759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그래프 </a:t>
            </a:r>
            <a:r>
              <a:rPr lang="en-US" altLang="ko-KR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 :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강수량이 높은 지역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/ </a:t>
            </a:r>
            <a:r>
              <a:rPr lang="ko-KR" altLang="en-US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낮은 지역 </a:t>
            </a:r>
            <a:r>
              <a:rPr lang="en-US" altLang="ko-KR" b="1" spc="3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TOP 10</a:t>
            </a: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1981~2010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년간의 기상평균 데이터를 이용하여 강수량이 높은 지역 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TOP 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과</a:t>
            </a:r>
            <a:r>
              <a:rPr lang="en-US" altLang="ko-KR" sz="1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 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낮은 지역 </a:t>
            </a:r>
            <a:endParaRPr lang="en-US" altLang="ko-KR" sz="1600" dirty="0" smtClean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lvl="1"/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TOP 10</a:t>
            </a:r>
            <a:r>
              <a:rPr lang="ko-KR" altLang="en-US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함께 그려 비교한다</a:t>
            </a:r>
            <a:r>
              <a:rPr lang="en-US" altLang="ko-KR" sz="1600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729850"/>
            <a:ext cx="7488832" cy="4688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801858"/>
            <a:ext cx="70567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high_rain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arrange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(-rain) %&gt;%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head(10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row_rain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%&gt;%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arrange(rain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%&gt;%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head(10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p1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high_rain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(region, rain, fill = region))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labs(title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강수량이 높은 지역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TOP 10",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y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강수량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geom_hline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yintercept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avg$rain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"dashed")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theme(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legend.position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"left",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0.5),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axis.title.x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p2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ggplot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row_rain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(region, rain, fill = region))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labs(title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강수량이 낮은 지역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TOP 10",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y =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강수량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geom_hline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yintercept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avg$rain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"dashed") +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theme(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plot.title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element_text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hjust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0.5),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axis.title.x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element_blank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grid.arrange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(p1, p2,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=2)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2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4607</Words>
  <Application>Microsoft Office PowerPoint</Application>
  <PresentationFormat>화면 슬라이드 쇼(4:3)</PresentationFormat>
  <Paragraphs>712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굴림</vt:lpstr>
      <vt:lpstr>Arial</vt:lpstr>
      <vt:lpstr>맑은 고딕</vt:lpstr>
      <vt:lpstr>Wingdings</vt:lpstr>
      <vt:lpstr>서울남산 장체B</vt:lpstr>
      <vt:lpstr>서울남산 장체L</vt:lpstr>
      <vt:lpstr>나눔스퀘어</vt:lpstr>
      <vt:lpstr>tvN 즐거운이야기 Bold</vt:lpstr>
      <vt:lpstr>D2Coding</vt:lpstr>
      <vt:lpstr>서울남산 장체EB</vt:lpstr>
      <vt:lpstr>서울남산 장체M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714-000</dc:creator>
  <cp:lastModifiedBy>714-000</cp:lastModifiedBy>
  <cp:revision>62</cp:revision>
  <dcterms:created xsi:type="dcterms:W3CDTF">2018-12-14T00:19:30Z</dcterms:created>
  <dcterms:modified xsi:type="dcterms:W3CDTF">2018-12-21T05:22:23Z</dcterms:modified>
</cp:coreProperties>
</file>