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1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21" r:id="rId2"/>
    <p:sldMasterId id="2147483709" r:id="rId3"/>
    <p:sldMasterId id="2147483757" r:id="rId4"/>
    <p:sldMasterId id="2147483745" r:id="rId5"/>
    <p:sldMasterId id="2147483769" r:id="rId6"/>
  </p:sldMasterIdLst>
  <p:notesMasterIdLst>
    <p:notesMasterId r:id="rId147"/>
  </p:notesMasterIdLst>
  <p:handoutMasterIdLst>
    <p:handoutMasterId r:id="rId148"/>
  </p:handoutMasterIdLst>
  <p:sldIdLst>
    <p:sldId id="534" r:id="rId7"/>
    <p:sldId id="935" r:id="rId8"/>
    <p:sldId id="974" r:id="rId9"/>
    <p:sldId id="970" r:id="rId10"/>
    <p:sldId id="793" r:id="rId11"/>
    <p:sldId id="794" r:id="rId12"/>
    <p:sldId id="792" r:id="rId13"/>
    <p:sldId id="847" r:id="rId14"/>
    <p:sldId id="795" r:id="rId15"/>
    <p:sldId id="796" r:id="rId16"/>
    <p:sldId id="848" r:id="rId17"/>
    <p:sldId id="797" r:id="rId18"/>
    <p:sldId id="846" r:id="rId19"/>
    <p:sldId id="697" r:id="rId20"/>
    <p:sldId id="925" r:id="rId21"/>
    <p:sldId id="838" r:id="rId22"/>
    <p:sldId id="849" r:id="rId23"/>
    <p:sldId id="926" r:id="rId24"/>
    <p:sldId id="931" r:id="rId25"/>
    <p:sldId id="929" r:id="rId26"/>
    <p:sldId id="932" r:id="rId27"/>
    <p:sldId id="979" r:id="rId28"/>
    <p:sldId id="840" r:id="rId29"/>
    <p:sldId id="805" r:id="rId30"/>
    <p:sldId id="891" r:id="rId31"/>
    <p:sldId id="920" r:id="rId32"/>
    <p:sldId id="922" r:id="rId33"/>
    <p:sldId id="921" r:id="rId34"/>
    <p:sldId id="860" r:id="rId35"/>
    <p:sldId id="821" r:id="rId36"/>
    <p:sldId id="918" r:id="rId37"/>
    <p:sldId id="919" r:id="rId38"/>
    <p:sldId id="923" r:id="rId39"/>
    <p:sldId id="893" r:id="rId40"/>
    <p:sldId id="841" r:id="rId41"/>
    <p:sldId id="823" r:id="rId42"/>
    <p:sldId id="892" r:id="rId43"/>
    <p:sldId id="978" r:id="rId44"/>
    <p:sldId id="859" r:id="rId45"/>
    <p:sldId id="800" r:id="rId46"/>
    <p:sldId id="868" r:id="rId47"/>
    <p:sldId id="855" r:id="rId48"/>
    <p:sldId id="866" r:id="rId49"/>
    <p:sldId id="826" r:id="rId50"/>
    <p:sldId id="894" r:id="rId51"/>
    <p:sldId id="865" r:id="rId52"/>
    <p:sldId id="867" r:id="rId53"/>
    <p:sldId id="801" r:id="rId54"/>
    <p:sldId id="861" r:id="rId55"/>
    <p:sldId id="824" r:id="rId56"/>
    <p:sldId id="862" r:id="rId57"/>
    <p:sldId id="896" r:id="rId58"/>
    <p:sldId id="864" r:id="rId59"/>
    <p:sldId id="863" r:id="rId60"/>
    <p:sldId id="895" r:id="rId61"/>
    <p:sldId id="825" r:id="rId62"/>
    <p:sldId id="842" r:id="rId63"/>
    <p:sldId id="807" r:id="rId64"/>
    <p:sldId id="827" r:id="rId65"/>
    <p:sldId id="828" r:id="rId66"/>
    <p:sldId id="808" r:id="rId67"/>
    <p:sldId id="809" r:id="rId68"/>
    <p:sldId id="810" r:id="rId69"/>
    <p:sldId id="829" r:id="rId70"/>
    <p:sldId id="843" r:id="rId71"/>
    <p:sldId id="812" r:id="rId72"/>
    <p:sldId id="832" r:id="rId73"/>
    <p:sldId id="830" r:id="rId74"/>
    <p:sldId id="869" r:id="rId75"/>
    <p:sldId id="904" r:id="rId76"/>
    <p:sldId id="955" r:id="rId77"/>
    <p:sldId id="941" r:id="rId78"/>
    <p:sldId id="943" r:id="rId79"/>
    <p:sldId id="906" r:id="rId80"/>
    <p:sldId id="905" r:id="rId81"/>
    <p:sldId id="900" r:id="rId82"/>
    <p:sldId id="897" r:id="rId83"/>
    <p:sldId id="968" r:id="rId84"/>
    <p:sldId id="899" r:id="rId85"/>
    <p:sldId id="972" r:id="rId86"/>
    <p:sldId id="969" r:id="rId87"/>
    <p:sldId id="973" r:id="rId88"/>
    <p:sldId id="844" r:id="rId89"/>
    <p:sldId id="944" r:id="rId90"/>
    <p:sldId id="872" r:id="rId91"/>
    <p:sldId id="948" r:id="rId92"/>
    <p:sldId id="949" r:id="rId93"/>
    <p:sldId id="950" r:id="rId94"/>
    <p:sldId id="946" r:id="rId95"/>
    <p:sldId id="877" r:id="rId96"/>
    <p:sldId id="947" r:id="rId97"/>
    <p:sldId id="875" r:id="rId98"/>
    <p:sldId id="908" r:id="rId99"/>
    <p:sldId id="870" r:id="rId100"/>
    <p:sldId id="945" r:id="rId101"/>
    <p:sldId id="878" r:id="rId102"/>
    <p:sldId id="940" r:id="rId103"/>
    <p:sldId id="937" r:id="rId104"/>
    <p:sldId id="938" r:id="rId105"/>
    <p:sldId id="939" r:id="rId106"/>
    <p:sldId id="951" r:id="rId107"/>
    <p:sldId id="880" r:id="rId108"/>
    <p:sldId id="881" r:id="rId109"/>
    <p:sldId id="909" r:id="rId110"/>
    <p:sldId id="952" r:id="rId111"/>
    <p:sldId id="882" r:id="rId112"/>
    <p:sldId id="967" r:id="rId113"/>
    <p:sldId id="953" r:id="rId114"/>
    <p:sldId id="883" r:id="rId115"/>
    <p:sldId id="871" r:id="rId116"/>
    <p:sldId id="814" r:id="rId117"/>
    <p:sldId id="902" r:id="rId118"/>
    <p:sldId id="890" r:id="rId119"/>
    <p:sldId id="903" r:id="rId120"/>
    <p:sldId id="966" r:id="rId121"/>
    <p:sldId id="837" r:id="rId122"/>
    <p:sldId id="835" r:id="rId123"/>
    <p:sldId id="834" r:id="rId124"/>
    <p:sldId id="836" r:id="rId125"/>
    <p:sldId id="884" r:id="rId126"/>
    <p:sldId id="956" r:id="rId127"/>
    <p:sldId id="954" r:id="rId128"/>
    <p:sldId id="885" r:id="rId129"/>
    <p:sldId id="910" r:id="rId130"/>
    <p:sldId id="942" r:id="rId131"/>
    <p:sldId id="873" r:id="rId132"/>
    <p:sldId id="874" r:id="rId133"/>
    <p:sldId id="886" r:id="rId134"/>
    <p:sldId id="887" r:id="rId135"/>
    <p:sldId id="962" r:id="rId136"/>
    <p:sldId id="888" r:id="rId137"/>
    <p:sldId id="961" r:id="rId138"/>
    <p:sldId id="889" r:id="rId139"/>
    <p:sldId id="965" r:id="rId140"/>
    <p:sldId id="964" r:id="rId141"/>
    <p:sldId id="959" r:id="rId142"/>
    <p:sldId id="933" r:id="rId143"/>
    <p:sldId id="957" r:id="rId144"/>
    <p:sldId id="963" r:id="rId145"/>
    <p:sldId id="535" r:id="rId146"/>
  </p:sldIdLst>
  <p:sldSz cx="9906000" cy="6858000" type="A4"/>
  <p:notesSz cx="6735763" cy="98694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pos="4277" userDrawn="1">
          <p15:clr>
            <a:srgbClr val="A4A3A4"/>
          </p15:clr>
        </p15:guide>
        <p15:guide id="4" pos="1328" userDrawn="1">
          <p15:clr>
            <a:srgbClr val="A4A3A4"/>
          </p15:clr>
        </p15:guide>
        <p15:guide id="5" pos="1170" userDrawn="1">
          <p15:clr>
            <a:srgbClr val="A4A3A4"/>
          </p15:clr>
        </p15:guide>
        <p15:guide id="6" pos="3120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1706" userDrawn="1">
          <p15:clr>
            <a:srgbClr val="A4A3A4"/>
          </p15:clr>
        </p15:guide>
        <p15:guide id="10" orient="horz" pos="3680" userDrawn="1">
          <p15:clr>
            <a:srgbClr val="A4A3A4"/>
          </p15:clr>
        </p15:guide>
        <p15:guide id="11" orient="horz" pos="1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ECC"/>
    <a:srgbClr val="D9D9D9"/>
    <a:srgbClr val="FF5050"/>
    <a:srgbClr val="21BDCB"/>
    <a:srgbClr val="2CBCB3"/>
    <a:srgbClr val="B2B2B2"/>
    <a:srgbClr val="E46C0A"/>
    <a:srgbClr val="C0C9D1"/>
    <a:srgbClr val="4F81B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5476" autoAdjust="0"/>
  </p:normalViewPr>
  <p:slideViewPr>
    <p:cSldViewPr snapToGrid="0">
      <p:cViewPr varScale="1">
        <p:scale>
          <a:sx n="107" d="100"/>
          <a:sy n="107" d="100"/>
        </p:scale>
        <p:origin x="398" y="82"/>
      </p:cViewPr>
      <p:guideLst>
        <p:guide orient="horz" pos="3475"/>
        <p:guide orient="horz" pos="1026"/>
        <p:guide pos="4277"/>
        <p:guide pos="1328"/>
        <p:guide pos="1170"/>
        <p:guide pos="3120"/>
        <p:guide orient="horz" pos="1162"/>
        <p:guide orient="horz" pos="1389"/>
        <p:guide orient="horz" pos="1706"/>
        <p:guide orient="horz" pos="3680"/>
        <p:guide orient="horz" pos="11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96" y="-9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2015-05-26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26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2015-05-26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78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3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34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44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46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3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3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11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500E0-2542-464B-9485-1AF7CE2936A6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70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32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2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59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41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84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55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95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9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399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970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4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56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4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91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99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39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97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98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02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11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99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79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6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8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83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67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275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200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775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4001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4225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56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985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40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96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864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9321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8895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759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01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815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604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6678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8043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654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9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026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60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25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922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8064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209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109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948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4820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911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10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515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3773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1386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7642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198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7318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9208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0558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9528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7406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0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496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41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402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4884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630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770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4362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076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6011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6209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58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349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44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6433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0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58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0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50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0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84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8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9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4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9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69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25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085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3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9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74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21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008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78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427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634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654" y="214290"/>
            <a:ext cx="9572692" cy="64294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개체 틀 16"/>
          <p:cNvSpPr>
            <a:spLocks noGrp="1"/>
          </p:cNvSpPr>
          <p:nvPr>
            <p:ph type="title"/>
          </p:nvPr>
        </p:nvSpPr>
        <p:spPr>
          <a:xfrm>
            <a:off x="559563" y="2285991"/>
            <a:ext cx="8786874" cy="785818"/>
          </a:xfrm>
          <a:prstGeom prst="rect">
            <a:avLst/>
          </a:prstGeom>
          <a:ln>
            <a:noFill/>
          </a:ln>
        </p:spPr>
        <p:txBody>
          <a:bodyPr vert="horz" lIns="18000" tIns="18000" rIns="18000" bIns="1800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7917677" y="3143248"/>
            <a:ext cx="1428760" cy="285751"/>
          </a:xfrm>
          <a:prstGeom prst="rect">
            <a:avLst/>
          </a:prstGeom>
        </p:spPr>
        <p:txBody>
          <a:bodyPr vert="horz" lIns="18000" tIns="18000" rIns="18000" bIns="18000" rtlCol="0" anchor="ctr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1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9248804" y="6585318"/>
            <a:ext cx="41910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Page.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490500" y="6572272"/>
            <a:ext cx="2311400" cy="149203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95216" y="500042"/>
            <a:ext cx="971556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66720" y="3214686"/>
            <a:ext cx="84296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95300" y="2643182"/>
            <a:ext cx="8915400" cy="571496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6654" y="214290"/>
            <a:ext cx="9572692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08156" y="5278206"/>
            <a:ext cx="6876585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700" kern="1200" dirty="0" smtClean="0">
                <a:solidFill>
                  <a:schemeClr val="tx1"/>
                </a:solidFill>
                <a:latin typeface="+mn-ea"/>
                <a:ea typeface="굴림" pitchFamily="50" charset="-127"/>
                <a:cs typeface="+mn-cs"/>
              </a:rPr>
              <a:t>회사소개   </a:t>
            </a:r>
            <a:r>
              <a:rPr kumimoji="1" lang="ko-KR" altLang="en-US" sz="700" kern="1200" dirty="0" err="1" smtClean="0">
                <a:solidFill>
                  <a:schemeClr val="tx1"/>
                </a:solidFill>
                <a:latin typeface="+mn-ea"/>
                <a:ea typeface="굴림" pitchFamily="50" charset="-127"/>
                <a:cs typeface="+mn-cs"/>
              </a:rPr>
              <a:t>ㅣ</a:t>
            </a:r>
            <a:r>
              <a:rPr kumimoji="1" lang="ko-KR" altLang="en-US" sz="700" kern="1200" dirty="0" smtClean="0">
                <a:solidFill>
                  <a:schemeClr val="tx1"/>
                </a:solidFill>
                <a:latin typeface="+mn-ea"/>
                <a:ea typeface="굴림" pitchFamily="50" charset="-127"/>
                <a:cs typeface="+mn-cs"/>
              </a:rPr>
              <a:t>    지도플랫폼문의    </a:t>
            </a:r>
            <a:r>
              <a:rPr kumimoji="1" lang="en-US" altLang="ko-KR" sz="700" kern="1200" dirty="0" smtClean="0">
                <a:solidFill>
                  <a:schemeClr val="tx1"/>
                </a:solidFill>
                <a:latin typeface="+mn-ea"/>
                <a:ea typeface="굴림" pitchFamily="50" charset="-127"/>
                <a:cs typeface="+mn-cs"/>
              </a:rPr>
              <a:t>l   </a:t>
            </a:r>
            <a:r>
              <a:rPr kumimoji="1" lang="ko-KR" altLang="en-US" sz="700" kern="1200" smtClean="0">
                <a:solidFill>
                  <a:schemeClr val="tx1"/>
                </a:solidFill>
                <a:latin typeface="+mn-ea"/>
                <a:ea typeface="굴림" pitchFamily="50" charset="-127"/>
                <a:cs typeface="+mn-cs"/>
              </a:rPr>
              <a:t>서비스 이용약관   ㅣ   위치기반서비스 이용약관  ㅣ  개인정보 취급방침 및 청소년 보호정책     ㅣ 기업은행 채무지급보증안내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GS SHOP </a:t>
            </a:r>
            <a:r>
              <a:rPr lang="en-US" altLang="ko-KR" sz="700" dirty="0"/>
              <a:t>(</a:t>
            </a:r>
            <a:r>
              <a:rPr lang="ko-KR" altLang="en-US" sz="700"/>
              <a:t>주</a:t>
            </a:r>
            <a:r>
              <a:rPr lang="en-US" altLang="ko-KR" sz="700" dirty="0"/>
              <a:t>) </a:t>
            </a:r>
            <a:r>
              <a:rPr lang="ko-KR" altLang="en-US" sz="700"/>
              <a:t>지에스홈쇼핑 대표이사 허태수 </a:t>
            </a:r>
            <a:r>
              <a:rPr lang="en-US" altLang="ko-KR" sz="700" dirty="0"/>
              <a:t>/ </a:t>
            </a:r>
            <a:r>
              <a:rPr lang="ko-KR" altLang="en-US" sz="700"/>
              <a:t>서울시 영등포구 선유로 </a:t>
            </a:r>
            <a:r>
              <a:rPr lang="en-US" altLang="ko-KR" sz="700" dirty="0"/>
              <a:t>75 GS</a:t>
            </a:r>
            <a:r>
              <a:rPr lang="ko-KR" altLang="en-US" sz="700"/>
              <a:t>강서타워 호스팅제공자 </a:t>
            </a:r>
            <a:r>
              <a:rPr lang="en-US" altLang="ko-KR" sz="700" dirty="0"/>
              <a:t>(</a:t>
            </a:r>
            <a:r>
              <a:rPr lang="ko-KR" altLang="en-US" sz="700"/>
              <a:t>주</a:t>
            </a:r>
            <a:r>
              <a:rPr lang="en-US" altLang="ko-KR" sz="700" dirty="0"/>
              <a:t>) </a:t>
            </a:r>
            <a:r>
              <a:rPr lang="ko-KR" altLang="en-US" sz="700"/>
              <a:t>지에스홈쇼핑</a:t>
            </a:r>
            <a:br>
              <a:rPr lang="ko-KR" altLang="en-US" sz="700"/>
            </a:br>
            <a:r>
              <a:rPr lang="ko-KR" altLang="en-US" sz="700"/>
              <a:t>사업자등록번호 </a:t>
            </a:r>
            <a:r>
              <a:rPr lang="en-US" altLang="ko-KR" sz="700" dirty="0"/>
              <a:t>: 117-81-13253 / </a:t>
            </a:r>
            <a:r>
              <a:rPr lang="ko-KR" altLang="en-US" sz="700"/>
              <a:t>통신판매업 신고번호 </a:t>
            </a:r>
            <a:r>
              <a:rPr lang="en-US" altLang="ko-KR" sz="700" dirty="0"/>
              <a:t>: </a:t>
            </a:r>
            <a:r>
              <a:rPr lang="ko-KR" altLang="en-US" sz="700"/>
              <a:t>영등포구청 제 </a:t>
            </a:r>
            <a:r>
              <a:rPr lang="en-US" altLang="ko-KR" sz="700" dirty="0"/>
              <a:t>2002-00068 </a:t>
            </a:r>
            <a:r>
              <a:rPr lang="ko-KR" altLang="en-US" sz="700"/>
              <a:t>사업자정보확인</a:t>
            </a:r>
            <a:br>
              <a:rPr lang="ko-KR" altLang="en-US" sz="700"/>
            </a:br>
            <a:r>
              <a:rPr lang="ko-KR" altLang="en-US" sz="700"/>
              <a:t>문의전화 </a:t>
            </a:r>
            <a:r>
              <a:rPr lang="en-US" altLang="ko-KR" sz="700" dirty="0"/>
              <a:t>: 1899-4500 / 02-2007-4545 </a:t>
            </a:r>
            <a:r>
              <a:rPr lang="ko-KR" altLang="en-US" sz="700"/>
              <a:t>팩스 </a:t>
            </a:r>
            <a:r>
              <a:rPr lang="en-US" altLang="ko-KR" sz="700" dirty="0"/>
              <a:t>: 02-393-6093 / </a:t>
            </a:r>
            <a:r>
              <a:rPr lang="ko-KR" altLang="en-US" sz="700"/>
              <a:t>이메일문의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gsshop@gsshop.com</a:t>
            </a:r>
          </a:p>
          <a:p>
            <a:r>
              <a:rPr lang="en-US" altLang="ko-KR" sz="700" dirty="0" smtClean="0"/>
              <a:t>Copyright(C</a:t>
            </a:r>
            <a:r>
              <a:rPr lang="en-US" altLang="ko-KR" sz="700" dirty="0"/>
              <a:t>) 1998-2015 GS </a:t>
            </a:r>
            <a:r>
              <a:rPr lang="en-US" altLang="ko-KR" sz="700" dirty="0" smtClean="0"/>
              <a:t>HOMESHOPPING.</a:t>
            </a:r>
            <a:r>
              <a:rPr lang="ko-KR" altLang="en-US" sz="700" smtClean="0"/>
              <a:t> </a:t>
            </a:r>
            <a:r>
              <a:rPr lang="en-US" altLang="ko-KR" sz="700" dirty="0"/>
              <a:t>All Rights Reserved. Contact Webmaster for more information</a:t>
            </a:r>
            <a:r>
              <a:rPr lang="en-US" altLang="ko-KR" sz="700" dirty="0" smtClean="0"/>
              <a:t>.</a:t>
            </a:r>
            <a:endParaRPr lang="en-US" altLang="ko-KR" sz="700" dirty="0" smtClean="0">
              <a:latin typeface="+mn-ea"/>
              <a:ea typeface="+mn-ea"/>
            </a:endParaRPr>
          </a:p>
          <a:p>
            <a:endParaRPr lang="en-US" altLang="ko-KR" sz="600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96411" y="5206767"/>
            <a:ext cx="6697133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5216" y="794183"/>
            <a:ext cx="7090031" cy="3171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9260620" y="6585318"/>
            <a:ext cx="40728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kumimoji="0" lang="en-US" altLang="ko-KR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맑은 고딕"/>
                <a:ea typeface="맑은 고딕"/>
              </a:rPr>
              <a:t>Page.</a:t>
            </a:r>
            <a:endParaRPr kumimoji="0" lang="ko-KR" altLang="en-US" b="0" dirty="0" smtClean="0">
              <a:solidFill>
                <a:prstClr val="black">
                  <a:lumMod val="75000"/>
                  <a:lumOff val="25000"/>
                </a:prst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724" y="8589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BI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1539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일정만들기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15174" y="85227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자동일정추천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24238" y="8522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여행공략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927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트렌디한국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326760" y="852274"/>
            <a:ext cx="7425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쿠폰    티켓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4518" y="853795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b="1" dirty="0" smtClean="0">
                <a:latin typeface="+mn-ea"/>
                <a:ea typeface="+mn-ea"/>
              </a:rPr>
              <a:t>로그인 </a:t>
            </a:r>
            <a:r>
              <a:rPr lang="ko-KR" altLang="en-US" sz="600" b="1" dirty="0" err="1" smtClean="0">
                <a:latin typeface="+mn-ea"/>
                <a:ea typeface="+mn-ea"/>
              </a:rPr>
              <a:t>ㅣ</a:t>
            </a:r>
            <a:r>
              <a:rPr lang="ko-KR" altLang="en-US" sz="600" b="1" dirty="0" smtClean="0">
                <a:latin typeface="+mn-ea"/>
                <a:ea typeface="+mn-ea"/>
              </a:rPr>
              <a:t> 회원가입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29241" y="840296"/>
            <a:ext cx="1355176" cy="211667"/>
            <a:chOff x="4064499" y="2336800"/>
            <a:chExt cx="1652694" cy="23706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064499" y="2336800"/>
              <a:ext cx="1652694" cy="237067"/>
            </a:xfrm>
            <a:prstGeom prst="round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Picture 3" descr="D:\sun\sh\1. App\2.0\리뉴얼시안\tourplanb_renewal_final\tourplanb_renewal_map\images_141222\btn_top_search.png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</a:blip>
            <a:srcRect/>
            <a:stretch>
              <a:fillRect/>
            </a:stretch>
          </p:blipFill>
          <p:spPr bwMode="auto">
            <a:xfrm>
              <a:off x="5511049" y="2365021"/>
              <a:ext cx="180623" cy="180623"/>
            </a:xfrm>
            <a:prstGeom prst="rect">
              <a:avLst/>
            </a:prstGeom>
            <a:noFill/>
          </p:spPr>
        </p:pic>
      </p:grpSp>
      <p:pic>
        <p:nvPicPr>
          <p:cNvPr id="25" name="Picture 2" descr="circled, help ico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557" y="887745"/>
            <a:ext cx="118520" cy="1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95216" y="794183"/>
            <a:ext cx="7090031" cy="3171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제목 개체 틀 7"/>
          <p:cNvSpPr txBox="1">
            <a:spLocks/>
          </p:cNvSpPr>
          <p:nvPr userDrawn="1"/>
        </p:nvSpPr>
        <p:spPr>
          <a:xfrm>
            <a:off x="9260620" y="6585318"/>
            <a:ext cx="40728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kumimoji="0" lang="en-US" altLang="ko-KR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맑은 고딕"/>
                <a:ea typeface="맑은 고딕"/>
              </a:rPr>
              <a:t>Page.</a:t>
            </a:r>
            <a:endParaRPr kumimoji="0" lang="ko-KR" altLang="en-US" b="0" dirty="0" smtClean="0">
              <a:solidFill>
                <a:prstClr val="black">
                  <a:lumMod val="75000"/>
                  <a:lumOff val="25000"/>
                </a:prst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32724" y="8589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BI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1539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일정만들기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415174" y="85227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자동일정추천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1924238" y="8522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여행공략</a:t>
            </a:r>
            <a:endParaRPr lang="ko-KR" altLang="en-US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251927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트렌디한국</a:t>
            </a:r>
            <a:endParaRPr lang="ko-KR" altLang="en-US" dirty="0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5643220" y="842832"/>
            <a:ext cx="1355176" cy="211667"/>
            <a:chOff x="4064499" y="2336800"/>
            <a:chExt cx="1652694" cy="23706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064499" y="2336800"/>
              <a:ext cx="1652694" cy="237067"/>
            </a:xfrm>
            <a:prstGeom prst="round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3" descr="D:\sun\sh\1. App\2.0\리뉴얼시안\tourplanb_renewal_final\tourplanb_renewal_map\images_141222\btn_top_search.png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</a:blip>
            <a:srcRect/>
            <a:stretch>
              <a:fillRect/>
            </a:stretch>
          </p:blipFill>
          <p:spPr bwMode="auto">
            <a:xfrm>
              <a:off x="5511049" y="2365021"/>
              <a:ext cx="180623" cy="180623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 userDrawn="1"/>
        </p:nvSpPr>
        <p:spPr>
          <a:xfrm>
            <a:off x="4566647" y="829562"/>
            <a:ext cx="702145" cy="2259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002060"/>
                </a:solidFill>
              </a:rPr>
              <a:t>사용자</a:t>
            </a:r>
            <a:r>
              <a:rPr lang="en-US" altLang="ko-KR" sz="600" b="1" dirty="0" smtClean="0">
                <a:solidFill>
                  <a:srgbClr val="002060"/>
                </a:solidFill>
              </a:rPr>
              <a:t>ID</a:t>
            </a:r>
            <a:endParaRPr lang="ko-KR" altLang="en-US" sz="600" b="1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4560161" y="1070791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타원 8"/>
          <p:cNvSpPr/>
          <p:nvPr userDrawn="1"/>
        </p:nvSpPr>
        <p:spPr>
          <a:xfrm>
            <a:off x="4397335" y="84724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7" name="직사각형 26"/>
          <p:cNvSpPr/>
          <p:nvPr userDrawn="1"/>
        </p:nvSpPr>
        <p:spPr>
          <a:xfrm>
            <a:off x="3271993" y="849637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쿠폰</a:t>
            </a:r>
            <a:r>
              <a:rPr lang="en-US" altLang="ko-KR" b="1" baseline="0" dirty="0" smtClean="0">
                <a:latin typeface="+mn-ea"/>
                <a:ea typeface="+mn-ea"/>
              </a:rPr>
              <a:t>   </a:t>
            </a:r>
            <a:r>
              <a:rPr lang="ko-KR" altLang="en-US" b="1" smtClean="0">
                <a:latin typeface="+mn-ea"/>
                <a:ea typeface="+mn-ea"/>
              </a:rPr>
              <a:t>티켓</a:t>
            </a:r>
            <a:endParaRPr lang="ko-KR" altLang="en-US" dirty="0"/>
          </a:p>
        </p:txBody>
      </p:sp>
      <p:pic>
        <p:nvPicPr>
          <p:cNvPr id="21" name="Picture 2" descr="circled, help ico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68" y="888423"/>
            <a:ext cx="118520" cy="1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 userDrawn="1"/>
        </p:nvSpPr>
        <p:spPr>
          <a:xfrm>
            <a:off x="5083581" y="834665"/>
            <a:ext cx="702145" cy="225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002060"/>
                </a:solidFill>
              </a:rPr>
              <a:t>로그아웃</a:t>
            </a:r>
            <a:endParaRPr lang="ko-KR" alt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1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1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61.png"/><Relationship Id="rId4" Type="http://schemas.openxmlformats.org/officeDocument/2006/relationships/image" Target="../media/image9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0.png"/><Relationship Id="rId5" Type="http://schemas.openxmlformats.org/officeDocument/2006/relationships/image" Target="../media/image97.png"/><Relationship Id="rId4" Type="http://schemas.openxmlformats.org/officeDocument/2006/relationships/image" Target="../media/image12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9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77.png"/><Relationship Id="rId5" Type="http://schemas.openxmlformats.org/officeDocument/2006/relationships/image" Target="../media/image25.png"/><Relationship Id="rId4" Type="http://schemas.openxmlformats.org/officeDocument/2006/relationships/slide" Target="slide68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95.png"/><Relationship Id="rId5" Type="http://schemas.openxmlformats.org/officeDocument/2006/relationships/image" Target="../media/image25.png"/><Relationship Id="rId4" Type="http://schemas.openxmlformats.org/officeDocument/2006/relationships/slide" Target="slide6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5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01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gif"/><Relationship Id="rId3" Type="http://schemas.openxmlformats.org/officeDocument/2006/relationships/image" Target="../media/image107.png"/><Relationship Id="rId7" Type="http://schemas.openxmlformats.org/officeDocument/2006/relationships/image" Target="../media/image111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02.png"/><Relationship Id="rId7" Type="http://schemas.openxmlformats.org/officeDocument/2006/relationships/image" Target="../media/image9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7.png"/><Relationship Id="rId5" Type="http://schemas.openxmlformats.org/officeDocument/2006/relationships/image" Target="../media/image12.png"/><Relationship Id="rId4" Type="http://schemas.openxmlformats.org/officeDocument/2006/relationships/image" Target="../media/image62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gsshop.com/mi09/main/ibk.jpg" TargetMode="Externa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mpany.gsshop.com/zh" TargetMode="Externa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beeo.com/_html/do_business.html" TargetMode="Externa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mage.gsshop.com/mi09/main/ibk.jpg" TargetMode="Externa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68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12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40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4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4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7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12" Type="http://schemas.openxmlformats.org/officeDocument/2006/relationships/image" Target="../media/image3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5" Type="http://schemas.openxmlformats.org/officeDocument/2006/relationships/image" Target="../media/image48.png"/><Relationship Id="rId10" Type="http://schemas.openxmlformats.org/officeDocument/2006/relationships/image" Target="../media/image29.png"/><Relationship Id="rId4" Type="http://schemas.openxmlformats.org/officeDocument/2006/relationships/image" Target="../media/image37.png"/><Relationship Id="rId9" Type="http://schemas.openxmlformats.org/officeDocument/2006/relationships/image" Target="../media/image28.png"/><Relationship Id="rId1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47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7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30.png"/><Relationship Id="rId10" Type="http://schemas.openxmlformats.org/officeDocument/2006/relationships/image" Target="../media/image33.png"/><Relationship Id="rId19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4.png"/><Relationship Id="rId11" Type="http://schemas.openxmlformats.org/officeDocument/2006/relationships/image" Target="../media/image30.png"/><Relationship Id="rId5" Type="http://schemas.openxmlformats.org/officeDocument/2006/relationships/image" Target="../media/image53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6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1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54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59.png"/><Relationship Id="rId1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2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60.png"/><Relationship Id="rId5" Type="http://schemas.openxmlformats.org/officeDocument/2006/relationships/image" Target="../media/image29.png"/><Relationship Id="rId1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59.png"/><Relationship Id="rId1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1.xml"/><Relationship Id="rId6" Type="http://schemas.microsoft.com/office/2007/relationships/hdphoto" Target="../media/hdphoto1.wdp"/><Relationship Id="rId5" Type="http://schemas.openxmlformats.org/officeDocument/2006/relationships/image" Target="../media/image67.png"/><Relationship Id="rId10" Type="http://schemas.openxmlformats.org/officeDocument/2006/relationships/image" Target="../media/image55.png"/><Relationship Id="rId4" Type="http://schemas.openxmlformats.org/officeDocument/2006/relationships/image" Target="../media/image66.png"/><Relationship Id="rId9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60.png"/><Relationship Id="rId5" Type="http://schemas.openxmlformats.org/officeDocument/2006/relationships/image" Target="../media/image29.png"/><Relationship Id="rId10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29.png"/><Relationship Id="rId10" Type="http://schemas.openxmlformats.org/officeDocument/2006/relationships/image" Target="../media/image60.png"/><Relationship Id="rId4" Type="http://schemas.openxmlformats.org/officeDocument/2006/relationships/image" Target="../media/image28.png"/><Relationship Id="rId9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5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72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.png"/><Relationship Id="rId11" Type="http://schemas.openxmlformats.org/officeDocument/2006/relationships/image" Target="../media/image71.png"/><Relationship Id="rId5" Type="http://schemas.openxmlformats.org/officeDocument/2006/relationships/image" Target="../media/image29.png"/><Relationship Id="rId15" Type="http://schemas.openxmlformats.org/officeDocument/2006/relationships/image" Target="../media/image61.png"/><Relationship Id="rId10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openxmlformats.org/officeDocument/2006/relationships/image" Target="../media/image70.png"/><Relationship Id="rId1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5.png"/><Relationship Id="rId5" Type="http://schemas.openxmlformats.org/officeDocument/2006/relationships/slide" Target="slide68.xml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slide" Target="slide68.xml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2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1.xml"/><Relationship Id="rId6" Type="http://schemas.openxmlformats.org/officeDocument/2006/relationships/slide" Target="slide68.xml"/><Relationship Id="rId11" Type="http://schemas.openxmlformats.org/officeDocument/2006/relationships/image" Target="../media/image80.png"/><Relationship Id="rId5" Type="http://schemas.openxmlformats.org/officeDocument/2006/relationships/image" Target="../media/image72.png"/><Relationship Id="rId10" Type="http://schemas.openxmlformats.org/officeDocument/2006/relationships/image" Target="../media/image79.png"/><Relationship Id="rId4" Type="http://schemas.openxmlformats.org/officeDocument/2006/relationships/image" Target="../media/image61.png"/><Relationship Id="rId9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0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1.png"/><Relationship Id="rId11" Type="http://schemas.openxmlformats.org/officeDocument/2006/relationships/image" Target="../media/image82.png"/><Relationship Id="rId5" Type="http://schemas.microsoft.com/office/2007/relationships/hdphoto" Target="../media/hdphoto1.wdp"/><Relationship Id="rId10" Type="http://schemas.openxmlformats.org/officeDocument/2006/relationships/image" Target="../media/image61.png"/><Relationship Id="rId4" Type="http://schemas.openxmlformats.org/officeDocument/2006/relationships/image" Target="../media/image81.png"/><Relationship Id="rId9" Type="http://schemas.openxmlformats.org/officeDocument/2006/relationships/image" Target="../media/image5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73.png"/><Relationship Id="rId9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1.xml"/><Relationship Id="rId6" Type="http://schemas.microsoft.com/office/2007/relationships/hdphoto" Target="../media/hdphoto1.wdp"/><Relationship Id="rId5" Type="http://schemas.openxmlformats.org/officeDocument/2006/relationships/image" Target="../media/image86.png"/><Relationship Id="rId10" Type="http://schemas.openxmlformats.org/officeDocument/2006/relationships/image" Target="../media/image5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1.xml"/><Relationship Id="rId6" Type="http://schemas.microsoft.com/office/2007/relationships/hdphoto" Target="../media/hdphoto1.wdp"/><Relationship Id="rId5" Type="http://schemas.openxmlformats.org/officeDocument/2006/relationships/image" Target="../media/image86.png"/><Relationship Id="rId10" Type="http://schemas.openxmlformats.org/officeDocument/2006/relationships/image" Target="../media/image5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1.xml"/><Relationship Id="rId6" Type="http://schemas.openxmlformats.org/officeDocument/2006/relationships/slide" Target="slide68.xml"/><Relationship Id="rId5" Type="http://schemas.openxmlformats.org/officeDocument/2006/relationships/image" Target="../media/image87.png"/><Relationship Id="rId4" Type="http://schemas.openxmlformats.org/officeDocument/2006/relationships/image" Target="../media/image61.png"/><Relationship Id="rId9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" Target="slide68.xml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2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61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8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2.png"/><Relationship Id="rId5" Type="http://schemas.openxmlformats.org/officeDocument/2006/relationships/image" Target="../media/image25.png"/><Relationship Id="rId4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71.png"/><Relationship Id="rId4" Type="http://schemas.microsoft.com/office/2007/relationships/hdphoto" Target="../media/hdphoto1.wdp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4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1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0.png"/><Relationship Id="rId4" Type="http://schemas.openxmlformats.org/officeDocument/2006/relationships/image" Target="../media/image9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0.png"/><Relationship Id="rId4" Type="http://schemas.openxmlformats.org/officeDocument/2006/relationships/image" Target="../media/image9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7"/>
          <p:cNvSpPr txBox="1">
            <a:spLocks/>
          </p:cNvSpPr>
          <p:nvPr/>
        </p:nvSpPr>
        <p:spPr>
          <a:xfrm>
            <a:off x="903300" y="3000764"/>
            <a:ext cx="2969580" cy="190240"/>
          </a:xfrm>
          <a:prstGeom prst="rect">
            <a:avLst/>
          </a:prstGeom>
        </p:spPr>
        <p:txBody>
          <a:bodyPr vert="horz" wrap="square" lIns="18000" tIns="18000" rIns="18000" bIns="18000" rtlCol="0" anchor="ctr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Planning By </a:t>
            </a:r>
            <a:r>
              <a:rPr kumimoji="0"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다비오 김윤희 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    </a:t>
            </a:r>
            <a:r>
              <a:rPr kumimoji="0"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1.31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5805" y="2721066"/>
            <a:ext cx="1194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date 2015-05-12</a:t>
            </a:r>
          </a:p>
        </p:txBody>
      </p:sp>
      <p:graphicFrame>
        <p:nvGraphicFramePr>
          <p:cNvPr id="12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22451"/>
              </p:ext>
            </p:extLst>
          </p:nvPr>
        </p:nvGraphicFramePr>
        <p:xfrm>
          <a:off x="4424887" y="3991241"/>
          <a:ext cx="5108575" cy="1556058"/>
        </p:xfrm>
        <a:graphic>
          <a:graphicData uri="http://schemas.openxmlformats.org/drawingml/2006/table">
            <a:tbl>
              <a:tblPr/>
              <a:tblGrid>
                <a:gridCol w="649288"/>
                <a:gridCol w="750892"/>
                <a:gridCol w="3149600"/>
                <a:gridCol w="55879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2015.03.20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버전 화면설계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1.1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2015.03.30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smtClean="0"/>
                        <a:t>상품 </a:t>
                      </a:r>
                      <a:r>
                        <a:rPr lang="ko-KR" altLang="en-US" sz="800" b="1" dirty="0" smtClean="0"/>
                        <a:t>상세 페이지 옵션 수정</a:t>
                      </a:r>
                      <a:endParaRPr lang="en-US" altLang="ko-KR" sz="800" b="1" dirty="0" smtClean="0"/>
                    </a:p>
                    <a:p>
                      <a:pPr algn="l"/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smtClean="0"/>
                        <a:t>마이페이지 </a:t>
                      </a:r>
                      <a:r>
                        <a:rPr lang="ko-KR" altLang="en-US" sz="800" b="1" dirty="0" err="1" smtClean="0"/>
                        <a:t>콘텐츠</a:t>
                      </a:r>
                      <a:r>
                        <a:rPr lang="ko-KR" altLang="en-US" sz="800" b="1" dirty="0" smtClean="0"/>
                        <a:t> 편집기능 추가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김윤희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1.2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2015.04.07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/>
                        <a:t>자동일정추천</a:t>
                      </a:r>
                      <a:r>
                        <a:rPr lang="ko-KR" altLang="en-US" sz="800" b="1" baseline="0" dirty="0" smtClean="0"/>
                        <a:t> 변경 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김윤희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1.3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2015.04.27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 smtClean="0"/>
                        <a:t>-</a:t>
                      </a:r>
                      <a:r>
                        <a:rPr lang="ko-KR" altLang="en-US" sz="800" b="1" smtClean="0"/>
                        <a:t>주문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smtClean="0"/>
                        <a:t>결제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smtClean="0"/>
                        <a:t>취소</a:t>
                      </a:r>
                      <a:r>
                        <a:rPr lang="ko-KR" altLang="en-US" sz="800" b="1" baseline="0" smtClean="0"/>
                        <a:t> 페이지 수정 </a:t>
                      </a:r>
                      <a:r>
                        <a:rPr lang="en-US" altLang="ko-KR" sz="800" b="1" baseline="0" dirty="0" smtClean="0"/>
                        <a:t>/</a:t>
                      </a:r>
                      <a:r>
                        <a:rPr lang="ko-KR" altLang="en-US" sz="800" b="1" baseline="0" smtClean="0"/>
                        <a:t>회원가입변경 및 로그인 수정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김윤희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1.31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2015.05.12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 smtClean="0"/>
                        <a:t>- </a:t>
                      </a:r>
                      <a:r>
                        <a:rPr lang="ko-KR" altLang="en-US" sz="800" b="1" smtClean="0"/>
                        <a:t>패스워드변경 구조변경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smtClean="0"/>
                        <a:t>일부 페이지추가 및 내용 수정업데이트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김윤희</a:t>
                      </a:r>
                      <a:endParaRPr lang="ko-KR" altLang="en-US" sz="800" b="1" dirty="0"/>
                    </a:p>
                  </a:txBody>
                  <a:tcPr marL="91429" marR="91429" marT="45715" marB="4571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58"/>
          <p:cNvSpPr txBox="1">
            <a:spLocks noChangeArrowheads="1"/>
          </p:cNvSpPr>
          <p:nvPr/>
        </p:nvSpPr>
        <p:spPr bwMode="auto">
          <a:xfrm>
            <a:off x="4321635" y="3736822"/>
            <a:ext cx="2881313" cy="2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Version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History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6536" y="213285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spcAft>
                <a:spcPts val="0"/>
              </a:spcAft>
              <a:defRPr/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한하요우</a:t>
            </a:r>
            <a:r>
              <a:rPr lang="ko-KR" altLang="ko-KR" sz="2400" b="1" smtClean="0"/>
              <a:t>韩哈游</a:t>
            </a:r>
            <a:r>
              <a:rPr kumimoji="0" lang="en-US" altLang="zh-CN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WEB </a:t>
            </a:r>
            <a:r>
              <a:rPr kumimoji="0" lang="en-US" altLang="zh-CN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service</a:t>
            </a:r>
            <a:endParaRPr kumimoji="0"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6896" y="6038148"/>
            <a:ext cx="1839381" cy="4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9123867" y="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모서리가 둥근 직사각형 178"/>
          <p:cNvSpPr/>
          <p:nvPr/>
        </p:nvSpPr>
        <p:spPr>
          <a:xfrm>
            <a:off x="5307116" y="2482809"/>
            <a:ext cx="1001876" cy="1627128"/>
          </a:xfrm>
          <a:prstGeom prst="roundRect">
            <a:avLst>
              <a:gd name="adj" fmla="val 3141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쇼핑몰 페이지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93817" y="104138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트렌디한국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93817" y="190543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 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바로 </a:t>
            </a:r>
            <a:r>
              <a:rPr lang="ko-KR" altLang="en-US" dirty="0" smtClean="0">
                <a:solidFill>
                  <a:schemeClr val="tx1"/>
                </a:solidFill>
              </a:rPr>
              <a:t>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00174" y="2465474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50409" y="1041381"/>
            <a:ext cx="864000" cy="432000"/>
          </a:xfrm>
          <a:prstGeom prst="roundRect">
            <a:avLst>
              <a:gd name="adj" fmla="val 1285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테마 쇼핑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50409" y="1584961"/>
            <a:ext cx="864000" cy="432000"/>
          </a:xfrm>
          <a:prstGeom prst="roundRect">
            <a:avLst>
              <a:gd name="adj" fmla="val 988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카테고리쇼핑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53417" y="1360117"/>
            <a:ext cx="864000" cy="432000"/>
          </a:xfrm>
          <a:prstGeom prst="roundRect">
            <a:avLst>
              <a:gd name="adj" fmla="val 1418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69355" y="1360117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57" idx="3"/>
            <a:endCxn id="5" idx="1"/>
          </p:cNvCxnSpPr>
          <p:nvPr/>
        </p:nvCxnSpPr>
        <p:spPr>
          <a:xfrm>
            <a:off x="1295800" y="1257381"/>
            <a:ext cx="298017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3"/>
            <a:endCxn id="17" idx="1"/>
          </p:cNvCxnSpPr>
          <p:nvPr/>
        </p:nvCxnSpPr>
        <p:spPr>
          <a:xfrm flipV="1">
            <a:off x="2457817" y="1257381"/>
            <a:ext cx="792592" cy="864058"/>
          </a:xfrm>
          <a:prstGeom prst="bentConnector3">
            <a:avLst>
              <a:gd name="adj1" fmla="val 60081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95" idx="1"/>
          </p:cNvCxnSpPr>
          <p:nvPr/>
        </p:nvCxnSpPr>
        <p:spPr>
          <a:xfrm>
            <a:off x="5385000" y="1257381"/>
            <a:ext cx="465746" cy="324029"/>
          </a:xfrm>
          <a:prstGeom prst="bentConnector3">
            <a:avLst>
              <a:gd name="adj1" fmla="val 40469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8" idx="3"/>
            <a:endCxn id="95" idx="1"/>
          </p:cNvCxnSpPr>
          <p:nvPr/>
        </p:nvCxnSpPr>
        <p:spPr>
          <a:xfrm flipV="1">
            <a:off x="4114409" y="1581410"/>
            <a:ext cx="1736337" cy="219551"/>
          </a:xfrm>
          <a:prstGeom prst="bentConnector3">
            <a:avLst>
              <a:gd name="adj1" fmla="val 84256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7" idx="3"/>
            <a:endCxn id="94" idx="1"/>
          </p:cNvCxnSpPr>
          <p:nvPr/>
        </p:nvCxnSpPr>
        <p:spPr>
          <a:xfrm>
            <a:off x="1295800" y="1257381"/>
            <a:ext cx="304374" cy="208909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7" idx="3"/>
            <a:endCxn id="15" idx="1"/>
          </p:cNvCxnSpPr>
          <p:nvPr/>
        </p:nvCxnSpPr>
        <p:spPr>
          <a:xfrm>
            <a:off x="1295800" y="1257381"/>
            <a:ext cx="304374" cy="142409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94" idx="3"/>
            <a:endCxn id="17" idx="1"/>
          </p:cNvCxnSpPr>
          <p:nvPr/>
        </p:nvCxnSpPr>
        <p:spPr>
          <a:xfrm flipV="1">
            <a:off x="2772410" y="1257381"/>
            <a:ext cx="477999" cy="2089099"/>
          </a:xfrm>
          <a:prstGeom prst="bentConnector3">
            <a:avLst>
              <a:gd name="adj1" fmla="val 35142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55321" y="2714632"/>
            <a:ext cx="2632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43698" y="3336078"/>
            <a:ext cx="24237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1" name="꺾인 연결선 50"/>
          <p:cNvCxnSpPr>
            <a:stCxn id="57" idx="3"/>
            <a:endCxn id="10" idx="1"/>
          </p:cNvCxnSpPr>
          <p:nvPr/>
        </p:nvCxnSpPr>
        <p:spPr>
          <a:xfrm>
            <a:off x="1295800" y="1257381"/>
            <a:ext cx="298017" cy="86405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endCxn id="18" idx="1"/>
          </p:cNvCxnSpPr>
          <p:nvPr/>
        </p:nvCxnSpPr>
        <p:spPr>
          <a:xfrm rot="5400000" flipH="1" flipV="1">
            <a:off x="2763674" y="1967208"/>
            <a:ext cx="652981" cy="320489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31800" y="104138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600174" y="3130480"/>
            <a:ext cx="1172236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배송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광고로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 페이지 진입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850746" y="1365410"/>
            <a:ext cx="864000" cy="432000"/>
          </a:xfrm>
          <a:prstGeom prst="roundRect">
            <a:avLst>
              <a:gd name="adj" fmla="val 1418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리스트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21000" y="1041381"/>
            <a:ext cx="864000" cy="432000"/>
          </a:xfrm>
          <a:prstGeom prst="roundRect">
            <a:avLst>
              <a:gd name="adj" fmla="val 1285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쇼핑 테마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379748" y="2588997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종아요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79748" y="3092626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379748" y="3596255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168925" y="4949590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장바구니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56111" y="4949590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바로구매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706844" y="5728709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648380" y="5723782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계속 쇼핑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95352" y="4947506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결제 페이지이동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638226" y="4947506"/>
            <a:ext cx="864000" cy="432000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옵션 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5" idx="3"/>
            <a:endCxn id="17" idx="1"/>
          </p:cNvCxnSpPr>
          <p:nvPr/>
        </p:nvCxnSpPr>
        <p:spPr>
          <a:xfrm>
            <a:off x="2457817" y="1257381"/>
            <a:ext cx="792592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7" idx="3"/>
            <a:endCxn id="97" idx="1"/>
          </p:cNvCxnSpPr>
          <p:nvPr/>
        </p:nvCxnSpPr>
        <p:spPr>
          <a:xfrm>
            <a:off x="4114409" y="1257381"/>
            <a:ext cx="406591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95" idx="3"/>
            <a:endCxn id="20" idx="1"/>
          </p:cNvCxnSpPr>
          <p:nvPr/>
        </p:nvCxnSpPr>
        <p:spPr>
          <a:xfrm flipV="1">
            <a:off x="6714746" y="1576117"/>
            <a:ext cx="538671" cy="529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0" idx="3"/>
            <a:endCxn id="21" idx="1"/>
          </p:cNvCxnSpPr>
          <p:nvPr/>
        </p:nvCxnSpPr>
        <p:spPr>
          <a:xfrm>
            <a:off x="8117417" y="1576117"/>
            <a:ext cx="551938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02" idx="1"/>
            <a:endCxn id="106" idx="3"/>
          </p:cNvCxnSpPr>
          <p:nvPr/>
        </p:nvCxnSpPr>
        <p:spPr>
          <a:xfrm flipH="1" flipV="1">
            <a:off x="5502226" y="5163506"/>
            <a:ext cx="453885" cy="208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06" idx="1"/>
            <a:endCxn id="105" idx="3"/>
          </p:cNvCxnSpPr>
          <p:nvPr/>
        </p:nvCxnSpPr>
        <p:spPr>
          <a:xfrm flipH="1">
            <a:off x="4159352" y="5163506"/>
            <a:ext cx="478874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5" idx="3"/>
            <a:endCxn id="17" idx="1"/>
          </p:cNvCxnSpPr>
          <p:nvPr/>
        </p:nvCxnSpPr>
        <p:spPr>
          <a:xfrm flipV="1">
            <a:off x="2464174" y="1257381"/>
            <a:ext cx="786235" cy="1424093"/>
          </a:xfrm>
          <a:prstGeom prst="bentConnector3">
            <a:avLst>
              <a:gd name="adj1" fmla="val 59033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21" idx="2"/>
            <a:endCxn id="179" idx="3"/>
          </p:cNvCxnSpPr>
          <p:nvPr/>
        </p:nvCxnSpPr>
        <p:spPr>
          <a:xfrm rot="5400000">
            <a:off x="6953046" y="1148064"/>
            <a:ext cx="1504256" cy="2792363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21" idx="2"/>
            <a:endCxn id="101" idx="0"/>
          </p:cNvCxnSpPr>
          <p:nvPr/>
        </p:nvCxnSpPr>
        <p:spPr>
          <a:xfrm rot="5400000">
            <a:off x="6772404" y="2620638"/>
            <a:ext cx="3157473" cy="1500430"/>
          </a:xfrm>
          <a:prstGeom prst="bentConnector3">
            <a:avLst>
              <a:gd name="adj1" fmla="val 85989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21" idx="2"/>
            <a:endCxn id="102" idx="0"/>
          </p:cNvCxnSpPr>
          <p:nvPr/>
        </p:nvCxnSpPr>
        <p:spPr>
          <a:xfrm rot="5400000">
            <a:off x="6165997" y="2014231"/>
            <a:ext cx="3157473" cy="2713244"/>
          </a:xfrm>
          <a:prstGeom prst="bentConnector3">
            <a:avLst>
              <a:gd name="adj1" fmla="val 85989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01" idx="2"/>
            <a:endCxn id="103" idx="0"/>
          </p:cNvCxnSpPr>
          <p:nvPr/>
        </p:nvCxnSpPr>
        <p:spPr>
          <a:xfrm rot="5400000">
            <a:off x="7196326" y="5324109"/>
            <a:ext cx="347119" cy="46208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01" idx="2"/>
            <a:endCxn id="104" idx="0"/>
          </p:cNvCxnSpPr>
          <p:nvPr/>
        </p:nvCxnSpPr>
        <p:spPr>
          <a:xfrm rot="16200000" flipH="1">
            <a:off x="7669556" y="5312958"/>
            <a:ext cx="342192" cy="479455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75131" y="3013691"/>
            <a:ext cx="49244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7932914" y="2605022"/>
            <a:ext cx="864000" cy="432000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182" name="꺾인 연결선 181"/>
          <p:cNvCxnSpPr>
            <a:stCxn id="46" idx="0"/>
            <a:endCxn id="47" idx="0"/>
          </p:cNvCxnSpPr>
          <p:nvPr/>
        </p:nvCxnSpPr>
        <p:spPr>
          <a:xfrm rot="16200000" flipV="1">
            <a:off x="8538800" y="2431137"/>
            <a:ext cx="408669" cy="756439"/>
          </a:xfrm>
          <a:prstGeom prst="bentConnector3">
            <a:avLst>
              <a:gd name="adj1" fmla="val 155938"/>
            </a:avLst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47" idx="2"/>
            <a:endCxn id="46" idx="1"/>
          </p:cNvCxnSpPr>
          <p:nvPr/>
        </p:nvCxnSpPr>
        <p:spPr>
          <a:xfrm rot="16200000" flipH="1">
            <a:off x="8577827" y="2824108"/>
            <a:ext cx="84391" cy="510217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198"/>
          <p:cNvSpPr/>
          <p:nvPr/>
        </p:nvSpPr>
        <p:spPr>
          <a:xfrm>
            <a:off x="4446986" y="4423012"/>
            <a:ext cx="678044" cy="292365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204149" y="4423012"/>
            <a:ext cx="678044" cy="292365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리뷰쓰기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366470" y="3163234"/>
            <a:ext cx="678044" cy="292365"/>
          </a:xfrm>
          <a:prstGeom prst="roundRect">
            <a:avLst>
              <a:gd name="adj" fmla="val 1682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smtClean="0">
                <a:solidFill>
                  <a:schemeClr val="tx1"/>
                </a:solidFill>
              </a:rPr>
              <a:t>공유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03" name="꺾인 연결선 202"/>
          <p:cNvCxnSpPr>
            <a:stCxn id="179" idx="2"/>
            <a:endCxn id="199" idx="0"/>
          </p:cNvCxnSpPr>
          <p:nvPr/>
        </p:nvCxnSpPr>
        <p:spPr>
          <a:xfrm rot="5400000">
            <a:off x="5140494" y="3755451"/>
            <a:ext cx="313075" cy="1022046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179" idx="2"/>
            <a:endCxn id="200" idx="0"/>
          </p:cNvCxnSpPr>
          <p:nvPr/>
        </p:nvCxnSpPr>
        <p:spPr>
          <a:xfrm rot="5400000">
            <a:off x="5519076" y="4134033"/>
            <a:ext cx="313075" cy="26488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99" idx="1"/>
            <a:endCxn id="202" idx="3"/>
          </p:cNvCxnSpPr>
          <p:nvPr/>
        </p:nvCxnSpPr>
        <p:spPr>
          <a:xfrm flipH="1">
            <a:off x="5044514" y="3308626"/>
            <a:ext cx="335234" cy="79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O02-03-04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이전배송지 없는 경우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41010"/>
              </p:ext>
            </p:extLst>
          </p:nvPr>
        </p:nvGraphicFramePr>
        <p:xfrm>
          <a:off x="7220191" y="571480"/>
          <a:ext cx="2640978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이전주소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배송지 목록 페이지 이동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이전 배송 정보 없는 경우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smtClean="0"/>
                        <a:t>이전 배송지가 없습니다</a:t>
                      </a:r>
                      <a:r>
                        <a:rPr lang="en-US" altLang="ko-KR" sz="800" baseline="0" dirty="0" smtClean="0"/>
                        <a:t>.”</a:t>
                      </a:r>
                      <a:endParaRPr lang="ko-KR" altLang="en-US" sz="80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신규배송지</a:t>
                      </a:r>
                      <a:r>
                        <a:rPr lang="ko-KR" altLang="en-US" sz="800" dirty="0" smtClean="0"/>
                        <a:t> 등록 버튼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배송지 조회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smtClean="0"/>
                        <a:t>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726982" y="134448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이전 </a:t>
            </a:r>
            <a:r>
              <a:rPr lang="ko-KR" altLang="en-US" sz="1050" b="1" dirty="0" err="1" smtClean="0">
                <a:latin typeface="+mn-ea"/>
                <a:ea typeface="+mn-ea"/>
              </a:rPr>
              <a:t>배송지</a:t>
            </a:r>
            <a:r>
              <a:rPr lang="ko-KR" altLang="en-US" sz="1050" b="1" dirty="0" smtClean="0">
                <a:latin typeface="+mn-ea"/>
                <a:ea typeface="+mn-ea"/>
              </a:rPr>
              <a:t> 선택</a:t>
            </a: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33503" y="12899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2" name="TextBox 1"/>
          <p:cNvSpPr txBox="1"/>
          <p:nvPr/>
        </p:nvSpPr>
        <p:spPr>
          <a:xfrm>
            <a:off x="2638811" y="2566381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이전배송지가 없습니다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  <a:endParaRPr lang="ko-KR" altLang="en-US" sz="1000" b="1" dirty="0" smtClean="0">
              <a:latin typeface="+mn-ea"/>
              <a:ea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5288" y="2070181"/>
            <a:ext cx="5674558" cy="1205036"/>
            <a:chOff x="363107" y="5061839"/>
            <a:chExt cx="5674558" cy="1205036"/>
          </a:xfrm>
          <a:solidFill>
            <a:schemeClr val="bg1"/>
          </a:solidFill>
        </p:grpSpPr>
        <p:cxnSp>
          <p:nvCxnSpPr>
            <p:cNvPr id="36" name="직선 연결선 35"/>
            <p:cNvCxnSpPr/>
            <p:nvPr/>
          </p:nvCxnSpPr>
          <p:spPr>
            <a:xfrm>
              <a:off x="398294" y="5061839"/>
              <a:ext cx="5639371" cy="12619"/>
            </a:xfrm>
            <a:prstGeom prst="line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363107" y="6225925"/>
              <a:ext cx="5674558" cy="40950"/>
            </a:xfrm>
            <a:prstGeom prst="line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2267885" y="3411039"/>
            <a:ext cx="1080779" cy="249415"/>
            <a:chOff x="163430" y="5411353"/>
            <a:chExt cx="1080779" cy="249415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13503" y="1207459"/>
            <a:ext cx="6034290" cy="283960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86" y="1323458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3409214" y="3409665"/>
            <a:ext cx="1080779" cy="249415"/>
            <a:chOff x="163430" y="5411353"/>
            <a:chExt cx="1080779" cy="24941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닫기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9697" y="1814242"/>
            <a:ext cx="204254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최근 배송주소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최대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smtClean="0">
                <a:latin typeface="+mn-ea"/>
                <a:ea typeface="+mn-ea"/>
              </a:rPr>
              <a:t>를 보여드립니다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6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(date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picker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27610"/>
              </p:ext>
            </p:extLst>
          </p:nvPr>
        </p:nvGraphicFramePr>
        <p:xfrm>
          <a:off x="7182137" y="2801"/>
          <a:ext cx="2723863" cy="63711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419"/>
                <a:gridCol w="2360444"/>
              </a:tblGrid>
              <a:tr h="20718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NO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80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지정일 배송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지정일 배송 가능 상품 주문서 작성시만 활성화</a:t>
                      </a:r>
                      <a:endParaRPr lang="ko-KR" altLang="en-US" sz="8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여행예정일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날짜 직접 입력 안됨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여행 시작일 선택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날짜 입력 창 및 달력 아이콘 선택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달력 창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(date picker)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="1" u="sng" smtClean="0">
                          <a:solidFill>
                            <a:srgbClr val="FF0000"/>
                          </a:solidFill>
                        </a:rPr>
                        <a:t>시작일 선택 </a:t>
                      </a:r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주문서 작성 당일 이후부터만 선택 가능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이전 날짜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dim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처리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선택 불가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u="sng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5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여행  종료일  선택 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날짜 입력 창 및 달력 아이콘 선택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달력 창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(date picker)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1" u="sng" dirty="0" smtClean="0">
                          <a:solidFill>
                            <a:srgbClr val="FF0000"/>
                          </a:solidFill>
                        </a:rPr>
                        <a:t>종료일 선택 </a:t>
                      </a:r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시작일 이후부터 선택 가능 </a:t>
                      </a:r>
                      <a:endParaRPr lang="en-US" altLang="ko-KR" sz="800" b="1" u="sng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</a:rPr>
                        <a:t>     (</a:t>
                      </a:r>
                      <a:r>
                        <a:rPr lang="ko-KR" altLang="en-US" sz="800" b="1" u="none" baseline="0" smtClean="0">
                          <a:solidFill>
                            <a:srgbClr val="FF0000"/>
                          </a:solidFill>
                        </a:rPr>
                        <a:t>이전 날짜 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</a:rPr>
                        <a:t>dim</a:t>
                      </a:r>
                      <a:r>
                        <a:rPr lang="ko-KR" altLang="en-US" sz="800" b="1" u="none" baseline="0" smtClean="0">
                          <a:solidFill>
                            <a:srgbClr val="FF0000"/>
                          </a:solidFill>
                        </a:rPr>
                        <a:t>처리 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u="none" baseline="0" smtClean="0">
                          <a:solidFill>
                            <a:srgbClr val="FF0000"/>
                          </a:solidFill>
                        </a:rPr>
                        <a:t>선택 불가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u="sng" baseline="0" dirty="0" smtClean="0">
                          <a:solidFill>
                            <a:srgbClr val="FF0000"/>
                          </a:solidFill>
                        </a:rPr>
                        <a:t>시작일이 현재일 상태 </a:t>
                      </a:r>
                      <a:r>
                        <a:rPr lang="ko-KR" altLang="en-US" sz="800" b="1" u="sng" baseline="0" dirty="0" err="1" smtClean="0">
                          <a:solidFill>
                            <a:srgbClr val="FF0000"/>
                          </a:solidFill>
                        </a:rPr>
                        <a:t>종료일이을</a:t>
                      </a:r>
                      <a:r>
                        <a:rPr lang="ko-KR" altLang="en-US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당일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/ 1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박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/2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박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일 선택 시 안내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800" b="1" u="sng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선택하신 여행기간동안에는 희망배송일 지정이 불가합니다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.”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smtClean="0"/>
                        <a:t>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dirty="0" smtClean="0"/>
                        <a:t>배송 희망일 선택 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smtClean="0"/>
                        <a:t>날짜 직접 입력 안됨</a:t>
                      </a:r>
                      <a:r>
                        <a:rPr lang="en-US" altLang="ko-KR" sz="7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날짜 </a:t>
                      </a:r>
                      <a:r>
                        <a:rPr lang="ko-KR" altLang="en-US" sz="700" dirty="0" err="1" smtClean="0"/>
                        <a:t>입력창</a:t>
                      </a:r>
                      <a:r>
                        <a:rPr lang="ko-KR" altLang="en-US" sz="700" dirty="0" smtClean="0"/>
                        <a:t> 및 달력 아이콘 선택 </a:t>
                      </a:r>
                      <a:r>
                        <a:rPr lang="en-US" altLang="ko-KR" sz="7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달력창</a:t>
                      </a:r>
                      <a:r>
                        <a:rPr lang="en-US" altLang="ko-KR" sz="700" dirty="0" smtClean="0"/>
                        <a:t>(date picker</a:t>
                      </a:r>
                      <a:r>
                        <a:rPr lang="en-US" altLang="ko-KR" sz="700" smtClean="0"/>
                        <a:t>)</a:t>
                      </a:r>
                      <a:r>
                        <a:rPr lang="ko-KR" altLang="en-US" sz="700" smtClean="0"/>
                        <a:t>  노출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080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배송희망일 선택 </a:t>
                      </a:r>
                      <a:endParaRPr lang="en-US" altLang="ko-KR" sz="7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배송 희망일</a:t>
                      </a:r>
                      <a:r>
                        <a:rPr lang="ko-KR" altLang="en-US" sz="700" baseline="0" dirty="0" smtClean="0"/>
                        <a:t> 선택 시 선택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smtClean="0"/>
                        <a:t>가능 범위만 활성화 </a:t>
                      </a:r>
                      <a:endParaRPr lang="en-US" altLang="ko-KR" sz="7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/>
                        <a:t>이외 날짜 </a:t>
                      </a:r>
                      <a:r>
                        <a:rPr lang="en-US" altLang="ko-KR" sz="700" baseline="0" dirty="0" smtClean="0"/>
                        <a:t>dim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/>
                        <a:t>배송 시작일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smtClean="0"/>
                        <a:t>여행 시작 </a:t>
                      </a:r>
                      <a:r>
                        <a:rPr lang="en-US" altLang="ko-KR" sz="700" baseline="0" dirty="0" smtClean="0"/>
                        <a:t>3</a:t>
                      </a:r>
                      <a:r>
                        <a:rPr lang="ko-KR" altLang="en-US" sz="700" baseline="0" smtClean="0"/>
                        <a:t>일 이후부터 선택 가능</a:t>
                      </a:r>
                      <a:endParaRPr lang="en-US" altLang="ko-KR" sz="7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/>
                        <a:t>마지막 배송일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smtClean="0"/>
                        <a:t>여행 종료일 하루 전</a:t>
                      </a:r>
                      <a:endParaRPr lang="en-US" altLang="ko-KR" sz="7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/>
                        <a:t>예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smtClean="0"/>
                        <a:t>여행예정일 </a:t>
                      </a:r>
                      <a:r>
                        <a:rPr lang="en-US" altLang="ko-KR" sz="700" baseline="0" dirty="0" smtClean="0"/>
                        <a:t>20150403~20150419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/>
                        <a:t>배송희망 선택 가능일 </a:t>
                      </a:r>
                      <a:r>
                        <a:rPr lang="en-US" altLang="ko-KR" sz="700" baseline="0" dirty="0" smtClean="0"/>
                        <a:t>: 20150407~20150418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rgbClr val="00B050"/>
                          </a:solidFill>
                        </a:rPr>
                        <a:t>정책 고도화</a:t>
                      </a:r>
                      <a:r>
                        <a:rPr lang="en-US" altLang="ko-KR" sz="700" b="1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700" b="1" baseline="0" smtClean="0">
                          <a:solidFill>
                            <a:srgbClr val="00B050"/>
                          </a:solidFill>
                        </a:rPr>
                        <a:t>수정 가능성 있음 </a:t>
                      </a:r>
                      <a:endParaRPr lang="en-US" altLang="ko-KR" sz="700" b="1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700" b="1" baseline="0" smtClean="0">
                          <a:solidFill>
                            <a:srgbClr val="00B050"/>
                          </a:solidFill>
                        </a:rPr>
                        <a:t>물류</a:t>
                      </a:r>
                      <a:r>
                        <a:rPr lang="en-US" altLang="ko-KR" sz="700" b="1" baseline="0" dirty="0" smtClean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ko-KR" altLang="en-US" sz="700" b="1" baseline="0" smtClean="0">
                          <a:solidFill>
                            <a:srgbClr val="00B050"/>
                          </a:solidFill>
                        </a:rPr>
                        <a:t>배송 관련 이슈</a:t>
                      </a:r>
                      <a:r>
                        <a:rPr lang="en-US" altLang="ko-KR" sz="700" b="1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080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/>
                        <a:t>비고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7801" y="1567827"/>
            <a:ext cx="6273792" cy="369209"/>
            <a:chOff x="397933" y="1844113"/>
            <a:chExt cx="6273792" cy="369209"/>
          </a:xfrm>
        </p:grpSpPr>
        <p:sp>
          <p:nvSpPr>
            <p:cNvPr id="5" name="오각형 4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9729" y="1878379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 작성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809008" y="1844113"/>
              <a:ext cx="1862717" cy="369208"/>
              <a:chOff x="4834284" y="1844113"/>
              <a:chExt cx="2203955" cy="369208"/>
            </a:xfrm>
          </p:grpSpPr>
          <p:sp>
            <p:nvSpPr>
              <p:cNvPr id="182" name="갈매기형 수장 181"/>
              <p:cNvSpPr/>
              <p:nvPr/>
            </p:nvSpPr>
            <p:spPr>
              <a:xfrm>
                <a:off x="4834284" y="1844113"/>
                <a:ext cx="2160176" cy="369208"/>
              </a:xfrm>
              <a:prstGeom prst="chevron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81001" y="1844113"/>
                <a:ext cx="1357238" cy="369208"/>
              </a:xfrm>
              <a:prstGeom prst="rect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2" name="타원형 설명선 91"/>
          <p:cNvSpPr/>
          <p:nvPr/>
        </p:nvSpPr>
        <p:spPr bwMode="auto">
          <a:xfrm>
            <a:off x="2501617" y="19524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1545660" y="221089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3704028" y="217252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5603231" y="22127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89638" y="241204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여행예정일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73937" y="2383372"/>
            <a:ext cx="1552666" cy="275585"/>
            <a:chOff x="4391926" y="5191259"/>
            <a:chExt cx="1940493" cy="274492"/>
          </a:xfrm>
        </p:grpSpPr>
        <p:pic>
          <p:nvPicPr>
            <p:cNvPr id="84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487" y="519710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2"/>
            <p:cNvSpPr>
              <a:spLocks noChangeArrowheads="1"/>
            </p:cNvSpPr>
            <p:nvPr/>
          </p:nvSpPr>
          <p:spPr bwMode="auto">
            <a:xfrm>
              <a:off x="4391926" y="5191259"/>
              <a:ext cx="1940493" cy="274492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560484" y="2373749"/>
            <a:ext cx="1552666" cy="275585"/>
            <a:chOff x="4391926" y="5191259"/>
            <a:chExt cx="1940493" cy="274492"/>
          </a:xfrm>
        </p:grpSpPr>
        <p:pic>
          <p:nvPicPr>
            <p:cNvPr id="88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487" y="519710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2"/>
            <p:cNvSpPr>
              <a:spLocks noChangeArrowheads="1"/>
            </p:cNvSpPr>
            <p:nvPr/>
          </p:nvSpPr>
          <p:spPr bwMode="auto">
            <a:xfrm>
              <a:off x="4391926" y="5191259"/>
              <a:ext cx="1940493" cy="274492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94356" y="2376420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~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990" y="2406861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2015.04.03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02780" y="239530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2015.04.19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875079" y="2702291"/>
            <a:ext cx="1389319" cy="1237964"/>
            <a:chOff x="4100171" y="5648458"/>
            <a:chExt cx="996685" cy="813190"/>
          </a:xfrm>
        </p:grpSpPr>
        <p:sp>
          <p:nvSpPr>
            <p:cNvPr id="121" name="사각형 설명선 120"/>
            <p:cNvSpPr/>
            <p:nvPr/>
          </p:nvSpPr>
          <p:spPr>
            <a:xfrm>
              <a:off x="4100171" y="5648458"/>
              <a:ext cx="996685" cy="813190"/>
            </a:xfrm>
            <a:prstGeom prst="wedgeRectCallout">
              <a:avLst>
                <a:gd name="adj1" fmla="val -30036"/>
                <a:gd name="adj2" fmla="val -63755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4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10" name="타원형 설명선 109"/>
          <p:cNvSpPr/>
          <p:nvPr/>
        </p:nvSpPr>
        <p:spPr bwMode="auto">
          <a:xfrm>
            <a:off x="1644237" y="432240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4574946" y="47639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79347" y="442896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배송희망일선택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134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75" y="4426991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2698114" y="4421149"/>
            <a:ext cx="1940493" cy="27449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90268" y="4644405"/>
            <a:ext cx="1779308" cy="1557963"/>
            <a:chOff x="4100172" y="5648457"/>
            <a:chExt cx="996685" cy="813190"/>
          </a:xfrm>
        </p:grpSpPr>
        <p:sp>
          <p:nvSpPr>
            <p:cNvPr id="106" name="사각형 설명선 105"/>
            <p:cNvSpPr/>
            <p:nvPr/>
          </p:nvSpPr>
          <p:spPr>
            <a:xfrm>
              <a:off x="4100172" y="5648457"/>
              <a:ext cx="996685" cy="813190"/>
            </a:xfrm>
            <a:prstGeom prst="wedgeRectCallout">
              <a:avLst>
                <a:gd name="adj1" fmla="val -62944"/>
                <a:gd name="adj2" fmla="val -3639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0" name="L 도형 19"/>
          <p:cNvSpPr/>
          <p:nvPr/>
        </p:nvSpPr>
        <p:spPr>
          <a:xfrm rot="16200000">
            <a:off x="5806031" y="4719581"/>
            <a:ext cx="424029" cy="1668407"/>
          </a:xfrm>
          <a:prstGeom prst="corner">
            <a:avLst>
              <a:gd name="adj1" fmla="val 282524"/>
              <a:gd name="adj2" fmla="val 49783"/>
            </a:avLst>
          </a:prstGeom>
          <a:solidFill>
            <a:srgbClr val="FF5050">
              <a:alpha val="18000"/>
            </a:srgbClr>
          </a:solidFill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093200" y="26984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86" name="TextBox 85"/>
          <p:cNvSpPr txBox="1"/>
          <p:nvPr/>
        </p:nvSpPr>
        <p:spPr>
          <a:xfrm>
            <a:off x="414261" y="198087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배송 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90" name="Picture 2" descr="no, radiobutt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4" y="206782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radiobutton, ye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69" y="206782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1866338" y="20181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일반배송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1861" y="200966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지정일배송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4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O02-03-05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3737641" y="2712631"/>
            <a:ext cx="1373918" cy="1202667"/>
            <a:chOff x="4100172" y="5648457"/>
            <a:chExt cx="996685" cy="813190"/>
          </a:xfrm>
        </p:grpSpPr>
        <p:sp>
          <p:nvSpPr>
            <p:cNvPr id="150" name="사각형 설명선 149"/>
            <p:cNvSpPr/>
            <p:nvPr/>
          </p:nvSpPr>
          <p:spPr>
            <a:xfrm>
              <a:off x="4100172" y="5648457"/>
              <a:ext cx="996685" cy="813190"/>
            </a:xfrm>
            <a:prstGeom prst="wedgeRectCallout">
              <a:avLst>
                <a:gd name="adj1" fmla="val -24737"/>
                <a:gd name="adj2" fmla="val -6103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 rotWithShape="1">
            <a:blip r:embed="rId4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3" name="직사각형 2"/>
          <p:cNvSpPr/>
          <p:nvPr/>
        </p:nvSpPr>
        <p:spPr>
          <a:xfrm>
            <a:off x="4289588" y="3077580"/>
            <a:ext cx="414556" cy="170709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4661809" y="3031591"/>
            <a:ext cx="243316" cy="261941"/>
          </a:xfrm>
          <a:prstGeom prst="ellipse">
            <a:avLst/>
          </a:prstGeom>
          <a:noFill/>
          <a:ln w="952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447027" y="3084177"/>
            <a:ext cx="405575" cy="16641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9330" y="5058602"/>
            <a:ext cx="5067803" cy="124528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여행예정일일 당일로 입력 후 당일여행</a:t>
            </a:r>
            <a:r>
              <a:rPr lang="en-US" altLang="ko-KR" sz="900" b="1" dirty="0" smtClean="0"/>
              <a:t>/ 1</a:t>
            </a:r>
            <a:r>
              <a:rPr lang="ko-KR" altLang="en-US" sz="900" b="1" smtClean="0"/>
              <a:t>박</a:t>
            </a:r>
            <a:r>
              <a:rPr lang="en-US" altLang="ko-KR" sz="900" b="1" dirty="0" smtClean="0"/>
              <a:t>2</a:t>
            </a:r>
            <a:r>
              <a:rPr lang="ko-KR" altLang="en-US" sz="900" b="1" smtClean="0"/>
              <a:t>일 </a:t>
            </a:r>
            <a:r>
              <a:rPr lang="en-US" altLang="ko-KR" sz="900" b="1" dirty="0" smtClean="0"/>
              <a:t>/2</a:t>
            </a:r>
            <a:r>
              <a:rPr lang="ko-KR" altLang="en-US" sz="900" b="1" smtClean="0"/>
              <a:t>박</a:t>
            </a:r>
            <a:r>
              <a:rPr lang="en-US" altLang="ko-KR" sz="900" b="1" dirty="0" smtClean="0"/>
              <a:t>3</a:t>
            </a:r>
            <a:r>
              <a:rPr lang="ko-KR" altLang="en-US" sz="900" b="1" smtClean="0"/>
              <a:t>일 여행 </a:t>
            </a:r>
            <a:r>
              <a:rPr lang="en-US" altLang="ko-KR" sz="900" b="1" dirty="0" smtClean="0"/>
              <a:t>: </a:t>
            </a:r>
            <a:r>
              <a:rPr lang="ko-KR" altLang="en-US" sz="900" b="1" smtClean="0"/>
              <a:t>배송희망일 선택 불가 안내필요</a:t>
            </a:r>
            <a:r>
              <a:rPr lang="en-US" altLang="ko-KR" sz="900" b="1" dirty="0" smtClean="0"/>
              <a:t>  </a:t>
            </a:r>
          </a:p>
          <a:p>
            <a:pPr algn="l"/>
            <a:r>
              <a:rPr lang="ko-KR" altLang="en-US" sz="900" b="1" dirty="0" smtClean="0"/>
              <a:t>예 </a:t>
            </a:r>
            <a:r>
              <a:rPr lang="en-US" altLang="ko-KR" sz="900" b="1" dirty="0" smtClean="0"/>
              <a:t>: </a:t>
            </a:r>
            <a:r>
              <a:rPr lang="ko-KR" altLang="en-US" sz="900" b="1" smtClean="0"/>
              <a:t>현재일 </a:t>
            </a:r>
            <a:r>
              <a:rPr lang="en-US" altLang="ko-KR" sz="900" b="1" dirty="0" smtClean="0"/>
              <a:t>20150403</a:t>
            </a:r>
          </a:p>
          <a:p>
            <a:pPr algn="l"/>
            <a:r>
              <a:rPr lang="ko-KR" altLang="en-US" sz="900" b="1" dirty="0" smtClean="0"/>
              <a:t>여행예정 </a:t>
            </a:r>
            <a:r>
              <a:rPr lang="en-US" altLang="ko-KR" sz="900" b="1" dirty="0" smtClean="0"/>
              <a:t>: 20150403~20150405</a:t>
            </a:r>
          </a:p>
          <a:p>
            <a:pPr algn="l"/>
            <a:endParaRPr lang="en-US" altLang="ko-KR" sz="900" b="1" dirty="0"/>
          </a:p>
          <a:p>
            <a:pPr algn="l"/>
            <a:r>
              <a:rPr lang="ko-KR" altLang="en-US" sz="900" b="1" dirty="0" smtClean="0"/>
              <a:t>배송가능일 </a:t>
            </a:r>
            <a:r>
              <a:rPr lang="en-US" altLang="ko-KR" sz="900" b="1" dirty="0" smtClean="0"/>
              <a:t>: 20150406~</a:t>
            </a:r>
            <a:r>
              <a:rPr lang="ko-KR" altLang="en-US" sz="900" b="1" smtClean="0"/>
              <a:t>이후 이므로 </a:t>
            </a:r>
            <a:r>
              <a:rPr lang="en-US" altLang="ko-KR" sz="900" b="1" dirty="0"/>
              <a:t> </a:t>
            </a:r>
            <a:r>
              <a:rPr lang="ko-KR" altLang="en-US" sz="900" b="1" smtClean="0"/>
              <a:t>해당 </a:t>
            </a:r>
            <a:r>
              <a:rPr lang="ko-KR" altLang="en-US" sz="900" b="1" dirty="0" smtClean="0"/>
              <a:t>경우  </a:t>
            </a:r>
            <a:endParaRPr lang="en-US" altLang="ko-KR" sz="900" b="1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900" b="1" u="sng" dirty="0">
                <a:solidFill>
                  <a:schemeClr val="bg1"/>
                </a:solidFill>
              </a:rPr>
              <a:t>“</a:t>
            </a:r>
            <a:r>
              <a:rPr lang="ko-KR" altLang="en-US" sz="900" b="1" u="sng">
                <a:solidFill>
                  <a:schemeClr val="bg1"/>
                </a:solidFill>
              </a:rPr>
              <a:t>선택하신 여행기간동안에는 희망배송일 지정이 불가합니다</a:t>
            </a:r>
            <a:r>
              <a:rPr lang="en-US" altLang="ko-KR" sz="900" b="1" u="sng" dirty="0" smtClean="0">
                <a:solidFill>
                  <a:schemeClr val="bg1"/>
                </a:solidFill>
              </a:rPr>
              <a:t>.”</a:t>
            </a:r>
            <a:r>
              <a:rPr lang="en-US" altLang="ko-KR" sz="900" b="1" dirty="0">
                <a:solidFill>
                  <a:schemeClr val="bg1"/>
                </a:solidFill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alert</a:t>
            </a:r>
            <a:r>
              <a:rPr lang="ko-KR" altLang="en-US" sz="900" b="1" smtClean="0">
                <a:solidFill>
                  <a:schemeClr val="bg1"/>
                </a:solidFill>
              </a:rPr>
              <a:t> </a:t>
            </a:r>
            <a:endParaRPr lang="en-US" altLang="ko-KR" sz="900" b="1" u="sng" dirty="0">
              <a:solidFill>
                <a:schemeClr val="bg1"/>
              </a:solidFill>
            </a:endParaRPr>
          </a:p>
        </p:txBody>
      </p:sp>
      <p:pic>
        <p:nvPicPr>
          <p:cNvPr id="71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73" name="타원 7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0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O02-04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배송 정보 입력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47926"/>
              </p:ext>
            </p:extLst>
          </p:nvPr>
        </p:nvGraphicFramePr>
        <p:xfrm>
          <a:off x="7264401" y="571477"/>
          <a:ext cx="2571367" cy="32297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받는분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명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ko-KR" altLang="en-US" sz="800" baseline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alert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받는분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명 특수문자 입력 시</a:t>
                      </a:r>
                      <a:r>
                        <a:rPr lang="ko-KR" altLang="en-US" sz="800" baseline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alert </a:t>
                      </a:r>
                      <a:endParaRPr lang="ko-KR" altLang="en-US" sz="800" smtClean="0">
                        <a:latin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받는분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명 영문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자 초과 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배송호텔 주소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ko-KR" altLang="en-US" sz="800" baseline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alert</a:t>
                      </a:r>
                      <a:endParaRPr lang="ko-KR" altLang="en-US" sz="80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ko-KR" altLang="en-US" sz="800" baseline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alert</a:t>
                      </a:r>
                      <a:endParaRPr lang="ko-KR" altLang="en-US" sz="80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여행 시작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종료일일 선택되지 않았을 경우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여행 시작일이 현재일 종료일이 당일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1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/2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일 범위내 선택 시</a:t>
                      </a:r>
                      <a:r>
                        <a:rPr lang="ko-KR" altLang="en-US" sz="800" baseline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alert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 bwMode="auto">
          <a:xfrm>
            <a:off x="2523149" y="1660815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err="1" smtClean="0">
                <a:latin typeface="+mj-ea"/>
                <a:ea typeface="+mj-ea"/>
              </a:rPr>
              <a:t>받으실분의</a:t>
            </a:r>
            <a:r>
              <a:rPr lang="ko-KR" altLang="en-US" sz="700" dirty="0" smtClean="0">
                <a:latin typeface="+mj-ea"/>
                <a:ea typeface="+mj-ea"/>
              </a:rPr>
              <a:t> 이름에 특수 </a:t>
            </a:r>
            <a:r>
              <a:rPr lang="ko-KR" altLang="en-US" sz="700" dirty="0">
                <a:latin typeface="+mj-ea"/>
                <a:ea typeface="+mj-ea"/>
              </a:rPr>
              <a:t>문자는 입력하실 수 </a:t>
            </a:r>
            <a:r>
              <a:rPr lang="ko-KR" altLang="en-US" sz="700" dirty="0" smtClean="0">
                <a:latin typeface="+mj-ea"/>
                <a:ea typeface="+mj-ea"/>
              </a:rPr>
              <a:t>없습니다</a:t>
            </a:r>
            <a:endParaRPr lang="en-US" altLang="ko-KR" sz="700" dirty="0" smtClean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208783" y="2304725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24179" y="3057657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j-ea"/>
                <a:ea typeface="+mj-ea"/>
              </a:rPr>
              <a:t>배송호텔을 선택해  주세요</a:t>
            </a:r>
            <a:endParaRPr lang="en-US" altLang="ko-KR" sz="700" dirty="0" smtClean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90764" y="3702484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552433" y="3057657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j-ea"/>
                <a:ea typeface="+mj-ea"/>
              </a:rPr>
              <a:t>연락처를 입력해 주세요</a:t>
            </a:r>
            <a:endParaRPr lang="en-US" altLang="ko-KR" sz="700" dirty="0" smtClean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243745" y="3707258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23149" y="2576557"/>
            <a:ext cx="2040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받는분</a:t>
            </a:r>
            <a:r>
              <a:rPr lang="ko-KR" altLang="en-US" sz="700" dirty="0" smtClean="0">
                <a:latin typeface="+mn-ea"/>
                <a:ea typeface="+mn-ea"/>
              </a:rPr>
              <a:t> 명 특수문자 입력 시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1406" y="3968472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배송호텔 주소 </a:t>
            </a:r>
            <a:r>
              <a:rPr lang="ko-KR" altLang="en-US" sz="700" dirty="0" err="1" smtClean="0">
                <a:latin typeface="+mn-ea"/>
                <a:ea typeface="+mn-ea"/>
              </a:rPr>
              <a:t>미입력</a:t>
            </a:r>
            <a:r>
              <a:rPr lang="ko-KR" altLang="en-US" sz="700" dirty="0" smtClean="0">
                <a:latin typeface="+mn-ea"/>
                <a:ea typeface="+mn-ea"/>
              </a:rPr>
              <a:t> 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41078" y="3973246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연락처 </a:t>
            </a:r>
            <a:r>
              <a:rPr lang="ko-KR" altLang="en-US" sz="700" dirty="0" err="1" smtClean="0">
                <a:latin typeface="+mn-ea"/>
                <a:ea typeface="+mn-ea"/>
              </a:rPr>
              <a:t>미입력</a:t>
            </a:r>
            <a:r>
              <a:rPr lang="ko-KR" altLang="en-US" sz="700" dirty="0" smtClean="0">
                <a:latin typeface="+mn-ea"/>
                <a:ea typeface="+mn-ea"/>
              </a:rPr>
              <a:t> 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769765" y="1660815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err="1" smtClean="0">
                <a:latin typeface="+mn-ea"/>
                <a:ea typeface="+mn-ea"/>
              </a:rPr>
              <a:t>받으실분의</a:t>
            </a:r>
            <a:r>
              <a:rPr lang="ko-KR" altLang="en-US" sz="700" dirty="0" smtClean="0">
                <a:latin typeface="+mn-ea"/>
                <a:ea typeface="+mn-ea"/>
              </a:rPr>
              <a:t> 이름은 </a:t>
            </a:r>
            <a:r>
              <a:rPr lang="ko-KR" altLang="en-US" sz="700" dirty="0">
                <a:latin typeface="+mn-ea"/>
                <a:ea typeface="+mn-ea"/>
              </a:rPr>
              <a:t>영문 </a:t>
            </a:r>
            <a:r>
              <a:rPr lang="en-US" altLang="ko-KR" sz="700" dirty="0">
                <a:latin typeface="+mn-ea"/>
                <a:ea typeface="+mn-ea"/>
              </a:rPr>
              <a:t>12</a:t>
            </a:r>
            <a:r>
              <a:rPr lang="ko-KR" altLang="en-US" sz="700" smtClean="0">
                <a:latin typeface="+mn-ea"/>
                <a:ea typeface="+mn-ea"/>
              </a:rPr>
              <a:t>자를 초과하실 </a:t>
            </a:r>
            <a:r>
              <a:rPr lang="ko-KR" altLang="en-US" sz="700" dirty="0">
                <a:latin typeface="+mn-ea"/>
                <a:ea typeface="+mn-ea"/>
              </a:rPr>
              <a:t>수 </a:t>
            </a:r>
            <a:r>
              <a:rPr lang="ko-KR" altLang="en-US" sz="700" dirty="0" smtClean="0">
                <a:latin typeface="+mn-ea"/>
                <a:ea typeface="+mn-ea"/>
              </a:rPr>
              <a:t>없습니다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20310" y="2560915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받는분</a:t>
            </a:r>
            <a:r>
              <a:rPr lang="ko-KR" altLang="en-US" sz="700" dirty="0" smtClean="0">
                <a:latin typeface="+mn-ea"/>
                <a:ea typeface="+mn-ea"/>
              </a:rPr>
              <a:t> 명 영문</a:t>
            </a:r>
            <a:r>
              <a:rPr lang="en-US" altLang="ko-KR" sz="700" dirty="0" smtClean="0">
                <a:latin typeface="+mn-ea"/>
                <a:ea typeface="+mn-ea"/>
              </a:rPr>
              <a:t>12</a:t>
            </a:r>
            <a:r>
              <a:rPr lang="ko-KR" altLang="en-US" sz="700" smtClean="0">
                <a:latin typeface="+mn-ea"/>
                <a:ea typeface="+mn-ea"/>
              </a:rPr>
              <a:t>자 초과 </a:t>
            </a:r>
            <a:r>
              <a:rPr lang="ko-KR" altLang="en-US" sz="700" dirty="0" smtClean="0">
                <a:latin typeface="+mn-ea"/>
                <a:ea typeface="+mn-ea"/>
              </a:rPr>
              <a:t>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436350" y="2305642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25988" y="1660815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err="1" smtClean="0">
                <a:latin typeface="+mj-ea"/>
                <a:ea typeface="+mj-ea"/>
              </a:rPr>
              <a:t>받으실분의</a:t>
            </a:r>
            <a:r>
              <a:rPr lang="ko-KR" altLang="en-US" sz="700" dirty="0" smtClean="0">
                <a:latin typeface="+mj-ea"/>
                <a:ea typeface="+mj-ea"/>
              </a:rPr>
              <a:t> 이름을 입력해 주세요</a:t>
            </a:r>
            <a:endParaRPr lang="en-US" altLang="ko-KR" sz="700" dirty="0" smtClean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 smtClean="0">
              <a:latin typeface="+mj-ea"/>
              <a:ea typeface="+mj-ea"/>
            </a:endParaRP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4633" y="2560915"/>
            <a:ext cx="2040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받는분</a:t>
            </a:r>
            <a:r>
              <a:rPr lang="ko-KR" altLang="en-US" sz="700" dirty="0" smtClean="0">
                <a:latin typeface="+mn-ea"/>
                <a:ea typeface="+mn-ea"/>
              </a:rPr>
              <a:t> 명 </a:t>
            </a:r>
            <a:r>
              <a:rPr lang="ko-KR" altLang="en-US" sz="700" dirty="0" err="1" smtClean="0">
                <a:latin typeface="+mn-ea"/>
                <a:ea typeface="+mn-ea"/>
              </a:rPr>
              <a:t>미입력</a:t>
            </a:r>
            <a:r>
              <a:rPr lang="ko-KR" altLang="en-US" sz="700" dirty="0" smtClean="0">
                <a:latin typeface="+mn-ea"/>
                <a:ea typeface="+mn-ea"/>
              </a:rPr>
              <a:t> 시</a:t>
            </a:r>
            <a:endParaRPr lang="ko-KR" altLang="en-US" sz="700" dirty="0"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011622" y="2304725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4721220" y="15289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363966" y="295694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2602797" y="29419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7" name="타원형 설명선 156"/>
          <p:cNvSpPr/>
          <p:nvPr/>
        </p:nvSpPr>
        <p:spPr bwMode="auto">
          <a:xfrm>
            <a:off x="351344" y="15357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8" name="타원형 설명선 157"/>
          <p:cNvSpPr/>
          <p:nvPr/>
        </p:nvSpPr>
        <p:spPr bwMode="auto">
          <a:xfrm>
            <a:off x="2563751" y="155517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789099" y="3050529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j-ea"/>
                <a:ea typeface="+mj-ea"/>
              </a:rPr>
              <a:t>여행 시작일</a:t>
            </a:r>
            <a:r>
              <a:rPr lang="en-US" altLang="ko-KR" sz="700" dirty="0" smtClean="0">
                <a:latin typeface="+mj-ea"/>
                <a:ea typeface="+mj-ea"/>
              </a:rPr>
              <a:t>(</a:t>
            </a:r>
            <a:r>
              <a:rPr lang="ko-KR" altLang="en-US" sz="700" smtClean="0">
                <a:latin typeface="+mj-ea"/>
                <a:ea typeface="+mj-ea"/>
              </a:rPr>
              <a:t>종료일</a:t>
            </a:r>
            <a:r>
              <a:rPr lang="en-US" altLang="ko-KR" sz="700" dirty="0" smtClean="0">
                <a:latin typeface="+mj-ea"/>
                <a:ea typeface="+mj-ea"/>
              </a:rPr>
              <a:t>)</a:t>
            </a:r>
            <a:r>
              <a:rPr lang="ko-KR" altLang="en-US" sz="700" smtClean="0">
                <a:latin typeface="+mj-ea"/>
                <a:ea typeface="+mj-ea"/>
              </a:rPr>
              <a:t>이 선택되지 않았습니다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</a:p>
          <a:p>
            <a:pPr algn="ctr" eaLnBrk="1" hangingPunct="1"/>
            <a:r>
              <a:rPr lang="ko-KR" altLang="en-US" sz="700" dirty="0" smtClean="0">
                <a:latin typeface="+mj-ea"/>
                <a:ea typeface="+mj-ea"/>
              </a:rPr>
              <a:t>여행시작일</a:t>
            </a:r>
            <a:r>
              <a:rPr lang="en-US" altLang="ko-KR" sz="700" dirty="0" smtClean="0">
                <a:latin typeface="+mj-ea"/>
                <a:ea typeface="+mj-ea"/>
              </a:rPr>
              <a:t>(</a:t>
            </a:r>
            <a:r>
              <a:rPr lang="ko-KR" altLang="en-US" sz="700" smtClean="0">
                <a:latin typeface="+mj-ea"/>
                <a:ea typeface="+mj-ea"/>
              </a:rPr>
              <a:t>종료일</a:t>
            </a:r>
            <a:r>
              <a:rPr lang="en-US" altLang="ko-KR" sz="700" dirty="0" smtClean="0">
                <a:latin typeface="+mj-ea"/>
                <a:ea typeface="+mj-ea"/>
              </a:rPr>
              <a:t>)</a:t>
            </a:r>
            <a:r>
              <a:rPr lang="ko-KR" altLang="en-US" sz="700" smtClean="0">
                <a:latin typeface="+mj-ea"/>
                <a:ea typeface="+mj-ea"/>
              </a:rPr>
              <a:t>을 선택해주세요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</a:p>
          <a:p>
            <a:pPr algn="ctr" eaLnBrk="1" hangingPunct="1"/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80411" y="3700130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7744" y="3966118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여행 시작</a:t>
            </a:r>
            <a:r>
              <a:rPr lang="en-US" altLang="ko-KR" sz="700" dirty="0" smtClean="0">
                <a:latin typeface="+mn-ea"/>
                <a:ea typeface="+mn-ea"/>
              </a:rPr>
              <a:t>/ </a:t>
            </a:r>
            <a:r>
              <a:rPr lang="ko-KR" altLang="en-US" sz="700" smtClean="0">
                <a:latin typeface="+mn-ea"/>
                <a:ea typeface="+mn-ea"/>
              </a:rPr>
              <a:t>종료일일 선택되지 않았을 경우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4839463" y="293485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5534" y="4378527"/>
            <a:ext cx="2028981" cy="9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700" dirty="0">
                <a:latin typeface="+mn-ea"/>
                <a:ea typeface="+mn-ea"/>
              </a:rPr>
              <a:t>“</a:t>
            </a:r>
            <a:r>
              <a:rPr lang="ko-KR" altLang="en-US" sz="700">
                <a:latin typeface="+mn-ea"/>
                <a:ea typeface="+mn-ea"/>
              </a:rPr>
              <a:t>선택하신 여행기간동안에는 희망배송일 지정이 불가합니다</a:t>
            </a:r>
            <a:r>
              <a:rPr lang="en-US" altLang="ko-KR" sz="700" dirty="0" smtClean="0">
                <a:latin typeface="+mn-ea"/>
                <a:ea typeface="+mn-ea"/>
              </a:rPr>
              <a:t>.”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26846" y="5028128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4179" y="5294116"/>
            <a:ext cx="20784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여행 시작일이 현재일 종료일이 당일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>
                <a:latin typeface="+mn-ea"/>
                <a:ea typeface="+mn-ea"/>
              </a:rPr>
              <a:t>박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/2</a:t>
            </a:r>
            <a:r>
              <a:rPr lang="ko-KR" altLang="en-US">
                <a:latin typeface="+mn-ea"/>
                <a:ea typeface="+mn-ea"/>
              </a:rPr>
              <a:t>박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>
                <a:latin typeface="+mn-ea"/>
                <a:ea typeface="+mn-ea"/>
              </a:rPr>
              <a:t>일 </a:t>
            </a:r>
            <a:r>
              <a:rPr lang="ko-KR" altLang="en-US" smtClean="0">
                <a:latin typeface="+mn-ea"/>
                <a:ea typeface="+mn-ea"/>
              </a:rPr>
              <a:t>범위내 선택 시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타원형 설명선 39"/>
          <p:cNvSpPr/>
          <p:nvPr/>
        </p:nvSpPr>
        <p:spPr bwMode="auto">
          <a:xfrm>
            <a:off x="385898" y="426285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93200" y="26984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951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O02-05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결제정보 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13965"/>
              </p:ext>
            </p:extLst>
          </p:nvPr>
        </p:nvGraphicFramePr>
        <p:xfrm>
          <a:off x="7200541" y="571477"/>
          <a:ext cx="2667136" cy="50329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5206"/>
                <a:gridCol w="2271930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바로주문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주문진행 단계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진행 단계 확인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 정보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경제정보 구성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결제예정금액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할인쿠폰 적용금액</a:t>
                      </a:r>
                      <a:r>
                        <a:rPr lang="ko-KR" altLang="en-US" sz="800" baseline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자동입력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조회 및 적용 버튼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팝업창 연결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최종결제 금액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할인율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결제하기 진행 선택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알리페이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유니온페이 선택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라디오버튼구성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 돌아가기 버튼 구성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수단 선택 후 결제하기 버튼 선택 진행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해당 결제 인증 페이지 전환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주문결제 페이지 관련 이용안내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교환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환불 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배송관련 안내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7801" y="1567827"/>
            <a:ext cx="6273792" cy="369209"/>
            <a:chOff x="397933" y="1844113"/>
            <a:chExt cx="6273792" cy="369209"/>
          </a:xfrm>
        </p:grpSpPr>
        <p:sp>
          <p:nvSpPr>
            <p:cNvPr id="5" name="오각형 4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9729" y="1878379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 작성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809008" y="1844113"/>
              <a:ext cx="1862717" cy="369208"/>
              <a:chOff x="4834284" y="1844113"/>
              <a:chExt cx="2203955" cy="369208"/>
            </a:xfrm>
          </p:grpSpPr>
          <p:sp>
            <p:nvSpPr>
              <p:cNvPr id="182" name="갈매기형 수장 181"/>
              <p:cNvSpPr/>
              <p:nvPr/>
            </p:nvSpPr>
            <p:spPr>
              <a:xfrm>
                <a:off x="4834284" y="1844113"/>
                <a:ext cx="2160176" cy="369208"/>
              </a:xfrm>
              <a:prstGeom prst="chevron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81001" y="1844113"/>
                <a:ext cx="1357238" cy="369208"/>
              </a:xfrm>
              <a:prstGeom prst="rect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413503" y="203718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결제 정보</a:t>
            </a:r>
          </a:p>
        </p:txBody>
      </p:sp>
      <p:cxnSp>
        <p:nvCxnSpPr>
          <p:cNvPr id="229" name="직선 연결선 228"/>
          <p:cNvCxnSpPr/>
          <p:nvPr/>
        </p:nvCxnSpPr>
        <p:spPr>
          <a:xfrm flipV="1">
            <a:off x="441410" y="2374739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49605" y="2479493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결제 예정금액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3336511" y="16252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82147" y="20093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450786" y="23460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3660013" y="270365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427912" y="349852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350794" y="419359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2" name="타원형 설명선 111"/>
          <p:cNvSpPr/>
          <p:nvPr/>
        </p:nvSpPr>
        <p:spPr bwMode="auto">
          <a:xfrm>
            <a:off x="1600925" y="45365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0" name="타원형 설명선 119"/>
          <p:cNvSpPr/>
          <p:nvPr/>
        </p:nvSpPr>
        <p:spPr bwMode="auto">
          <a:xfrm>
            <a:off x="6829738" y="5061149"/>
            <a:ext cx="180000" cy="180000"/>
          </a:xfrm>
          <a:prstGeom prst="wedgeEllipseCallout">
            <a:avLst>
              <a:gd name="adj1" fmla="val -66361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2257" y="2861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쿠폰할인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3878220" y="2875352"/>
            <a:ext cx="1611938" cy="23939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3958013" y="2904658"/>
            <a:ext cx="1161106" cy="1881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700" smtClean="0">
                <a:latin typeface="+mj-ea"/>
                <a:ea typeface="+mj-ea"/>
              </a:rPr>
              <a:t>쿠폰 조회 및 적용 </a:t>
            </a:r>
            <a:r>
              <a:rPr lang="en-US" altLang="ko-KR" sz="700" dirty="0" smtClean="0">
                <a:latin typeface="+mj-ea"/>
                <a:ea typeface="+mj-ea"/>
              </a:rPr>
              <a:t>( 2)  </a:t>
            </a:r>
            <a:r>
              <a:rPr lang="ko-KR" altLang="en-US" sz="700" smtClean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7" name="Rectangle 2"/>
          <p:cNvSpPr>
            <a:spLocks noChangeArrowheads="1"/>
          </p:cNvSpPr>
          <p:nvPr/>
        </p:nvSpPr>
        <p:spPr bwMode="auto">
          <a:xfrm>
            <a:off x="1940475" y="2880103"/>
            <a:ext cx="1207649" cy="217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11,1110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37823" y="250233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smtClean="0">
                <a:latin typeface="+mn-ea"/>
                <a:ea typeface="+mn-ea"/>
              </a:rPr>
              <a:t>원  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smtClean="0">
                <a:latin typeface="+mn-ea"/>
              </a:rPr>
              <a:t>¥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en-US" altLang="ko-KR" b="1" dirty="0">
                <a:latin typeface="+mn-ea"/>
              </a:rPr>
              <a:t>)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9357" y="2881019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원  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smtClean="0">
                <a:latin typeface="+mn-ea"/>
              </a:rPr>
              <a:t>¥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en-US" altLang="ko-KR" b="1" dirty="0">
                <a:latin typeface="+mn-ea"/>
              </a:rPr>
              <a:t>)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450786" y="3433191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0373" y="3569109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2BECC"/>
                </a:solidFill>
                <a:latin typeface="+mn-ea"/>
                <a:ea typeface="+mn-ea"/>
              </a:rPr>
              <a:t>최종 결제 금액 </a:t>
            </a:r>
            <a:endParaRPr lang="en-US" altLang="ko-KR" sz="900" b="1" dirty="0" smtClean="0">
              <a:solidFill>
                <a:srgbClr val="22BECC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90315" y="3576920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0</a:t>
            </a:r>
            <a:r>
              <a:rPr lang="ko-KR" altLang="en-US" sz="900" b="1" smtClean="0">
                <a:latin typeface="+mn-ea"/>
                <a:ea typeface="+mn-ea"/>
              </a:rPr>
              <a:t>원  </a:t>
            </a:r>
            <a:r>
              <a:rPr lang="en-US" altLang="ko-KR" sz="900" b="1" dirty="0" smtClean="0">
                <a:latin typeface="+mn-ea"/>
                <a:ea typeface="+mn-ea"/>
              </a:rPr>
              <a:t>(</a:t>
            </a:r>
            <a:r>
              <a:rPr lang="en-US" altLang="ko-KR" sz="900" b="1" dirty="0" smtClean="0">
                <a:latin typeface="+mn-ea"/>
              </a:rPr>
              <a:t>¥ </a:t>
            </a:r>
            <a:r>
              <a:rPr lang="en-US" altLang="ko-KR" sz="900" b="1" dirty="0" smtClean="0">
                <a:latin typeface="+mn-ea"/>
                <a:ea typeface="+mn-ea"/>
              </a:rPr>
              <a:t>0</a:t>
            </a:r>
            <a:r>
              <a:rPr lang="en-US" altLang="ko-KR" sz="900" b="1" dirty="0" smtClean="0">
                <a:latin typeface="+mn-ea"/>
              </a:rPr>
              <a:t>)  </a:t>
            </a:r>
            <a:r>
              <a:rPr lang="ko-KR" altLang="en-US" sz="900" b="1" smtClean="0">
                <a:latin typeface="+mn-ea"/>
                <a:ea typeface="+mn-ea"/>
              </a:rPr>
              <a:t>약 </a:t>
            </a:r>
            <a:r>
              <a:rPr lang="en-US" altLang="ko-KR" sz="900" b="1" dirty="0" smtClean="0">
                <a:latin typeface="+mn-ea"/>
                <a:ea typeface="+mn-ea"/>
              </a:rPr>
              <a:t>00%</a:t>
            </a:r>
            <a:r>
              <a:rPr lang="ko-KR" altLang="en-US" sz="900" b="1" smtClean="0">
                <a:latin typeface="+mn-ea"/>
                <a:ea typeface="+mn-ea"/>
              </a:rPr>
              <a:t>절약 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363107" y="4561184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95244" y="4669023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 smtClean="0">
                <a:latin typeface="+mn-ea"/>
                <a:ea typeface="+mn-ea"/>
              </a:rPr>
              <a:t>Alipay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302" y="466593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결제 수단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30767" y="466052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 smtClean="0">
                <a:latin typeface="+mn-ea"/>
                <a:ea typeface="+mn-ea"/>
              </a:rPr>
              <a:t>Unionpay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144" y="425090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결제 하기</a:t>
            </a: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5552739" y="5190304"/>
            <a:ext cx="1207649" cy="217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결제하기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4282509" y="5180671"/>
            <a:ext cx="1207649" cy="2172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98294" y="5644888"/>
            <a:ext cx="6406124" cy="1041465"/>
            <a:chOff x="333614" y="5005585"/>
            <a:chExt cx="6406124" cy="1041465"/>
          </a:xfrm>
        </p:grpSpPr>
        <p:sp>
          <p:nvSpPr>
            <p:cNvPr id="73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7264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latin typeface="+mn-ea"/>
                  <a:ea typeface="+mn-ea"/>
                </a:rPr>
                <a:t>교환 </a:t>
              </a:r>
              <a:r>
                <a:rPr lang="en-US" altLang="ko-KR" sz="700" b="1" dirty="0" smtClean="0">
                  <a:latin typeface="+mn-ea"/>
                  <a:ea typeface="+mn-ea"/>
                </a:rPr>
                <a:t>/ </a:t>
              </a:r>
              <a:r>
                <a:rPr lang="ko-KR" altLang="en-US" sz="700" b="1" smtClean="0">
                  <a:latin typeface="+mn-ea"/>
                  <a:ea typeface="+mn-ea"/>
                </a:rPr>
                <a:t>환붕안내</a:t>
              </a:r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dirty="0" smtClean="0">
                  <a:latin typeface="+mn-ea"/>
                  <a:ea typeface="+mn-ea"/>
                </a:rPr>
                <a:t>오랫동안 </a:t>
              </a:r>
              <a:r>
                <a:rPr lang="ko-KR" altLang="en-US" sz="700" dirty="0">
                  <a:latin typeface="+mn-ea"/>
                  <a:ea typeface="+mn-ea"/>
                </a:rPr>
                <a:t>장바구니에 보관된 상품을 주문하실 경우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 </a:t>
              </a:r>
              <a:r>
                <a:rPr lang="ko-KR" altLang="en-US" sz="700" dirty="0">
                  <a:latin typeface="+mn-ea"/>
                  <a:ea typeface="+mn-ea"/>
                </a:rPr>
                <a:t>동안만 보관할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latin typeface="+mn-ea"/>
                  <a:ea typeface="+mn-ea"/>
                </a:rPr>
                <a:t>더 오랫동안 보관하시려면 </a:t>
              </a:r>
              <a:r>
                <a:rPr lang="ko-KR" altLang="en-US" sz="700" dirty="0" smtClean="0">
                  <a:latin typeface="+mn-ea"/>
                  <a:ea typeface="+mn-ea"/>
                </a:rPr>
                <a:t>‘위시리스</a:t>
              </a:r>
              <a:r>
                <a:rPr lang="ko-KR" altLang="en-US" sz="700" dirty="0">
                  <a:latin typeface="+mn-ea"/>
                  <a:ea typeface="+mn-ea"/>
                </a:rPr>
                <a:t>트</a:t>
              </a:r>
              <a:r>
                <a:rPr lang="ko-KR" altLang="en-US" sz="700" dirty="0" smtClean="0">
                  <a:latin typeface="+mn-ea"/>
                  <a:ea typeface="+mn-ea"/>
                </a:rPr>
                <a:t>’로 </a:t>
              </a:r>
              <a:r>
                <a:rPr lang="ko-KR" altLang="en-US" sz="700" dirty="0">
                  <a:latin typeface="+mn-ea"/>
                  <a:ea typeface="+mn-ea"/>
                </a:rPr>
                <a:t>등록해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pic>
        <p:nvPicPr>
          <p:cNvPr id="69" name="Picture 2" descr="no, radiobutt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00" y="472499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adiobutton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62" y="472475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타원형 설명선 65"/>
          <p:cNvSpPr/>
          <p:nvPr/>
        </p:nvSpPr>
        <p:spPr bwMode="auto">
          <a:xfrm>
            <a:off x="4020499" y="501578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06473" y="54431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026" y="5420977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10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093200" y="26984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pic>
        <p:nvPicPr>
          <p:cNvPr id="88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90" name="타원 89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7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O02-06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쿠폰조회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75764"/>
              </p:ext>
            </p:extLst>
          </p:nvPr>
        </p:nvGraphicFramePr>
        <p:xfrm>
          <a:off x="7264401" y="571477"/>
          <a:ext cx="2571367" cy="41697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결제정보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ko-KR" altLang="en-US" sz="800" smtClean="0"/>
                        <a:t>쿠폰조회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적용선택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쿠폰 조회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적용 구성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선택옵션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금액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적용가능 쿠폰 수량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적용가능 쿠폰 선택 박스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상품 이미지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정보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적용가능 쿠폰 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선택박스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상품에 사용가능 쿠폰 있음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쿠폰 선택창 드롭다운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시스템 쿠폰 있을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시 시스템쿠폰도 셀렉박스에 노출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디폴트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상품에 중복 쿠폰 있음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쿠폰 선택창 추가 오픈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적용 가능 쿠폰 없는 경우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사용가능 쿠폰없음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smtClean="0"/>
                        <a:t>표시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쿠폰할인 적용금액 표시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전체 쿠폰 합계금액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할인율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사용하기 버튼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결제정보페이지에 금액 적용반영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쿠폰사용안내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7" name="TextBox 226"/>
          <p:cNvSpPr txBox="1"/>
          <p:nvPr/>
        </p:nvSpPr>
        <p:spPr>
          <a:xfrm>
            <a:off x="363107" y="1324215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쿠폰조회 및 적용하기</a:t>
            </a:r>
          </a:p>
        </p:txBody>
      </p:sp>
      <p:cxnSp>
        <p:nvCxnSpPr>
          <p:cNvPr id="229" name="직선 연결선 228"/>
          <p:cNvCxnSpPr/>
          <p:nvPr/>
        </p:nvCxnSpPr>
        <p:spPr>
          <a:xfrm flipV="1">
            <a:off x="398294" y="1892097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타원형 설명선 96"/>
          <p:cNvSpPr/>
          <p:nvPr/>
        </p:nvSpPr>
        <p:spPr bwMode="auto">
          <a:xfrm>
            <a:off x="273107" y="187296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18294" y="23928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4882208" y="230448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363107" y="4569434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13335" y="4708585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2BECC"/>
                </a:solidFill>
                <a:latin typeface="+mn-ea"/>
                <a:ea typeface="+mn-ea"/>
              </a:rPr>
              <a:t>쿠폰 할인 적용 금액</a:t>
            </a:r>
            <a:endParaRPr lang="en-US" altLang="ko-KR" sz="900" b="1" dirty="0" smtClean="0">
              <a:solidFill>
                <a:srgbClr val="22BECC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33745" y="4701807"/>
            <a:ext cx="2175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16,000 </a:t>
            </a:r>
            <a:r>
              <a:rPr lang="ko-KR" altLang="en-US" sz="900" b="1" smtClean="0">
                <a:latin typeface="+mn-ea"/>
                <a:ea typeface="+mn-ea"/>
              </a:rPr>
              <a:t>원  </a:t>
            </a:r>
            <a:r>
              <a:rPr lang="en-US" altLang="ko-KR" sz="900" b="1" dirty="0" smtClean="0">
                <a:latin typeface="+mn-ea"/>
                <a:ea typeface="+mn-ea"/>
              </a:rPr>
              <a:t>(</a:t>
            </a:r>
            <a:r>
              <a:rPr lang="ko-KR" altLang="en-US" sz="900" b="1" smtClean="0">
                <a:latin typeface="+mn-ea"/>
                <a:ea typeface="+mn-ea"/>
              </a:rPr>
              <a:t>약</a:t>
            </a:r>
            <a:r>
              <a:rPr lang="en-US" altLang="ko-KR" sz="900" b="1" dirty="0" smtClean="0">
                <a:latin typeface="+mn-ea"/>
              </a:rPr>
              <a:t>¥ </a:t>
            </a:r>
            <a:r>
              <a:rPr lang="en-US" altLang="ko-KR" sz="900" b="1" dirty="0" smtClean="0">
                <a:latin typeface="+mn-ea"/>
                <a:ea typeface="+mn-ea"/>
              </a:rPr>
              <a:t>89.38 </a:t>
            </a:r>
            <a:r>
              <a:rPr lang="en-US" altLang="ko-KR" sz="900" b="1" dirty="0" smtClean="0">
                <a:latin typeface="+mn-ea"/>
              </a:rPr>
              <a:t>)  </a:t>
            </a:r>
            <a:r>
              <a:rPr lang="ko-KR" altLang="en-US" sz="900" b="1" smtClean="0">
                <a:latin typeface="+mn-ea"/>
                <a:ea typeface="+mn-ea"/>
              </a:rPr>
              <a:t>약 </a:t>
            </a:r>
            <a:r>
              <a:rPr lang="en-US" altLang="ko-KR" sz="900" b="1" dirty="0" smtClean="0">
                <a:latin typeface="+mn-ea"/>
                <a:ea typeface="+mn-ea"/>
              </a:rPr>
              <a:t>00%</a:t>
            </a:r>
            <a:r>
              <a:rPr lang="ko-KR" altLang="en-US" sz="900" b="1" smtClean="0">
                <a:latin typeface="+mn-ea"/>
                <a:ea typeface="+mn-ea"/>
              </a:rPr>
              <a:t>절약 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5502489" y="4715363"/>
            <a:ext cx="1207649" cy="2172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쿠폰사용하기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2147" y="1633726"/>
            <a:ext cx="4246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 </a:t>
            </a:r>
            <a:r>
              <a:rPr lang="ko-KR" altLang="en-US" dirty="0" err="1" smtClean="0">
                <a:latin typeface="+mn-ea"/>
                <a:ea typeface="+mn-ea"/>
              </a:rPr>
              <a:t>선택란에서</a:t>
            </a:r>
            <a:r>
              <a:rPr lang="ko-KR" altLang="en-US" dirty="0" smtClean="0">
                <a:latin typeface="+mn-ea"/>
                <a:ea typeface="+mn-ea"/>
              </a:rPr>
              <a:t> 사용하실 쿠폰을 선택 후</a:t>
            </a:r>
            <a:r>
              <a:rPr lang="ko-KR" altLang="en-US" b="1" dirty="0" smtClean="0">
                <a:latin typeface="+mn-ea"/>
                <a:ea typeface="+mn-ea"/>
              </a:rPr>
              <a:t> 사용하기 </a:t>
            </a:r>
            <a:r>
              <a:rPr lang="ko-KR" altLang="en-US" dirty="0" smtClean="0">
                <a:latin typeface="+mn-ea"/>
                <a:ea typeface="+mn-ea"/>
              </a:rPr>
              <a:t>버튼을 누르시면 쿠폰이 적용됩니다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6698" y="1935662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선택사항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65294" y="19502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398294" y="2212789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6398" y="236607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224760" y="3130061"/>
            <a:ext cx="1611938" cy="239390"/>
            <a:chOff x="5160665" y="2478724"/>
            <a:chExt cx="1611938" cy="239390"/>
          </a:xfrm>
        </p:grpSpPr>
        <p:sp>
          <p:nvSpPr>
            <p:cNvPr id="98" name="Rectangle 2"/>
            <p:cNvSpPr>
              <a:spLocks noChangeArrowheads="1"/>
            </p:cNvSpPr>
            <p:nvPr/>
          </p:nvSpPr>
          <p:spPr bwMode="auto">
            <a:xfrm>
              <a:off x="5160665" y="2478724"/>
              <a:ext cx="1611938" cy="23939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5284481" y="2496286"/>
              <a:ext cx="1161106" cy="188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latin typeface="+mj-ea"/>
                  <a:ea typeface="+mj-ea"/>
                </a:rPr>
                <a:t>2000</a:t>
              </a:r>
              <a:r>
                <a:rPr lang="ko-KR" altLang="en-US" sz="800" smtClean="0">
                  <a:latin typeface="+mj-ea"/>
                  <a:ea typeface="+mj-ea"/>
                </a:rPr>
                <a:t>원 할인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cxnSp>
        <p:nvCxnSpPr>
          <p:cNvPr id="100" name="직선 연결선 99"/>
          <p:cNvCxnSpPr/>
          <p:nvPr/>
        </p:nvCxnSpPr>
        <p:spPr>
          <a:xfrm flipV="1">
            <a:off x="376858" y="2932608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62254" y="3183263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109" name="타원형 설명선 108"/>
          <p:cNvSpPr/>
          <p:nvPr/>
        </p:nvSpPr>
        <p:spPr bwMode="auto">
          <a:xfrm>
            <a:off x="4849193" y="31275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794911" y="3739107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8368" y="398226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5386081" y="4049739"/>
            <a:ext cx="1161106" cy="1881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smtClean="0">
                <a:latin typeface="+mj-ea"/>
                <a:ea typeface="+mj-ea"/>
              </a:rPr>
              <a:t>사용가능 쿠폰 없음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18601" y="2315920"/>
            <a:ext cx="1611938" cy="742802"/>
            <a:chOff x="5145637" y="3199403"/>
            <a:chExt cx="1611938" cy="742802"/>
          </a:xfrm>
        </p:grpSpPr>
        <p:sp>
          <p:nvSpPr>
            <p:cNvPr id="107" name="Rectangle 2"/>
            <p:cNvSpPr>
              <a:spLocks noChangeArrowheads="1"/>
            </p:cNvSpPr>
            <p:nvPr/>
          </p:nvSpPr>
          <p:spPr bwMode="auto">
            <a:xfrm>
              <a:off x="5145637" y="3199403"/>
              <a:ext cx="1611938" cy="23939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5269453" y="3216965"/>
              <a:ext cx="1161106" cy="188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[</a:t>
              </a:r>
              <a:r>
                <a:rPr lang="ko-KR" altLang="en-US" sz="700" smtClean="0">
                  <a:latin typeface="+mj-ea"/>
                  <a:ea typeface="+mj-ea"/>
                </a:rPr>
                <a:t>쿠폰번호</a:t>
              </a:r>
              <a:r>
                <a:rPr lang="en-US" altLang="ko-KR" sz="700" dirty="0" smtClean="0">
                  <a:latin typeface="+mj-ea"/>
                  <a:ea typeface="+mj-ea"/>
                </a:rPr>
                <a:t>] </a:t>
              </a:r>
              <a:r>
                <a:rPr lang="ko-KR" altLang="en-US" sz="700" smtClean="0">
                  <a:latin typeface="+mj-ea"/>
                  <a:ea typeface="+mj-ea"/>
                </a:rPr>
                <a:t>할인금액</a:t>
              </a:r>
              <a:r>
                <a:rPr lang="en-US" altLang="ko-KR" sz="700" dirty="0" smtClean="0">
                  <a:latin typeface="+mj-ea"/>
                  <a:ea typeface="+mj-ea"/>
                </a:rPr>
                <a:t>  </a:t>
              </a:r>
              <a:r>
                <a:rPr lang="ko-KR" altLang="en-US" sz="700" smtClean="0">
                  <a:latin typeface="+mj-ea"/>
                  <a:ea typeface="+mj-ea"/>
                </a:rPr>
                <a:t> 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152198" y="3447260"/>
              <a:ext cx="1594991" cy="4949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9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4"/>
            <p:cNvSpPr>
              <a:spLocks noChangeArrowheads="1"/>
            </p:cNvSpPr>
            <p:nvPr/>
          </p:nvSpPr>
          <p:spPr bwMode="auto">
            <a:xfrm>
              <a:off x="5284078" y="3470869"/>
              <a:ext cx="1161106" cy="188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[</a:t>
              </a:r>
              <a:r>
                <a:rPr lang="ko-KR" altLang="en-US" sz="700" smtClean="0">
                  <a:latin typeface="+mj-ea"/>
                  <a:ea typeface="+mj-ea"/>
                </a:rPr>
                <a:t>쿠폰번호</a:t>
              </a:r>
              <a:r>
                <a:rPr lang="en-US" altLang="ko-KR" sz="700" dirty="0" smtClean="0">
                  <a:latin typeface="+mj-ea"/>
                  <a:ea typeface="+mj-ea"/>
                </a:rPr>
                <a:t>] </a:t>
              </a:r>
              <a:r>
                <a:rPr lang="ko-KR" altLang="en-US" sz="700" smtClean="0">
                  <a:latin typeface="+mj-ea"/>
                  <a:ea typeface="+mj-ea"/>
                </a:rPr>
                <a:t>할인금액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27" name="Rectangle 4"/>
            <p:cNvSpPr>
              <a:spLocks noChangeArrowheads="1"/>
            </p:cNvSpPr>
            <p:nvPr/>
          </p:nvSpPr>
          <p:spPr bwMode="auto">
            <a:xfrm>
              <a:off x="5301012" y="3700477"/>
              <a:ext cx="1161106" cy="188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[</a:t>
              </a:r>
              <a:r>
                <a:rPr lang="ko-KR" altLang="en-US" sz="700" smtClean="0">
                  <a:latin typeface="+mj-ea"/>
                  <a:ea typeface="+mj-ea"/>
                </a:rPr>
                <a:t>쿠폰번호</a:t>
              </a:r>
              <a:r>
                <a:rPr lang="en-US" altLang="ko-KR" sz="700" dirty="0" smtClean="0">
                  <a:latin typeface="+mj-ea"/>
                  <a:ea typeface="+mj-ea"/>
                </a:rPr>
                <a:t>] </a:t>
              </a:r>
              <a:r>
                <a:rPr lang="ko-KR" altLang="en-US" sz="700" smtClean="0">
                  <a:latin typeface="+mj-ea"/>
                  <a:ea typeface="+mj-ea"/>
                </a:rPr>
                <a:t>할인금액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160270" y="3451640"/>
              <a:ext cx="1594991" cy="22250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형 설명선 50"/>
          <p:cNvSpPr/>
          <p:nvPr/>
        </p:nvSpPr>
        <p:spPr bwMode="auto">
          <a:xfrm>
            <a:off x="183107" y="120251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5042029" y="395654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타원형 설명선 55"/>
          <p:cNvSpPr/>
          <p:nvPr/>
        </p:nvSpPr>
        <p:spPr bwMode="auto">
          <a:xfrm>
            <a:off x="2022415" y="46482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타원형 설명선 56"/>
          <p:cNvSpPr/>
          <p:nvPr/>
        </p:nvSpPr>
        <p:spPr bwMode="auto">
          <a:xfrm>
            <a:off x="352402" y="484232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8571" y="195478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수량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41509" y="242181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25057" y="326864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5541" y="409717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3495" y="19381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판매금액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03538" y="2466956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\ 45,000</a:t>
            </a:r>
          </a:p>
          <a:p>
            <a:r>
              <a:rPr lang="en-US" altLang="ko-KR" sz="600" dirty="0" smtClean="0">
                <a:latin typeface="+mn-ea"/>
                <a:ea typeface="+mn-ea"/>
              </a:rPr>
              <a:t>(</a:t>
            </a:r>
            <a:r>
              <a:rPr lang="ko-KR" altLang="en-US" sz="600" smtClean="0"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latin typeface="+mn-ea"/>
                <a:ea typeface="+mn-ea"/>
              </a:rPr>
              <a:t>¥ 54.00)</a:t>
            </a:r>
            <a:endParaRPr lang="ko-KR" altLang="en-US" sz="4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3538" y="3245944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\ 45,000</a:t>
            </a:r>
          </a:p>
          <a:p>
            <a:r>
              <a:rPr lang="en-US" altLang="ko-KR" sz="600" dirty="0" smtClean="0">
                <a:latin typeface="+mn-ea"/>
                <a:ea typeface="+mn-ea"/>
              </a:rPr>
              <a:t>(</a:t>
            </a:r>
            <a:r>
              <a:rPr lang="ko-KR" altLang="en-US" sz="600" smtClean="0"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latin typeface="+mn-ea"/>
                <a:ea typeface="+mn-ea"/>
              </a:rPr>
              <a:t>¥ 54.00)</a:t>
            </a:r>
            <a:endParaRPr lang="ko-KR" altLang="en-US" sz="400" dirty="0" smtClean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12357" y="4084216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\ 45,000</a:t>
            </a:r>
          </a:p>
          <a:p>
            <a:r>
              <a:rPr lang="en-US" altLang="ko-KR" sz="600" dirty="0" smtClean="0">
                <a:latin typeface="+mn-ea"/>
                <a:ea typeface="+mn-ea"/>
              </a:rPr>
              <a:t>(</a:t>
            </a:r>
            <a:r>
              <a:rPr lang="ko-KR" altLang="en-US" sz="600" smtClean="0"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latin typeface="+mn-ea"/>
                <a:ea typeface="+mn-ea"/>
              </a:rPr>
              <a:t>¥ 54.00)</a:t>
            </a:r>
            <a:endParaRPr lang="ko-KR" altLang="en-US" sz="400" dirty="0" smtClean="0"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4196" y="1207459"/>
            <a:ext cx="6849337" cy="512560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40" y="129554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9093200" y="26984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4" y="5092675"/>
            <a:ext cx="6795239" cy="4010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89869" y="312542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▼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83710" y="232007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▼</a:t>
            </a:r>
            <a:endParaRPr lang="en-US" altLang="ko-KR" sz="900" dirty="0">
              <a:latin typeface="+mj-ea"/>
              <a:ea typeface="+mj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216287" y="3435258"/>
            <a:ext cx="1611938" cy="239390"/>
            <a:chOff x="5160665" y="2478724"/>
            <a:chExt cx="1611938" cy="239390"/>
          </a:xfrm>
        </p:grpSpPr>
        <p:sp>
          <p:nvSpPr>
            <p:cNvPr id="75" name="Rectangle 2"/>
            <p:cNvSpPr>
              <a:spLocks noChangeArrowheads="1"/>
            </p:cNvSpPr>
            <p:nvPr/>
          </p:nvSpPr>
          <p:spPr bwMode="auto">
            <a:xfrm>
              <a:off x="5160665" y="2478724"/>
              <a:ext cx="1611938" cy="23939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5284481" y="2496286"/>
              <a:ext cx="1161106" cy="1881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중복쿠폰선택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6481396" y="3430622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▼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01787" y="5236219"/>
            <a:ext cx="4189200" cy="40896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중복쿠폰 적용 여부 확인 </a:t>
            </a:r>
            <a:r>
              <a:rPr lang="en-US" altLang="ko-KR" sz="900" b="1" dirty="0" smtClean="0"/>
              <a:t>(FP </a:t>
            </a:r>
            <a:r>
              <a:rPr lang="ko-KR" altLang="en-US" sz="900" b="1" smtClean="0"/>
              <a:t>기준적용 요청</a:t>
            </a:r>
            <a:r>
              <a:rPr lang="en-US" altLang="ko-KR" sz="900" b="1" dirty="0" smtClean="0"/>
              <a:t>/</a:t>
            </a:r>
            <a:r>
              <a:rPr lang="ko-KR" altLang="en-US" sz="900" b="1" smtClean="0"/>
              <a:t>해당 내용반영 여부확인 필요</a:t>
            </a:r>
            <a:r>
              <a:rPr lang="en-US" altLang="ko-KR" sz="900" b="1" dirty="0" smtClean="0"/>
              <a:t>)</a:t>
            </a:r>
            <a:endParaRPr lang="en-US" altLang="ko-KR" sz="900" b="1" u="sng" dirty="0">
              <a:solidFill>
                <a:schemeClr val="bg1"/>
              </a:solidFill>
            </a:endParaRPr>
          </a:p>
        </p:txBody>
      </p:sp>
      <p:cxnSp>
        <p:nvCxnSpPr>
          <p:cNvPr id="82" name="구부러진 연결선 81"/>
          <p:cNvCxnSpPr>
            <a:stCxn id="79" idx="0"/>
            <a:endCxn id="75" idx="3"/>
          </p:cNvCxnSpPr>
          <p:nvPr/>
        </p:nvCxnSpPr>
        <p:spPr>
          <a:xfrm rot="5400000" flipH="1" flipV="1">
            <a:off x="5921673" y="4329667"/>
            <a:ext cx="1681266" cy="131838"/>
          </a:xfrm>
          <a:prstGeom prst="curvedConnector4">
            <a:avLst>
              <a:gd name="adj1" fmla="val 46440"/>
              <a:gd name="adj2" fmla="val 273395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8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결제 완료 레이아웃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28791" y="5770077"/>
            <a:ext cx="4575224" cy="25277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Footer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77785"/>
              </p:ext>
            </p:extLst>
          </p:nvPr>
        </p:nvGraphicFramePr>
        <p:xfrm>
          <a:off x="7265022" y="568159"/>
          <a:ext cx="2640978" cy="40989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주문성공알림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주문번호 노출여부 확인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상품 정보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옵션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배송정보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주문하시는 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받으시는 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호텔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배송예정일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결제수단 정보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결제수단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쇼핑 계속하기 버튼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장바구니페이지로 이동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쇼핑 계속하기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트렌디한국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 페이지로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14" name="그룹 13"/>
          <p:cNvGrpSpPr/>
          <p:nvPr/>
        </p:nvGrpSpPr>
        <p:grpSpPr>
          <a:xfrm>
            <a:off x="1528791" y="1227667"/>
            <a:ext cx="4586160" cy="4614333"/>
            <a:chOff x="1690204" y="1069445"/>
            <a:chExt cx="4597379" cy="4871201"/>
          </a:xfrm>
        </p:grpSpPr>
        <p:sp>
          <p:nvSpPr>
            <p:cNvPr id="24" name="Rectangle 84"/>
            <p:cNvSpPr>
              <a:spLocks noChangeArrowheads="1"/>
            </p:cNvSpPr>
            <p:nvPr/>
          </p:nvSpPr>
          <p:spPr bwMode="auto">
            <a:xfrm>
              <a:off x="1705986" y="1429461"/>
              <a:ext cx="4570634" cy="557914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주문 성공 알림</a:t>
              </a:r>
              <a:r>
                <a:rPr lang="en-US" altLang="ko-KR" sz="700" dirty="0" smtClean="0">
                  <a:latin typeface="+mn-ea"/>
                  <a:ea typeface="+mn-ea"/>
                </a:rPr>
                <a:t>/</a:t>
              </a:r>
              <a:r>
                <a:rPr lang="ko-KR" altLang="en-US" sz="700" dirty="0" smtClean="0">
                  <a:latin typeface="+mn-ea"/>
                  <a:ea typeface="+mn-ea"/>
                </a:rPr>
                <a:t>주문 번호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701418" y="2042424"/>
              <a:ext cx="4575201" cy="186418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주문상품 정보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26" name="Oval 611"/>
            <p:cNvSpPr>
              <a:spLocks noChangeArrowheads="1"/>
            </p:cNvSpPr>
            <p:nvPr/>
          </p:nvSpPr>
          <p:spPr bwMode="auto">
            <a:xfrm>
              <a:off x="1692793" y="1069445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>
                  <a:solidFill>
                    <a:srgbClr val="FFFFF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" name="Oval 611"/>
            <p:cNvSpPr>
              <a:spLocks noChangeArrowheads="1"/>
            </p:cNvSpPr>
            <p:nvPr/>
          </p:nvSpPr>
          <p:spPr bwMode="auto">
            <a:xfrm>
              <a:off x="1701419" y="1429461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2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Oval 611"/>
            <p:cNvSpPr>
              <a:spLocks noChangeArrowheads="1"/>
            </p:cNvSpPr>
            <p:nvPr/>
          </p:nvSpPr>
          <p:spPr bwMode="auto">
            <a:xfrm>
              <a:off x="1701418" y="2041851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3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Rectangle 84"/>
            <p:cNvSpPr>
              <a:spLocks noChangeArrowheads="1"/>
            </p:cNvSpPr>
            <p:nvPr/>
          </p:nvSpPr>
          <p:spPr bwMode="auto">
            <a:xfrm>
              <a:off x="1705986" y="5193153"/>
              <a:ext cx="4581597" cy="557913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장바구니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쇼핑 계속하기 이동 </a:t>
              </a:r>
              <a:r>
                <a:rPr lang="ko-KR" altLang="en-US" sz="700" dirty="0" smtClean="0">
                  <a:latin typeface="+mn-ea"/>
                  <a:ea typeface="+mn-ea"/>
                </a:rPr>
                <a:t>버튼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30" name="Oval 611"/>
            <p:cNvSpPr>
              <a:spLocks noChangeArrowheads="1"/>
            </p:cNvSpPr>
            <p:nvPr/>
          </p:nvSpPr>
          <p:spPr bwMode="auto">
            <a:xfrm>
              <a:off x="1697337" y="5762846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7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695031" y="1069445"/>
              <a:ext cx="4581589" cy="315035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700" dirty="0" smtClean="0">
                  <a:latin typeface="+mj-ea"/>
                  <a:ea typeface="+mj-ea"/>
                </a:rPr>
                <a:t>STEP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32" name="Rectangle 84"/>
            <p:cNvSpPr>
              <a:spLocks noChangeArrowheads="1"/>
            </p:cNvSpPr>
            <p:nvPr/>
          </p:nvSpPr>
          <p:spPr bwMode="auto">
            <a:xfrm>
              <a:off x="1690204" y="3951616"/>
              <a:ext cx="4581597" cy="557914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배송 정보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33" name="Oval 611"/>
            <p:cNvSpPr>
              <a:spLocks noChangeArrowheads="1"/>
            </p:cNvSpPr>
            <p:nvPr/>
          </p:nvSpPr>
          <p:spPr bwMode="auto">
            <a:xfrm>
              <a:off x="1697360" y="3956217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4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Rectangle 84"/>
            <p:cNvSpPr>
              <a:spLocks noChangeArrowheads="1"/>
            </p:cNvSpPr>
            <p:nvPr/>
          </p:nvSpPr>
          <p:spPr bwMode="auto">
            <a:xfrm>
              <a:off x="1694759" y="4549882"/>
              <a:ext cx="4581597" cy="557914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>
                  <a:latin typeface="+mn-ea"/>
                </a:rPr>
                <a:t>결제 금액 </a:t>
              </a:r>
              <a:r>
                <a:rPr lang="en-US" altLang="ko-KR" sz="700" dirty="0">
                  <a:latin typeface="+mn-ea"/>
                </a:rPr>
                <a:t>/ </a:t>
              </a:r>
              <a:r>
                <a:rPr lang="ko-KR" altLang="en-US" sz="700">
                  <a:latin typeface="+mn-ea"/>
                </a:rPr>
                <a:t>수단 정보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35" name="Oval 611"/>
            <p:cNvSpPr>
              <a:spLocks noChangeArrowheads="1"/>
            </p:cNvSpPr>
            <p:nvPr/>
          </p:nvSpPr>
          <p:spPr bwMode="auto">
            <a:xfrm>
              <a:off x="1701915" y="4554483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5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Oval 611"/>
            <p:cNvSpPr>
              <a:spLocks noChangeArrowheads="1"/>
            </p:cNvSpPr>
            <p:nvPr/>
          </p:nvSpPr>
          <p:spPr bwMode="auto">
            <a:xfrm>
              <a:off x="1699488" y="5158632"/>
              <a:ext cx="180975" cy="177800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7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6</a:t>
              </a:r>
              <a:endPara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4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주문완료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결제완료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48110"/>
              </p:ext>
            </p:extLst>
          </p:nvPr>
        </p:nvGraphicFramePr>
        <p:xfrm>
          <a:off x="7264401" y="571477"/>
          <a:ext cx="2571367" cy="55522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 완료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진행 단계 확인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정상결제 확인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결제가 정상적으로 완료 되었습니다</a:t>
                      </a:r>
                      <a:r>
                        <a:rPr lang="en-US" altLang="ko-KR" sz="800" dirty="0" smtClean="0"/>
                        <a:t>.”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주문일자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주문번호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주문완료상품 정보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옵션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결제금액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배송상태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배송정보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주문시 입력 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주문자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주문자영문명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배송지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연락처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배송예정일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배송메모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결제금액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수단 정보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결제에 사용된 수단 정보</a:t>
                      </a:r>
                      <a:r>
                        <a:rPr lang="ko-KR" altLang="en-US" sz="800" baseline="0" dirty="0" smtClean="0"/>
                        <a:t>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금액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장바구니이동버튼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장바구니 리스트 페이지로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쇼핑계속하기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트렌디한국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(HOT) </a:t>
                      </a:r>
                      <a:r>
                        <a:rPr lang="ko-KR" altLang="en-US" sz="800" smtClean="0"/>
                        <a:t>페이지로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7801" y="1567827"/>
            <a:ext cx="6236789" cy="369209"/>
            <a:chOff x="397933" y="1844113"/>
            <a:chExt cx="6236789" cy="369209"/>
          </a:xfrm>
        </p:grpSpPr>
        <p:sp>
          <p:nvSpPr>
            <p:cNvPr id="5" name="오각형 4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9729" y="187837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갈매기형 수장 181"/>
            <p:cNvSpPr/>
            <p:nvPr/>
          </p:nvSpPr>
          <p:spPr>
            <a:xfrm>
              <a:off x="5144089" y="1844113"/>
              <a:ext cx="1490633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2502347" y="2173192"/>
            <a:ext cx="2383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결제가 정상적으로 완료 </a:t>
            </a:r>
            <a:r>
              <a:rPr lang="ko-KR" altLang="en-US" sz="1050" b="1" smtClean="0">
                <a:latin typeface="+mn-ea"/>
                <a:ea typeface="+mn-ea"/>
              </a:rPr>
              <a:t>되었습니다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5461643" y="153366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163320" y="19853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69358" y="22861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179358" y="376569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179358" y="53304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1734237" y="553600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12063" y="4136104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0653" y="2363558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주문 상품 정보</a:t>
            </a: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458560" y="2701111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727151" y="3145216"/>
            <a:ext cx="421165" cy="432703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00" name="직사각형 99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2129556" y="2743355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92201" y="2766162"/>
            <a:ext cx="460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수량</a:t>
            </a:r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450755" y="3004715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345560" y="316664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 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64784" y="3188132"/>
            <a:ext cx="5662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[  1  ]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69033" y="3105226"/>
            <a:ext cx="802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700" dirty="0" smtClean="0">
                <a:solidFill>
                  <a:srgbClr val="21BDCB"/>
                </a:solidFill>
                <a:latin typeface="+mn-ea"/>
                <a:ea typeface="+mn-ea"/>
              </a:rPr>
              <a:t>(¥ 54.00)</a:t>
            </a:r>
            <a:endParaRPr lang="ko-KR" altLang="en-US" sz="5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77476" y="27696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주문금액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449358" y="3694182"/>
            <a:ext cx="6334677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04756" y="385569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배송정보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12118" y="5420412"/>
            <a:ext cx="1513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결제 금액 </a:t>
            </a:r>
            <a:r>
              <a:rPr lang="en-US" altLang="ko-KR" sz="1050" b="1" dirty="0" smtClean="0">
                <a:latin typeface="+mn-ea"/>
                <a:ea typeface="+mn-ea"/>
              </a:rPr>
              <a:t>/ </a:t>
            </a:r>
            <a:r>
              <a:rPr lang="ko-KR" altLang="en-US" sz="1050" b="1" smtClean="0">
                <a:latin typeface="+mn-ea"/>
                <a:ea typeface="+mn-ea"/>
              </a:rPr>
              <a:t>수단 정보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44928"/>
              </p:ext>
            </p:extLst>
          </p:nvPr>
        </p:nvGraphicFramePr>
        <p:xfrm>
          <a:off x="1945514" y="5375534"/>
          <a:ext cx="2961993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80"/>
                <a:gridCol w="20536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900" spc="-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16,670</a:t>
                      </a:r>
                      <a:r>
                        <a:rPr lang="en-US" altLang="ko-KR" sz="105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10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90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11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0" spc="-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</a:tr>
              <a:tr h="439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pc="-6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Alipay</a:t>
                      </a:r>
                      <a:endParaRPr lang="en-US" altLang="ko-KR" sz="900" b="1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spc="-6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16,670 </a:t>
                      </a:r>
                      <a:r>
                        <a:rPr lang="ko-KR" altLang="en-US" sz="90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9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90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11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2015.03.18</a:t>
                      </a:r>
                      <a:endParaRPr lang="ko-KR" altLang="en-US" sz="900" spc="-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486165" y="4167947"/>
            <a:ext cx="939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주문하시는 분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주문자 영문성명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배송지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호텔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연락처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배송예정일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55661" y="4177517"/>
            <a:ext cx="83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다비오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Dabeeo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PLAZA HOTEL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00-0000-0000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093200" y="26984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10828" y="6822613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06800" y="6410537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3839293" y="6525686"/>
            <a:ext cx="1207649" cy="217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쇼핑 계속하기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2559677" y="6521972"/>
            <a:ext cx="1207649" cy="2172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9852" y="2416446"/>
            <a:ext cx="23615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주무일자 </a:t>
            </a:r>
            <a:r>
              <a:rPr lang="en-US" altLang="ko-KR" sz="700" dirty="0" smtClean="0">
                <a:latin typeface="+mn-ea"/>
                <a:ea typeface="+mn-ea"/>
              </a:rPr>
              <a:t>: 20150422 </a:t>
            </a:r>
            <a:r>
              <a:rPr lang="ko-KR" altLang="en-US" sz="700" smtClean="0">
                <a:latin typeface="+mn-ea"/>
                <a:ea typeface="+mn-ea"/>
              </a:rPr>
              <a:t>주문번호 </a:t>
            </a:r>
            <a:r>
              <a:rPr lang="en-US" altLang="ko-KR" sz="700" dirty="0" smtClean="0">
                <a:latin typeface="+mn-ea"/>
                <a:ea typeface="+mn-ea"/>
              </a:rPr>
              <a:t>:211248984109228401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2273403" y="63832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0" name="타원형 설명선 69"/>
          <p:cNvSpPr/>
          <p:nvPr/>
        </p:nvSpPr>
        <p:spPr bwMode="auto">
          <a:xfrm>
            <a:off x="5131069" y="6431972"/>
            <a:ext cx="180000" cy="180000"/>
          </a:xfrm>
          <a:prstGeom prst="wedgeEllipseCallout">
            <a:avLst>
              <a:gd name="adj1" fmla="val -71065"/>
              <a:gd name="adj2" fmla="val 57974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78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83" name="타원 8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4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107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주문완료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O03-01-01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진행중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7801" y="1567827"/>
            <a:ext cx="6236789" cy="369209"/>
            <a:chOff x="397933" y="1844113"/>
            <a:chExt cx="6236789" cy="369209"/>
          </a:xfrm>
        </p:grpSpPr>
        <p:sp>
          <p:nvSpPr>
            <p:cNvPr id="9" name="오각형 8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729" y="187837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5144089" y="1844113"/>
              <a:ext cx="1490633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</p:grpSp>
      <p:sp>
        <p:nvSpPr>
          <p:cNvPr id="16" name="타원형 설명선 15"/>
          <p:cNvSpPr/>
          <p:nvPr/>
        </p:nvSpPr>
        <p:spPr bwMode="auto">
          <a:xfrm>
            <a:off x="2630147" y="22142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4461" y="2326107"/>
            <a:ext cx="37048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  <a:ea typeface="+mn-ea"/>
              </a:rPr>
              <a:t>결제가 </a:t>
            </a:r>
            <a:r>
              <a:rPr lang="ko-KR" altLang="en-US" sz="1050" b="1" dirty="0" err="1" smtClean="0">
                <a:latin typeface="+mn-ea"/>
                <a:ea typeface="+mn-ea"/>
              </a:rPr>
              <a:t>진행중</a:t>
            </a:r>
            <a:r>
              <a:rPr lang="ko-KR" altLang="en-US" sz="1050" b="1" dirty="0" smtClean="0">
                <a:latin typeface="+mn-ea"/>
                <a:ea typeface="+mn-ea"/>
              </a:rPr>
              <a:t> 입니다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카드사와의 통신과정에서 다소 시간이 소요될 수 있습니다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024753" y="2912188"/>
            <a:ext cx="3013636" cy="1071987"/>
            <a:chOff x="2253359" y="2912188"/>
            <a:chExt cx="3013636" cy="1071987"/>
          </a:xfrm>
        </p:grpSpPr>
        <p:sp>
          <p:nvSpPr>
            <p:cNvPr id="23" name="타원 22"/>
            <p:cNvSpPr/>
            <p:nvPr/>
          </p:nvSpPr>
          <p:spPr>
            <a:xfrm>
              <a:off x="2253359" y="3102430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610288" y="3103630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973439" y="3100418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0368" y="3101618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712180" y="3092744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069109" y="3093944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432260" y="3090732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89189" y="3091932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743" y="2912188"/>
              <a:ext cx="1151887" cy="107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타원 31"/>
            <p:cNvSpPr/>
            <p:nvPr/>
          </p:nvSpPr>
          <p:spPr>
            <a:xfrm>
              <a:off x="5136366" y="3090732"/>
              <a:ext cx="130629" cy="1306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 flipV="1">
            <a:off x="412063" y="4563358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08035" y="415128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7275"/>
              </p:ext>
            </p:extLst>
          </p:nvPr>
        </p:nvGraphicFramePr>
        <p:xfrm>
          <a:off x="7264401" y="571477"/>
          <a:ext cx="2571367" cy="2468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 생성 후 결제 진행 중 화면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 버튼 클릭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결제 진행 중 화면 전환</a:t>
                      </a:r>
                      <a:r>
                        <a:rPr lang="en-US" altLang="ko-KR" sz="800" dirty="0" smtClean="0"/>
                        <a:t>&gt; KRP </a:t>
                      </a:r>
                      <a:r>
                        <a:rPr lang="ko-KR" altLang="en-US" sz="800" dirty="0" smtClean="0"/>
                        <a:t>결제 전환 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pic>
        <p:nvPicPr>
          <p:cNvPr id="37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5" y="1140621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6943455" y="1252092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9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108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결제 실패 레이아웃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96820" y="4525712"/>
            <a:ext cx="4575224" cy="25277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Footer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19277"/>
              </p:ext>
            </p:extLst>
          </p:nvPr>
        </p:nvGraphicFramePr>
        <p:xfrm>
          <a:off x="7265022" y="568159"/>
          <a:ext cx="2640978" cy="19520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결제실패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1" dirty="0" smtClean="0"/>
                        <a:t>주문실패 안내</a:t>
                      </a:r>
                      <a:endParaRPr lang="en-US" altLang="ko-KR" sz="8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주문 실패 알림 문구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실패 사유 안내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고객센터 연락처 안내</a:t>
                      </a:r>
                      <a:endParaRPr lang="en-US" altLang="ko-KR" sz="800" dirty="0" smtClean="0"/>
                    </a:p>
                  </a:txBody>
                  <a:tcPr marL="72001" marR="72001" marT="35990" marB="35990"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/>
                        <a:t>페이지 이동버튼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장바구니 화면으로 이동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err="1" smtClean="0"/>
                        <a:t>메인화면으로</a:t>
                      </a:r>
                      <a:r>
                        <a:rPr lang="ko-KR" altLang="en-US" sz="800" dirty="0" smtClean="0"/>
                        <a:t> 이동</a:t>
                      </a:r>
                    </a:p>
                  </a:txBody>
                  <a:tcPr marL="72001" marR="72001" marT="35990" marB="35990"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24" name="Rectangle 84"/>
          <p:cNvSpPr>
            <a:spLocks noChangeArrowheads="1"/>
          </p:cNvSpPr>
          <p:nvPr/>
        </p:nvSpPr>
        <p:spPr bwMode="auto">
          <a:xfrm>
            <a:off x="1485269" y="1788831"/>
            <a:ext cx="4559480" cy="205248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결제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smtClean="0">
                <a:latin typeface="+mn-ea"/>
                <a:ea typeface="+mn-ea"/>
              </a:rPr>
              <a:t>주문 실패안내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26" name="Oval 611"/>
          <p:cNvSpPr>
            <a:spLocks noChangeArrowheads="1"/>
          </p:cNvSpPr>
          <p:nvPr/>
        </p:nvSpPr>
        <p:spPr bwMode="auto">
          <a:xfrm>
            <a:off x="1558413" y="1497155"/>
            <a:ext cx="180533" cy="168424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7" name="Oval 611"/>
          <p:cNvSpPr>
            <a:spLocks noChangeArrowheads="1"/>
          </p:cNvSpPr>
          <p:nvPr/>
        </p:nvSpPr>
        <p:spPr bwMode="auto">
          <a:xfrm>
            <a:off x="1570979" y="2600790"/>
            <a:ext cx="180533" cy="168424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kumimoji="0" lang="en-US" altLang="ko-KR" sz="7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" name="Oval 611"/>
          <p:cNvSpPr>
            <a:spLocks noChangeArrowheads="1"/>
          </p:cNvSpPr>
          <p:nvPr/>
        </p:nvSpPr>
        <p:spPr bwMode="auto">
          <a:xfrm>
            <a:off x="1570979" y="4099301"/>
            <a:ext cx="180533" cy="168424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kumimoji="0" lang="en-US" altLang="ko-KR" sz="7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9" name="Rectangle 84"/>
          <p:cNvSpPr>
            <a:spLocks noChangeArrowheads="1"/>
          </p:cNvSpPr>
          <p:nvPr/>
        </p:nvSpPr>
        <p:spPr bwMode="auto">
          <a:xfrm>
            <a:off x="1501628" y="3924461"/>
            <a:ext cx="4570416" cy="52849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장바구니 </a:t>
            </a:r>
            <a:r>
              <a:rPr lang="en-US" altLang="ko-KR" sz="700" dirty="0" smtClean="0">
                <a:latin typeface="+mn-ea"/>
                <a:ea typeface="+mn-ea"/>
              </a:rPr>
              <a:t>/ </a:t>
            </a:r>
            <a:r>
              <a:rPr lang="ko-KR" altLang="en-US" sz="700" smtClean="0">
                <a:latin typeface="+mn-ea"/>
                <a:ea typeface="+mn-ea"/>
              </a:rPr>
              <a:t>쇼핑 계속하기 이동 </a:t>
            </a:r>
            <a:r>
              <a:rPr lang="ko-KR" altLang="en-US" sz="700" dirty="0" smtClean="0">
                <a:latin typeface="+mn-ea"/>
                <a:ea typeface="+mn-ea"/>
              </a:rPr>
              <a:t>버튼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474341" y="1447800"/>
            <a:ext cx="4570408" cy="29842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STEP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3" name="Oval 611"/>
          <p:cNvSpPr>
            <a:spLocks noChangeArrowheads="1"/>
          </p:cNvSpPr>
          <p:nvPr/>
        </p:nvSpPr>
        <p:spPr bwMode="auto">
          <a:xfrm>
            <a:off x="1570978" y="4543582"/>
            <a:ext cx="180533" cy="168424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kumimoji="0" lang="en-US" altLang="ko-KR" sz="7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갈매기형 수장 37"/>
          <p:cNvSpPr/>
          <p:nvPr/>
        </p:nvSpPr>
        <p:spPr>
          <a:xfrm>
            <a:off x="5163957" y="1567827"/>
            <a:ext cx="1490633" cy="369208"/>
          </a:xfrm>
          <a:prstGeom prst="chevron">
            <a:avLst/>
          </a:prstGeom>
          <a:solidFill>
            <a:srgbClr val="22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17801" y="1567827"/>
            <a:ext cx="5943950" cy="369209"/>
            <a:chOff x="397933" y="1844113"/>
            <a:chExt cx="5943950" cy="369209"/>
          </a:xfrm>
        </p:grpSpPr>
        <p:sp>
          <p:nvSpPr>
            <p:cNvPr id="66" name="오각형 65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9729" y="187837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71" name="갈매기형 수장 70"/>
            <p:cNvSpPr/>
            <p:nvPr/>
          </p:nvSpPr>
          <p:spPr>
            <a:xfrm>
              <a:off x="3414897" y="1844113"/>
              <a:ext cx="2294950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주문완료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O03-02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결제실패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692"/>
              </p:ext>
            </p:extLst>
          </p:nvPr>
        </p:nvGraphicFramePr>
        <p:xfrm>
          <a:off x="7264401" y="571477"/>
          <a:ext cx="2571367" cy="3535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 </a:t>
                      </a:r>
                      <a:r>
                        <a:rPr lang="ko-KR" altLang="en-US" sz="800" dirty="0" err="1" smtClean="0"/>
                        <a:t>실패시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진행 단계 확인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주문작서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 단계 유지</a:t>
                      </a:r>
                      <a:endParaRPr lang="ko-KR" altLang="en-US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 실패안내 메시지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결제가 실패했습니다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다시 결제 과정을 진행하여 주십시오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사유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한도초과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불편을 드려 죄송합니다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문의사항은 고객센터로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문의바람니다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고객센터이메일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주소 텍스트구성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공식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QQ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: 2889751559</a:t>
                      </a:r>
                      <a:r>
                        <a:rPr lang="en-US" altLang="ko-KR" sz="8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장바구니이동버튼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장바구니 리스트 페이지로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쇼핑계속하기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트렌디한국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(HOT) </a:t>
                      </a:r>
                      <a:r>
                        <a:rPr lang="ko-KR" altLang="en-US" sz="800" smtClean="0"/>
                        <a:t>페이지로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3336511" y="16252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39" name="TextBox 38"/>
          <p:cNvSpPr txBox="1"/>
          <p:nvPr/>
        </p:nvSpPr>
        <p:spPr>
          <a:xfrm>
            <a:off x="2394905" y="2276597"/>
            <a:ext cx="2565125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  <a:ea typeface="+mn-ea"/>
              </a:rPr>
              <a:t>결제가 실패했습니다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1050" b="1" dirty="0" smtClean="0">
                <a:latin typeface="+mn-ea"/>
                <a:ea typeface="+mn-ea"/>
              </a:rPr>
              <a:t>다시 결제 과정을 진행하여 주십시오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사유 </a:t>
            </a:r>
            <a:r>
              <a:rPr lang="en-US" altLang="ko-KR" sz="900" dirty="0" smtClean="0">
                <a:latin typeface="+mn-ea"/>
                <a:ea typeface="+mn-ea"/>
              </a:rPr>
              <a:t>: </a:t>
            </a:r>
            <a:r>
              <a:rPr lang="ko-KR" altLang="en-US" sz="900" dirty="0" smtClean="0">
                <a:latin typeface="+mn-ea"/>
                <a:ea typeface="+mn-ea"/>
              </a:rPr>
              <a:t>한도초과</a:t>
            </a:r>
            <a:endParaRPr lang="en-US" altLang="ko-KR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불편을 드려 죄송합니다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문의사항은 고객센터로 문의 바랍니다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  <a:ea typeface="+mn-ea"/>
              </a:rPr>
              <a:t>고객센터 전화번호 </a:t>
            </a:r>
            <a:r>
              <a:rPr lang="en-US" altLang="ko-KR" sz="1000" dirty="0" smtClean="0">
                <a:latin typeface="+mn-ea"/>
                <a:ea typeface="+mn-ea"/>
              </a:rPr>
              <a:t>: 000-0000-0000</a:t>
            </a:r>
          </a:p>
          <a:p>
            <a:r>
              <a:rPr lang="ko-KR" altLang="en-US" sz="1050" b="1" dirty="0" smtClean="0">
                <a:latin typeface="+mn-ea"/>
                <a:ea typeface="+mn-ea"/>
              </a:rPr>
              <a:t>고객센터</a:t>
            </a:r>
            <a:r>
              <a:rPr lang="en-US" altLang="ko-KR" sz="1050" b="1" dirty="0" smtClean="0">
                <a:latin typeface="+mn-ea"/>
                <a:ea typeface="+mn-ea"/>
              </a:rPr>
              <a:t> </a:t>
            </a:r>
            <a:r>
              <a:rPr lang="ko-KR" altLang="en-US" sz="1050" b="1" smtClean="0">
                <a:latin typeface="+mn-ea"/>
                <a:ea typeface="+mn-ea"/>
              </a:rPr>
              <a:t>이메일주소 </a:t>
            </a:r>
            <a:r>
              <a:rPr lang="en-US" altLang="ko-KR" sz="1050" b="1" dirty="0" smtClean="0">
                <a:latin typeface="+mn-ea"/>
                <a:ea typeface="+mn-ea"/>
              </a:rPr>
              <a:t>: </a:t>
            </a:r>
            <a:r>
              <a:rPr lang="en-US" altLang="ko-KR" sz="1050" b="1" u="sng" dirty="0" smtClean="0">
                <a:latin typeface="+mn-ea"/>
                <a:ea typeface="+mn-ea"/>
              </a:rPr>
              <a:t>cs@gsmail.com</a:t>
            </a:r>
            <a:endParaRPr lang="en-US" altLang="ko-KR" sz="1050" b="1" dirty="0">
              <a:latin typeface="+mn-ea"/>
              <a:ea typeface="+mn-ea"/>
            </a:endParaRPr>
          </a:p>
        </p:txBody>
      </p:sp>
      <p:sp>
        <p:nvSpPr>
          <p:cNvPr id="40" name="타원형 설명선 39"/>
          <p:cNvSpPr/>
          <p:nvPr/>
        </p:nvSpPr>
        <p:spPr bwMode="auto">
          <a:xfrm>
            <a:off x="2112020" y="228548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58560" y="472189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54532" y="4309816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타원형 설명선 42"/>
          <p:cNvSpPr/>
          <p:nvPr/>
        </p:nvSpPr>
        <p:spPr bwMode="auto">
          <a:xfrm>
            <a:off x="2146783" y="43312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타원형 설명선 43"/>
          <p:cNvSpPr/>
          <p:nvPr/>
        </p:nvSpPr>
        <p:spPr bwMode="auto">
          <a:xfrm>
            <a:off x="5105390" y="4272511"/>
            <a:ext cx="180000" cy="180000"/>
          </a:xfrm>
          <a:prstGeom prst="wedgeEllipseCallout">
            <a:avLst>
              <a:gd name="adj1" fmla="val -38139"/>
              <a:gd name="adj2" fmla="val 86196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787025" y="4424965"/>
            <a:ext cx="1207649" cy="217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쇼핑 계속하기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507409" y="4421251"/>
            <a:ext cx="1207649" cy="2172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2779568" y="3590703"/>
            <a:ext cx="1795800" cy="37801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QQ SNS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공식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QQ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번호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:234231521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3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02" y="1140621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898522" y="1252092"/>
            <a:ext cx="180000" cy="144000"/>
            <a:chOff x="-1143104" y="1291967"/>
            <a:chExt cx="234360" cy="169277"/>
          </a:xfrm>
        </p:grpSpPr>
        <p:sp>
          <p:nvSpPr>
            <p:cNvPr id="35" name="타원 34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5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모서리가 둥근 직사각형 79"/>
          <p:cNvSpPr/>
          <p:nvPr/>
        </p:nvSpPr>
        <p:spPr>
          <a:xfrm>
            <a:off x="328474" y="5548477"/>
            <a:ext cx="2734322" cy="772358"/>
          </a:xfrm>
          <a:prstGeom prst="roundRect">
            <a:avLst>
              <a:gd name="adj" fmla="val 7471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상품추천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5849" y="76905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3"/>
            <a:endCxn id="14" idx="1"/>
          </p:cNvCxnSpPr>
          <p:nvPr/>
        </p:nvCxnSpPr>
        <p:spPr>
          <a:xfrm>
            <a:off x="1339849" y="985059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88818" y="289683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5849" y="5700218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5849" y="162033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자동일정추천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8818" y="4880960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여행공략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849" y="4091645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 </a:t>
            </a:r>
            <a:r>
              <a:rPr lang="en-US" altLang="ko-KR" dirty="0" smtClean="0">
                <a:solidFill>
                  <a:schemeClr val="tx1"/>
                </a:solidFill>
              </a:rPr>
              <a:t>radar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6532" y="76905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페이지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97215" y="76905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쇼핑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52999" y="769059"/>
            <a:ext cx="1003917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쇼핑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86532" y="162033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조합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6705" y="162033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52999" y="1620333"/>
            <a:ext cx="1456678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생성 일정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장소에 적용된 상품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1971" y="162033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연결된 상품들 랜덤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99501" y="569699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상품추천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99501" y="2896839"/>
            <a:ext cx="120943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장소와 연결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86532" y="4091645"/>
            <a:ext cx="1510173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범위 내 장소와 연결 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</a:t>
            </a:r>
            <a:r>
              <a:rPr lang="ko-KR" altLang="en-US" dirty="0" smtClean="0">
                <a:solidFill>
                  <a:schemeClr val="tx1"/>
                </a:solidFill>
              </a:rPr>
              <a:t>노출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2209" y="3399481"/>
            <a:ext cx="2632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4279" y="2897395"/>
            <a:ext cx="24237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7" name="꺾인 연결선 26"/>
          <p:cNvCxnSpPr>
            <a:stCxn id="22" idx="2"/>
            <a:endCxn id="46" idx="1"/>
          </p:cNvCxnSpPr>
          <p:nvPr/>
        </p:nvCxnSpPr>
        <p:spPr>
          <a:xfrm rot="16200000" flipH="1">
            <a:off x="3091539" y="2841516"/>
            <a:ext cx="276752" cy="1251398"/>
          </a:xfrm>
          <a:prstGeom prst="bentConnector2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5614" y="289683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해당상품추천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99501" y="4884809"/>
            <a:ext cx="943099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쇼핑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91614" y="4877966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5849" y="2109197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14" idx="3"/>
            <a:endCxn id="15" idx="1"/>
          </p:cNvCxnSpPr>
          <p:nvPr/>
        </p:nvCxnSpPr>
        <p:spPr>
          <a:xfrm>
            <a:off x="2850532" y="985059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5" idx="3"/>
            <a:endCxn id="16" idx="1"/>
          </p:cNvCxnSpPr>
          <p:nvPr/>
        </p:nvCxnSpPr>
        <p:spPr>
          <a:xfrm>
            <a:off x="4361215" y="985059"/>
            <a:ext cx="591784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3"/>
            <a:endCxn id="17" idx="1"/>
          </p:cNvCxnSpPr>
          <p:nvPr/>
        </p:nvCxnSpPr>
        <p:spPr>
          <a:xfrm>
            <a:off x="1339849" y="1836332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7" idx="3"/>
            <a:endCxn id="18" idx="1"/>
          </p:cNvCxnSpPr>
          <p:nvPr/>
        </p:nvCxnSpPr>
        <p:spPr>
          <a:xfrm>
            <a:off x="2850532" y="1836332"/>
            <a:ext cx="64617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8" idx="3"/>
            <a:endCxn id="19" idx="1"/>
          </p:cNvCxnSpPr>
          <p:nvPr/>
        </p:nvCxnSpPr>
        <p:spPr>
          <a:xfrm>
            <a:off x="4360705" y="1836332"/>
            <a:ext cx="592294" cy="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9" idx="3"/>
            <a:endCxn id="20" idx="1"/>
          </p:cNvCxnSpPr>
          <p:nvPr/>
        </p:nvCxnSpPr>
        <p:spPr>
          <a:xfrm flipV="1">
            <a:off x="6409677" y="1836332"/>
            <a:ext cx="592294" cy="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7" idx="3"/>
            <a:endCxn id="22" idx="1"/>
          </p:cNvCxnSpPr>
          <p:nvPr/>
        </p:nvCxnSpPr>
        <p:spPr>
          <a:xfrm>
            <a:off x="1352818" y="3112839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3" idx="3"/>
            <a:endCxn id="17" idx="1"/>
          </p:cNvCxnSpPr>
          <p:nvPr/>
        </p:nvCxnSpPr>
        <p:spPr>
          <a:xfrm flipV="1">
            <a:off x="1339849" y="1836332"/>
            <a:ext cx="646683" cy="488865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2" idx="3"/>
            <a:endCxn id="28" idx="1"/>
          </p:cNvCxnSpPr>
          <p:nvPr/>
        </p:nvCxnSpPr>
        <p:spPr>
          <a:xfrm>
            <a:off x="3208931" y="3112839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1" idx="3"/>
            <a:endCxn id="23" idx="1"/>
          </p:cNvCxnSpPr>
          <p:nvPr/>
        </p:nvCxnSpPr>
        <p:spPr>
          <a:xfrm>
            <a:off x="1339849" y="4307645"/>
            <a:ext cx="64668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0" idx="3"/>
            <a:endCxn id="30" idx="1"/>
          </p:cNvCxnSpPr>
          <p:nvPr/>
        </p:nvCxnSpPr>
        <p:spPr>
          <a:xfrm>
            <a:off x="1352818" y="5096960"/>
            <a:ext cx="646683" cy="3849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" idx="3"/>
            <a:endCxn id="21" idx="1"/>
          </p:cNvCxnSpPr>
          <p:nvPr/>
        </p:nvCxnSpPr>
        <p:spPr>
          <a:xfrm flipV="1">
            <a:off x="1339849" y="5912999"/>
            <a:ext cx="659652" cy="3219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28474" y="1340528"/>
            <a:ext cx="928604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9977" y="2729639"/>
            <a:ext cx="928604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46967" y="4719717"/>
            <a:ext cx="928604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46967" y="5474318"/>
            <a:ext cx="928604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34072" y="5796180"/>
            <a:ext cx="1673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70C0"/>
                </a:solidFill>
                <a:latin typeface="+mn-ea"/>
                <a:ea typeface="+mn-ea"/>
              </a:rPr>
              <a:t>GS </a:t>
            </a:r>
            <a:r>
              <a:rPr lang="ko-KR" altLang="en-US" sz="900" b="1" smtClean="0">
                <a:solidFill>
                  <a:srgbClr val="0070C0"/>
                </a:solidFill>
                <a:latin typeface="+mn-ea"/>
                <a:ea typeface="+mn-ea"/>
              </a:rPr>
              <a:t>상품</a:t>
            </a:r>
            <a:r>
              <a:rPr lang="en-US" altLang="ko-KR" sz="9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900" b="1" smtClean="0">
                <a:solidFill>
                  <a:srgbClr val="0070C0"/>
                </a:solidFill>
                <a:latin typeface="+mn-ea"/>
                <a:ea typeface="+mn-ea"/>
              </a:rPr>
              <a:t>관련 상품 추천 적용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55614" y="3389591"/>
            <a:ext cx="1510173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상품에 적용된 지역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권역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에 그룹핑 된 상품 </a:t>
            </a:r>
            <a:r>
              <a:rPr lang="ko-KR" altLang="en-US" dirty="0" smtClean="0">
                <a:solidFill>
                  <a:schemeClr val="tx1"/>
                </a:solidFill>
              </a:rPr>
              <a:t>추천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09976" y="3895573"/>
            <a:ext cx="928604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09677" y="1644878"/>
            <a:ext cx="24237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8566" y="2119087"/>
            <a:ext cx="2632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2" name="꺾인 연결선 51"/>
          <p:cNvCxnSpPr>
            <a:endCxn id="53" idx="1"/>
          </p:cNvCxnSpPr>
          <p:nvPr/>
        </p:nvCxnSpPr>
        <p:spPr>
          <a:xfrm rot="16200000" flipH="1">
            <a:off x="6237896" y="1561122"/>
            <a:ext cx="276752" cy="1251398"/>
          </a:xfrm>
          <a:prstGeom prst="bentConnector2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001971" y="2109197"/>
            <a:ext cx="1510173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상품에 적용된 지역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권역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에 그룹핑 된 상품 </a:t>
            </a:r>
            <a:r>
              <a:rPr lang="ko-KR" altLang="en-US" dirty="0" smtClean="0">
                <a:solidFill>
                  <a:schemeClr val="tx1"/>
                </a:solidFill>
              </a:rPr>
              <a:t>추천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25370" y="2836333"/>
            <a:ext cx="582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사용자 </a:t>
            </a:r>
            <a:r>
              <a:rPr lang="ko-KR" altLang="en-US" sz="2800" b="1" dirty="0" err="1" smtClean="0">
                <a:latin typeface="+mn-ea"/>
                <a:ea typeface="+mn-ea"/>
              </a:rPr>
              <a:t>마이페이지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ko-KR" sz="2800" b="1" dirty="0" smtClean="0">
                <a:latin typeface="+mn-ea"/>
                <a:ea typeface="+mn-ea"/>
              </a:rPr>
              <a:t>ser my page)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334" y="1931205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위시리스트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장바구니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34" name="타원형 설명선 33"/>
          <p:cNvSpPr/>
          <p:nvPr/>
        </p:nvSpPr>
        <p:spPr bwMode="auto">
          <a:xfrm>
            <a:off x="4891119" y="70392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281617" y="11786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72818" y="290425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10028"/>
              </p:ext>
            </p:extLst>
          </p:nvPr>
        </p:nvGraphicFramePr>
        <p:xfrm>
          <a:off x="7230533" y="571477"/>
          <a:ext cx="2641599" cy="52032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9218"/>
                <a:gridCol w="2302381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 선택시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구성 카테고리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개수표시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내일정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내장소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북마크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좋아요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리스트 편집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삭제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기능 활성화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북마크 페이지 구성 동일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다른 사용자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마이페이지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경우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사용자 정보수정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비공개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콘텐츠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위시리스트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티켓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쿠폰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구매내역 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히든처리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고객센터 추가 진입 메뉴 추가구성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5256030" y="2986239"/>
            <a:ext cx="1457506" cy="1799254"/>
            <a:chOff x="1584416" y="1748977"/>
            <a:chExt cx="1457506" cy="1636073"/>
          </a:xfrm>
        </p:grpSpPr>
        <p:sp>
          <p:nvSpPr>
            <p:cNvPr id="87" name="직사각형 86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  <p:pic>
        <p:nvPicPr>
          <p:cNvPr id="111" name="Picture 2" descr="bin, delete, recycle, remove, tra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59" y="2198606"/>
            <a:ext cx="175862" cy="1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98103" y="2146649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타원형 설명선 112"/>
          <p:cNvSpPr/>
          <p:nvPr/>
        </p:nvSpPr>
        <p:spPr bwMode="auto">
          <a:xfrm>
            <a:off x="5856461" y="212525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93200" y="75515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73" name="직사각형 72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041093" y="1154787"/>
            <a:ext cx="3504" cy="756164"/>
          </a:xfrm>
          <a:prstGeom prst="straightConnector1">
            <a:avLst/>
          </a:prstGeom>
          <a:ln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7046916" y="1931204"/>
            <a:ext cx="9731" cy="4486529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1235" y="1725658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스크롤 시 해당영역 고정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0857" y="5005566"/>
            <a:ext cx="151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리스트영역 이하 스크롤 다운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77710" y="1910951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59306" y="21943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+mn-ea"/>
                <a:ea typeface="+mn-ea"/>
              </a:rPr>
              <a:t>리스트편집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441122" y="185307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13304" y="2976308"/>
            <a:ext cx="1457506" cy="1799254"/>
            <a:chOff x="1584416" y="1748977"/>
            <a:chExt cx="1457506" cy="1636073"/>
          </a:xfrm>
        </p:grpSpPr>
        <p:sp>
          <p:nvSpPr>
            <p:cNvPr id="97" name="직사각형 96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034057" y="2970055"/>
            <a:ext cx="1457506" cy="1799254"/>
            <a:chOff x="1584416" y="1748977"/>
            <a:chExt cx="1457506" cy="1636073"/>
          </a:xfrm>
        </p:grpSpPr>
        <p:sp>
          <p:nvSpPr>
            <p:cNvPr id="104" name="직사각형 103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650561" y="2970055"/>
            <a:ext cx="1457506" cy="1799254"/>
            <a:chOff x="1584416" y="1748977"/>
            <a:chExt cx="1457506" cy="1636073"/>
          </a:xfrm>
        </p:grpSpPr>
        <p:sp>
          <p:nvSpPr>
            <p:cNvPr id="112" name="직사각형 111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162818" y="30383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47779"/>
              </p:ext>
            </p:extLst>
          </p:nvPr>
        </p:nvGraphicFramePr>
        <p:xfrm>
          <a:off x="7230533" y="571477"/>
          <a:ext cx="2641599" cy="21689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9218"/>
                <a:gridCol w="2302381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리스트 편집 모드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전체삭제 버튼 생성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편집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삭제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버튼 닫기 버튼으로 전환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리스트 내 개별 삭제 버튼 </a:t>
                      </a:r>
                      <a:r>
                        <a:rPr lang="ko-KR" altLang="en-US" sz="800" baseline="0" dirty="0" smtClean="0"/>
                        <a:t> 생성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선택 시 삭제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일정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북마크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리뷰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위시리스트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smtClean="0"/>
                        <a:t>편집 페이지 구성 동일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431964" y="3099148"/>
            <a:ext cx="1610406" cy="2658019"/>
            <a:chOff x="5110255" y="3475559"/>
            <a:chExt cx="1610406" cy="2658019"/>
          </a:xfrm>
        </p:grpSpPr>
        <p:grpSp>
          <p:nvGrpSpPr>
            <p:cNvPr id="53" name="그룹 52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408214" y="2200110"/>
                <a:ext cx="870751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60064" y="5676731"/>
              <a:ext cx="1515595" cy="397666"/>
              <a:chOff x="3678640" y="2061504"/>
              <a:chExt cx="1718803" cy="45555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796970" y="2124280"/>
                <a:ext cx="351660" cy="336405"/>
                <a:chOff x="3885117" y="2222322"/>
                <a:chExt cx="425539" cy="45391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885117" y="2222322"/>
                  <a:ext cx="413918" cy="453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 flipH="1">
                  <a:off x="3885117" y="2222322"/>
                  <a:ext cx="413918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3896741" y="2222324"/>
                  <a:ext cx="413915" cy="453911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4104428" y="2061504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143574" y="3099148"/>
            <a:ext cx="1759280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75" name="직사각형 7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449178" y="3640166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004058" y="3099148"/>
            <a:ext cx="1457506" cy="1797888"/>
            <a:chOff x="1584416" y="1748977"/>
            <a:chExt cx="1457506" cy="1634831"/>
          </a:xfrm>
        </p:grpSpPr>
        <p:sp>
          <p:nvSpPr>
            <p:cNvPr id="80" name="직사각형 79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916948" y="2214257"/>
              <a:ext cx="870751" cy="363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88673" y="2969552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563194" y="3099148"/>
            <a:ext cx="1457506" cy="1799254"/>
            <a:chOff x="1584416" y="1748977"/>
            <a:chExt cx="1457506" cy="1636073"/>
          </a:xfrm>
        </p:grpSpPr>
        <p:sp>
          <p:nvSpPr>
            <p:cNvPr id="87" name="직사각형 86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31964" y="3099148"/>
            <a:ext cx="1616442" cy="26580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852" y="3112453"/>
            <a:ext cx="1758574" cy="142607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009169" y="3102329"/>
            <a:ext cx="1452395" cy="179470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572269" y="3104316"/>
            <a:ext cx="1452395" cy="179470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ancel, close, delete, erase, reject, remove, sto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57" y="4123423"/>
            <a:ext cx="363380" cy="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ancel, close, delete, erase, reject, remove, sto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62" y="3648026"/>
            <a:ext cx="363380" cy="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ancel, close, delete, erase, reject, remove, sto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75" y="3640166"/>
            <a:ext cx="363380" cy="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ancel, close, delete, erase, reject, remove, sto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11" y="3648712"/>
            <a:ext cx="363380" cy="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9093200" y="75515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73" name="직사각형 72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7" name="TextBox 96"/>
          <p:cNvSpPr txBox="1"/>
          <p:nvPr/>
        </p:nvSpPr>
        <p:spPr>
          <a:xfrm>
            <a:off x="184442" y="2118094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위시리스트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장바구니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52818" y="2097840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17756" y="23488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전체삭제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12791" y="2345652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닫기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273211" y="2333538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타원형 설명선 33"/>
          <p:cNvSpPr/>
          <p:nvPr/>
        </p:nvSpPr>
        <p:spPr bwMode="auto">
          <a:xfrm>
            <a:off x="5527905" y="223252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6996113" y="2260196"/>
            <a:ext cx="180000" cy="180000"/>
          </a:xfrm>
          <a:prstGeom prst="wedgeEllipseCallout">
            <a:avLst>
              <a:gd name="adj1" fmla="val -71064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03" name="Picture 2" descr="bin, delete, recycle, remove, tras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98" y="2386542"/>
            <a:ext cx="147456" cy="1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타원 93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U01-03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리스트 편집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6293"/>
              </p:ext>
            </p:extLst>
          </p:nvPr>
        </p:nvGraphicFramePr>
        <p:xfrm>
          <a:off x="7264401" y="571477"/>
          <a:ext cx="2571367" cy="393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전체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편집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삭제</a:t>
                      </a:r>
                      <a:r>
                        <a:rPr lang="en-US" altLang="ko-KR" sz="800" dirty="0" smtClean="0"/>
                        <a:t>) &gt; </a:t>
                      </a:r>
                      <a:r>
                        <a:rPr lang="ko-KR" altLang="en-US" sz="800" smtClean="0"/>
                        <a:t>전체삭제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티켓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쿠폰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구매내역 전체삭제 제외 대상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카테고리별</a:t>
                      </a:r>
                      <a:r>
                        <a:rPr lang="ko-KR" altLang="en-US" sz="800" dirty="0" smtClean="0"/>
                        <a:t> 페이지 전체 삭제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카테고리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전체삭제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내일정을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전체 삭제하시겠습니까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내장소를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전체 삭제하시겠습니까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북마크를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전체 </a:t>
                      </a:r>
                      <a:r>
                        <a:rPr lang="ko-KR" altLang="en-US" sz="800" dirty="0" smtClean="0">
                          <a:latin typeface="+mn-ea"/>
                        </a:rPr>
                        <a:t>삭제하시겠습니까</a:t>
                      </a:r>
                      <a:r>
                        <a:rPr lang="en-US" altLang="ko-KR" sz="800" dirty="0" smtClean="0">
                          <a:latin typeface="+mn-ea"/>
                        </a:rPr>
                        <a:t>?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리뷰를 전체 </a:t>
                      </a:r>
                      <a:r>
                        <a:rPr lang="ko-KR" altLang="en-US" sz="800" dirty="0" smtClean="0">
                          <a:latin typeface="+mn-ea"/>
                        </a:rPr>
                        <a:t>삭제하시겠습니까</a:t>
                      </a:r>
                      <a:r>
                        <a:rPr lang="en-US" altLang="ko-KR" sz="800" dirty="0" smtClean="0">
                          <a:latin typeface="+mn-ea"/>
                        </a:rPr>
                        <a:t>?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위시리스트</a:t>
                      </a:r>
                      <a:r>
                        <a:rPr lang="ko-KR" altLang="en-US" sz="800" dirty="0" smtClean="0">
                          <a:latin typeface="+mn-ea"/>
                        </a:rPr>
                        <a:t>를 전체삭제 하시겠습니까</a:t>
                      </a:r>
                      <a:r>
                        <a:rPr lang="en-US" altLang="ko-KR" sz="800" dirty="0" smtClean="0">
                          <a:latin typeface="+mn-ea"/>
                        </a:rPr>
                        <a:t>?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내 콘텐츠 개별 선택 삭제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편집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삭제</a:t>
                      </a:r>
                      <a:r>
                        <a:rPr lang="en-US" altLang="ko-KR" sz="800" baseline="0" dirty="0" smtClean="0"/>
                        <a:t>) &gt; </a:t>
                      </a:r>
                      <a:r>
                        <a:rPr lang="ko-KR" altLang="en-US" sz="800" baseline="0" smtClean="0"/>
                        <a:t>편집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삭제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smtClean="0"/>
                        <a:t>기능 활성화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삭제 버튼 선택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smtClean="0"/>
                        <a:t> 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290603" y="1305496"/>
            <a:ext cx="3854601" cy="1357450"/>
            <a:chOff x="3486159" y="2215484"/>
            <a:chExt cx="3854601" cy="1357450"/>
          </a:xfrm>
        </p:grpSpPr>
        <p:sp>
          <p:nvSpPr>
            <p:cNvPr id="79" name="직사각형 78"/>
            <p:cNvSpPr/>
            <p:nvPr/>
          </p:nvSpPr>
          <p:spPr>
            <a:xfrm>
              <a:off x="3486159" y="2215484"/>
              <a:ext cx="25811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err="1" smtClean="0">
                  <a:latin typeface="+mn-ea"/>
                  <a:ea typeface="+mn-ea"/>
                </a:rPr>
                <a:t>마이페이지</a:t>
              </a:r>
              <a:r>
                <a:rPr lang="ko-KR" altLang="en-US" b="1" dirty="0" smtClean="0">
                  <a:latin typeface="+mn-ea"/>
                  <a:ea typeface="+mn-ea"/>
                </a:rPr>
                <a:t> 전체 내역에서 전체 삭제 시 확인 </a:t>
              </a:r>
              <a:r>
                <a:rPr lang="en-US" altLang="ko-KR" b="1" dirty="0" smtClean="0">
                  <a:latin typeface="+mn-ea"/>
                  <a:ea typeface="+mn-ea"/>
                </a:rPr>
                <a:t>alert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904519" y="2496348"/>
              <a:ext cx="3436241" cy="1076586"/>
              <a:chOff x="3744500" y="2482193"/>
              <a:chExt cx="3436241" cy="107658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3744500" y="2482193"/>
                <a:ext cx="3436241" cy="1076586"/>
                <a:chOff x="2105844" y="4742308"/>
                <a:chExt cx="3436241" cy="1076586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2105844" y="4742308"/>
                  <a:ext cx="3436241" cy="107658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173968" y="4808210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188547" y="5032108"/>
                  <a:ext cx="3275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lt"/>
                      <a:ea typeface="+mn-ea"/>
                    </a:rPr>
                    <a:t>마이 페이지 내역을 전체 삭제하시겠습니까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?</a:t>
                  </a:r>
                </a:p>
                <a:p>
                  <a:pPr algn="l"/>
                  <a:r>
                    <a:rPr lang="ko-KR" altLang="en-US" dirty="0" smtClean="0">
                      <a:latin typeface="+mn-lt"/>
                      <a:ea typeface="+mn-ea"/>
                    </a:rPr>
                    <a:t>티켓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/ </a:t>
                  </a:r>
                  <a:r>
                    <a:rPr lang="ko-KR" altLang="en-US" smtClean="0">
                      <a:latin typeface="+mn-lt"/>
                      <a:ea typeface="+mn-ea"/>
                    </a:rPr>
                    <a:t>쿠폰과 구매내역그리고  장바구니 내역은 삭제되지 않습니다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.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93" y="3182025"/>
                <a:ext cx="961295" cy="305276"/>
              </a:xfrm>
              <a:prstGeom prst="rect">
                <a:avLst/>
              </a:prstGeom>
            </p:spPr>
          </p:pic>
        </p:grpSp>
      </p:grpSp>
      <p:sp>
        <p:nvSpPr>
          <p:cNvPr id="86" name="TextBox 85"/>
          <p:cNvSpPr txBox="1"/>
          <p:nvPr/>
        </p:nvSpPr>
        <p:spPr>
          <a:xfrm>
            <a:off x="3434493" y="3417107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내장소를</a:t>
            </a:r>
            <a:r>
              <a:rPr lang="ko-KR" altLang="en-US" dirty="0" smtClean="0">
                <a:latin typeface="+mn-ea"/>
                <a:ea typeface="+mn-ea"/>
              </a:rPr>
              <a:t> 전체 삭제하시겠습니까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북마크를</a:t>
            </a:r>
            <a:r>
              <a:rPr lang="ko-KR" altLang="en-US" dirty="0" smtClean="0">
                <a:latin typeface="+mn-ea"/>
                <a:ea typeface="+mn-ea"/>
              </a:rPr>
              <a:t> 전체 삭제하시겠습니까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리뷰를 전체 삭제하시겠습니까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위시리스트를 전체삭제 하시겠습니까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280623" y="2936419"/>
            <a:ext cx="3571710" cy="1434480"/>
            <a:chOff x="3904518" y="2204356"/>
            <a:chExt cx="3571710" cy="1434480"/>
          </a:xfrm>
        </p:grpSpPr>
        <p:sp>
          <p:nvSpPr>
            <p:cNvPr id="89" name="직사각형 88"/>
            <p:cNvSpPr/>
            <p:nvPr/>
          </p:nvSpPr>
          <p:spPr>
            <a:xfrm>
              <a:off x="3904518" y="2204356"/>
              <a:ext cx="357171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err="1" smtClean="0">
                  <a:latin typeface="+mn-ea"/>
                  <a:ea typeface="+mn-ea"/>
                </a:rPr>
                <a:t>내일정</a:t>
              </a:r>
              <a:r>
                <a:rPr lang="ko-KR" altLang="en-US" b="1" dirty="0" smtClean="0">
                  <a:latin typeface="+mn-ea"/>
                  <a:ea typeface="+mn-ea"/>
                </a:rPr>
                <a:t> </a:t>
              </a:r>
              <a:r>
                <a:rPr lang="en-US" altLang="ko-KR" b="1" dirty="0" smtClean="0"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latin typeface="+mn-ea"/>
                  <a:ea typeface="+mn-ea"/>
                </a:rPr>
                <a:t>내장소 </a:t>
              </a:r>
              <a:r>
                <a:rPr lang="en-US" altLang="ko-KR" b="1" dirty="0" smtClean="0"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latin typeface="+mn-ea"/>
                  <a:ea typeface="+mn-ea"/>
                </a:rPr>
                <a:t>북마크 </a:t>
              </a:r>
              <a:r>
                <a:rPr lang="en-US" altLang="ko-KR" b="1" dirty="0" smtClean="0"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latin typeface="+mn-ea"/>
                  <a:ea typeface="+mn-ea"/>
                </a:rPr>
                <a:t>리뷰 </a:t>
              </a:r>
              <a:r>
                <a:rPr lang="en-US" altLang="ko-KR" b="1" dirty="0" smtClean="0"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latin typeface="+mn-ea"/>
                  <a:ea typeface="+mn-ea"/>
                </a:rPr>
                <a:t>위시리스트 전체 </a:t>
              </a:r>
              <a:r>
                <a:rPr lang="ko-KR" altLang="en-US" b="1" dirty="0" smtClean="0">
                  <a:latin typeface="+mn-ea"/>
                  <a:ea typeface="+mn-ea"/>
                </a:rPr>
                <a:t>삭제 시 확인 </a:t>
              </a:r>
              <a:r>
                <a:rPr lang="en-US" altLang="ko-KR" b="1" dirty="0" smtClean="0">
                  <a:latin typeface="+mn-ea"/>
                  <a:ea typeface="+mn-ea"/>
                </a:rPr>
                <a:t>alert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332858" y="2562250"/>
              <a:ext cx="2513376" cy="1076586"/>
              <a:chOff x="4172839" y="2548095"/>
              <a:chExt cx="2513376" cy="1076586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4172839" y="2548095"/>
                <a:ext cx="2513376" cy="1076586"/>
                <a:chOff x="2534183" y="4808210"/>
                <a:chExt cx="2513376" cy="1076586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2534183" y="4808210"/>
                  <a:ext cx="2513376" cy="107658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2602306" y="4874112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2952543" y="5154495"/>
                  <a:ext cx="17443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>
                      <a:latin typeface="+mn-ea"/>
                      <a:ea typeface="+mn-ea"/>
                    </a:rPr>
                    <a:t>내일정을</a:t>
                  </a:r>
                  <a:r>
                    <a:rPr lang="ko-KR" altLang="en-US" dirty="0">
                      <a:latin typeface="+mn-ea"/>
                      <a:ea typeface="+mn-ea"/>
                    </a:rPr>
                    <a:t> 전체 삭제하시겠습니까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?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397" y="3245392"/>
                <a:ext cx="961295" cy="305276"/>
              </a:xfrm>
              <a:prstGeom prst="rect">
                <a:avLst/>
              </a:prstGeom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377465" y="4717184"/>
            <a:ext cx="3571710" cy="1434480"/>
            <a:chOff x="4001360" y="2204356"/>
            <a:chExt cx="3571710" cy="1434480"/>
          </a:xfrm>
        </p:grpSpPr>
        <p:sp>
          <p:nvSpPr>
            <p:cNvPr id="103" name="직사각형 102"/>
            <p:cNvSpPr/>
            <p:nvPr/>
          </p:nvSpPr>
          <p:spPr>
            <a:xfrm>
              <a:off x="4001360" y="2204356"/>
              <a:ext cx="357171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err="1" smtClean="0">
                  <a:latin typeface="+mn-ea"/>
                  <a:ea typeface="+mn-ea"/>
                </a:rPr>
                <a:t>마이페이지</a:t>
              </a:r>
              <a:r>
                <a:rPr lang="ko-KR" altLang="en-US" b="1" dirty="0" smtClean="0">
                  <a:latin typeface="+mn-ea"/>
                  <a:ea typeface="+mn-ea"/>
                </a:rPr>
                <a:t> 리스트 선택 삭제 확인 </a:t>
              </a:r>
              <a:r>
                <a:rPr lang="en-US" altLang="ko-KR" b="1" dirty="0" smtClean="0">
                  <a:latin typeface="+mn-ea"/>
                  <a:ea typeface="+mn-ea"/>
                </a:rPr>
                <a:t>alert</a:t>
              </a:r>
              <a:r>
                <a:rPr lang="ko-KR" altLang="en-US" b="1" smtClean="0">
                  <a:latin typeface="+mn-ea"/>
                  <a:ea typeface="+mn-ea"/>
                </a:rPr>
                <a:t>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332858" y="2562250"/>
              <a:ext cx="2513376" cy="1076586"/>
              <a:chOff x="4172839" y="2548095"/>
              <a:chExt cx="2513376" cy="107658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4172839" y="2548095"/>
                <a:ext cx="2513376" cy="1076586"/>
                <a:chOff x="2534183" y="4808210"/>
                <a:chExt cx="2513376" cy="1076586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2534183" y="4808210"/>
                  <a:ext cx="2513376" cy="107658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602306" y="4874112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227964" y="5154495"/>
                  <a:ext cx="12939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정말 삭제하시겠습니까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?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397" y="3245392"/>
                <a:ext cx="961295" cy="305276"/>
              </a:xfrm>
              <a:prstGeom prst="rect">
                <a:avLst/>
              </a:prstGeom>
            </p:spPr>
          </p:pic>
        </p:grpSp>
      </p:grpSp>
      <p:sp>
        <p:nvSpPr>
          <p:cNvPr id="132" name="타원형 설명선 131"/>
          <p:cNvSpPr/>
          <p:nvPr/>
        </p:nvSpPr>
        <p:spPr bwMode="auto">
          <a:xfrm>
            <a:off x="100623" y="124523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0" name="타원형 설명선 139"/>
          <p:cNvSpPr/>
          <p:nvPr/>
        </p:nvSpPr>
        <p:spPr bwMode="auto">
          <a:xfrm>
            <a:off x="109697" y="2864141"/>
            <a:ext cx="180000" cy="180000"/>
          </a:xfrm>
          <a:prstGeom prst="wedgeEllipseCallout">
            <a:avLst>
              <a:gd name="adj1" fmla="val 60640"/>
              <a:gd name="adj2" fmla="val 43863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1" name="타원형 설명선 140"/>
          <p:cNvSpPr/>
          <p:nvPr/>
        </p:nvSpPr>
        <p:spPr bwMode="auto">
          <a:xfrm>
            <a:off x="109697" y="4717184"/>
            <a:ext cx="180000" cy="180000"/>
          </a:xfrm>
          <a:prstGeom prst="wedgeEllipseCallout">
            <a:avLst>
              <a:gd name="adj1" fmla="val 60639"/>
              <a:gd name="adj2" fmla="val 43863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93200" y="75515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1488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수정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 정보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3704" y="1357645"/>
            <a:ext cx="1283780" cy="612000"/>
            <a:chOff x="943982" y="1687478"/>
            <a:chExt cx="1283780" cy="612000"/>
          </a:xfrm>
        </p:grpSpPr>
        <p:sp>
          <p:nvSpPr>
            <p:cNvPr id="17" name="타원 16"/>
            <p:cNvSpPr/>
            <p:nvPr/>
          </p:nvSpPr>
          <p:spPr>
            <a:xfrm>
              <a:off x="943982" y="1687478"/>
              <a:ext cx="612000" cy="61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9446" y="1853509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사용자 </a:t>
              </a:r>
              <a:r>
                <a:rPr lang="en-US" altLang="ko-KR" b="1" dirty="0" smtClean="0">
                  <a:latin typeface="+mn-ea"/>
                  <a:ea typeface="+mn-ea"/>
                </a:rPr>
                <a:t>ID</a:t>
              </a:r>
              <a:endParaRPr lang="ko-KR" altLang="en-US" b="1" dirty="0" smtClean="0"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1218056" y="12084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80664"/>
              </p:ext>
            </p:extLst>
          </p:nvPr>
        </p:nvGraphicFramePr>
        <p:xfrm>
          <a:off x="7264401" y="571477"/>
          <a:ext cx="2571367" cy="34491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정보 수정 버튼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사용자정보 수정 창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프로필 이미지 변경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닉네임 변경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-ID(e-mail)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기본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입력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변경 불가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패스워드 변경하기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변경내용 저장하기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회원탈퇴하기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비밀번호 변경하기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비밀번호 변경하기 입력 영역 드롭다운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기존비밀번호 롹인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신규비밀번호 입력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신규비밀번호 재확인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비밀번호 변경 입력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 영역 활성화 상태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비밀번호 변경하기 </a:t>
                      </a:r>
                      <a:r>
                        <a:rPr lang="ko-KR" altLang="en-US" sz="800" b="1" baseline="0" dirty="0" err="1" smtClean="0">
                          <a:solidFill>
                            <a:srgbClr val="FF0000"/>
                          </a:solidFill>
                        </a:rPr>
                        <a:t>재선택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입력영역 닫힘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233774" y="2799707"/>
            <a:ext cx="1610406" cy="2658019"/>
            <a:chOff x="5110255" y="3475559"/>
            <a:chExt cx="1610406" cy="2658019"/>
          </a:xfrm>
        </p:grpSpPr>
        <p:grpSp>
          <p:nvGrpSpPr>
            <p:cNvPr id="53" name="그룹 52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452654" y="2200110"/>
                <a:ext cx="781870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solidFill>
                      <a:srgbClr val="C0C9D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bg1">
                  <a:lumMod val="95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pic>
            <p:nvPicPr>
              <p:cNvPr id="64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60064" y="5676731"/>
              <a:ext cx="1515595" cy="415498"/>
              <a:chOff x="3678640" y="2061504"/>
              <a:chExt cx="1718803" cy="47598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796970" y="2124280"/>
                <a:ext cx="351660" cy="336405"/>
                <a:chOff x="3885117" y="2222322"/>
                <a:chExt cx="425539" cy="45391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885117" y="2222322"/>
                  <a:ext cx="413918" cy="453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C9D1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 flipH="1">
                  <a:off x="3885117" y="2222322"/>
                  <a:ext cx="413918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3896741" y="2222324"/>
                  <a:ext cx="413915" cy="453911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4104428" y="2061504"/>
                <a:ext cx="115149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4" name="모서리가 둥근 직사각형 93"/>
          <p:cNvSpPr/>
          <p:nvPr/>
        </p:nvSpPr>
        <p:spPr>
          <a:xfrm>
            <a:off x="1592138" y="1447859"/>
            <a:ext cx="1234982" cy="33541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22BECC"/>
                </a:solidFill>
              </a:rPr>
              <a:t>사용자 정보 수정</a:t>
            </a:r>
            <a:endParaRPr lang="ko-KR" altLang="en-US" b="1" dirty="0">
              <a:solidFill>
                <a:srgbClr val="22BE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4505" y="2202428"/>
            <a:ext cx="3371809" cy="3953483"/>
            <a:chOff x="547700" y="2313923"/>
            <a:chExt cx="3371809" cy="3953483"/>
          </a:xfrm>
        </p:grpSpPr>
        <p:grpSp>
          <p:nvGrpSpPr>
            <p:cNvPr id="4" name="그룹 3"/>
            <p:cNvGrpSpPr/>
            <p:nvPr/>
          </p:nvGrpSpPr>
          <p:grpSpPr>
            <a:xfrm>
              <a:off x="547700" y="2313923"/>
              <a:ext cx="3371809" cy="3953483"/>
              <a:chOff x="2245467" y="2339388"/>
              <a:chExt cx="3371809" cy="3953483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402296" y="3440835"/>
                <a:ext cx="11480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티켓</a:t>
                </a:r>
                <a:r>
                  <a:rPr lang="en-US" altLang="ko-KR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쿠폰</a:t>
                </a:r>
                <a:endParaRPr lang="en-US" altLang="ko-KR" sz="10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이미지 </a:t>
                </a:r>
                <a:r>
                  <a:rPr lang="en-US" altLang="ko-KR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&amp; </a:t>
                </a:r>
                <a:r>
                  <a:rPr lang="ko-KR" altLang="en-US" sz="10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상품명</a:t>
                </a:r>
                <a:endParaRPr lang="ko-KR" altLang="en-US" sz="10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3" name="Rectangle 2"/>
              <p:cNvSpPr>
                <a:spLocks noChangeArrowheads="1"/>
              </p:cNvSpPr>
              <p:nvPr/>
            </p:nvSpPr>
            <p:spPr bwMode="auto">
              <a:xfrm>
                <a:off x="2245467" y="2339388"/>
                <a:ext cx="3371809" cy="3953483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15105" y="2435030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err="1" smtClean="0">
                    <a:latin typeface="+mn-ea"/>
                    <a:ea typeface="+mn-ea"/>
                  </a:rPr>
                  <a:t>내정보</a:t>
                </a:r>
                <a:r>
                  <a:rPr lang="ko-KR" altLang="en-US" sz="1000" b="1" dirty="0" smtClean="0">
                    <a:latin typeface="+mn-ea"/>
                    <a:ea typeface="+mn-ea"/>
                  </a:rPr>
                  <a:t> 수정</a:t>
                </a:r>
                <a:endParaRPr lang="en-US" altLang="ko-KR" sz="1000" b="1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109" name="Picture 2" descr="email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698" y="3724937"/>
                <a:ext cx="426336" cy="426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4" descr="password, privacy, room key, secret, secure, security, unlock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9947" y="4484557"/>
                <a:ext cx="309476" cy="309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5045" y="2444470"/>
                <a:ext cx="205801" cy="20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Rectangle 2"/>
              <p:cNvSpPr>
                <a:spLocks noChangeArrowheads="1"/>
              </p:cNvSpPr>
              <p:nvPr/>
            </p:nvSpPr>
            <p:spPr bwMode="auto">
              <a:xfrm>
                <a:off x="3265665" y="5122533"/>
                <a:ext cx="1604782" cy="4706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49526" y="5210894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저장하기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427791" y="5950902"/>
                <a:ext cx="75533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회원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탈퇴하기</a:t>
                </a:r>
                <a:endPara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363168" y="2898105"/>
                <a:ext cx="612000" cy="612000"/>
                <a:chOff x="2480090" y="2763788"/>
                <a:chExt cx="612000" cy="612000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2480090" y="2763788"/>
                  <a:ext cx="612000" cy="61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42" name="Picture 2" descr="fez, gear, preferences, settings ico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6869" y="2909127"/>
                  <a:ext cx="227054" cy="2270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2512471" y="31301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사진변경</a:t>
                  </a:r>
                </a:p>
              </p:txBody>
            </p:sp>
          </p:grpSp>
          <p:sp>
            <p:nvSpPr>
              <p:cNvPr id="112" name="Rectangle 2"/>
              <p:cNvSpPr>
                <a:spLocks noChangeArrowheads="1"/>
              </p:cNvSpPr>
              <p:nvPr/>
            </p:nvSpPr>
            <p:spPr bwMode="auto">
              <a:xfrm>
                <a:off x="3241644" y="2998605"/>
                <a:ext cx="2157894" cy="379049"/>
              </a:xfrm>
              <a:prstGeom prst="roundRect">
                <a:avLst>
                  <a:gd name="adj" fmla="val 9341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277473" y="3090145"/>
                <a:ext cx="95731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이름 또는 별명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395791" y="4493319"/>
                <a:ext cx="12554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smtClean="0">
                    <a:solidFill>
                      <a:srgbClr val="FF5050"/>
                    </a:solidFill>
                    <a:latin typeface="+mn-ea"/>
                    <a:ea typeface="+mn-ea"/>
                  </a:rPr>
                  <a:t>비밀번호 변경하기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316191" y="3781532"/>
                <a:ext cx="15840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00" b="1" dirty="0" err="1" smtClean="0">
                    <a:latin typeface="+mn-ea"/>
                    <a:ea typeface="+mn-ea"/>
                  </a:rPr>
                  <a:t>aaaaaaaa@aaaaaa.aaaa</a:t>
                </a:r>
                <a:endParaRPr lang="ko-KR" altLang="en-US" sz="1000" b="1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35" name="타원형 설명선 34"/>
            <p:cNvSpPr/>
            <p:nvPr/>
          </p:nvSpPr>
          <p:spPr bwMode="auto">
            <a:xfrm>
              <a:off x="1543877" y="237660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grpSp>
        <p:nvGrpSpPr>
          <p:cNvPr id="76" name="그룹 75"/>
          <p:cNvGrpSpPr/>
          <p:nvPr/>
        </p:nvGrpSpPr>
        <p:grpSpPr>
          <a:xfrm>
            <a:off x="3789327" y="1851152"/>
            <a:ext cx="1610406" cy="2658019"/>
            <a:chOff x="5110255" y="3475559"/>
            <a:chExt cx="1610406" cy="2658019"/>
          </a:xfrm>
        </p:grpSpPr>
        <p:grpSp>
          <p:nvGrpSpPr>
            <p:cNvPr id="77" name="그룹 76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52654" y="2200110"/>
                <a:ext cx="781870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solidFill>
                      <a:srgbClr val="C0C9D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bg1">
                  <a:lumMod val="95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pic>
            <p:nvPicPr>
              <p:cNvPr id="88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160064" y="5676731"/>
              <a:ext cx="1515595" cy="415498"/>
              <a:chOff x="3678640" y="2061504"/>
              <a:chExt cx="1718803" cy="47598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3796970" y="2124280"/>
                <a:ext cx="351660" cy="336405"/>
                <a:chOff x="3885117" y="2222322"/>
                <a:chExt cx="425539" cy="453914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3885117" y="2222322"/>
                  <a:ext cx="413918" cy="453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C9D1"/>
                    </a:solidFill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 flipH="1">
                  <a:off x="3885117" y="2222322"/>
                  <a:ext cx="413918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3896741" y="2222324"/>
                  <a:ext cx="413915" cy="453911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4104428" y="2061504"/>
                <a:ext cx="115149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1" name="그룹 100"/>
          <p:cNvGrpSpPr/>
          <p:nvPr/>
        </p:nvGrpSpPr>
        <p:grpSpPr>
          <a:xfrm>
            <a:off x="3710390" y="629137"/>
            <a:ext cx="3371809" cy="5601483"/>
            <a:chOff x="547700" y="2313923"/>
            <a:chExt cx="3371809" cy="560148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47700" y="2313923"/>
              <a:ext cx="3371809" cy="5601483"/>
              <a:chOff x="2245467" y="2339388"/>
              <a:chExt cx="3371809" cy="5601483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402296" y="3440835"/>
                <a:ext cx="11480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티켓</a:t>
                </a:r>
                <a:r>
                  <a:rPr lang="en-US" altLang="ko-KR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쿠폰</a:t>
                </a:r>
                <a:endParaRPr lang="en-US" altLang="ko-KR" sz="10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이미지 </a:t>
                </a:r>
                <a:r>
                  <a:rPr lang="en-US" altLang="ko-KR" sz="10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&amp; </a:t>
                </a:r>
                <a:r>
                  <a:rPr lang="ko-KR" altLang="en-US" sz="10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상품명</a:t>
                </a:r>
                <a:endParaRPr lang="ko-KR" altLang="en-US" sz="10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Rectangle 2"/>
              <p:cNvSpPr>
                <a:spLocks noChangeArrowheads="1"/>
              </p:cNvSpPr>
              <p:nvPr/>
            </p:nvSpPr>
            <p:spPr bwMode="auto">
              <a:xfrm>
                <a:off x="2245467" y="2339388"/>
                <a:ext cx="3371809" cy="5601483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515105" y="2435030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err="1" smtClean="0">
                    <a:latin typeface="+mn-ea"/>
                    <a:ea typeface="+mn-ea"/>
                  </a:rPr>
                  <a:t>내정보</a:t>
                </a:r>
                <a:r>
                  <a:rPr lang="ko-KR" altLang="en-US" sz="1000" b="1" dirty="0" smtClean="0">
                    <a:latin typeface="+mn-ea"/>
                    <a:ea typeface="+mn-ea"/>
                  </a:rPr>
                  <a:t> 수정</a:t>
                </a:r>
                <a:endParaRPr lang="en-US" altLang="ko-KR" sz="1000" b="1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113" name="Picture 2" descr="email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698" y="3724937"/>
                <a:ext cx="426336" cy="426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4" descr="password, privacy, room key, secret, secure, security, unlock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9947" y="4484557"/>
                <a:ext cx="309476" cy="309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5045" y="2444470"/>
                <a:ext cx="205801" cy="20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Rectangle 2"/>
              <p:cNvSpPr>
                <a:spLocks noChangeArrowheads="1"/>
              </p:cNvSpPr>
              <p:nvPr/>
            </p:nvSpPr>
            <p:spPr bwMode="auto">
              <a:xfrm>
                <a:off x="3241644" y="7125514"/>
                <a:ext cx="1604782" cy="4706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25505" y="72138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저장하기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324404" y="7632614"/>
                <a:ext cx="75533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회원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탈퇴하기</a:t>
                </a:r>
                <a:endPara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363168" y="2898105"/>
                <a:ext cx="612000" cy="612000"/>
                <a:chOff x="2480090" y="2763788"/>
                <a:chExt cx="612000" cy="612000"/>
              </a:xfrm>
            </p:grpSpPr>
            <p:sp>
              <p:nvSpPr>
                <p:cNvPr id="148" name="타원 147"/>
                <p:cNvSpPr/>
                <p:nvPr/>
              </p:nvSpPr>
              <p:spPr>
                <a:xfrm>
                  <a:off x="2480090" y="2763788"/>
                  <a:ext cx="612000" cy="61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9" name="Picture 2" descr="fez, gear, preferences, settings ico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6869" y="2909127"/>
                  <a:ext cx="227054" cy="2270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0" name="TextBox 149"/>
                <p:cNvSpPr txBox="1"/>
                <p:nvPr/>
              </p:nvSpPr>
              <p:spPr>
                <a:xfrm>
                  <a:off x="2512471" y="31301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사진변경</a:t>
                  </a:r>
                </a:p>
              </p:txBody>
            </p:sp>
          </p:grpSp>
          <p:sp>
            <p:nvSpPr>
              <p:cNvPr id="144" name="Rectangle 2"/>
              <p:cNvSpPr>
                <a:spLocks noChangeArrowheads="1"/>
              </p:cNvSpPr>
              <p:nvPr/>
            </p:nvSpPr>
            <p:spPr bwMode="auto">
              <a:xfrm>
                <a:off x="3241644" y="2998605"/>
                <a:ext cx="2157894" cy="379049"/>
              </a:xfrm>
              <a:prstGeom prst="roundRect">
                <a:avLst>
                  <a:gd name="adj" fmla="val 9341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277473" y="3090145"/>
                <a:ext cx="95731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이름 또는 별명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395791" y="4493319"/>
                <a:ext cx="12554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smtClean="0">
                    <a:solidFill>
                      <a:srgbClr val="FF5050"/>
                    </a:solidFill>
                    <a:latin typeface="+mn-ea"/>
                    <a:ea typeface="+mn-ea"/>
                  </a:rPr>
                  <a:t>비밀번호 변경하기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316191" y="3781532"/>
                <a:ext cx="15840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00" b="1" dirty="0" err="1" smtClean="0">
                    <a:latin typeface="+mn-ea"/>
                    <a:ea typeface="+mn-ea"/>
                  </a:rPr>
                  <a:t>aaaaaaaa@aaaaaa.aaaa</a:t>
                </a:r>
                <a:endParaRPr lang="ko-KR" altLang="en-US" sz="1000" b="1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타원형 설명선 103"/>
            <p:cNvSpPr/>
            <p:nvPr/>
          </p:nvSpPr>
          <p:spPr bwMode="auto">
            <a:xfrm>
              <a:off x="1543877" y="237660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705722" y="3094720"/>
            <a:ext cx="3375205" cy="2267690"/>
          </a:xfrm>
          <a:prstGeom prst="rect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08095" y="2902020"/>
            <a:ext cx="2843136" cy="2267715"/>
            <a:chOff x="4128728" y="2502856"/>
            <a:chExt cx="2843136" cy="2267715"/>
          </a:xfrm>
        </p:grpSpPr>
        <p:sp>
          <p:nvSpPr>
            <p:cNvPr id="119" name="TextBox 118"/>
            <p:cNvSpPr txBox="1"/>
            <p:nvPr/>
          </p:nvSpPr>
          <p:spPr>
            <a:xfrm>
              <a:off x="4139994" y="4038222"/>
              <a:ext cx="1906291" cy="310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변경할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20" name="Rectangle 2"/>
            <p:cNvSpPr>
              <a:spLocks noChangeArrowheads="1"/>
            </p:cNvSpPr>
            <p:nvPr/>
          </p:nvSpPr>
          <p:spPr bwMode="auto">
            <a:xfrm>
              <a:off x="4935000" y="3685491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21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033" y="3759947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Rectangle 2"/>
            <p:cNvSpPr>
              <a:spLocks noChangeArrowheads="1"/>
            </p:cNvSpPr>
            <p:nvPr/>
          </p:nvSpPr>
          <p:spPr bwMode="auto">
            <a:xfrm>
              <a:off x="4923514" y="4447072"/>
              <a:ext cx="2041961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23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643" y="4521529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4942223" y="3750262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51924" y="4511130"/>
              <a:ext cx="865954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확인</a:t>
              </a: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2"/>
            <p:cNvSpPr>
              <a:spLocks noChangeArrowheads="1"/>
            </p:cNvSpPr>
            <p:nvPr/>
          </p:nvSpPr>
          <p:spPr bwMode="auto">
            <a:xfrm>
              <a:off x="4188230" y="3695151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27" name="Rectangle 2"/>
            <p:cNvSpPr>
              <a:spLocks noChangeArrowheads="1"/>
            </p:cNvSpPr>
            <p:nvPr/>
          </p:nvSpPr>
          <p:spPr bwMode="auto">
            <a:xfrm>
              <a:off x="4184193" y="4449548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6" name="타원형 설명선 35"/>
            <p:cNvSpPr/>
            <p:nvPr/>
          </p:nvSpPr>
          <p:spPr bwMode="auto">
            <a:xfrm>
              <a:off x="4713601" y="250285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128728" y="3281276"/>
              <a:ext cx="17908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기존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36" name="Rectangle 2"/>
            <p:cNvSpPr>
              <a:spLocks noChangeArrowheads="1"/>
            </p:cNvSpPr>
            <p:nvPr/>
          </p:nvSpPr>
          <p:spPr bwMode="auto">
            <a:xfrm>
              <a:off x="4913078" y="2909531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37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11" y="2983987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4920301" y="2974302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39" name="Rectangle 2"/>
            <p:cNvSpPr>
              <a:spLocks noChangeArrowheads="1"/>
            </p:cNvSpPr>
            <p:nvPr/>
          </p:nvSpPr>
          <p:spPr bwMode="auto">
            <a:xfrm>
              <a:off x="4166308" y="2919191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cxnSp>
        <p:nvCxnSpPr>
          <p:cNvPr id="8" name="꺾인 연결선 7"/>
          <p:cNvCxnSpPr>
            <a:stCxn id="146" idx="3"/>
          </p:cNvCxnSpPr>
          <p:nvPr/>
        </p:nvCxnSpPr>
        <p:spPr>
          <a:xfrm>
            <a:off x="6116186" y="2906179"/>
            <a:ext cx="249016" cy="3612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4796773" y="2727404"/>
            <a:ext cx="1315975" cy="339543"/>
          </a:xfrm>
          <a:prstGeom prst="round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996113" y="6457954"/>
            <a:ext cx="2228850" cy="365125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수정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U02-01-01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 정보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탈퇴하기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89219"/>
              </p:ext>
            </p:extLst>
          </p:nvPr>
        </p:nvGraphicFramePr>
        <p:xfrm>
          <a:off x="7264401" y="571477"/>
          <a:ext cx="2571367" cy="17727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사용자 정보수정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회원탈퇴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회원탈퇴 페이지 이동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회원탈퇴를 위한 상담원 연결안내 표시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고객센터전화번호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고객센터이메일주소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QQ</a:t>
                      </a:r>
                      <a:r>
                        <a:rPr lang="ko-KR" altLang="en-US" sz="800" smtClean="0"/>
                        <a:t>공식번호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24552" y="-35894"/>
            <a:ext cx="3371809" cy="1170338"/>
            <a:chOff x="2245467" y="5122533"/>
            <a:chExt cx="3371809" cy="1170338"/>
          </a:xfrm>
        </p:grpSpPr>
        <p:sp>
          <p:nvSpPr>
            <p:cNvPr id="73" name="Rectangle 2"/>
            <p:cNvSpPr>
              <a:spLocks noChangeArrowheads="1"/>
            </p:cNvSpPr>
            <p:nvPr/>
          </p:nvSpPr>
          <p:spPr bwMode="auto">
            <a:xfrm>
              <a:off x="2245467" y="5122533"/>
              <a:ext cx="3371809" cy="1170338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9" name="Rectangle 2"/>
            <p:cNvSpPr>
              <a:spLocks noChangeArrowheads="1"/>
            </p:cNvSpPr>
            <p:nvPr/>
          </p:nvSpPr>
          <p:spPr bwMode="auto">
            <a:xfrm>
              <a:off x="3265665" y="5122533"/>
              <a:ext cx="1604782" cy="470604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49526" y="521089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저장하기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27791" y="5950902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회원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탈퇴하기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124201" y="660643"/>
            <a:ext cx="943208" cy="448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74735" y="2276597"/>
            <a:ext cx="36054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  <a:ea typeface="+mn-ea"/>
              </a:rPr>
              <a:t>원활한 회원탈퇴 처리를 위해 상담원 연결이 필요합니다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아래 고객센터로 문의 바랍니다</a:t>
            </a:r>
            <a:r>
              <a:rPr lang="en-US" altLang="ko-KR" sz="105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+mn-ea"/>
                <a:ea typeface="+mn-ea"/>
              </a:rPr>
              <a:t>고객센터 전화번호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en-US" altLang="ko-KR" sz="1050" dirty="0" smtClean="0">
                <a:latin typeface="+mn-ea"/>
                <a:ea typeface="+mn-ea"/>
              </a:rPr>
              <a:t>000-0000-0000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  <a:ea typeface="+mn-ea"/>
              </a:rPr>
              <a:t>고객센터</a:t>
            </a:r>
            <a:r>
              <a:rPr lang="en-US" altLang="ko-KR" sz="1050" b="1" dirty="0" smtClean="0">
                <a:latin typeface="+mn-ea"/>
                <a:ea typeface="+mn-ea"/>
              </a:rPr>
              <a:t> </a:t>
            </a:r>
            <a:r>
              <a:rPr lang="ko-KR" altLang="en-US" sz="1050" b="1" smtClean="0">
                <a:latin typeface="+mn-ea"/>
                <a:ea typeface="+mn-ea"/>
              </a:rPr>
              <a:t>이메일주소 </a:t>
            </a:r>
            <a:r>
              <a:rPr lang="en-US" altLang="ko-KR" sz="1050" b="1" dirty="0" smtClean="0">
                <a:latin typeface="+mn-ea"/>
                <a:ea typeface="+mn-ea"/>
              </a:rPr>
              <a:t>: </a:t>
            </a:r>
            <a:r>
              <a:rPr lang="en-US" altLang="ko-KR" sz="1050" b="1" u="sng" dirty="0" smtClean="0">
                <a:latin typeface="+mn-ea"/>
                <a:ea typeface="+mn-ea"/>
              </a:rPr>
              <a:t>cs@gsmail.com</a:t>
            </a:r>
            <a:endParaRPr lang="en-US" altLang="ko-KR" sz="1050" b="1" dirty="0">
              <a:latin typeface="+mn-ea"/>
              <a:ea typeface="+mn-ea"/>
            </a:endParaRPr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2779572" y="3421369"/>
            <a:ext cx="1795800" cy="37801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QQ SNS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공식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QQ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번호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:234231521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꺾인 연결선 7"/>
          <p:cNvCxnSpPr>
            <a:stCxn id="2" idx="3"/>
            <a:endCxn id="76" idx="0"/>
          </p:cNvCxnSpPr>
          <p:nvPr/>
        </p:nvCxnSpPr>
        <p:spPr>
          <a:xfrm flipH="1">
            <a:off x="3677472" y="884843"/>
            <a:ext cx="389937" cy="1391754"/>
          </a:xfrm>
          <a:prstGeom prst="bentConnector4">
            <a:avLst>
              <a:gd name="adj1" fmla="val -58625"/>
              <a:gd name="adj2" fmla="val 580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형 설명선 81"/>
          <p:cNvSpPr/>
          <p:nvPr/>
        </p:nvSpPr>
        <p:spPr bwMode="auto">
          <a:xfrm>
            <a:off x="3024552" y="5460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1549437" y="209659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8507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580314" y="6449485"/>
            <a:ext cx="2228850" cy="365125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116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위시리스트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위시리스트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위시 없을 경우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1829" y="3867907"/>
            <a:ext cx="1335442" cy="1492255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3" name="TextBox 2"/>
          <p:cNvSpPr txBox="1"/>
          <p:nvPr/>
        </p:nvSpPr>
        <p:spPr>
          <a:xfrm>
            <a:off x="2608162" y="2991746"/>
            <a:ext cx="2542519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위시 상품이 없습니다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한국 인기 상품을 둘러보고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위시리스트를 </a:t>
            </a:r>
            <a:r>
              <a:rPr lang="ko-KR" altLang="en-US" sz="700" dirty="0" smtClean="0">
                <a:latin typeface="+mn-ea"/>
                <a:ea typeface="+mn-ea"/>
              </a:rPr>
              <a:t>만들어보세요</a:t>
            </a:r>
            <a:r>
              <a:rPr lang="en-US" altLang="ko-KR" sz="700" dirty="0" smtClean="0">
                <a:latin typeface="+mn-ea"/>
                <a:ea typeface="+mn-ea"/>
              </a:rPr>
              <a:t>!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pic>
        <p:nvPicPr>
          <p:cNvPr id="7172" name="Picture 4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06" y="2425790"/>
            <a:ext cx="431232" cy="4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56673" y="514471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mtClean="0">
                <a:solidFill>
                  <a:srgbClr val="B2B2B2"/>
                </a:solidFill>
                <a:latin typeface="+mn-ea"/>
                <a:ea typeface="+mn-ea"/>
              </a:rPr>
              <a:t>현재</a:t>
            </a:r>
            <a:r>
              <a:rPr lang="en-US" altLang="ko-KR" b="1" dirty="0" smtClean="0">
                <a:solidFill>
                  <a:srgbClr val="B2B2B2"/>
                </a:solidFill>
                <a:latin typeface="+mn-ea"/>
                <a:ea typeface="+mn-ea"/>
              </a:rPr>
              <a:t>, </a:t>
            </a:r>
            <a:r>
              <a:rPr lang="ko-KR" altLang="en-US" b="1" smtClean="0">
                <a:solidFill>
                  <a:srgbClr val="B2B2B2"/>
                </a:solidFill>
                <a:latin typeface="+mn-ea"/>
                <a:ea typeface="+mn-ea"/>
              </a:rPr>
              <a:t>인기상품전</a:t>
            </a:r>
            <a:endParaRPr lang="ko-KR" altLang="en-US" b="1" dirty="0" smtClean="0">
              <a:solidFill>
                <a:srgbClr val="B2B2B2"/>
              </a:solidFill>
              <a:latin typeface="+mn-ea"/>
              <a:ea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4834599" y="75433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306538" y="12282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7" name="타원형 설명선 46"/>
          <p:cNvSpPr/>
          <p:nvPr/>
        </p:nvSpPr>
        <p:spPr bwMode="auto">
          <a:xfrm>
            <a:off x="3055275" y="13250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754913" y="36674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2128804" y="36674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1638"/>
              </p:ext>
            </p:extLst>
          </p:nvPr>
        </p:nvGraphicFramePr>
        <p:xfrm>
          <a:off x="7264401" y="571477"/>
          <a:ext cx="2571367" cy="39721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 선택시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프로필 이미지 및 닉네임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프로필 이미지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이미지 변경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없는 경우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위시상품이없습니다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한국 인기상품을 보고 위시리스트를 만들어보세요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문구구성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트렌디한국바로가기</a:t>
                      </a:r>
                      <a:r>
                        <a:rPr lang="ko-KR" altLang="en-US" sz="800" dirty="0" smtClean="0"/>
                        <a:t> 이미지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 쇼핑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(HOT</a:t>
                      </a:r>
                      <a:r>
                        <a:rPr lang="ko-KR" altLang="en-US" sz="800" baseline="0" smtClean="0"/>
                        <a:t> 페이지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추천 테마 콘텐츠동일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356673" y="3883493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15951" y="3883493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275229" y="3883493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356673" y="3883493"/>
            <a:ext cx="1442939" cy="123565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356673" y="3927828"/>
            <a:ext cx="1442939" cy="1191322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09913" y="3883493"/>
            <a:ext cx="1442939" cy="123565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3809915" y="3936587"/>
            <a:ext cx="1419617" cy="1182563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93355" y="3900914"/>
            <a:ext cx="1442937" cy="119108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5293356" y="3885154"/>
            <a:ext cx="1409254" cy="120684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5961" y="4236342"/>
            <a:ext cx="1172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추천 테마쇼핑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및 타이틀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02290" y="4246490"/>
            <a:ext cx="1172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추천 테마쇼핑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및 타이틀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3027" y="4259274"/>
            <a:ext cx="1172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추천 테마쇼핑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및 타이틀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093200" y="75515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45" name="TextBox 44"/>
          <p:cNvSpPr txBox="1"/>
          <p:nvPr/>
        </p:nvSpPr>
        <p:spPr>
          <a:xfrm>
            <a:off x="249279" y="1957506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     위시리스트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장바구니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17655" y="1937252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8048" y="2172950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Picture 2" descr="bin, delete, recycle, remove, tras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04" y="2224907"/>
            <a:ext cx="175862" cy="1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399251" y="22206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+mn-ea"/>
                <a:ea typeface="+mn-ea"/>
              </a:rPr>
              <a:t>리스트편집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48" name="타원형 설명선 47"/>
          <p:cNvSpPr/>
          <p:nvPr/>
        </p:nvSpPr>
        <p:spPr bwMode="auto">
          <a:xfrm>
            <a:off x="3313010" y="18507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26632" y="118438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고객센터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826133" y="1276615"/>
            <a:ext cx="180000" cy="144000"/>
            <a:chOff x="-1143104" y="1291967"/>
            <a:chExt cx="234360" cy="169277"/>
          </a:xfrm>
        </p:grpSpPr>
        <p:sp>
          <p:nvSpPr>
            <p:cNvPr id="58" name="타원 57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093200" y="2047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46" name="TextBox 45"/>
          <p:cNvSpPr txBox="1"/>
          <p:nvPr/>
        </p:nvSpPr>
        <p:spPr>
          <a:xfrm>
            <a:off x="1172032" y="50919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바로가기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99995" y="3883493"/>
            <a:ext cx="1292358" cy="147965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810296" y="3883493"/>
            <a:ext cx="1326975" cy="14716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9693" y="433703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  <a:ea typeface="+mn-ea"/>
              </a:rPr>
              <a:t>트렌디한국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바로가기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1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위시리스트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U03-02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위시리스트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88863"/>
              </p:ext>
            </p:extLst>
          </p:nvPr>
        </p:nvGraphicFramePr>
        <p:xfrm>
          <a:off x="7264401" y="571477"/>
          <a:ext cx="2571367" cy="39721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 선택시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내용 있는 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위시상품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페이지 리스트 구성 동일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 담기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옵션 있는 상품의 경우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상품의 옵션을 선택해주세요</a:t>
                      </a:r>
                      <a:r>
                        <a:rPr lang="en-US" altLang="ko-KR" sz="800" dirty="0" smtClean="0"/>
                        <a:t>” 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확인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상품 상세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미리보기</a:t>
                      </a:r>
                      <a:r>
                        <a:rPr lang="ko-KR" altLang="en-US" sz="800" dirty="0" smtClean="0"/>
                        <a:t> 창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리스트 마지막 영역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트렌디한국바로가기</a:t>
                      </a:r>
                      <a:r>
                        <a:rPr lang="ko-KR" altLang="en-US" sz="800" dirty="0" smtClean="0"/>
                        <a:t> 이미지 구성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7141681" y="2326906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680895" y="2353031"/>
            <a:ext cx="1674038" cy="1395377"/>
            <a:chOff x="4199054" y="5268684"/>
            <a:chExt cx="1235361" cy="975978"/>
          </a:xfrm>
        </p:grpSpPr>
        <p:sp>
          <p:nvSpPr>
            <p:cNvPr id="49" name="직사각형 48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4242840" y="5683113"/>
              <a:ext cx="678532" cy="355195"/>
              <a:chOff x="4310576" y="5716981"/>
              <a:chExt cx="678532" cy="35519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310576" y="5716981"/>
                <a:ext cx="579878" cy="355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719160" y="5901028"/>
                <a:ext cx="269948" cy="16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900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sz="9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94825" y="235303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55" name="직사각형 5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2752" y="5602120"/>
              <a:ext cx="986666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위시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j-ea"/>
                  <a:ea typeface="+mj-ea"/>
                </a:rPr>
                <a:t>이미지 </a:t>
              </a:r>
              <a:r>
                <a:rPr lang="en-US" altLang="ko-KR" sz="1000" dirty="0">
                  <a:latin typeface="+mj-ea"/>
                  <a:ea typeface="+mj-ea"/>
                </a:rPr>
                <a:t>&amp;</a:t>
              </a:r>
              <a:r>
                <a:rPr lang="ko-KR" altLang="en-US" sz="1000" smtClean="0">
                  <a:latin typeface="+mj-ea"/>
                  <a:ea typeface="+mj-ea"/>
                </a:rPr>
                <a:t>상품명</a:t>
              </a:r>
              <a:endParaRPr lang="ko-KR" altLang="en-US" sz="1000">
                <a:latin typeface="+mj-ea"/>
                <a:ea typeface="+mj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62818" y="2353033"/>
            <a:ext cx="1759280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60" name="직사각형 59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13362" y="5612696"/>
              <a:ext cx="904820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위시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 </a:t>
              </a:r>
              <a:r>
                <a:rPr lang="en-US" altLang="ko-KR" sz="1000" dirty="0" smtClean="0">
                  <a:latin typeface="+mn-ea"/>
                  <a:ea typeface="+mn-ea"/>
                </a:rPr>
                <a:t>&amp;</a:t>
              </a:r>
              <a:r>
                <a:rPr lang="ko-KR" altLang="en-US" sz="1000" smtClean="0">
                  <a:latin typeface="+mn-ea"/>
                  <a:ea typeface="+mn-ea"/>
                </a:rPr>
                <a:t>상품명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420636" y="235303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4767530" y="2940385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515879" y="3502429"/>
            <a:ext cx="831680" cy="322985"/>
            <a:chOff x="4867123" y="6124447"/>
            <a:chExt cx="831680" cy="322985"/>
          </a:xfrm>
        </p:grpSpPr>
        <p:sp>
          <p:nvSpPr>
            <p:cNvPr id="72" name="직사각형 71">
              <a:hlinkClick r:id="rId4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Picture 2" descr="find, search ico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직사각형 74"/>
          <p:cNvSpPr/>
          <p:nvPr/>
        </p:nvSpPr>
        <p:spPr>
          <a:xfrm>
            <a:off x="3680895" y="3509704"/>
            <a:ext cx="831680" cy="288036"/>
          </a:xfrm>
          <a:prstGeom prst="rect">
            <a:avLst/>
          </a:prstGeom>
          <a:ln w="3175">
            <a:solidFill>
              <a:srgbClr val="FF5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703587" y="2788319"/>
            <a:ext cx="11031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위시 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이미지 </a:t>
            </a:r>
            <a:r>
              <a:rPr lang="en-US" altLang="ko-KR" sz="1000" dirty="0">
                <a:latin typeface="+mj-ea"/>
                <a:ea typeface="+mj-ea"/>
              </a:rPr>
              <a:t>&amp;</a:t>
            </a:r>
            <a:r>
              <a:rPr lang="ko-KR" altLang="en-US" sz="1000" smtClean="0">
                <a:latin typeface="+mj-ea"/>
                <a:ea typeface="+mj-ea"/>
              </a:rPr>
              <a:t>상품명</a:t>
            </a:r>
            <a:endParaRPr lang="ko-KR" altLang="en-US" sz="1000">
              <a:latin typeface="+mj-ea"/>
              <a:ea typeface="+mj-ea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008900" y="413240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17" name="직사각형 11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242752" y="5602120"/>
              <a:ext cx="986666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위시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j-ea"/>
                  <a:ea typeface="+mj-ea"/>
                </a:rPr>
                <a:t>이미지 </a:t>
              </a:r>
              <a:r>
                <a:rPr lang="en-US" altLang="ko-KR" sz="1000" dirty="0">
                  <a:latin typeface="+mj-ea"/>
                  <a:ea typeface="+mj-ea"/>
                </a:rPr>
                <a:t>&amp;</a:t>
              </a:r>
              <a:r>
                <a:rPr lang="ko-KR" altLang="en-US" sz="1000" smtClean="0">
                  <a:latin typeface="+mj-ea"/>
                  <a:ea typeface="+mj-ea"/>
                </a:rPr>
                <a:t>상품명</a:t>
              </a:r>
              <a:endParaRPr lang="ko-KR" altLang="en-US" sz="1000">
                <a:latin typeface="+mj-ea"/>
                <a:ea typeface="+mj-ea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6893" y="4132403"/>
            <a:ext cx="1759280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22" name="직사각형 121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13362" y="5612696"/>
              <a:ext cx="904820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위시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 </a:t>
              </a:r>
              <a:r>
                <a:rPr lang="en-US" altLang="ko-KR" sz="1000" dirty="0" smtClean="0">
                  <a:latin typeface="+mn-ea"/>
                  <a:ea typeface="+mn-ea"/>
                </a:rPr>
                <a:t>&amp;</a:t>
              </a:r>
              <a:r>
                <a:rPr lang="ko-KR" altLang="en-US" sz="1000" smtClean="0">
                  <a:latin typeface="+mn-ea"/>
                  <a:ea typeface="+mn-ea"/>
                </a:rPr>
                <a:t>상품명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719350" y="413240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41" name="직사각형 140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4009032" y="4610052"/>
            <a:ext cx="11031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위시 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이미지 </a:t>
            </a:r>
            <a:r>
              <a:rPr lang="en-US" altLang="ko-KR" sz="1000" dirty="0">
                <a:latin typeface="+mj-ea"/>
                <a:ea typeface="+mj-ea"/>
              </a:rPr>
              <a:t>&amp;</a:t>
            </a:r>
            <a:r>
              <a:rPr lang="ko-KR" altLang="en-US" sz="1000" smtClean="0">
                <a:latin typeface="+mj-ea"/>
                <a:ea typeface="+mj-ea"/>
              </a:rPr>
              <a:t>상품명</a:t>
            </a: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25" name="타원형 설명선 24"/>
          <p:cNvSpPr/>
          <p:nvPr/>
        </p:nvSpPr>
        <p:spPr bwMode="auto">
          <a:xfrm>
            <a:off x="2704614" y="1574062"/>
            <a:ext cx="180000" cy="180000"/>
          </a:xfrm>
          <a:prstGeom prst="wedgeEllipseCallout">
            <a:avLst>
              <a:gd name="adj1" fmla="val 56406"/>
              <a:gd name="adj2" fmla="val 55152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" name="타원형 설명선 25"/>
          <p:cNvSpPr/>
          <p:nvPr/>
        </p:nvSpPr>
        <p:spPr bwMode="auto">
          <a:xfrm>
            <a:off x="343715" y="209327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79" name="Picture 4" descr="buy, buying, cart, full, groceries, shopping, shopping car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73" y="353711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82" name="타원형 설명선 81"/>
          <p:cNvSpPr/>
          <p:nvPr/>
        </p:nvSpPr>
        <p:spPr bwMode="auto">
          <a:xfrm>
            <a:off x="3476169" y="335711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4516247" y="33368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2818" y="1810581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</a:t>
            </a:r>
            <a:r>
              <a:rPr lang="ko-KR" altLang="en-US" b="1" smtClean="0">
                <a:solidFill>
                  <a:srgbClr val="22BECC"/>
                </a:solidFill>
                <a:latin typeface="+mn-ea"/>
                <a:ea typeface="+mn-ea"/>
              </a:rPr>
              <a:t>위시리스트</a:t>
            </a:r>
            <a:r>
              <a:rPr lang="en-US" altLang="ko-KR" b="1" dirty="0" smtClean="0">
                <a:solidFill>
                  <a:srgbClr val="22BECC"/>
                </a:solidFill>
                <a:latin typeface="+mn-ea"/>
                <a:ea typeface="+mn-ea"/>
              </a:rPr>
              <a:t>(28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장바구니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31194" y="1790327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51587" y="2026025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7" name="Picture 2" descr="bin, delete, recycle, remove, trash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43" y="2077982"/>
            <a:ext cx="175862" cy="1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6312790" y="207376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+mn-ea"/>
                <a:ea typeface="+mn-ea"/>
              </a:rPr>
              <a:t>리스트편집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093200" y="2047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587711" y="4160468"/>
            <a:ext cx="1335442" cy="1492255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84" name="TextBox 83"/>
          <p:cNvSpPr txBox="1"/>
          <p:nvPr/>
        </p:nvSpPr>
        <p:spPr>
          <a:xfrm>
            <a:off x="5957914" y="5384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바로가기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5585877" y="4176054"/>
            <a:ext cx="1292358" cy="147965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5596178" y="4176054"/>
            <a:ext cx="1326975" cy="14716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55575" y="462959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  <a:ea typeface="+mn-ea"/>
              </a:rPr>
              <a:t>트렌디한국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바로가기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5380558" y="402942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3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티켓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U04-01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티켓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4194778" y="6458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0" name="타원형 설명선 29"/>
          <p:cNvSpPr/>
          <p:nvPr/>
        </p:nvSpPr>
        <p:spPr bwMode="auto">
          <a:xfrm>
            <a:off x="221655" y="12567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4115969" y="164466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타원형 설명선 32"/>
          <p:cNvSpPr/>
          <p:nvPr/>
        </p:nvSpPr>
        <p:spPr bwMode="auto">
          <a:xfrm>
            <a:off x="162818" y="22179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3477"/>
              </p:ext>
            </p:extLst>
          </p:nvPr>
        </p:nvGraphicFramePr>
        <p:xfrm>
          <a:off x="7264401" y="571477"/>
          <a:ext cx="2571367" cy="26920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 선택시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쿠폰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쿠폰 보유 내역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전체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사용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미사용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리스트 구성은 트렌디한국 티켓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쿠폰 리스트 구성 동일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711089" y="2653436"/>
            <a:ext cx="1674038" cy="1395377"/>
            <a:chOff x="4199054" y="5268684"/>
            <a:chExt cx="1235361" cy="975978"/>
          </a:xfrm>
        </p:grpSpPr>
        <p:sp>
          <p:nvSpPr>
            <p:cNvPr id="61" name="직사각형 60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42840" y="5683113"/>
              <a:ext cx="678532" cy="355195"/>
              <a:chOff x="4310576" y="5716981"/>
              <a:chExt cx="678532" cy="35519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310576" y="5716981"/>
                <a:ext cx="579878" cy="355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719160" y="5901028"/>
                <a:ext cx="269948" cy="16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900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sz="9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202885" y="5311770"/>
              <a:ext cx="1077895" cy="150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b="1">
                  <a:solidFill>
                    <a:schemeClr val="bg1"/>
                  </a:solidFill>
                  <a:latin typeface="+mn-ea"/>
                  <a:ea typeface="+mn-ea"/>
                </a:rPr>
                <a:t>코엑스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b="1">
                  <a:solidFill>
                    <a:schemeClr val="bg1"/>
                  </a:solidFill>
                  <a:latin typeface="+mn-ea"/>
                  <a:ea typeface="+mn-ea"/>
                </a:rPr>
                <a:t> 아쿠아리움 입장권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25019" y="2653438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67" name="직사각형 6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93012" y="2653438"/>
            <a:ext cx="1759280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71" name="직사각형 70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5450830" y="2653438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75" name="직사각형 7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4797724" y="3240790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3711089" y="3792634"/>
            <a:ext cx="1666664" cy="322985"/>
            <a:chOff x="4867123" y="6114247"/>
            <a:chExt cx="831680" cy="322985"/>
          </a:xfrm>
        </p:grpSpPr>
        <p:sp>
          <p:nvSpPr>
            <p:cNvPr id="80" name="직사각형 79">
              <a:hlinkClick r:id="rId4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2" descr="find, search ico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982" y="6114247"/>
              <a:ext cx="212064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498616" y="3194456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50916" y="3222142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95937" y="3245954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032159" y="4309146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00" name="직사각형 99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200152" y="4309146"/>
            <a:ext cx="1759280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04" name="직사각형 10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5457970" y="4309146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08" name="직사각형 107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505756" y="4850164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58056" y="4877850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03077" y="4901662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749544" y="4318139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3994651" y="4910655"/>
            <a:ext cx="11480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smtClean="0">
                <a:latin typeface="+mn-ea"/>
                <a:ea typeface="+mn-ea"/>
              </a:rPr>
              <a:t>쿠폰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</a:t>
            </a:r>
            <a:r>
              <a:rPr lang="en-US" altLang="ko-KR" sz="1000" dirty="0" smtClean="0">
                <a:latin typeface="+mn-ea"/>
                <a:ea typeface="+mn-ea"/>
              </a:rPr>
              <a:t>&amp; </a:t>
            </a:r>
            <a:r>
              <a:rPr lang="ko-KR" altLang="en-US" sz="1000" smtClean="0">
                <a:latin typeface="+mn-ea"/>
                <a:ea typeface="+mn-ea"/>
              </a:rPr>
              <a:t>상품명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084" y="2381033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 ▼      사용 ▼     미사용  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093200" y="75515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92" name="직사각형 91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5" name="TextBox 94"/>
          <p:cNvSpPr txBox="1"/>
          <p:nvPr/>
        </p:nvSpPr>
        <p:spPr>
          <a:xfrm>
            <a:off x="190428" y="1884912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b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위시리스트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티켓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장바구니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58804" y="1864658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79197" y="2100356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" name="Picture 2" descr="bin, delete, recycle, remove, trash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53" y="2152313"/>
            <a:ext cx="175862" cy="1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6340400" y="214809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+mn-ea"/>
                <a:ea typeface="+mn-ea"/>
              </a:rPr>
              <a:t>리스트편집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U05-01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57460"/>
              </p:ext>
            </p:extLst>
          </p:nvPr>
        </p:nvGraphicFramePr>
        <p:xfrm>
          <a:off x="7264401" y="571477"/>
          <a:ext cx="2571367" cy="17117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장바구니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장바구니 구성 동일</a:t>
                      </a:r>
                      <a:r>
                        <a:rPr lang="en-US" altLang="ko-KR" sz="800" dirty="0" smtClean="0"/>
                        <a:t>(mall</a:t>
                      </a:r>
                      <a:r>
                        <a:rPr lang="ko-KR" altLang="en-US" sz="800" smtClean="0"/>
                        <a:t> 장바구니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구매내역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결제진행 관련 페이지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 내 검색 진행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검색결과선택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이전 검색결과리스트 유지하지 않음</a:t>
                      </a:r>
                      <a:endParaRPr lang="ko-KR" altLang="en-US" sz="8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타원형 설명선 53"/>
          <p:cNvSpPr/>
          <p:nvPr/>
        </p:nvSpPr>
        <p:spPr bwMode="auto">
          <a:xfrm>
            <a:off x="5222480" y="15740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cxnSp>
        <p:nvCxnSpPr>
          <p:cNvPr id="177" name="직선 연결선 176"/>
          <p:cNvCxnSpPr/>
          <p:nvPr/>
        </p:nvCxnSpPr>
        <p:spPr>
          <a:xfrm flipV="1">
            <a:off x="624823" y="2251546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580058" y="2328994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777945" y="23150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78953" y="23185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94253" y="232961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664853" y="240730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633526" y="2073001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59679" y="4865417"/>
            <a:ext cx="685213" cy="269956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5904773" y="48958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주문하기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0694" y="4905763"/>
            <a:ext cx="3873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</a:t>
            </a:r>
            <a:r>
              <a:rPr lang="ko-KR" altLang="en-US" sz="700">
                <a:solidFill>
                  <a:srgbClr val="21BDCB"/>
                </a:solidFill>
                <a:latin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¥ 0)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643586" y="4811588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660933" y="5284319"/>
            <a:ext cx="1080779" cy="249415"/>
            <a:chOff x="163430" y="5411353"/>
            <a:chExt cx="1080779" cy="249415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96154" y="5413674"/>
              <a:ext cx="677460" cy="193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선택상품 삭제</a:t>
              </a: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5723034" y="2795751"/>
            <a:ext cx="595035" cy="232717"/>
            <a:chOff x="4103475" y="5725138"/>
            <a:chExt cx="527336" cy="284020"/>
          </a:xfrm>
        </p:grpSpPr>
        <p:sp>
          <p:nvSpPr>
            <p:cNvPr id="200" name="모서리가 둥근 직사각형 199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2751413" y="2802872"/>
            <a:ext cx="426720" cy="338555"/>
            <a:chOff x="4128824" y="5738451"/>
            <a:chExt cx="527266" cy="377728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860859" y="2730599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06" name="직사각형 205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직선 연결선 208"/>
          <p:cNvCxnSpPr/>
          <p:nvPr/>
        </p:nvCxnSpPr>
        <p:spPr>
          <a:xfrm flipV="1">
            <a:off x="602517" y="2579407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269361" y="2765882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107871" y="2813802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762533" y="28340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무료배송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76327" y="285455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64004" y="2935510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662628" y="281479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5624283" y="23025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grpSp>
        <p:nvGrpSpPr>
          <p:cNvPr id="217" name="그룹 216"/>
          <p:cNvGrpSpPr/>
          <p:nvPr/>
        </p:nvGrpSpPr>
        <p:grpSpPr>
          <a:xfrm>
            <a:off x="5345681" y="3589936"/>
            <a:ext cx="595035" cy="232717"/>
            <a:chOff x="4103475" y="5725138"/>
            <a:chExt cx="527336" cy="284020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2751413" y="3581860"/>
            <a:ext cx="426720" cy="338555"/>
            <a:chOff x="4128824" y="5738451"/>
            <a:chExt cx="527266" cy="377728"/>
          </a:xfrm>
        </p:grpSpPr>
        <p:sp>
          <p:nvSpPr>
            <p:cNvPr id="221" name="모서리가 둥근 직사각형 220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860859" y="3509587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24" name="직사각형 22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직선 연결선 226"/>
          <p:cNvCxnSpPr/>
          <p:nvPr/>
        </p:nvCxnSpPr>
        <p:spPr>
          <a:xfrm flipV="1">
            <a:off x="602517" y="3290659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279805" y="353802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latin typeface="+mn-ea"/>
                <a:ea typeface="+mn-ea"/>
              </a:rPr>
              <a:t>상품명</a:t>
            </a:r>
            <a:endParaRPr lang="en-US" altLang="ko-KR" u="sng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107871" y="3592790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779467" y="3638432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76327" y="36335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64004" y="3714498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662628" y="359378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321450" y="4293851"/>
            <a:ext cx="595035" cy="232717"/>
            <a:chOff x="4103475" y="5725138"/>
            <a:chExt cx="527336" cy="284020"/>
          </a:xfrm>
        </p:grpSpPr>
        <p:sp>
          <p:nvSpPr>
            <p:cNvPr id="235" name="모서리가 둥근 직사각형 234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760232" y="4293131"/>
            <a:ext cx="426720" cy="338555"/>
            <a:chOff x="4128824" y="5738451"/>
            <a:chExt cx="527266" cy="377728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869678" y="4220858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41" name="직사각형 240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직선 연결선 243"/>
          <p:cNvCxnSpPr/>
          <p:nvPr/>
        </p:nvCxnSpPr>
        <p:spPr>
          <a:xfrm>
            <a:off x="611336" y="4084844"/>
            <a:ext cx="5328000" cy="3456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279805" y="4257021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116690" y="4304061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285146" y="434481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72823" y="4425769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671447" y="430505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4797509" y="4360011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6018043" y="3883758"/>
            <a:ext cx="595035" cy="438457"/>
            <a:chOff x="6118045" y="4089864"/>
            <a:chExt cx="595035" cy="438457"/>
          </a:xfrm>
        </p:grpSpPr>
        <p:grpSp>
          <p:nvGrpSpPr>
            <p:cNvPr id="252" name="그룹 251"/>
            <p:cNvGrpSpPr/>
            <p:nvPr/>
          </p:nvGrpSpPr>
          <p:grpSpPr>
            <a:xfrm>
              <a:off x="6118045" y="4089864"/>
              <a:ext cx="595035" cy="232717"/>
              <a:chOff x="4103476" y="5725138"/>
              <a:chExt cx="527336" cy="284020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4103476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묶음배송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53" name="TextBox 252"/>
            <p:cNvSpPr txBox="1"/>
            <p:nvPr/>
          </p:nvSpPr>
          <p:spPr>
            <a:xfrm>
              <a:off x="6178715" y="4328266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256" name="직선 연결선 255"/>
          <p:cNvCxnSpPr/>
          <p:nvPr/>
        </p:nvCxnSpPr>
        <p:spPr>
          <a:xfrm>
            <a:off x="650076" y="5224381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/>
          <p:cNvGrpSpPr/>
          <p:nvPr/>
        </p:nvGrpSpPr>
        <p:grpSpPr>
          <a:xfrm>
            <a:off x="641129" y="5614250"/>
            <a:ext cx="6406124" cy="1041465"/>
            <a:chOff x="333614" y="5005585"/>
            <a:chExt cx="6406124" cy="1041465"/>
          </a:xfrm>
        </p:grpSpPr>
        <p:sp>
          <p:nvSpPr>
            <p:cNvPr id="266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7264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latin typeface="+mn-ea"/>
                  <a:ea typeface="+mn-ea"/>
                </a:rPr>
                <a:t>장바구니 </a:t>
              </a:r>
              <a:r>
                <a:rPr lang="ko-KR" altLang="en-US" sz="700" b="1" dirty="0">
                  <a:latin typeface="+mn-ea"/>
                  <a:ea typeface="+mn-ea"/>
                </a:rPr>
                <a:t>이용안내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오랫동안 장바구니에 보관된 상품을 주문하실 경우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30</a:t>
              </a:r>
              <a:r>
                <a:rPr lang="ko-KR" altLang="en-US" sz="700" smtClean="0">
                  <a:latin typeface="+mn-ea"/>
                  <a:ea typeface="+mn-ea"/>
                </a:rPr>
                <a:t>일 </a:t>
              </a:r>
              <a:r>
                <a:rPr lang="ko-KR" altLang="en-US" sz="700" dirty="0">
                  <a:latin typeface="+mn-ea"/>
                  <a:ea typeface="+mn-ea"/>
                </a:rPr>
                <a:t>동안만 보관할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latin typeface="+mn-ea"/>
                  <a:ea typeface="+mn-ea"/>
                </a:rPr>
                <a:t>더 오랫동안 보관하시려면 </a:t>
              </a:r>
              <a:r>
                <a:rPr lang="ko-KR" altLang="en-US" sz="700" dirty="0" smtClean="0">
                  <a:latin typeface="+mn-ea"/>
                  <a:ea typeface="+mn-ea"/>
                </a:rPr>
                <a:t>‘위시리스</a:t>
              </a:r>
              <a:r>
                <a:rPr lang="ko-KR" altLang="en-US" sz="700" dirty="0">
                  <a:latin typeface="+mn-ea"/>
                  <a:ea typeface="+mn-ea"/>
                </a:rPr>
                <a:t>트</a:t>
              </a:r>
              <a:r>
                <a:rPr lang="ko-KR" altLang="en-US" sz="700" dirty="0" smtClean="0">
                  <a:latin typeface="+mn-ea"/>
                  <a:ea typeface="+mn-ea"/>
                </a:rPr>
                <a:t>’로 </a:t>
              </a:r>
              <a:r>
                <a:rPr lang="ko-KR" altLang="en-US" sz="700" dirty="0">
                  <a:latin typeface="+mn-ea"/>
                  <a:ea typeface="+mn-ea"/>
                </a:rPr>
                <a:t>등록해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70" name="모서리가 둥근 직사각형 269"/>
          <p:cNvSpPr/>
          <p:nvPr/>
        </p:nvSpPr>
        <p:spPr>
          <a:xfrm>
            <a:off x="808192" y="2650324"/>
            <a:ext cx="1943573" cy="58867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82254" y="2360896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9" name="TextBox 98"/>
          <p:cNvSpPr txBox="1"/>
          <p:nvPr/>
        </p:nvSpPr>
        <p:spPr>
          <a:xfrm>
            <a:off x="243708" y="1826098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리뷰</a:t>
            </a:r>
            <a:r>
              <a:rPr lang="en-US" altLang="ko-KR" b="1" dirty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위시리스트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장바구니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32477" y="2041542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12084" y="1805844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18043" y="6024915"/>
            <a:ext cx="1477426" cy="53485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smtClean="0"/>
              <a:t>장바구니 이용 정책 필요</a:t>
            </a:r>
            <a:endParaRPr lang="en-US" altLang="ko-KR" sz="900" b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마이 페이지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48601" y="100332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2626" y="100332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32611" y="139903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48601" y="1761558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여행공략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76463" y="1052811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94345" y="1049358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이미지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8744" y="1049358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5708" y="1490116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67585" y="191495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내일정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65708" y="2342360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내장소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76463" y="2771955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북마크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5708" y="363891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위시리스트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65708" y="320932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65708" y="406851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티켓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65708" y="449810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쿠폰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54953" y="492770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장바구니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6830" y="5348419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구매내역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96222" y="191672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내일정</a:t>
            </a:r>
            <a:r>
              <a:rPr lang="ko-KR" altLang="en-US" sz="900" dirty="0" smtClean="0">
                <a:solidFill>
                  <a:schemeClr val="tx1"/>
                </a:solidFill>
              </a:rPr>
              <a:t> 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94345" y="2344125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내장소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05100" y="2773720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북마크</a:t>
            </a:r>
            <a:r>
              <a:rPr lang="ko-KR" altLang="en-US" sz="900" dirty="0" smtClean="0">
                <a:solidFill>
                  <a:schemeClr val="tx1"/>
                </a:solidFill>
              </a:rPr>
              <a:t> 정렬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94345" y="364068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위시리스트 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94345" y="321108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리뷰 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94345" y="407027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미사용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티켓 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94345" y="449987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미사용 쿠폰정렬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83590" y="492946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장바구니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85467" y="5350184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구매 내역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99865" y="4070277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사용티켓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99865" y="4499872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 쿠폰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정렬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827383" y="3197534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콘텐츠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16628" y="4195859"/>
            <a:ext cx="864000" cy="38830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58" idx="1"/>
            <a:endCxn id="57" idx="1"/>
          </p:cNvCxnSpPr>
          <p:nvPr/>
        </p:nvCxnSpPr>
        <p:spPr>
          <a:xfrm rot="10800000" flipH="1">
            <a:off x="323794" y="1591024"/>
            <a:ext cx="656126" cy="777206"/>
          </a:xfrm>
          <a:prstGeom prst="bentConnector3">
            <a:avLst>
              <a:gd name="adj1" fmla="val -22664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3"/>
            <a:endCxn id="4" idx="1"/>
          </p:cNvCxnSpPr>
          <p:nvPr/>
        </p:nvCxnSpPr>
        <p:spPr>
          <a:xfrm>
            <a:off x="1066626" y="1219329"/>
            <a:ext cx="681975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4257" y="1931295"/>
            <a:ext cx="2632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47793" y="1491854"/>
            <a:ext cx="24237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9920" y="1483302"/>
            <a:ext cx="49244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323794" y="2152230"/>
            <a:ext cx="864000" cy="432000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59" name="꺾인 연결선 58"/>
          <p:cNvCxnSpPr>
            <a:stCxn id="57" idx="2"/>
            <a:endCxn id="58" idx="0"/>
          </p:cNvCxnSpPr>
          <p:nvPr/>
        </p:nvCxnSpPr>
        <p:spPr>
          <a:xfrm rot="5400000">
            <a:off x="764226" y="1690314"/>
            <a:ext cx="453484" cy="47034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0" idx="3"/>
            <a:endCxn id="12" idx="1"/>
          </p:cNvCxnSpPr>
          <p:nvPr/>
        </p:nvCxnSpPr>
        <p:spPr>
          <a:xfrm>
            <a:off x="1066626" y="1219329"/>
            <a:ext cx="681975" cy="758229"/>
          </a:xfrm>
          <a:prstGeom prst="bentConnector3">
            <a:avLst>
              <a:gd name="adj1" fmla="val 55207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" idx="3"/>
            <a:endCxn id="11" idx="1"/>
          </p:cNvCxnSpPr>
          <p:nvPr/>
        </p:nvCxnSpPr>
        <p:spPr>
          <a:xfrm>
            <a:off x="2612601" y="1219329"/>
            <a:ext cx="320010" cy="39570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12" idx="3"/>
            <a:endCxn id="11" idx="1"/>
          </p:cNvCxnSpPr>
          <p:nvPr/>
        </p:nvCxnSpPr>
        <p:spPr>
          <a:xfrm flipV="1">
            <a:off x="2612601" y="1615032"/>
            <a:ext cx="320010" cy="362526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1" idx="3"/>
            <a:endCxn id="13" idx="1"/>
          </p:cNvCxnSpPr>
          <p:nvPr/>
        </p:nvCxnSpPr>
        <p:spPr>
          <a:xfrm flipV="1">
            <a:off x="3796611" y="1246962"/>
            <a:ext cx="579852" cy="368070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1" idx="3"/>
            <a:endCxn id="16" idx="1"/>
          </p:cNvCxnSpPr>
          <p:nvPr/>
        </p:nvCxnSpPr>
        <p:spPr>
          <a:xfrm>
            <a:off x="3796611" y="1615032"/>
            <a:ext cx="569097" cy="69235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3"/>
            <a:endCxn id="17" idx="1"/>
          </p:cNvCxnSpPr>
          <p:nvPr/>
        </p:nvCxnSpPr>
        <p:spPr>
          <a:xfrm>
            <a:off x="3796611" y="1615032"/>
            <a:ext cx="570974" cy="494076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1" idx="3"/>
            <a:endCxn id="18" idx="1"/>
          </p:cNvCxnSpPr>
          <p:nvPr/>
        </p:nvCxnSpPr>
        <p:spPr>
          <a:xfrm>
            <a:off x="3796611" y="1615032"/>
            <a:ext cx="569097" cy="92147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1" idx="3"/>
            <a:endCxn id="19" idx="1"/>
          </p:cNvCxnSpPr>
          <p:nvPr/>
        </p:nvCxnSpPr>
        <p:spPr>
          <a:xfrm>
            <a:off x="3796611" y="1615032"/>
            <a:ext cx="579852" cy="135107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1" idx="3"/>
            <a:endCxn id="21" idx="1"/>
          </p:cNvCxnSpPr>
          <p:nvPr/>
        </p:nvCxnSpPr>
        <p:spPr>
          <a:xfrm>
            <a:off x="3796611" y="1615032"/>
            <a:ext cx="569097" cy="178844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" idx="3"/>
            <a:endCxn id="20" idx="1"/>
          </p:cNvCxnSpPr>
          <p:nvPr/>
        </p:nvCxnSpPr>
        <p:spPr>
          <a:xfrm>
            <a:off x="3796611" y="1615032"/>
            <a:ext cx="569097" cy="2218036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1" idx="3"/>
            <a:endCxn id="22" idx="1"/>
          </p:cNvCxnSpPr>
          <p:nvPr/>
        </p:nvCxnSpPr>
        <p:spPr>
          <a:xfrm>
            <a:off x="3796611" y="1615032"/>
            <a:ext cx="569097" cy="264763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1" idx="3"/>
            <a:endCxn id="23" idx="1"/>
          </p:cNvCxnSpPr>
          <p:nvPr/>
        </p:nvCxnSpPr>
        <p:spPr>
          <a:xfrm>
            <a:off x="3796611" y="1615032"/>
            <a:ext cx="569097" cy="3077226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" idx="3"/>
            <a:endCxn id="24" idx="1"/>
          </p:cNvCxnSpPr>
          <p:nvPr/>
        </p:nvCxnSpPr>
        <p:spPr>
          <a:xfrm>
            <a:off x="3796611" y="1615032"/>
            <a:ext cx="558342" cy="350682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1" idx="3"/>
            <a:endCxn id="25" idx="1"/>
          </p:cNvCxnSpPr>
          <p:nvPr/>
        </p:nvCxnSpPr>
        <p:spPr>
          <a:xfrm>
            <a:off x="3796611" y="1615032"/>
            <a:ext cx="560219" cy="392753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7" idx="3"/>
            <a:endCxn id="28" idx="1"/>
          </p:cNvCxnSpPr>
          <p:nvPr/>
        </p:nvCxnSpPr>
        <p:spPr>
          <a:xfrm>
            <a:off x="5231585" y="2109108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8" idx="3"/>
            <a:endCxn id="29" idx="1"/>
          </p:cNvCxnSpPr>
          <p:nvPr/>
        </p:nvCxnSpPr>
        <p:spPr>
          <a:xfrm>
            <a:off x="5229708" y="2536511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9" idx="3"/>
            <a:endCxn id="30" idx="1"/>
          </p:cNvCxnSpPr>
          <p:nvPr/>
        </p:nvCxnSpPr>
        <p:spPr>
          <a:xfrm>
            <a:off x="5240463" y="2966106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21" idx="3"/>
            <a:endCxn id="32" idx="1"/>
          </p:cNvCxnSpPr>
          <p:nvPr/>
        </p:nvCxnSpPr>
        <p:spPr>
          <a:xfrm>
            <a:off x="5229708" y="3403473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20" idx="3"/>
            <a:endCxn id="31" idx="1"/>
          </p:cNvCxnSpPr>
          <p:nvPr/>
        </p:nvCxnSpPr>
        <p:spPr>
          <a:xfrm>
            <a:off x="5229708" y="3833068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22" idx="3"/>
            <a:endCxn id="33" idx="1"/>
          </p:cNvCxnSpPr>
          <p:nvPr/>
        </p:nvCxnSpPr>
        <p:spPr>
          <a:xfrm>
            <a:off x="5229708" y="4262663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3" idx="3"/>
            <a:endCxn id="34" idx="1"/>
          </p:cNvCxnSpPr>
          <p:nvPr/>
        </p:nvCxnSpPr>
        <p:spPr>
          <a:xfrm>
            <a:off x="5229708" y="4692258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24" idx="3"/>
            <a:endCxn id="35" idx="1"/>
          </p:cNvCxnSpPr>
          <p:nvPr/>
        </p:nvCxnSpPr>
        <p:spPr>
          <a:xfrm>
            <a:off x="5218953" y="5121853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5" idx="3"/>
            <a:endCxn id="36" idx="1"/>
          </p:cNvCxnSpPr>
          <p:nvPr/>
        </p:nvCxnSpPr>
        <p:spPr>
          <a:xfrm>
            <a:off x="5220830" y="5542570"/>
            <a:ext cx="464637" cy="176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28" idx="3"/>
            <a:endCxn id="51" idx="1"/>
          </p:cNvCxnSpPr>
          <p:nvPr/>
        </p:nvCxnSpPr>
        <p:spPr>
          <a:xfrm>
            <a:off x="6560222" y="2110873"/>
            <a:ext cx="2267161" cy="1280812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29" idx="3"/>
            <a:endCxn id="51" idx="1"/>
          </p:cNvCxnSpPr>
          <p:nvPr/>
        </p:nvCxnSpPr>
        <p:spPr>
          <a:xfrm>
            <a:off x="6558345" y="2538276"/>
            <a:ext cx="2269038" cy="85340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30" idx="3"/>
            <a:endCxn id="51" idx="1"/>
          </p:cNvCxnSpPr>
          <p:nvPr/>
        </p:nvCxnSpPr>
        <p:spPr>
          <a:xfrm>
            <a:off x="6569100" y="2967871"/>
            <a:ext cx="2258283" cy="42381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32" idx="3"/>
            <a:endCxn id="51" idx="1"/>
          </p:cNvCxnSpPr>
          <p:nvPr/>
        </p:nvCxnSpPr>
        <p:spPr>
          <a:xfrm flipV="1">
            <a:off x="6558345" y="3391685"/>
            <a:ext cx="2269038" cy="1355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31" idx="3"/>
            <a:endCxn id="51" idx="1"/>
          </p:cNvCxnSpPr>
          <p:nvPr/>
        </p:nvCxnSpPr>
        <p:spPr>
          <a:xfrm flipV="1">
            <a:off x="6558345" y="3391685"/>
            <a:ext cx="2269038" cy="44314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38" idx="3"/>
            <a:endCxn id="51" idx="1"/>
          </p:cNvCxnSpPr>
          <p:nvPr/>
        </p:nvCxnSpPr>
        <p:spPr>
          <a:xfrm flipV="1">
            <a:off x="7463865" y="3391685"/>
            <a:ext cx="1363518" cy="87274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39" idx="3"/>
            <a:endCxn id="51" idx="1"/>
          </p:cNvCxnSpPr>
          <p:nvPr/>
        </p:nvCxnSpPr>
        <p:spPr>
          <a:xfrm flipV="1">
            <a:off x="7463865" y="3391685"/>
            <a:ext cx="1363518" cy="130233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51" idx="2"/>
            <a:endCxn id="52" idx="0"/>
          </p:cNvCxnSpPr>
          <p:nvPr/>
        </p:nvCxnSpPr>
        <p:spPr>
          <a:xfrm flipH="1">
            <a:off x="9248628" y="3585836"/>
            <a:ext cx="10755" cy="61002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" idx="3"/>
            <a:endCxn id="14" idx="1"/>
          </p:cNvCxnSpPr>
          <p:nvPr/>
        </p:nvCxnSpPr>
        <p:spPr>
          <a:xfrm flipV="1">
            <a:off x="5240463" y="1243509"/>
            <a:ext cx="453882" cy="345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960" y="1115037"/>
            <a:ext cx="7094935" cy="5484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구매내역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U06-01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73770"/>
              </p:ext>
            </p:extLst>
          </p:nvPr>
        </p:nvGraphicFramePr>
        <p:xfrm>
          <a:off x="7264401" y="571477"/>
          <a:ext cx="2571367" cy="60534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en-US" altLang="ko-KR" sz="800" dirty="0" smtClean="0"/>
                        <a:t>ID / </a:t>
                      </a:r>
                      <a:r>
                        <a:rPr lang="ko-KR" altLang="en-US" sz="800" smtClean="0"/>
                        <a:t>한국공략</a:t>
                      </a:r>
                      <a:r>
                        <a:rPr lang="en-US" altLang="ko-KR" sz="800" dirty="0" smtClean="0"/>
                        <a:t> &gt;</a:t>
                      </a:r>
                      <a:r>
                        <a:rPr lang="ko-KR" altLang="en-US" sz="800" smtClean="0"/>
                        <a:t>사용자 마이페이지 선택시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구매내역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 페이지 안내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구매내역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smtClean="0"/>
                        <a:t>개월보관 안내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조회기간 설정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주</a:t>
                      </a:r>
                      <a:r>
                        <a:rPr lang="en-US" altLang="ko-KR" sz="800" dirty="0" smtClean="0"/>
                        <a:t>/1</a:t>
                      </a:r>
                      <a:r>
                        <a:rPr lang="ko-KR" altLang="en-US" sz="800" smtClean="0"/>
                        <a:t>개월</a:t>
                      </a:r>
                      <a:r>
                        <a:rPr lang="en-US" altLang="ko-KR" sz="800" dirty="0" smtClean="0"/>
                        <a:t>/3</a:t>
                      </a:r>
                      <a:r>
                        <a:rPr lang="ko-KR" altLang="en-US" sz="800" smtClean="0"/>
                        <a:t>개월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smtClean="0"/>
                        <a:t>설정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조회기간 직접 설정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설정 조회기간 표시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주문 내역 건수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 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주문일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주문경로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중문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국문</a:t>
                      </a:r>
                      <a:r>
                        <a:rPr lang="en-US" altLang="ko-KR" sz="800" dirty="0" smtClean="0"/>
                        <a:t>)/ </a:t>
                      </a:r>
                      <a:r>
                        <a:rPr lang="ko-KR" altLang="en-US" sz="800" smtClean="0"/>
                        <a:t>옵션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결제금액</a:t>
                      </a:r>
                      <a:r>
                        <a:rPr lang="ko-KR" altLang="en-US" sz="800" baseline="0"/>
                        <a:t>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배송완료일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상품평수정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반품 신청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상세보기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결제 완료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상품평수정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미작성시 상품평 작성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11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결제수단 변경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알리페이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유니온페이</a:t>
                      </a:r>
                      <a:r>
                        <a:rPr lang="ko-KR" altLang="en-US" sz="800" baseline="0" smtClean="0"/>
                        <a:t> 택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12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주문취소 신청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구매내역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결제진행 관련 페이지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 내 검색 진행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검색결과선택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이전 검색결과리스트 유지하지 않음</a:t>
                      </a:r>
                      <a:endParaRPr lang="ko-KR" altLang="en-US" sz="8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1650" y="27606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조회기간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1321106" y="2772326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049470" y="2772326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2785360" y="2774143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1404640" y="2782753"/>
            <a:ext cx="470060" cy="2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ea"/>
                <a:ea typeface="+mj-ea"/>
              </a:rPr>
              <a:t> </a:t>
            </a:r>
            <a:r>
              <a:rPr lang="en-US" altLang="ko-KR" sz="700" smtClean="0">
                <a:latin typeface="+mj-ea"/>
                <a:ea typeface="+mj-ea"/>
              </a:rPr>
              <a:t>1</a:t>
            </a:r>
            <a:r>
              <a:rPr lang="ko-KR" altLang="en-US" sz="700" smtClean="0">
                <a:latin typeface="+mj-ea"/>
                <a:ea typeface="+mj-ea"/>
              </a:rPr>
              <a:t>주일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427156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099782" y="2782753"/>
            <a:ext cx="470060" cy="2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1</a:t>
            </a:r>
            <a:r>
              <a:rPr lang="ko-KR" altLang="en-US" sz="700" smtClean="0">
                <a:latin typeface="+mj-ea"/>
                <a:ea typeface="+mj-ea"/>
              </a:rPr>
              <a:t>개월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2870462" y="2782610"/>
            <a:ext cx="470060" cy="2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3</a:t>
            </a:r>
            <a:r>
              <a:rPr lang="ko-KR" altLang="en-US" sz="700" smtClean="0">
                <a:latin typeface="+mj-ea"/>
                <a:ea typeface="+mj-ea"/>
              </a:rPr>
              <a:t>개월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4478" y="22001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구매내역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97186" y="2163662"/>
            <a:ext cx="41008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조회 가능한 기간은 최대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r>
              <a:rPr lang="ko-KR" altLang="en-US" sz="700" smtClean="0">
                <a:latin typeface="+mn-ea"/>
                <a:ea typeface="+mn-ea"/>
              </a:rPr>
              <a:t>개월이며</a:t>
            </a:r>
            <a:r>
              <a:rPr lang="en-US" altLang="ko-KR" sz="700" dirty="0" smtClean="0">
                <a:latin typeface="+mn-ea"/>
                <a:ea typeface="+mn-ea"/>
              </a:rPr>
              <a:t>, 0000</a:t>
            </a:r>
            <a:r>
              <a:rPr lang="ko-KR" altLang="en-US" sz="700" smtClean="0">
                <a:latin typeface="+mn-ea"/>
                <a:ea typeface="+mn-ea"/>
              </a:rPr>
              <a:t>년 </a:t>
            </a:r>
            <a:r>
              <a:rPr lang="en-US" altLang="ko-KR" sz="700" dirty="0" smtClean="0">
                <a:latin typeface="+mn-ea"/>
                <a:ea typeface="+mn-ea"/>
              </a:rPr>
              <a:t>00</a:t>
            </a:r>
            <a:r>
              <a:rPr lang="ko-KR" altLang="en-US" sz="700" smtClean="0">
                <a:latin typeface="+mn-ea"/>
                <a:ea typeface="+mn-ea"/>
              </a:rPr>
              <a:t>원</a:t>
            </a:r>
            <a:r>
              <a:rPr lang="en-US" altLang="ko-KR" sz="700" dirty="0" smtClean="0">
                <a:latin typeface="+mn-ea"/>
                <a:ea typeface="+mn-ea"/>
              </a:rPr>
              <a:t>00</a:t>
            </a:r>
            <a:r>
              <a:rPr lang="ko-KR" altLang="en-US" sz="700" smtClean="0">
                <a:latin typeface="+mn-ea"/>
                <a:ea typeface="+mn-ea"/>
              </a:rPr>
              <a:t>일 이후 기간 주문에 대해서만 조회가능합니다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기간 선택 후 조회버튼을 누르시면 내역이 확인됩니다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105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90" y="2757294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3530461" y="2787911"/>
            <a:ext cx="948671" cy="196199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118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44" y="2767473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5013615" y="2798090"/>
            <a:ext cx="948671" cy="196199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6298958" y="2778662"/>
            <a:ext cx="436907" cy="215627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6331690" y="2789088"/>
            <a:ext cx="381780" cy="2052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latin typeface="+mj-ea"/>
                <a:ea typeface="+mj-ea"/>
              </a:rPr>
              <a:t>조회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262724" y="2963597"/>
            <a:ext cx="687652" cy="611852"/>
            <a:chOff x="2965306" y="2551081"/>
            <a:chExt cx="1932469" cy="1804819"/>
          </a:xfrm>
        </p:grpSpPr>
        <p:sp>
          <p:nvSpPr>
            <p:cNvPr id="132" name="사각형 설명선 131"/>
            <p:cNvSpPr/>
            <p:nvPr/>
          </p:nvSpPr>
          <p:spPr>
            <a:xfrm>
              <a:off x="2965306" y="2551081"/>
              <a:ext cx="1932469" cy="1798977"/>
            </a:xfrm>
            <a:prstGeom prst="wedgeRectCallout">
              <a:avLst>
                <a:gd name="adj1" fmla="val -62944"/>
                <a:gd name="adj2" fmla="val -3639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8117" y="2593775"/>
              <a:ext cx="1876425" cy="1762125"/>
            </a:xfrm>
            <a:prstGeom prst="rect">
              <a:avLst/>
            </a:prstGeom>
          </p:spPr>
        </p:pic>
      </p:grpSp>
      <p:sp>
        <p:nvSpPr>
          <p:cNvPr id="127" name="TextBox 126"/>
          <p:cNvSpPr txBox="1"/>
          <p:nvPr/>
        </p:nvSpPr>
        <p:spPr>
          <a:xfrm>
            <a:off x="312115" y="3216985"/>
            <a:ext cx="3470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YYYY.MM.DD ~ YYYY.MM.DD </a:t>
            </a:r>
            <a:r>
              <a:rPr lang="ko-KR" altLang="en-US" sz="900" smtClean="0">
                <a:latin typeface="+mn-ea"/>
                <a:ea typeface="+mn-ea"/>
              </a:rPr>
              <a:t>까지의 주문내역총 </a:t>
            </a:r>
            <a:r>
              <a:rPr lang="en-US" altLang="ko-KR" sz="900" dirty="0" smtClean="0">
                <a:latin typeface="+mn-ea"/>
                <a:ea typeface="+mn-ea"/>
              </a:rPr>
              <a:t>00 </a:t>
            </a:r>
            <a:r>
              <a:rPr lang="ko-KR" altLang="en-US" sz="900" smtClean="0">
                <a:latin typeface="+mn-ea"/>
                <a:ea typeface="+mn-ea"/>
              </a:rPr>
              <a:t>건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 flipV="1">
            <a:off x="365707" y="3522711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38686" y="3575569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주문일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내역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449608" y="35816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배송정보</a:t>
            </a:r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357902" y="3826315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24299" y="3930492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79297" y="3556824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상품평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취소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반품 </a:t>
            </a:r>
            <a:endParaRPr lang="ko-KR" altLang="en-US" dirty="0" smtClean="0">
              <a:latin typeface="+mn-ea"/>
              <a:ea typeface="+mn-ea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334156" y="5854549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99719" y="3576538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상품명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금액 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569013" y="4042789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>
            <a:off x="1569013" y="4042789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H="1">
            <a:off x="1569013" y="4055018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032565" y="396129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중문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국문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97296" y="4040194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주문 취소 완료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202" name="타원형 설명선 201"/>
          <p:cNvSpPr/>
          <p:nvPr/>
        </p:nvSpPr>
        <p:spPr bwMode="auto">
          <a:xfrm>
            <a:off x="4679457" y="7573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3" name="타원형 설명선 202"/>
          <p:cNvSpPr/>
          <p:nvPr/>
        </p:nvSpPr>
        <p:spPr bwMode="auto">
          <a:xfrm>
            <a:off x="511282" y="115368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4" name="타원형 설명선 203"/>
          <p:cNvSpPr/>
          <p:nvPr/>
        </p:nvSpPr>
        <p:spPr bwMode="auto">
          <a:xfrm>
            <a:off x="5917476" y="16543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5" name="타원형 설명선 204"/>
          <p:cNvSpPr/>
          <p:nvPr/>
        </p:nvSpPr>
        <p:spPr bwMode="auto">
          <a:xfrm>
            <a:off x="365707" y="21508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6" name="타원형 설명선 205"/>
          <p:cNvSpPr/>
          <p:nvPr/>
        </p:nvSpPr>
        <p:spPr bwMode="auto">
          <a:xfrm>
            <a:off x="259570" y="26478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7" name="타원형 설명선 206"/>
          <p:cNvSpPr/>
          <p:nvPr/>
        </p:nvSpPr>
        <p:spPr bwMode="auto">
          <a:xfrm>
            <a:off x="5830398" y="299855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8" name="타원형 설명선 207"/>
          <p:cNvSpPr/>
          <p:nvPr/>
        </p:nvSpPr>
        <p:spPr bwMode="auto">
          <a:xfrm>
            <a:off x="125338" y="31639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9" name="타원형 설명선 208"/>
          <p:cNvSpPr/>
          <p:nvPr/>
        </p:nvSpPr>
        <p:spPr bwMode="auto">
          <a:xfrm>
            <a:off x="131861" y="348912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0" name="타원형 설명선 209"/>
          <p:cNvSpPr/>
          <p:nvPr/>
        </p:nvSpPr>
        <p:spPr bwMode="auto">
          <a:xfrm>
            <a:off x="268334" y="41234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182494" y="2150837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5491152" y="5979818"/>
            <a:ext cx="498305" cy="427961"/>
            <a:chOff x="7883849" y="5750366"/>
            <a:chExt cx="527643" cy="39828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1119" y="595403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605833" y="6066328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1605833" y="6066328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1605833" y="6078557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69385" y="598483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45959" y="6045284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6123828" y="5979376"/>
            <a:ext cx="492728" cy="427961"/>
            <a:chOff x="7889754" y="5750366"/>
            <a:chExt cx="521738" cy="398286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38164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신청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3" name="타원형 설명선 102"/>
          <p:cNvSpPr/>
          <p:nvPr/>
        </p:nvSpPr>
        <p:spPr bwMode="auto">
          <a:xfrm>
            <a:off x="305154" y="614694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185084" y="5803528"/>
            <a:ext cx="303288" cy="215444"/>
            <a:chOff x="-277970" y="4804569"/>
            <a:chExt cx="303288" cy="215444"/>
          </a:xfrm>
        </p:grpSpPr>
        <p:sp>
          <p:nvSpPr>
            <p:cNvPr id="109" name="타원형 설명선 108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5637"/>
                <a:gd name="adj2" fmla="val 31811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860530" y="5797498"/>
            <a:ext cx="303288" cy="215444"/>
            <a:chOff x="-277970" y="4804569"/>
            <a:chExt cx="303288" cy="215444"/>
          </a:xfrm>
        </p:grpSpPr>
        <p:sp>
          <p:nvSpPr>
            <p:cNvPr id="112" name="타원형 설명선 111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57699"/>
                <a:gd name="adj2" fmla="val 39748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3405677" y="6234652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 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356505" y="4481922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8844" y="451462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1593558" y="4626922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/>
          <p:nvPr/>
        </p:nvCxnSpPr>
        <p:spPr>
          <a:xfrm>
            <a:off x="1593558" y="4626922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1593558" y="4639151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57110" y="454542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368308" y="4580215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3430752" y="4755176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356505" y="5131845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48844" y="522381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1593558" y="5336114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/>
          <p:nvPr/>
        </p:nvCxnSpPr>
        <p:spPr>
          <a:xfrm>
            <a:off x="1593558" y="5336114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1593558" y="5348343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057110" y="5254616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507372" y="5264600"/>
            <a:ext cx="498304" cy="427961"/>
            <a:chOff x="7883850" y="5750366"/>
            <a:chExt cx="527642" cy="398286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883850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3368308" y="5289407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411681" y="5477462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6097476" y="5268490"/>
            <a:ext cx="492728" cy="427961"/>
            <a:chOff x="7889754" y="5750366"/>
            <a:chExt cx="521738" cy="398286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신청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62" name="TextBox 161"/>
          <p:cNvSpPr txBox="1"/>
          <p:nvPr/>
        </p:nvSpPr>
        <p:spPr>
          <a:xfrm>
            <a:off x="4491511" y="35747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진행상태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4489915" y="6083370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배송완료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480773" y="4715293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err="1" smtClean="0">
                <a:latin typeface="+mn-ea"/>
                <a:ea typeface="+mn-ea"/>
              </a:rPr>
              <a:t>배송준비중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511564" y="5327458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배송완료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5498702" y="4580932"/>
            <a:ext cx="492728" cy="427961"/>
            <a:chOff x="7889754" y="5750366"/>
            <a:chExt cx="521738" cy="398286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4426894" y="5535400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배송현황조회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409028" y="6235990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배송현황조회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7966" y="1928945"/>
            <a:ext cx="7067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내일정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내장소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(14)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북마크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(50)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 리뷰</a:t>
            </a:r>
            <a:r>
              <a:rPr lang="en-US" altLang="ko-KR" b="1" dirty="0">
                <a:solidFill>
                  <a:srgbClr val="BFBFBF"/>
                </a:solidFill>
                <a:latin typeface="+mn-ea"/>
                <a:ea typeface="+mn-ea"/>
              </a:rPr>
              <a:t>(12)</a:t>
            </a:r>
            <a:r>
              <a:rPr lang="ko-KR" altLang="en-US" b="1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위시리스트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(28)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티켓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(3)     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  <a:ea typeface="+mn-ea"/>
              </a:rPr>
              <a:t>(4)</a:t>
            </a:r>
            <a:r>
              <a:rPr lang="ko-KR" altLang="en-US" b="1" smtClean="0">
                <a:solidFill>
                  <a:srgbClr val="BFBFBF"/>
                </a:solidFill>
                <a:latin typeface="+mn-ea"/>
                <a:ea typeface="+mn-ea"/>
              </a:rPr>
              <a:t>    </a:t>
            </a:r>
            <a:r>
              <a:rPr lang="ko-KR" altLang="en-US" b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장바구니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(15)   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구매내역</a:t>
            </a:r>
            <a:endParaRPr lang="ko-KR" altLang="en-US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174227" y="1928945"/>
            <a:ext cx="676788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1337515" y="1852644"/>
            <a:ext cx="5067803" cy="124528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배송정보에 배송예정일만 포함되는 구조가 맞는지 확인 필요</a:t>
            </a:r>
            <a:r>
              <a:rPr lang="en-US" altLang="ko-KR" sz="900" b="1" dirty="0" smtClean="0"/>
              <a:t>(</a:t>
            </a:r>
            <a:r>
              <a:rPr lang="ko-KR" altLang="en-US" sz="900" b="1" smtClean="0"/>
              <a:t>배송완료 상품도 배송예정일지속 노출</a:t>
            </a:r>
            <a:r>
              <a:rPr lang="en-US" altLang="ko-KR" sz="900" b="1" dirty="0" smtClean="0"/>
              <a:t>?)</a:t>
            </a:r>
          </a:p>
          <a:p>
            <a:pPr algn="l"/>
            <a:r>
              <a:rPr lang="ko-KR" altLang="en-US" sz="900" b="1" u="sng" dirty="0" smtClean="0">
                <a:solidFill>
                  <a:schemeClr val="bg1"/>
                </a:solidFill>
              </a:rPr>
              <a:t>배송정보에 </a:t>
            </a:r>
            <a:r>
              <a:rPr lang="ko-KR" altLang="en-US" sz="900" b="1" u="sng" dirty="0" err="1" smtClean="0">
                <a:solidFill>
                  <a:schemeClr val="bg1"/>
                </a:solidFill>
              </a:rPr>
              <a:t>배송완료일이</a:t>
            </a:r>
            <a:r>
              <a:rPr lang="ko-KR" altLang="en-US" sz="900" b="1" u="sng" dirty="0" smtClean="0">
                <a:solidFill>
                  <a:schemeClr val="bg1"/>
                </a:solidFill>
              </a:rPr>
              <a:t> </a:t>
            </a:r>
            <a:r>
              <a:rPr lang="ko-KR" altLang="en-US" sz="900" b="1" u="sng" dirty="0" err="1" smtClean="0">
                <a:solidFill>
                  <a:schemeClr val="bg1"/>
                </a:solidFill>
              </a:rPr>
              <a:t>표함되거나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ko-KR" altLang="en-US" sz="900" b="1" u="sng" smtClean="0">
                <a:solidFill>
                  <a:schemeClr val="bg1"/>
                </a:solidFill>
              </a:rPr>
              <a:t>진행상태에 배송완료만 포함 시킬 예정이라면 배송현황조회 반드시 필요 </a:t>
            </a:r>
            <a:r>
              <a:rPr lang="en-US" altLang="ko-KR" sz="900" b="1" u="sng" dirty="0" smtClean="0">
                <a:solidFill>
                  <a:schemeClr val="bg1"/>
                </a:solidFill>
              </a:rPr>
              <a:t>: </a:t>
            </a:r>
            <a:r>
              <a:rPr lang="ko-KR" altLang="en-US" sz="900" b="1" u="sng" smtClean="0">
                <a:solidFill>
                  <a:schemeClr val="bg1"/>
                </a:solidFill>
              </a:rPr>
              <a:t>현재 구조는 배송 완료일 조회 불가</a:t>
            </a:r>
            <a:endParaRPr lang="en-US" altLang="ko-KR" sz="900" b="1" u="sng" dirty="0" smtClean="0">
              <a:solidFill>
                <a:schemeClr val="bg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844913" y="1285756"/>
            <a:ext cx="422102" cy="3994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326246" y="1358618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056032" y="1393245"/>
            <a:ext cx="1022111" cy="152028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rgbClr val="22BECC"/>
                </a:solidFill>
              </a:rPr>
              <a:t>사용자 </a:t>
            </a:r>
            <a:r>
              <a:rPr lang="ko-KR" altLang="en-US" sz="700" b="1" smtClean="0">
                <a:solidFill>
                  <a:srgbClr val="22BECC"/>
                </a:solidFill>
              </a:rPr>
              <a:t>정보 수정</a:t>
            </a:r>
            <a:endParaRPr lang="ko-KR" altLang="en-US" sz="700" b="1" dirty="0">
              <a:solidFill>
                <a:srgbClr val="22BE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960" y="1115036"/>
            <a:ext cx="7094935" cy="567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구매내역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U06-02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3750"/>
              </p:ext>
            </p:extLst>
          </p:nvPr>
        </p:nvGraphicFramePr>
        <p:xfrm>
          <a:off x="7264401" y="571477"/>
          <a:ext cx="2631387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687"/>
                <a:gridCol w="2337700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주문취소 완료 처리 상태 표시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="1" baseline="0" smtClean="0"/>
                        <a:t>주문 취소 완료</a:t>
                      </a:r>
                      <a:endParaRPr lang="ko-KR" altLang="en-US" sz="800" b="1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진행 상태</a:t>
                      </a:r>
                      <a:r>
                        <a:rPr lang="ko-KR" altLang="en-US" sz="800" baseline="0" dirty="0" smtClean="0"/>
                        <a:t> 별 </a:t>
                      </a:r>
                      <a:r>
                        <a:rPr lang="ko-KR" altLang="en-US" sz="800" baseline="0" dirty="0" err="1" smtClean="0"/>
                        <a:t>상품평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취소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반품 진행 상황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결제완료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주문취소 가능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배송준비중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주문취소 가능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배송중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 :</a:t>
                      </a:r>
                      <a:r>
                        <a:rPr lang="ko-KR" altLang="en-US" sz="800" baseline="0" smtClean="0"/>
                        <a:t>상품평 쓰기 가능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배송완료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상품평 쓰기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반품신청 가능</a:t>
                      </a:r>
                      <a:endParaRPr lang="en-US" altLang="ko-KR" sz="800" baseline="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aseline="0" dirty="0" smtClean="0"/>
                        <a:t>    </a:t>
                      </a:r>
                      <a:r>
                        <a:rPr lang="ko-KR" altLang="en-US" sz="800" baseline="0" smtClean="0"/>
                        <a:t>상품평 쓰기 완료 상태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상품평수정 가능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반품진행 중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상품평 쓰기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수정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반품취소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주문취소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상품평쓰기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수정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진행상태 적용 범위  확인 필요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구매내역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결제진행 관련 페이지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 내 검색 진행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검색결과선택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이전 검색결과리스트 유지하지 않음</a:t>
                      </a:r>
                      <a:endParaRPr lang="ko-KR" altLang="en-US" sz="800" b="1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연결선 144"/>
          <p:cNvCxnSpPr/>
          <p:nvPr/>
        </p:nvCxnSpPr>
        <p:spPr>
          <a:xfrm>
            <a:off x="7148438" y="2266283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483938" y="1080949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56917" y="1133807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주문일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내역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67839" y="11398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배송정보</a:t>
            </a:r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476133" y="1384553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42530" y="148873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97528" y="111506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상품평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취소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반품 </a:t>
            </a:r>
            <a:endParaRPr lang="ko-KR" altLang="en-US" dirty="0" smtClean="0">
              <a:latin typeface="+mn-ea"/>
              <a:ea typeface="+mn-ea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452387" y="3412787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17950" y="1134776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상품명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금액 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687244" y="1601027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>
            <a:off x="1687244" y="1601027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H="1">
            <a:off x="1687244" y="1613256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150796" y="151952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중문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국문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15527" y="1598432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주문 취소 완료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202" name="타원형 설명선 201"/>
          <p:cNvSpPr/>
          <p:nvPr/>
        </p:nvSpPr>
        <p:spPr bwMode="auto">
          <a:xfrm>
            <a:off x="4629389" y="14717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0" name="타원형 설명선 209"/>
          <p:cNvSpPr/>
          <p:nvPr/>
        </p:nvSpPr>
        <p:spPr bwMode="auto">
          <a:xfrm>
            <a:off x="4347259" y="211026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609383" y="3538056"/>
            <a:ext cx="498305" cy="427961"/>
            <a:chOff x="7883849" y="5750366"/>
            <a:chExt cx="527643" cy="39828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350" y="351226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724064" y="3624566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1724064" y="3624566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1724064" y="3636795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87616" y="3543068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64190" y="3603522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523908" y="3792890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 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474736" y="2040160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7075" y="2072863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1711789" y="2185160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/>
          <p:nvPr/>
        </p:nvCxnSpPr>
        <p:spPr>
          <a:xfrm>
            <a:off x="1711789" y="2185160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1711789" y="2197389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75341" y="210366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486539" y="2138453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3548983" y="2313414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474736" y="2690083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67075" y="278205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1711789" y="2894352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/>
          <p:nvPr/>
        </p:nvCxnSpPr>
        <p:spPr>
          <a:xfrm>
            <a:off x="1711789" y="2894352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1711789" y="2906581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175341" y="281285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86539" y="2847645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529912" y="3035700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62" name="TextBox 161"/>
          <p:cNvSpPr txBox="1"/>
          <p:nvPr/>
        </p:nvSpPr>
        <p:spPr>
          <a:xfrm>
            <a:off x="4609742" y="11329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진행상태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4650481" y="3641608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배송중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599004" y="2273531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결제완료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552093" y="2995331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배송준비중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5616933" y="2139170"/>
            <a:ext cx="492728" cy="427961"/>
            <a:chOff x="7889754" y="5750366"/>
            <a:chExt cx="521738" cy="398286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467401" y="4850367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5598045" y="4961170"/>
            <a:ext cx="498305" cy="427961"/>
            <a:chOff x="7883849" y="5750366"/>
            <a:chExt cx="527643" cy="398286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568012" y="4935383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712726" y="5047680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/>
          <p:nvPr/>
        </p:nvCxnSpPr>
        <p:spPr>
          <a:xfrm>
            <a:off x="1712726" y="5047680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H="1">
            <a:off x="1712726" y="5059909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176278" y="496618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452852" y="5026636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grpSp>
        <p:nvGrpSpPr>
          <p:cNvPr id="187" name="그룹 186"/>
          <p:cNvGrpSpPr/>
          <p:nvPr/>
        </p:nvGrpSpPr>
        <p:grpSpPr>
          <a:xfrm>
            <a:off x="6230721" y="4960728"/>
            <a:ext cx="492728" cy="427961"/>
            <a:chOff x="7889754" y="5750366"/>
            <a:chExt cx="521738" cy="398286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938164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신청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3512570" y="5216004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 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489750" y="4127663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82089" y="421963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1726803" y="4331932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/>
          <p:cNvCxnSpPr/>
          <p:nvPr/>
        </p:nvCxnSpPr>
        <p:spPr>
          <a:xfrm>
            <a:off x="1726803" y="4331932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flipH="1">
            <a:off x="1726803" y="4344161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190355" y="425043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5602251" y="4260418"/>
            <a:ext cx="498304" cy="427961"/>
            <a:chOff x="7883850" y="5750366"/>
            <a:chExt cx="527642" cy="398286"/>
          </a:xfrm>
        </p:grpSpPr>
        <p:sp>
          <p:nvSpPr>
            <p:cNvPr id="220" name="모서리가 둥근 직사각형 219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883850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3501553" y="4285225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3544926" y="4473280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6228075" y="4264308"/>
            <a:ext cx="492728" cy="427961"/>
            <a:chOff x="7889754" y="5750366"/>
            <a:chExt cx="521738" cy="398286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신청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8" name="직사각형 227"/>
          <p:cNvSpPr/>
          <p:nvPr/>
        </p:nvSpPr>
        <p:spPr>
          <a:xfrm>
            <a:off x="4569852" y="5784410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반품진행 중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644809" y="4323276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배송완료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501360" y="5542757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617716" y="5639272"/>
            <a:ext cx="498305" cy="427961"/>
            <a:chOff x="7883849" y="5750366"/>
            <a:chExt cx="527643" cy="398286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01971" y="5627773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1746685" y="5740070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/>
          <p:cNvCxnSpPr/>
          <p:nvPr/>
        </p:nvCxnSpPr>
        <p:spPr>
          <a:xfrm>
            <a:off x="1746685" y="5740070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1746685" y="5752299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210237" y="565857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486811" y="5719026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grpSp>
        <p:nvGrpSpPr>
          <p:cNvPr id="215" name="그룹 214"/>
          <p:cNvGrpSpPr/>
          <p:nvPr/>
        </p:nvGrpSpPr>
        <p:grpSpPr>
          <a:xfrm>
            <a:off x="6250392" y="5638830"/>
            <a:ext cx="492728" cy="427961"/>
            <a:chOff x="7889754" y="5750366"/>
            <a:chExt cx="521738" cy="398286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938164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3546529" y="5908394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 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238" name="그룹 237"/>
          <p:cNvGrpSpPr/>
          <p:nvPr/>
        </p:nvGrpSpPr>
        <p:grpSpPr>
          <a:xfrm>
            <a:off x="5624201" y="2858299"/>
            <a:ext cx="492728" cy="427961"/>
            <a:chOff x="7889754" y="5750366"/>
            <a:chExt cx="521738" cy="398286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cxnSp>
        <p:nvCxnSpPr>
          <p:cNvPr id="241" name="직선 연결선 240"/>
          <p:cNvCxnSpPr/>
          <p:nvPr/>
        </p:nvCxnSpPr>
        <p:spPr>
          <a:xfrm>
            <a:off x="501360" y="6144568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/>
          <p:cNvGrpSpPr/>
          <p:nvPr/>
        </p:nvGrpSpPr>
        <p:grpSpPr>
          <a:xfrm>
            <a:off x="5617716" y="6241083"/>
            <a:ext cx="498305" cy="427961"/>
            <a:chOff x="7883849" y="5750366"/>
            <a:chExt cx="527643" cy="398286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601971" y="6229584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1746685" y="6341881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직선 연결선 246"/>
          <p:cNvCxnSpPr/>
          <p:nvPr/>
        </p:nvCxnSpPr>
        <p:spPr>
          <a:xfrm>
            <a:off x="1746685" y="6341881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1746685" y="6354110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210237" y="626038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3486811" y="6320837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6244820" y="6240641"/>
            <a:ext cx="498307" cy="427961"/>
            <a:chOff x="7883847" y="5750366"/>
            <a:chExt cx="527645" cy="398286"/>
          </a:xfrm>
        </p:grpSpPr>
        <p:sp>
          <p:nvSpPr>
            <p:cNvPr id="252" name="모서리가 둥근 직사각형 251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883847" y="5796248"/>
              <a:ext cx="521437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546529" y="651020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 예정일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4630767" y="6358923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주문취소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4629389" y="4980987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배송완료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90538" y="2072863"/>
            <a:ext cx="2505575" cy="4717404"/>
          </a:xfrm>
          <a:prstGeom prst="roundRect">
            <a:avLst>
              <a:gd name="adj" fmla="val 81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080" y="1112816"/>
            <a:ext cx="6972868" cy="5537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구매내역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U06-02-01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date </a:t>
            </a:r>
            <a:r>
              <a:rPr lang="en-US" altLang="ko-KR" b="1" kern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piicker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정의 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93"/>
              </p:ext>
            </p:extLst>
          </p:nvPr>
        </p:nvGraphicFramePr>
        <p:xfrm>
          <a:off x="7216750" y="549275"/>
          <a:ext cx="2571367" cy="57382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구매내역 조회가능 시작일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구매내역 조회 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최대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최근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smtClean="0"/>
                        <a:t>개월이내 조회가능알림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조회가능 시작일 표시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단위별</a:t>
                      </a:r>
                      <a:r>
                        <a:rPr lang="ko-KR" altLang="en-US" sz="800" dirty="0" smtClean="0"/>
                        <a:t> 구매내역 조회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주일</a:t>
                      </a:r>
                      <a:r>
                        <a:rPr lang="en-US" altLang="ko-KR" sz="800" dirty="0" smtClean="0"/>
                        <a:t>/1</a:t>
                      </a:r>
                      <a:r>
                        <a:rPr lang="ko-KR" altLang="en-US" sz="800" smtClean="0"/>
                        <a:t>개월 </a:t>
                      </a:r>
                      <a:r>
                        <a:rPr lang="en-US" altLang="ko-KR" sz="800" dirty="0" smtClean="0"/>
                        <a:t>/3</a:t>
                      </a:r>
                      <a:r>
                        <a:rPr lang="ko-KR" altLang="en-US" sz="800" smtClean="0"/>
                        <a:t>개월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주일 선택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날짜 입력창 현재일 기준 최근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주일 기간 자동 입력</a:t>
                      </a:r>
                      <a:r>
                        <a:rPr lang="ko-KR" altLang="en-US" sz="800" baseline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조회 버튼 선택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결과 정렬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단위별</a:t>
                      </a:r>
                      <a:r>
                        <a:rPr lang="ko-KR" altLang="en-US" sz="800" dirty="0" smtClean="0"/>
                        <a:t> 구매내역 조회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주일</a:t>
                      </a:r>
                      <a:r>
                        <a:rPr lang="en-US" altLang="ko-KR" sz="800" dirty="0" smtClean="0"/>
                        <a:t>/1</a:t>
                      </a:r>
                      <a:r>
                        <a:rPr lang="ko-KR" altLang="en-US" sz="800" smtClean="0"/>
                        <a:t>개월 </a:t>
                      </a:r>
                      <a:r>
                        <a:rPr lang="en-US" altLang="ko-KR" sz="800" dirty="0" smtClean="0"/>
                        <a:t>/3</a:t>
                      </a:r>
                      <a:r>
                        <a:rPr lang="ko-KR" altLang="en-US" sz="800" smtClean="0"/>
                        <a:t>개월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개월선택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날짜 입력창 현재일 기준 최근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개월 기간 자동 입력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조회 버튼 선택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결과 정렬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단위별</a:t>
                      </a:r>
                      <a:r>
                        <a:rPr lang="ko-KR" altLang="en-US" sz="800" dirty="0" smtClean="0"/>
                        <a:t> 구매내역 조회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주일</a:t>
                      </a:r>
                      <a:r>
                        <a:rPr lang="en-US" altLang="ko-KR" sz="800" dirty="0" smtClean="0"/>
                        <a:t>/1</a:t>
                      </a:r>
                      <a:r>
                        <a:rPr lang="ko-KR" altLang="en-US" sz="800" smtClean="0"/>
                        <a:t>개월 </a:t>
                      </a:r>
                      <a:r>
                        <a:rPr lang="en-US" altLang="ko-KR" sz="800" dirty="0" smtClean="0"/>
                        <a:t>/3</a:t>
                      </a:r>
                      <a:r>
                        <a:rPr lang="ko-KR" altLang="en-US" sz="800" smtClean="0"/>
                        <a:t>개월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smtClean="0"/>
                        <a:t>개월 선택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날짜 입력창 현재일 기준 최근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smtClean="0"/>
                        <a:t>개월 기간 자동 입력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조회 버튼 선택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결과 정렬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조회기간 직접 선택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날짜 입력 창 및 달력 아이콘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선택시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date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picker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노출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시작일 선택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종료일 선택입력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직접입력불가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시작일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조회불가 기간 선택 시  조회불가기간 입력시 선택일 우선 입력 적용 후 조회버튼 선택시 조회불가기간안내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노출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조회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종료일을 현재일 이후로 선택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선택날짜 입력창에 날짜 입력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조회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날짜 </a:t>
                      </a:r>
                      <a:r>
                        <a:rPr lang="ko-KR" altLang="en-US" sz="800" err="1" smtClean="0">
                          <a:solidFill>
                            <a:srgbClr val="FF0000"/>
                          </a:solidFill>
                        </a:rPr>
                        <a:t>입력창에는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현재일자자동 변환 적용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시작일부터 현재일까지 조회 적용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조회불가기간 선택입력 시 안내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해당기간의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구매내역은 조회하실 수 없습니다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smtClean="0"/>
                        <a:t>조회기간을 다시 선택해주시기 바랍니다</a:t>
                      </a:r>
                      <a:r>
                        <a:rPr lang="en-US" altLang="ko-KR" sz="800" dirty="0" smtClean="0"/>
                        <a:t>.”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8177" y="1949373"/>
            <a:ext cx="6234215" cy="266111"/>
            <a:chOff x="228177" y="1348232"/>
            <a:chExt cx="6234215" cy="266111"/>
          </a:xfrm>
        </p:grpSpPr>
        <p:sp>
          <p:nvSpPr>
            <p:cNvPr id="94" name="TextBox 93"/>
            <p:cNvSpPr txBox="1"/>
            <p:nvPr/>
          </p:nvSpPr>
          <p:spPr>
            <a:xfrm>
              <a:off x="228177" y="135155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조회기간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07" name="Rectangle 2"/>
            <p:cNvSpPr>
              <a:spLocks noChangeArrowheads="1"/>
            </p:cNvSpPr>
            <p:nvPr/>
          </p:nvSpPr>
          <p:spPr bwMode="auto">
            <a:xfrm>
              <a:off x="1047633" y="1363264"/>
              <a:ext cx="638696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8" name="Rectangle 2"/>
            <p:cNvSpPr>
              <a:spLocks noChangeArrowheads="1"/>
            </p:cNvSpPr>
            <p:nvPr/>
          </p:nvSpPr>
          <p:spPr bwMode="auto">
            <a:xfrm>
              <a:off x="1775997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14" name="Rectangle 2"/>
            <p:cNvSpPr>
              <a:spLocks noChangeArrowheads="1"/>
            </p:cNvSpPr>
            <p:nvPr/>
          </p:nvSpPr>
          <p:spPr bwMode="auto">
            <a:xfrm>
              <a:off x="2511887" y="1365081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1131167" y="1373691"/>
              <a:ext cx="470060" cy="2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>
                  <a:latin typeface="+mj-ea"/>
                  <a:ea typeface="+mj-ea"/>
                </a:rPr>
                <a:t> </a:t>
              </a:r>
              <a:r>
                <a:rPr lang="en-US" altLang="ko-KR" sz="70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주일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1826309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2596989" y="1373548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3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pic>
          <p:nvPicPr>
            <p:cNvPr id="105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217" y="1348232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2"/>
            <p:cNvSpPr>
              <a:spLocks noChangeArrowheads="1"/>
            </p:cNvSpPr>
            <p:nvPr/>
          </p:nvSpPr>
          <p:spPr bwMode="auto">
            <a:xfrm>
              <a:off x="3256988" y="1378849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18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371" y="135841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Rectangle 2"/>
            <p:cNvSpPr>
              <a:spLocks noChangeArrowheads="1"/>
            </p:cNvSpPr>
            <p:nvPr/>
          </p:nvSpPr>
          <p:spPr bwMode="auto">
            <a:xfrm>
              <a:off x="4740142" y="1389028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25" name="Rectangle 2"/>
            <p:cNvSpPr>
              <a:spLocks noChangeArrowheads="1"/>
            </p:cNvSpPr>
            <p:nvPr/>
          </p:nvSpPr>
          <p:spPr bwMode="auto">
            <a:xfrm>
              <a:off x="6025485" y="1369600"/>
              <a:ext cx="436907" cy="215627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26" name="Rectangle 4"/>
            <p:cNvSpPr>
              <a:spLocks noChangeArrowheads="1"/>
            </p:cNvSpPr>
            <p:nvPr/>
          </p:nvSpPr>
          <p:spPr bwMode="auto">
            <a:xfrm>
              <a:off x="6058217" y="1380026"/>
              <a:ext cx="381780" cy="20520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조회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206" name="타원형 설명선 205"/>
          <p:cNvSpPr/>
          <p:nvPr/>
        </p:nvSpPr>
        <p:spPr bwMode="auto">
          <a:xfrm>
            <a:off x="2296369" y="12383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134" name="그룹 133"/>
          <p:cNvGrpSpPr/>
          <p:nvPr/>
        </p:nvGrpSpPr>
        <p:grpSpPr>
          <a:xfrm>
            <a:off x="232947" y="2662586"/>
            <a:ext cx="6234215" cy="266111"/>
            <a:chOff x="228177" y="1348232"/>
            <a:chExt cx="6234215" cy="266111"/>
          </a:xfrm>
        </p:grpSpPr>
        <p:sp>
          <p:nvSpPr>
            <p:cNvPr id="136" name="TextBox 135"/>
            <p:cNvSpPr txBox="1"/>
            <p:nvPr/>
          </p:nvSpPr>
          <p:spPr>
            <a:xfrm>
              <a:off x="228177" y="135155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조회기간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1047633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38" name="Rectangle 2"/>
            <p:cNvSpPr>
              <a:spLocks noChangeArrowheads="1"/>
            </p:cNvSpPr>
            <p:nvPr/>
          </p:nvSpPr>
          <p:spPr bwMode="auto">
            <a:xfrm>
              <a:off x="1775997" y="1363264"/>
              <a:ext cx="638696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54" name="Rectangle 2"/>
            <p:cNvSpPr>
              <a:spLocks noChangeArrowheads="1"/>
            </p:cNvSpPr>
            <p:nvPr/>
          </p:nvSpPr>
          <p:spPr bwMode="auto">
            <a:xfrm>
              <a:off x="2511887" y="1365081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62" name="Rectangle 4"/>
            <p:cNvSpPr>
              <a:spLocks noChangeArrowheads="1"/>
            </p:cNvSpPr>
            <p:nvPr/>
          </p:nvSpPr>
          <p:spPr bwMode="auto">
            <a:xfrm>
              <a:off x="1131167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>
                  <a:latin typeface="+mj-ea"/>
                  <a:ea typeface="+mj-ea"/>
                </a:rPr>
                <a:t> </a:t>
              </a:r>
              <a:r>
                <a:rPr lang="en-US" altLang="ko-KR" sz="70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주일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63" name="Rectangle 4"/>
            <p:cNvSpPr>
              <a:spLocks noChangeArrowheads="1"/>
            </p:cNvSpPr>
            <p:nvPr/>
          </p:nvSpPr>
          <p:spPr bwMode="auto">
            <a:xfrm>
              <a:off x="1826309" y="1373691"/>
              <a:ext cx="470060" cy="2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2596989" y="1373548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3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pic>
          <p:nvPicPr>
            <p:cNvPr id="166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217" y="1348232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Rectangle 2"/>
            <p:cNvSpPr>
              <a:spLocks noChangeArrowheads="1"/>
            </p:cNvSpPr>
            <p:nvPr/>
          </p:nvSpPr>
          <p:spPr bwMode="auto">
            <a:xfrm>
              <a:off x="3256988" y="1378849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69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371" y="135841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2"/>
            <p:cNvSpPr>
              <a:spLocks noChangeArrowheads="1"/>
            </p:cNvSpPr>
            <p:nvPr/>
          </p:nvSpPr>
          <p:spPr bwMode="auto">
            <a:xfrm>
              <a:off x="4740142" y="1389028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6025485" y="1369600"/>
              <a:ext cx="436907" cy="215627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6058217" y="1380026"/>
              <a:ext cx="381780" cy="20520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조회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228177" y="3307693"/>
            <a:ext cx="6234215" cy="266111"/>
            <a:chOff x="228177" y="1348232"/>
            <a:chExt cx="6234215" cy="266111"/>
          </a:xfrm>
        </p:grpSpPr>
        <p:sp>
          <p:nvSpPr>
            <p:cNvPr id="178" name="TextBox 177"/>
            <p:cNvSpPr txBox="1"/>
            <p:nvPr/>
          </p:nvSpPr>
          <p:spPr>
            <a:xfrm>
              <a:off x="228177" y="135155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조회기간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79" name="Rectangle 2"/>
            <p:cNvSpPr>
              <a:spLocks noChangeArrowheads="1"/>
            </p:cNvSpPr>
            <p:nvPr/>
          </p:nvSpPr>
          <p:spPr bwMode="auto">
            <a:xfrm>
              <a:off x="1047633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0" name="Rectangle 2"/>
            <p:cNvSpPr>
              <a:spLocks noChangeArrowheads="1"/>
            </p:cNvSpPr>
            <p:nvPr/>
          </p:nvSpPr>
          <p:spPr bwMode="auto">
            <a:xfrm>
              <a:off x="1775997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1" name="Rectangle 2"/>
            <p:cNvSpPr>
              <a:spLocks noChangeArrowheads="1"/>
            </p:cNvSpPr>
            <p:nvPr/>
          </p:nvSpPr>
          <p:spPr bwMode="auto">
            <a:xfrm>
              <a:off x="2511887" y="1365081"/>
              <a:ext cx="638696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1131167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주일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1826309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2596989" y="1373548"/>
              <a:ext cx="470060" cy="2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3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pic>
          <p:nvPicPr>
            <p:cNvPr id="185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217" y="1348232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Rectangle 2"/>
            <p:cNvSpPr>
              <a:spLocks noChangeArrowheads="1"/>
            </p:cNvSpPr>
            <p:nvPr/>
          </p:nvSpPr>
          <p:spPr bwMode="auto">
            <a:xfrm>
              <a:off x="3256988" y="1378849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87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371" y="135841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Rectangle 2"/>
            <p:cNvSpPr>
              <a:spLocks noChangeArrowheads="1"/>
            </p:cNvSpPr>
            <p:nvPr/>
          </p:nvSpPr>
          <p:spPr bwMode="auto">
            <a:xfrm>
              <a:off x="4740142" y="1389028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89" name="Rectangle 2"/>
            <p:cNvSpPr>
              <a:spLocks noChangeArrowheads="1"/>
            </p:cNvSpPr>
            <p:nvPr/>
          </p:nvSpPr>
          <p:spPr bwMode="auto">
            <a:xfrm>
              <a:off x="6025485" y="1369600"/>
              <a:ext cx="436907" cy="215627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6058217" y="1380026"/>
              <a:ext cx="381780" cy="20520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조회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28177" y="4143715"/>
            <a:ext cx="6234215" cy="1514770"/>
            <a:chOff x="228177" y="1348232"/>
            <a:chExt cx="6234215" cy="1514770"/>
          </a:xfrm>
        </p:grpSpPr>
        <p:sp>
          <p:nvSpPr>
            <p:cNvPr id="199" name="TextBox 198"/>
            <p:cNvSpPr txBox="1"/>
            <p:nvPr/>
          </p:nvSpPr>
          <p:spPr>
            <a:xfrm>
              <a:off x="228177" y="135155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조회기간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00" name="Rectangle 2"/>
            <p:cNvSpPr>
              <a:spLocks noChangeArrowheads="1"/>
            </p:cNvSpPr>
            <p:nvPr/>
          </p:nvSpPr>
          <p:spPr bwMode="auto">
            <a:xfrm>
              <a:off x="1047633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01" name="Rectangle 2"/>
            <p:cNvSpPr>
              <a:spLocks noChangeArrowheads="1"/>
            </p:cNvSpPr>
            <p:nvPr/>
          </p:nvSpPr>
          <p:spPr bwMode="auto">
            <a:xfrm>
              <a:off x="1775997" y="1363264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11" name="Rectangle 2"/>
            <p:cNvSpPr>
              <a:spLocks noChangeArrowheads="1"/>
            </p:cNvSpPr>
            <p:nvPr/>
          </p:nvSpPr>
          <p:spPr bwMode="auto">
            <a:xfrm>
              <a:off x="2511887" y="1365081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1131167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>
                  <a:latin typeface="+mj-ea"/>
                  <a:ea typeface="+mj-ea"/>
                </a:rPr>
                <a:t> </a:t>
              </a:r>
              <a:r>
                <a:rPr lang="en-US" altLang="ko-KR" sz="70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주일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826309" y="1373691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1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2596989" y="1373548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en-US" altLang="ko-KR" sz="700" dirty="0" smtClean="0">
                  <a:latin typeface="+mj-ea"/>
                  <a:ea typeface="+mj-ea"/>
                </a:rPr>
                <a:t>3</a:t>
              </a:r>
              <a:r>
                <a:rPr lang="ko-KR" altLang="en-US" sz="700" smtClean="0">
                  <a:latin typeface="+mj-ea"/>
                  <a:ea typeface="+mj-ea"/>
                </a:rPr>
                <a:t>개월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pic>
          <p:nvPicPr>
            <p:cNvPr id="217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217" y="1348232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Rectangle 2"/>
            <p:cNvSpPr>
              <a:spLocks noChangeArrowheads="1"/>
            </p:cNvSpPr>
            <p:nvPr/>
          </p:nvSpPr>
          <p:spPr bwMode="auto">
            <a:xfrm>
              <a:off x="3256988" y="1378849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219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371" y="135841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Rectangle 2"/>
            <p:cNvSpPr>
              <a:spLocks noChangeArrowheads="1"/>
            </p:cNvSpPr>
            <p:nvPr/>
          </p:nvSpPr>
          <p:spPr bwMode="auto">
            <a:xfrm>
              <a:off x="4740142" y="1389028"/>
              <a:ext cx="948671" cy="1961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21" name="Rectangle 2"/>
            <p:cNvSpPr>
              <a:spLocks noChangeArrowheads="1"/>
            </p:cNvSpPr>
            <p:nvPr/>
          </p:nvSpPr>
          <p:spPr bwMode="auto">
            <a:xfrm>
              <a:off x="6025485" y="1369600"/>
              <a:ext cx="436907" cy="215627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23" name="Rectangle 4"/>
            <p:cNvSpPr>
              <a:spLocks noChangeArrowheads="1"/>
            </p:cNvSpPr>
            <p:nvPr/>
          </p:nvSpPr>
          <p:spPr bwMode="auto">
            <a:xfrm>
              <a:off x="6058217" y="1380026"/>
              <a:ext cx="381780" cy="20520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조회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3896831" y="1747604"/>
              <a:ext cx="1344359" cy="1115398"/>
              <a:chOff x="7254233" y="2854234"/>
              <a:chExt cx="2606572" cy="2467533"/>
            </a:xfrm>
          </p:grpSpPr>
          <p:sp>
            <p:nvSpPr>
              <p:cNvPr id="225" name="사각형 설명선 224"/>
              <p:cNvSpPr/>
              <p:nvPr/>
            </p:nvSpPr>
            <p:spPr>
              <a:xfrm>
                <a:off x="7254233" y="2854234"/>
                <a:ext cx="2606572" cy="2467533"/>
              </a:xfrm>
              <a:prstGeom prst="wedgeRectCallout">
                <a:avLst>
                  <a:gd name="adj1" fmla="val -16867"/>
                  <a:gd name="adj2" fmla="val -61447"/>
                </a:avLst>
              </a:prstGeom>
              <a:solidFill>
                <a:schemeClr val="bg1"/>
              </a:solidFill>
              <a:ln w="952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6" name="그림 2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7041" y="2896925"/>
                <a:ext cx="2573764" cy="2416986"/>
              </a:xfrm>
              <a:prstGeom prst="rect">
                <a:avLst/>
              </a:prstGeom>
            </p:spPr>
          </p:pic>
        </p:grpSp>
      </p:grpSp>
      <p:sp>
        <p:nvSpPr>
          <p:cNvPr id="227" name="사각형 설명선 226"/>
          <p:cNvSpPr/>
          <p:nvPr/>
        </p:nvSpPr>
        <p:spPr>
          <a:xfrm>
            <a:off x="6008562" y="4507652"/>
            <a:ext cx="1317089" cy="1135099"/>
          </a:xfrm>
          <a:prstGeom prst="wedgeRectCallout">
            <a:avLst>
              <a:gd name="adj1" fmla="val -62944"/>
              <a:gd name="adj2" fmla="val -36398"/>
            </a:avLst>
          </a:prstGeom>
          <a:solidFill>
            <a:schemeClr val="bg1"/>
          </a:solidFill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84" y="4526951"/>
            <a:ext cx="1350885" cy="1111847"/>
          </a:xfrm>
          <a:prstGeom prst="rect">
            <a:avLst/>
          </a:prstGeom>
        </p:spPr>
      </p:pic>
      <p:sp>
        <p:nvSpPr>
          <p:cNvPr id="229" name="타원형 설명선 228"/>
          <p:cNvSpPr/>
          <p:nvPr/>
        </p:nvSpPr>
        <p:spPr bwMode="auto">
          <a:xfrm>
            <a:off x="765837" y="17926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noProof="0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28177" y="138735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구매내역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016647" y="1377201"/>
            <a:ext cx="4164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조회 가능한 기간은 최대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r>
              <a:rPr lang="ko-KR" altLang="en-US" sz="700" smtClean="0">
                <a:latin typeface="+mn-ea"/>
                <a:ea typeface="+mn-ea"/>
              </a:rPr>
              <a:t>개월이며</a:t>
            </a:r>
            <a:r>
              <a:rPr lang="en-US" altLang="ko-KR" sz="700" b="1" dirty="0" smtClean="0">
                <a:latin typeface="+mn-ea"/>
                <a:ea typeface="+mn-ea"/>
              </a:rPr>
              <a:t>, 2015</a:t>
            </a:r>
            <a:r>
              <a:rPr lang="ko-KR" altLang="en-US" sz="700" b="1" smtClean="0">
                <a:latin typeface="+mn-ea"/>
                <a:ea typeface="+mn-ea"/>
              </a:rPr>
              <a:t>년 </a:t>
            </a:r>
            <a:r>
              <a:rPr lang="en-US" altLang="ko-KR" sz="700" b="1" dirty="0" smtClean="0">
                <a:latin typeface="+mn-ea"/>
                <a:ea typeface="+mn-ea"/>
              </a:rPr>
              <a:t>02</a:t>
            </a:r>
            <a:r>
              <a:rPr lang="ko-KR" altLang="en-US" sz="700" b="1" smtClean="0">
                <a:latin typeface="+mn-ea"/>
                <a:ea typeface="+mn-ea"/>
              </a:rPr>
              <a:t>원 </a:t>
            </a:r>
            <a:r>
              <a:rPr lang="en-US" altLang="ko-KR" sz="700" b="1" dirty="0" smtClean="0">
                <a:latin typeface="+mn-ea"/>
                <a:ea typeface="+mn-ea"/>
              </a:rPr>
              <a:t>01</a:t>
            </a:r>
            <a:r>
              <a:rPr lang="ko-KR" altLang="en-US" sz="700" b="1" smtClean="0">
                <a:latin typeface="+mn-ea"/>
                <a:ea typeface="+mn-ea"/>
              </a:rPr>
              <a:t>일 이후</a:t>
            </a:r>
            <a:r>
              <a:rPr lang="ko-KR" altLang="en-US" sz="700" smtClean="0">
                <a:latin typeface="+mn-ea"/>
                <a:ea typeface="+mn-ea"/>
              </a:rPr>
              <a:t> 기간 주문에 대해서만 조회가능합니다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기간 선택 후 조회버튼을 누르시면 내역이 확인됩니다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31" y="116125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예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  <a:ea typeface="+mn-ea"/>
              </a:rPr>
              <a:t>조회일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: 20150501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  <a:ea typeface="+mn-ea"/>
              </a:rPr>
              <a:t>경우 </a:t>
            </a:r>
            <a:endParaRPr lang="ko-KR" altLang="en-US" sz="9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3386003" y="1970989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2015.04.25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4892573" y="1981167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2015.05.01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4910800" y="2700741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2015.05.01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3422151" y="2692274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2015.04.01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433764" y="3326667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2015.02.01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919958" y="3345217"/>
            <a:ext cx="47006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 smtClean="0">
                <a:latin typeface="+mj-ea"/>
                <a:ea typeface="+mj-ea"/>
              </a:rPr>
              <a:t>2015.05.01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239" name="타원형 설명선 238"/>
          <p:cNvSpPr/>
          <p:nvPr/>
        </p:nvSpPr>
        <p:spPr bwMode="auto">
          <a:xfrm>
            <a:off x="1511227" y="244441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0" name="타원형 설명선 239"/>
          <p:cNvSpPr/>
          <p:nvPr/>
        </p:nvSpPr>
        <p:spPr bwMode="auto">
          <a:xfrm>
            <a:off x="2296369" y="30556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1" name="타원형 설명선 240"/>
          <p:cNvSpPr/>
          <p:nvPr/>
        </p:nvSpPr>
        <p:spPr bwMode="auto">
          <a:xfrm>
            <a:off x="4060217" y="39120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37595" y="4962804"/>
            <a:ext cx="3571710" cy="1434480"/>
            <a:chOff x="4001360" y="2204356"/>
            <a:chExt cx="3571710" cy="1434480"/>
          </a:xfrm>
        </p:grpSpPr>
        <p:sp>
          <p:nvSpPr>
            <p:cNvPr id="86" name="직사각형 85"/>
            <p:cNvSpPr/>
            <p:nvPr/>
          </p:nvSpPr>
          <p:spPr>
            <a:xfrm>
              <a:off x="4001360" y="2204356"/>
              <a:ext cx="357171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조회불가 기간 입력 시 안내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332858" y="2562250"/>
              <a:ext cx="2513376" cy="1076586"/>
              <a:chOff x="2534183" y="4808210"/>
              <a:chExt cx="2513376" cy="107658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534183" y="4808210"/>
                <a:ext cx="2513376" cy="107658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25782" y="4968882"/>
                <a:ext cx="2340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해당기간의 구매내역은 조회하실 수 없습니다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조회기간을 다시 선택해주시기 바랍니다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6" name="타원형 설명선 95"/>
          <p:cNvSpPr/>
          <p:nvPr/>
        </p:nvSpPr>
        <p:spPr bwMode="auto">
          <a:xfrm>
            <a:off x="370871" y="5002524"/>
            <a:ext cx="180000" cy="180000"/>
          </a:xfrm>
          <a:prstGeom prst="wedgeEllipseCallout">
            <a:avLst>
              <a:gd name="adj1" fmla="val 60639"/>
              <a:gd name="adj2" fmla="val 43863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775997" y="6030307"/>
            <a:ext cx="1080779" cy="249415"/>
            <a:chOff x="163430" y="5411353"/>
            <a:chExt cx="1080779" cy="249415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  <p:pic>
        <p:nvPicPr>
          <p:cNvPr id="100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3" y="5401702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123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반품신청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U07-01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반품 신청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96957"/>
              </p:ext>
            </p:extLst>
          </p:nvPr>
        </p:nvGraphicFramePr>
        <p:xfrm>
          <a:off x="7264401" y="571477"/>
          <a:ext cx="2571367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반품 신청 창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반품 신청 창 구성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주문일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주문경로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옵션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결제금액</a:t>
                      </a:r>
                      <a:r>
                        <a:rPr lang="ko-KR" altLang="en-US" sz="800" baseline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반품신청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69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반품신청 알림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상담원연결 가능 안내 팝업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:QQ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번호 안내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반품신청은 배송완료 상품만 가능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464044" y="1865690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456239" y="2169294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2" name="타원형 설명선 201"/>
          <p:cNvSpPr/>
          <p:nvPr/>
        </p:nvSpPr>
        <p:spPr bwMode="auto">
          <a:xfrm>
            <a:off x="266137" y="117266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7023" y="14901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반품신청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2335" y="2963150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4684" y="2240446"/>
            <a:ext cx="6334677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7023" y="233241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783341" y="2444715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83341" y="2444715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1783341" y="2456944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46893" y="2363217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028280" y="2373201"/>
            <a:ext cx="498304" cy="427961"/>
            <a:chOff x="7883850" y="5750366"/>
            <a:chExt cx="527642" cy="39828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83850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913700" y="2414942"/>
            <a:ext cx="7970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YYYY.MM.DD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930634" y="2603523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완료일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618384" y="2377091"/>
            <a:ext cx="492728" cy="427961"/>
            <a:chOff x="7889754" y="5750366"/>
            <a:chExt cx="521738" cy="39828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38165" y="5796248"/>
              <a:ext cx="412803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반품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신청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42482" y="1938216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주문일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내역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42881" y="194430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배송완료일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24288" y="1919471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상품평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변경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반품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05119" y="1939185"/>
            <a:ext cx="1859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상품명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>
                <a:latin typeface="+mn-ea"/>
                <a:ea typeface="+mn-ea"/>
              </a:rPr>
              <a:t>선택사항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>
                <a:latin typeface="+mn-ea"/>
                <a:ea typeface="+mn-ea"/>
              </a:rPr>
              <a:t>수량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>
                <a:latin typeface="+mn-ea"/>
                <a:ea typeface="+mn-ea"/>
              </a:rPr>
              <a:t>결제금액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3" name="타원형 설명선 52"/>
          <p:cNvSpPr/>
          <p:nvPr/>
        </p:nvSpPr>
        <p:spPr bwMode="auto">
          <a:xfrm>
            <a:off x="235657" y="18517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417188" y="4811975"/>
            <a:ext cx="4146624" cy="1617083"/>
            <a:chOff x="3486159" y="2215484"/>
            <a:chExt cx="4146624" cy="1617083"/>
          </a:xfrm>
        </p:grpSpPr>
        <p:sp>
          <p:nvSpPr>
            <p:cNvPr id="55" name="직사각형 54"/>
            <p:cNvSpPr/>
            <p:nvPr/>
          </p:nvSpPr>
          <p:spPr>
            <a:xfrm>
              <a:off x="3486159" y="2215484"/>
              <a:ext cx="25811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상품반품</a:t>
              </a:r>
              <a:r>
                <a:rPr lang="en-US" altLang="ko-KR" b="1" dirty="0" smtClean="0"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latin typeface="+mn-ea"/>
                  <a:ea typeface="+mn-ea"/>
                </a:rPr>
                <a:t>신청 선택 시 </a:t>
              </a:r>
              <a:r>
                <a:rPr lang="en-US" altLang="ko-KR" b="1" dirty="0" smtClean="0">
                  <a:latin typeface="+mn-ea"/>
                  <a:ea typeface="+mn-ea"/>
                </a:rPr>
                <a:t>alert</a:t>
              </a:r>
              <a:r>
                <a:rPr lang="ko-KR" altLang="en-US" b="1" smtClean="0">
                  <a:latin typeface="+mn-ea"/>
                  <a:ea typeface="+mn-ea"/>
                </a:rPr>
                <a:t>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824997" y="2500189"/>
              <a:ext cx="3807786" cy="1332378"/>
              <a:chOff x="2026322" y="4746149"/>
              <a:chExt cx="3807786" cy="1332378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026322" y="4746149"/>
                <a:ext cx="3807786" cy="133237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73968" y="4808210"/>
                <a:ext cx="4267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smtClean="0">
                    <a:latin typeface="+mn-ea"/>
                    <a:ea typeface="+mn-ea"/>
                  </a:rPr>
                  <a:t>알림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45286" y="5054186"/>
                <a:ext cx="3198311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/>
                  <a:t>반품신청은 상담원을 통해서만 가능합니다</a:t>
                </a:r>
                <a:r>
                  <a:rPr lang="en-US" altLang="ko-KR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/>
                  <a:t>아래 연락처로 연락 주시면 반품안내를 도와드리도록 하겠습니다</a:t>
                </a:r>
                <a:r>
                  <a:rPr lang="en-US" altLang="ko-KR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b="1" dirty="0"/>
                  <a:t>반품 안내 전화번호 </a:t>
                </a:r>
                <a:r>
                  <a:rPr lang="en-US" altLang="ko-KR" b="1" dirty="0"/>
                  <a:t>:  000-0000-0000</a:t>
                </a:r>
                <a:endParaRPr lang="en-US" altLang="ko-KR" b="1" dirty="0">
                  <a:latin typeface="+mn-ea"/>
                </a:endParaRPr>
              </a:p>
            </p:txBody>
          </p:sp>
        </p:grpSp>
      </p:grpSp>
      <p:sp>
        <p:nvSpPr>
          <p:cNvPr id="56" name="타원형 설명선 55"/>
          <p:cNvSpPr/>
          <p:nvPr/>
        </p:nvSpPr>
        <p:spPr bwMode="auto">
          <a:xfrm>
            <a:off x="5235218" y="47702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pic>
        <p:nvPicPr>
          <p:cNvPr id="66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74" y="5210003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071632" y="3295915"/>
            <a:ext cx="1080779" cy="249415"/>
            <a:chOff x="163430" y="5411353"/>
            <a:chExt cx="1080779" cy="249415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닫기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202982" y="6115125"/>
            <a:ext cx="1080779" cy="249415"/>
            <a:chOff x="163430" y="5411353"/>
            <a:chExt cx="1080779" cy="249415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7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U08-01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주문취소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08606"/>
              </p:ext>
            </p:extLst>
          </p:nvPr>
        </p:nvGraphicFramePr>
        <p:xfrm>
          <a:off x="7264401" y="571477"/>
          <a:ext cx="2571367" cy="44549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결제완료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주문취소 가능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주문취소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주문취소</a:t>
                      </a:r>
                      <a:r>
                        <a:rPr lang="ko-KR" altLang="en-US" sz="800" baseline="0" dirty="0" smtClean="0"/>
                        <a:t> 구성 정보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주문일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주문경로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주문내역 상세보기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상품명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선택옵션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수량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결제금액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진행상태 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입금확인중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결제완료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배송준비중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상기 상태만 주문취소 가능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주문내역 상세보기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smtClean="0"/>
                        <a:t>결제 완료 페이지 이동</a:t>
                      </a:r>
                      <a:endParaRPr lang="en-US" altLang="ko-KR" sz="800" baseline="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배송정보 확인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주문자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수령지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배송지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호텔</a:t>
                      </a:r>
                      <a:r>
                        <a:rPr lang="en-US" altLang="ko-KR" sz="800" dirty="0" smtClean="0"/>
                        <a:t>)/</a:t>
                      </a:r>
                      <a:r>
                        <a:rPr lang="ko-KR" altLang="en-US" sz="800" smtClean="0"/>
                        <a:t>연락처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배송에정일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배송메모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결제수단정보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결제금액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결제수단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취소신청금액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환불예정금액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닫기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주문취소진행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연결선 144"/>
          <p:cNvCxnSpPr/>
          <p:nvPr/>
        </p:nvCxnSpPr>
        <p:spPr>
          <a:xfrm>
            <a:off x="7171298" y="1999177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555484" y="168782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28463" y="1740680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주문일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내역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454215" y="1720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진행상태</a:t>
            </a:r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547679" y="1991426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14076" y="2095603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YYYY.MM.DD</a:t>
            </a: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모바일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주문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상세내역 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3411" y="1743980"/>
            <a:ext cx="1859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상품명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선택옵션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>
                <a:latin typeface="+mn-ea"/>
                <a:ea typeface="+mn-ea"/>
              </a:rPr>
              <a:t>수량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>
                <a:latin typeface="+mn-ea"/>
                <a:ea typeface="+mn-ea"/>
              </a:rPr>
              <a:t>결제금액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855335" y="2209715"/>
            <a:ext cx="340187" cy="34084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>
            <a:off x="2855335" y="2209715"/>
            <a:ext cx="340187" cy="340842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H="1">
            <a:off x="2855335" y="2221944"/>
            <a:ext cx="340187" cy="328613"/>
          </a:xfrm>
          <a:prstGeom prst="lin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318887" y="2128217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옵션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수량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결제금액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45221" y="2263653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입금확인 중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02" name="타원형 설명선 201"/>
          <p:cNvSpPr/>
          <p:nvPr/>
        </p:nvSpPr>
        <p:spPr bwMode="auto">
          <a:xfrm>
            <a:off x="357577" y="99479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3" name="타원형 설명선 202"/>
          <p:cNvSpPr/>
          <p:nvPr/>
        </p:nvSpPr>
        <p:spPr bwMode="auto">
          <a:xfrm>
            <a:off x="366192" y="16130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1920" y="126292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주문취소</a:t>
            </a: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313487" y="27253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0" name="타원형 설명선 29"/>
          <p:cNvSpPr/>
          <p:nvPr/>
        </p:nvSpPr>
        <p:spPr bwMode="auto">
          <a:xfrm>
            <a:off x="298679" y="42985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1870203" y="59772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46192" y="309573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885" y="28153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배송정보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5876" y="4345587"/>
            <a:ext cx="1513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결제 금액 </a:t>
            </a:r>
            <a:r>
              <a:rPr lang="en-US" altLang="ko-KR" sz="1050" b="1" dirty="0" smtClean="0">
                <a:latin typeface="+mn-ea"/>
                <a:ea typeface="+mn-ea"/>
              </a:rPr>
              <a:t>/ </a:t>
            </a:r>
            <a:r>
              <a:rPr lang="ko-KR" altLang="en-US" sz="1050" b="1" smtClean="0">
                <a:latin typeface="+mn-ea"/>
                <a:ea typeface="+mn-ea"/>
              </a:rPr>
              <a:t>수단 정보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6112"/>
              </p:ext>
            </p:extLst>
          </p:nvPr>
        </p:nvGraphicFramePr>
        <p:xfrm>
          <a:off x="548435" y="4706493"/>
          <a:ext cx="4832425" cy="119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01"/>
                <a:gridCol w="1205857"/>
                <a:gridCol w="2144567"/>
              </a:tblGrid>
              <a:tr h="245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900" spc="-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16,670</a:t>
                      </a:r>
                      <a:r>
                        <a:rPr lang="en-US" altLang="ko-KR" sz="800" b="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600" b="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9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600" b="0" spc="-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en-US" altLang="ko-KR" sz="900" b="1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-6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Alipay</a:t>
                      </a:r>
                      <a:endParaRPr lang="en-US" altLang="ko-KR" sz="900" b="1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-6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16,670 </a:t>
                      </a:r>
                      <a:r>
                        <a:rPr lang="ko-KR" altLang="en-US" sz="80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80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105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취소신청금액</a:t>
                      </a:r>
                      <a:endParaRPr lang="en-US" altLang="ko-KR" sz="900" b="1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16,670</a:t>
                      </a:r>
                      <a:r>
                        <a:rPr lang="en-US" altLang="ko-KR" sz="80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 </a:t>
                      </a:r>
                      <a:r>
                        <a:rPr lang="en-US" altLang="ko-KR" sz="8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80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9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환불예정금액</a:t>
                      </a:r>
                      <a:endParaRPr lang="en-US" altLang="ko-KR" sz="900" b="1" spc="-6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16,670</a:t>
                      </a:r>
                      <a:r>
                        <a:rPr lang="en-US" altLang="ko-KR" sz="800" spc="-60" baseline="0" dirty="0" smtClean="0">
                          <a:solidFill>
                            <a:srgbClr val="00959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¥</a:t>
                      </a:r>
                      <a:r>
                        <a:rPr lang="en-US" altLang="ko-KR" sz="800" dirty="0" smtClean="0">
                          <a:solidFill>
                            <a:srgbClr val="21BDCB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10.66</a:t>
                      </a:r>
                      <a:r>
                        <a:rPr lang="en-US" altLang="ko-KR" sz="900" b="0" spc="-6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spc="-6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0294" y="3127575"/>
            <a:ext cx="939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주문하시는 분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주문자 영문성명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배송지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호텔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연락처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배송예정일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9790" y="3137145"/>
            <a:ext cx="83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err="1" smtClean="0">
                <a:latin typeface="+mn-ea"/>
                <a:ea typeface="+mn-ea"/>
              </a:rPr>
              <a:t>다비오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Dabeeo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PLAZA HOTEL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00-0000-0000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YYYY.MM.DD.</a:t>
            </a:r>
            <a:endParaRPr lang="ko-KR" altLang="en-US" dirty="0" smtClean="0">
              <a:latin typeface="+mn-ea"/>
              <a:ea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178530" y="6044354"/>
            <a:ext cx="2270956" cy="250558"/>
            <a:chOff x="163430" y="5411353"/>
            <a:chExt cx="2270956" cy="250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53607" y="5412496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93886" y="5445324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주문취소완료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8" name="타원형 설명선 37"/>
          <p:cNvSpPr/>
          <p:nvPr/>
        </p:nvSpPr>
        <p:spPr bwMode="auto">
          <a:xfrm>
            <a:off x="465484" y="22636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6266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571847" y="6466418"/>
            <a:ext cx="2228850" cy="365125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상품평쓰기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U09-01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상품평 쓰기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3029"/>
              </p:ext>
            </p:extLst>
          </p:nvPr>
        </p:nvGraphicFramePr>
        <p:xfrm>
          <a:off x="7265893" y="21854"/>
          <a:ext cx="2571367" cy="23195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구매내역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상품평 쓰기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상품평작성 창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등록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좋음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중간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나쁨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평가하기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의견쓰기 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수정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기존 작성 내용 입력 상태로 상품평 쓰기 창 팝업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기존 등록 이미지 유지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평가 및 리뷰 이미지 재등록 가능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타원형 설명선 54"/>
          <p:cNvSpPr/>
          <p:nvPr/>
        </p:nvSpPr>
        <p:spPr bwMode="auto">
          <a:xfrm>
            <a:off x="93720" y="11742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194" name="그룹 193"/>
          <p:cNvGrpSpPr/>
          <p:nvPr/>
        </p:nvGrpSpPr>
        <p:grpSpPr>
          <a:xfrm>
            <a:off x="1151483" y="1322258"/>
            <a:ext cx="2321103" cy="3084905"/>
            <a:chOff x="4054994" y="3664765"/>
            <a:chExt cx="1716914" cy="2588911"/>
          </a:xfrm>
        </p:grpSpPr>
        <p:sp>
          <p:nvSpPr>
            <p:cNvPr id="195" name="직사각형 194"/>
            <p:cNvSpPr/>
            <p:nvPr/>
          </p:nvSpPr>
          <p:spPr>
            <a:xfrm>
              <a:off x="4054994" y="3664765"/>
              <a:ext cx="1716914" cy="25889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086351" y="3696906"/>
              <a:ext cx="506547" cy="21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 b="1" dirty="0" smtClean="0">
                  <a:latin typeface="+mn-ea"/>
                  <a:ea typeface="+mn-ea"/>
                </a:rPr>
                <a:t>Review</a:t>
              </a:r>
              <a:r>
                <a:rPr lang="ko-KR" altLang="en-US" sz="1050" b="1" smtClean="0">
                  <a:latin typeface="+mn-ea"/>
                  <a:ea typeface="+mn-ea"/>
                </a:rPr>
                <a:t> 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4294096" y="4826201"/>
              <a:ext cx="1194808" cy="288100"/>
              <a:chOff x="3935680" y="2203270"/>
              <a:chExt cx="1194808" cy="288100"/>
            </a:xfrm>
          </p:grpSpPr>
          <p:sp>
            <p:nvSpPr>
              <p:cNvPr id="206" name="타원 205"/>
              <p:cNvSpPr/>
              <p:nvPr/>
            </p:nvSpPr>
            <p:spPr>
              <a:xfrm>
                <a:off x="3939550" y="2203270"/>
                <a:ext cx="288000" cy="288000"/>
              </a:xfrm>
              <a:prstGeom prst="ellipse">
                <a:avLst/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842488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4402925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3935680" y="2253471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좋음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408466" y="2264886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중간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840934" y="2264382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나쁨</a:t>
                </a: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4234053" y="4018428"/>
              <a:ext cx="1308610" cy="732068"/>
              <a:chOff x="6839707" y="3722399"/>
              <a:chExt cx="2431080" cy="1124559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6839707" y="3722399"/>
                <a:ext cx="2431080" cy="11245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797740" y="4269374"/>
                <a:ext cx="482858" cy="476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+</a:t>
                </a:r>
                <a:endParaRPr lang="ko-KR" altLang="en-US" sz="1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613833" y="4218850"/>
                <a:ext cx="817684" cy="277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사진등록</a:t>
                </a:r>
                <a:endParaRPr lang="en-US" altLang="ko-KR" sz="105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7686703" y="4121302"/>
                <a:ext cx="679770" cy="539999"/>
              </a:xfrm>
              <a:prstGeom prst="ellipse">
                <a:avLst/>
              </a:prstGeom>
              <a:noFill/>
              <a:ln w="6350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2248" y="5946395"/>
              <a:ext cx="858383" cy="272594"/>
            </a:xfrm>
            <a:prstGeom prst="rect">
              <a:avLst/>
            </a:prstGeom>
          </p:spPr>
        </p:pic>
        <p:sp>
          <p:nvSpPr>
            <p:cNvPr id="200" name="직사각형 199"/>
            <p:cNvSpPr/>
            <p:nvPr/>
          </p:nvSpPr>
          <p:spPr>
            <a:xfrm>
              <a:off x="4260951" y="5317619"/>
              <a:ext cx="1308610" cy="5962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05916" y="5117696"/>
              <a:ext cx="467418" cy="18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의견쓰기</a:t>
              </a:r>
              <a:r>
                <a:rPr lang="en-US" altLang="ko-KR" b="1" dirty="0" smtClean="0">
                  <a:latin typeface="+mn-ea"/>
                  <a:ea typeface="+mn-ea"/>
                </a:rPr>
                <a:t> </a:t>
              </a: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60932" y="1335595"/>
            <a:ext cx="498304" cy="427961"/>
            <a:chOff x="7883850" y="5750366"/>
            <a:chExt cx="527642" cy="398286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883850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쓰기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꺾인 연결선 4"/>
          <p:cNvCxnSpPr>
            <a:stCxn id="238" idx="3"/>
            <a:endCxn id="195" idx="1"/>
          </p:cNvCxnSpPr>
          <p:nvPr/>
        </p:nvCxnSpPr>
        <p:spPr>
          <a:xfrm>
            <a:off x="859236" y="1549576"/>
            <a:ext cx="292247" cy="1315135"/>
          </a:xfrm>
          <a:prstGeom prst="bentConnector3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/>
          <p:cNvGrpSpPr/>
          <p:nvPr/>
        </p:nvGrpSpPr>
        <p:grpSpPr>
          <a:xfrm>
            <a:off x="3714657" y="1335595"/>
            <a:ext cx="498305" cy="427961"/>
            <a:chOff x="7883849" y="5750366"/>
            <a:chExt cx="527643" cy="398286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7889754" y="5750366"/>
              <a:ext cx="521738" cy="39828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83849" y="5796248"/>
              <a:ext cx="521436" cy="31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</a:p>
          </p:txBody>
        </p:sp>
      </p:grpSp>
      <p:sp>
        <p:nvSpPr>
          <p:cNvPr id="245" name="직사각형 244"/>
          <p:cNvSpPr/>
          <p:nvPr/>
        </p:nvSpPr>
        <p:spPr>
          <a:xfrm>
            <a:off x="4580483" y="1322258"/>
            <a:ext cx="2321103" cy="3084905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6" name="TextBox 245"/>
          <p:cNvSpPr txBox="1"/>
          <p:nvPr/>
        </p:nvSpPr>
        <p:spPr>
          <a:xfrm>
            <a:off x="4622875" y="136055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Review</a:t>
            </a:r>
            <a:r>
              <a:rPr lang="ko-KR" altLang="en-US" sz="1050" b="1" smtClean="0">
                <a:latin typeface="+mn-ea"/>
                <a:ea typeface="+mn-ea"/>
              </a:rPr>
              <a:t> 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grpSp>
        <p:nvGrpSpPr>
          <p:cNvPr id="247" name="그룹 246"/>
          <p:cNvGrpSpPr/>
          <p:nvPr/>
        </p:nvGrpSpPr>
        <p:grpSpPr>
          <a:xfrm>
            <a:off x="4903726" y="2706207"/>
            <a:ext cx="1615266" cy="343295"/>
            <a:chOff x="3935680" y="2203270"/>
            <a:chExt cx="1194808" cy="288100"/>
          </a:xfrm>
        </p:grpSpPr>
        <p:sp>
          <p:nvSpPr>
            <p:cNvPr id="269" name="타원 268"/>
            <p:cNvSpPr/>
            <p:nvPr/>
          </p:nvSpPr>
          <p:spPr>
            <a:xfrm>
              <a:off x="3939550" y="2203270"/>
              <a:ext cx="288000" cy="288000"/>
            </a:xfrm>
            <a:prstGeom prst="ellips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4842488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4402925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935680" y="2253471"/>
              <a:ext cx="288371" cy="18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좋음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408466" y="2264886"/>
              <a:ext cx="288371" cy="18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중간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840934" y="2264382"/>
              <a:ext cx="288371" cy="18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나쁨</a:t>
              </a:r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4822554" y="1743677"/>
            <a:ext cx="1769115" cy="87232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8" y="4041012"/>
            <a:ext cx="1160451" cy="324819"/>
          </a:xfrm>
          <a:prstGeom prst="rect">
            <a:avLst/>
          </a:prstGeom>
        </p:spPr>
      </p:pic>
      <p:sp>
        <p:nvSpPr>
          <p:cNvPr id="263" name="직사각형 262"/>
          <p:cNvSpPr/>
          <p:nvPr/>
        </p:nvSpPr>
        <p:spPr>
          <a:xfrm>
            <a:off x="4858917" y="3291772"/>
            <a:ext cx="1769115" cy="710465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4" name="TextBox 263"/>
          <p:cNvSpPr txBox="1"/>
          <p:nvPr/>
        </p:nvSpPr>
        <p:spPr>
          <a:xfrm>
            <a:off x="4649325" y="30535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의견쓰기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78" y="1758448"/>
            <a:ext cx="1792254" cy="857550"/>
          </a:xfrm>
          <a:prstGeom prst="rect">
            <a:avLst/>
          </a:prstGeom>
        </p:spPr>
      </p:pic>
      <p:sp>
        <p:nvSpPr>
          <p:cNvPr id="268" name="타원 267"/>
          <p:cNvSpPr/>
          <p:nvPr/>
        </p:nvSpPr>
        <p:spPr>
          <a:xfrm>
            <a:off x="5438919" y="2053106"/>
            <a:ext cx="494674" cy="418878"/>
          </a:xfrm>
          <a:prstGeom prst="ellipse">
            <a:avLst/>
          </a:prstGeom>
          <a:solidFill>
            <a:schemeClr val="bg1"/>
          </a:solidFill>
          <a:ln w="6350"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6" name="TextBox 265"/>
          <p:cNvSpPr txBox="1"/>
          <p:nvPr/>
        </p:nvSpPr>
        <p:spPr>
          <a:xfrm>
            <a:off x="5519722" y="2167966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endParaRPr lang="ko-KR" altLang="en-US" sz="1800" b="1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5388738" y="20859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사진등록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778" y="3350500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00" dirty="0">
                <a:latin typeface="+mn-lt"/>
              </a:rPr>
              <a:t>您好！没有面膜赠送感谢您对京东的支持</a:t>
            </a:r>
            <a:r>
              <a:rPr lang="zh-CN" altLang="en-US" sz="700" dirty="0" smtClean="0">
                <a:latin typeface="+mn-lt"/>
              </a:rPr>
              <a:t>！</a:t>
            </a:r>
            <a:endParaRPr lang="en-US" altLang="zh-CN" sz="700" dirty="0" smtClean="0">
              <a:latin typeface="+mn-lt"/>
            </a:endParaRPr>
          </a:p>
          <a:p>
            <a:pPr algn="l"/>
            <a:r>
              <a:rPr lang="zh-CN" altLang="en-US" sz="700" dirty="0" smtClean="0">
                <a:latin typeface="+mn-lt"/>
              </a:rPr>
              <a:t>祝</a:t>
            </a:r>
            <a:r>
              <a:rPr lang="zh-CN" altLang="en-US" sz="700" dirty="0">
                <a:latin typeface="+mn-lt"/>
              </a:rPr>
              <a:t>您购物愉快！</a:t>
            </a:r>
            <a:endParaRPr lang="ko-KR" altLang="en-US" sz="700" dirty="0" smtClean="0">
              <a:latin typeface="+mn-lt"/>
              <a:ea typeface="+mn-ea"/>
            </a:endParaRPr>
          </a:p>
        </p:txBody>
      </p:sp>
      <p:cxnSp>
        <p:nvCxnSpPr>
          <p:cNvPr id="293" name="꺾인 연결선 292"/>
          <p:cNvCxnSpPr>
            <a:stCxn id="243" idx="3"/>
            <a:endCxn id="245" idx="1"/>
          </p:cNvCxnSpPr>
          <p:nvPr/>
        </p:nvCxnSpPr>
        <p:spPr>
          <a:xfrm>
            <a:off x="4207100" y="1554174"/>
            <a:ext cx="373383" cy="1310537"/>
          </a:xfrm>
          <a:prstGeom prst="bent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형 설명선 52"/>
          <p:cNvSpPr/>
          <p:nvPr/>
        </p:nvSpPr>
        <p:spPr bwMode="auto">
          <a:xfrm>
            <a:off x="3534657" y="11893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18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93836" y="2836333"/>
            <a:ext cx="228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검색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+mn-ea"/>
                <a:ea typeface="+mn-ea"/>
              </a:rPr>
              <a:t>SE</a:t>
            </a:r>
            <a:r>
              <a:rPr lang="en-US" altLang="ko-KR" sz="2800" b="1" dirty="0" err="1" smtClean="0">
                <a:latin typeface="+mn-ea"/>
                <a:ea typeface="+mn-ea"/>
              </a:rPr>
              <a:t>arch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9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SE01-01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127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2604"/>
              </p:ext>
            </p:extLst>
          </p:nvPr>
        </p:nvGraphicFramePr>
        <p:xfrm>
          <a:off x="7239000" y="571477"/>
          <a:ext cx="2641599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9400"/>
                <a:gridCol w="2362199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검색창</a:t>
                      </a:r>
                      <a:r>
                        <a:rPr lang="ko-KR" altLang="en-US" sz="800" dirty="0" smtClean="0"/>
                        <a:t>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인기 </a:t>
                      </a:r>
                      <a:r>
                        <a:rPr lang="ko-KR" altLang="en-US" sz="800" dirty="0" err="1" smtClean="0"/>
                        <a:t>검색어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top5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ko-KR" altLang="en-US" sz="800" baseline="0" smtClean="0"/>
                        <a:t>인기상품</a:t>
                      </a:r>
                      <a:r>
                        <a:rPr lang="en-US" altLang="ko-KR" sz="800" baseline="0" dirty="0" smtClean="0"/>
                        <a:t> top5 /</a:t>
                      </a:r>
                      <a:r>
                        <a:rPr lang="ko-KR" altLang="en-US" sz="800" baseline="0" smtClean="0"/>
                        <a:t>최근검색어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정렬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검색어</a:t>
                      </a:r>
                      <a:r>
                        <a:rPr lang="ko-KR" altLang="en-US" sz="800" dirty="0" smtClean="0"/>
                        <a:t> 입력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검색 결과없을 경우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검색결과 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검색어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검색결과가 없습니다</a:t>
                      </a:r>
                      <a:r>
                        <a:rPr lang="en-US" altLang="ko-KR" sz="800" dirty="0" smtClean="0"/>
                        <a:t>.”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인기상품 </a:t>
                      </a:r>
                      <a:r>
                        <a:rPr lang="en-US" altLang="ko-KR" sz="800" dirty="0" smtClean="0"/>
                        <a:t>TOP 5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구글검색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결과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위키검색결과 연동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검색어</a:t>
                      </a:r>
                      <a:r>
                        <a:rPr lang="ko-KR" altLang="en-US" sz="800" dirty="0" smtClean="0"/>
                        <a:t> 입력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검색결과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프리미엄 콘텐츠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타이틀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상세내용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장소및 주소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장소명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주소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한고우요우 장소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작성자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타이틀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작성자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정보 그룹 중 검색 결과 있는 그룹만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구매내역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결제진행 관련 페이지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 내 검색 진행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검색결과선택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이전 검색결과리스트 유지하지 않음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(2015.05.07. GS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결정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</a:rPr>
                        <a:t>사항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" name="타원형 설명선 133"/>
          <p:cNvSpPr/>
          <p:nvPr/>
        </p:nvSpPr>
        <p:spPr bwMode="auto">
          <a:xfrm>
            <a:off x="5587808" y="7160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3036051" y="715486"/>
            <a:ext cx="1906759" cy="5390133"/>
            <a:chOff x="3113541" y="739012"/>
            <a:chExt cx="1906759" cy="5390133"/>
          </a:xfrm>
        </p:grpSpPr>
        <p:grpSp>
          <p:nvGrpSpPr>
            <p:cNvPr id="63" name="그룹 62"/>
            <p:cNvGrpSpPr/>
            <p:nvPr/>
          </p:nvGrpSpPr>
          <p:grpSpPr>
            <a:xfrm>
              <a:off x="3254776" y="820545"/>
              <a:ext cx="1765524" cy="5308600"/>
              <a:chOff x="3483809" y="1117600"/>
              <a:chExt cx="1765524" cy="53086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83809" y="1117600"/>
                <a:ext cx="1765524" cy="5308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 algn="ctr">
                  <a:buFont typeface="+mj-lt"/>
                  <a:buAutoNum type="arabicPeriod"/>
                </a:pPr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3616418" y="1281233"/>
                <a:ext cx="1234982" cy="258786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dirty="0" smtClean="0">
                    <a:solidFill>
                      <a:schemeClr val="tx1"/>
                    </a:solidFill>
                  </a:rPr>
                  <a:t>검색결과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ㅇㅇㅇ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616417" y="1693877"/>
                <a:ext cx="1505915" cy="335432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검색결과가 없습니다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3616418" y="4289245"/>
                <a:ext cx="1234982" cy="281857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dirty="0" err="1" smtClean="0">
                    <a:solidFill>
                      <a:schemeClr val="tx1"/>
                    </a:solidFill>
                  </a:rPr>
                  <a:t>바이두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검색 연동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3616418" y="2577902"/>
                <a:ext cx="1234982" cy="1311421"/>
                <a:chOff x="5538352" y="4077436"/>
                <a:chExt cx="1234982" cy="1311421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5538352" y="4077436"/>
                  <a:ext cx="1234982" cy="335412"/>
                </a:xfrm>
                <a:prstGeom prst="roundRect">
                  <a:avLst>
                    <a:gd name="adj" fmla="val 8504"/>
                  </a:avLst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smtClean="0">
                      <a:solidFill>
                        <a:schemeClr val="tx1"/>
                      </a:solidFill>
                    </a:rPr>
                    <a:t>인기상품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TOP5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5538352" y="4455818"/>
                  <a:ext cx="1026186" cy="933039"/>
                </a:xfrm>
                <a:prstGeom prst="roundRect">
                  <a:avLst>
                    <a:gd name="adj" fmla="val 8504"/>
                  </a:avLst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32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839" y="882305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타원형 설명선 134"/>
            <p:cNvSpPr/>
            <p:nvPr/>
          </p:nvSpPr>
          <p:spPr bwMode="auto">
            <a:xfrm>
              <a:off x="3113541" y="739012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946752" y="697492"/>
            <a:ext cx="1900395" cy="5408127"/>
            <a:chOff x="1185481" y="729786"/>
            <a:chExt cx="1900395" cy="540812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275481" y="826290"/>
              <a:ext cx="1810395" cy="5311623"/>
              <a:chOff x="1472762" y="1114152"/>
              <a:chExt cx="1810395" cy="531162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517633" y="1114152"/>
                <a:ext cx="1765524" cy="53116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 algn="ctr">
                  <a:buFont typeface="+mj-lt"/>
                  <a:buAutoNum type="arabicPeriod"/>
                </a:pPr>
                <a:endParaRPr lang="ko-KR" altLang="en-US" b="1" dirty="0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1589579" y="1281233"/>
                <a:ext cx="1234982" cy="258786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dirty="0" smtClean="0">
                    <a:solidFill>
                      <a:schemeClr val="tx1"/>
                    </a:solidFill>
                  </a:rPr>
                  <a:t>검색결과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ㅇㅇㅇ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759450" y="6150621"/>
                <a:ext cx="1234982" cy="228993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dirty="0" err="1" smtClean="0">
                    <a:solidFill>
                      <a:schemeClr val="tx1"/>
                    </a:solidFill>
                  </a:rPr>
                  <a:t>바이두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검색 연동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1472762" y="1721520"/>
                <a:ext cx="1302140" cy="101187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smtClean="0">
                    <a:solidFill>
                      <a:schemeClr val="tx1"/>
                    </a:solidFill>
                  </a:rPr>
                  <a:t>추천서울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(12)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512250" y="2913314"/>
                <a:ext cx="1302140" cy="186802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b="1" dirty="0" smtClean="0">
                    <a:solidFill>
                      <a:schemeClr val="tx1"/>
                    </a:solidFill>
                  </a:rPr>
                  <a:t>장소 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및 주소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(123)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553760" y="4648098"/>
                <a:ext cx="1302140" cy="186802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b="1" smtClean="0">
                    <a:solidFill>
                      <a:schemeClr val="tx1"/>
                    </a:solidFill>
                  </a:rPr>
                  <a:t>일정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(4)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536936" y="3779641"/>
                <a:ext cx="1302140" cy="186802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b="1" smtClean="0">
                    <a:solidFill>
                      <a:schemeClr val="tx1"/>
                    </a:solidFill>
                  </a:rPr>
                  <a:t>장소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(12)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2232467" y="1703652"/>
                <a:ext cx="620640" cy="14959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mtClean="0">
                    <a:solidFill>
                      <a:srgbClr val="22BECC"/>
                    </a:solidFill>
                  </a:rPr>
                  <a:t>+ </a:t>
                </a:r>
                <a:r>
                  <a:rPr lang="ko-KR" altLang="en-US" smtClean="0">
                    <a:solidFill>
                      <a:srgbClr val="22BECC"/>
                    </a:solidFill>
                  </a:rPr>
                  <a:t>더보기</a:t>
                </a:r>
                <a:endParaRPr lang="ko-KR" altLang="en-US" dirty="0">
                  <a:solidFill>
                    <a:srgbClr val="22BECC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446773" y="2948387"/>
                <a:ext cx="620640" cy="14959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 smtClean="0">
                    <a:solidFill>
                      <a:srgbClr val="22BECC"/>
                    </a:solidFill>
                  </a:rPr>
                  <a:t>+ </a:t>
                </a:r>
                <a:r>
                  <a:rPr lang="ko-KR" altLang="en-US" smtClean="0">
                    <a:solidFill>
                      <a:srgbClr val="22BECC"/>
                    </a:solidFill>
                  </a:rPr>
                  <a:t>더보기</a:t>
                </a:r>
                <a:endParaRPr lang="ko-KR" altLang="en-US" dirty="0">
                  <a:solidFill>
                    <a:srgbClr val="22BECC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245289" y="4648098"/>
                <a:ext cx="620640" cy="14959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mtClean="0">
                    <a:solidFill>
                      <a:srgbClr val="22BECC"/>
                    </a:solidFill>
                  </a:rPr>
                  <a:t>+ </a:t>
                </a:r>
                <a:r>
                  <a:rPr lang="ko-KR" altLang="en-US" smtClean="0">
                    <a:solidFill>
                      <a:srgbClr val="22BECC"/>
                    </a:solidFill>
                  </a:rPr>
                  <a:t>더보기</a:t>
                </a:r>
                <a:endParaRPr lang="ko-KR" altLang="en-US" dirty="0">
                  <a:solidFill>
                    <a:srgbClr val="22BECC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38636" y="3813571"/>
                <a:ext cx="620640" cy="14959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 smtClean="0">
                    <a:solidFill>
                      <a:srgbClr val="22BECC"/>
                    </a:solidFill>
                  </a:rPr>
                  <a:t>+ </a:t>
                </a:r>
                <a:r>
                  <a:rPr lang="ko-KR" altLang="en-US" smtClean="0">
                    <a:solidFill>
                      <a:srgbClr val="22BECC"/>
                    </a:solidFill>
                  </a:rPr>
                  <a:t>더보기</a:t>
                </a:r>
                <a:endParaRPr lang="ko-KR" altLang="en-US" dirty="0">
                  <a:solidFill>
                    <a:srgbClr val="22BECC"/>
                  </a:solidFill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1623580" y="1920453"/>
                <a:ext cx="1553629" cy="396231"/>
                <a:chOff x="3825677" y="2043748"/>
                <a:chExt cx="1761937" cy="453912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3825677" y="2043748"/>
                  <a:ext cx="1761937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3873783" y="2104894"/>
                  <a:ext cx="342054" cy="336406"/>
                  <a:chOff x="3978077" y="2196148"/>
                  <a:chExt cx="413916" cy="453912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3978077" y="2196148"/>
                    <a:ext cx="413916" cy="4539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7" name="직선 연결선 86"/>
                  <p:cNvCxnSpPr/>
                  <p:nvPr/>
                </p:nvCxnSpPr>
                <p:spPr>
                  <a:xfrm flipH="1"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4215837" y="2130019"/>
                  <a:ext cx="1352133" cy="246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ea"/>
                      <a:ea typeface="+mn-ea"/>
                    </a:rPr>
                    <a:t>타이틀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/ </a:t>
                  </a:r>
                  <a:r>
                    <a:rPr lang="ko-KR" altLang="en-US" smtClean="0">
                      <a:latin typeface="+mn-ea"/>
                      <a:ea typeface="+mn-ea"/>
                    </a:rPr>
                    <a:t> 상세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내용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" name="그룹 90"/>
              <p:cNvGrpSpPr/>
              <p:nvPr/>
            </p:nvGrpSpPr>
            <p:grpSpPr>
              <a:xfrm>
                <a:off x="1623580" y="2421698"/>
                <a:ext cx="1578727" cy="396231"/>
                <a:chOff x="3825677" y="2043748"/>
                <a:chExt cx="1790400" cy="453912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3825677" y="2043748"/>
                  <a:ext cx="1761937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3" name="그룹 92"/>
                <p:cNvGrpSpPr/>
                <p:nvPr/>
              </p:nvGrpSpPr>
              <p:grpSpPr>
                <a:xfrm>
                  <a:off x="3873783" y="2104894"/>
                  <a:ext cx="342054" cy="336406"/>
                  <a:chOff x="3978077" y="2196148"/>
                  <a:chExt cx="413916" cy="453912"/>
                </a:xfrm>
              </p:grpSpPr>
              <p:sp>
                <p:nvSpPr>
                  <p:cNvPr id="95" name="직사각형 94"/>
                  <p:cNvSpPr/>
                  <p:nvPr/>
                </p:nvSpPr>
                <p:spPr>
                  <a:xfrm>
                    <a:off x="3978077" y="2196148"/>
                    <a:ext cx="413916" cy="4539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6" name="직선 연결선 95"/>
                  <p:cNvCxnSpPr/>
                  <p:nvPr/>
                </p:nvCxnSpPr>
                <p:spPr>
                  <a:xfrm flipH="1"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4263944" y="2138290"/>
                  <a:ext cx="1352133" cy="246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ea"/>
                      <a:ea typeface="+mn-ea"/>
                    </a:rPr>
                    <a:t>타이틀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/ </a:t>
                  </a:r>
                  <a:r>
                    <a:rPr lang="ko-KR" altLang="en-US" smtClean="0">
                      <a:latin typeface="+mn-ea"/>
                      <a:ea typeface="+mn-ea"/>
                    </a:rPr>
                    <a:t>상세내용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8" name="모서리가 둥근 직사각형 97"/>
              <p:cNvSpPr/>
              <p:nvPr/>
            </p:nvSpPr>
            <p:spPr>
              <a:xfrm>
                <a:off x="1579961" y="3100462"/>
                <a:ext cx="1505915" cy="590397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장소명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주소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장소명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주소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장소명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주소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571759" y="5358772"/>
                <a:ext cx="1302140" cy="186802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b="1" smtClean="0">
                    <a:solidFill>
                      <a:schemeClr val="tx1"/>
                    </a:solidFill>
                  </a:rPr>
                  <a:t>상품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(20)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273459" y="5392702"/>
                <a:ext cx="620640" cy="14959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 smtClean="0">
                    <a:solidFill>
                      <a:srgbClr val="22BECC"/>
                    </a:solidFill>
                  </a:rPr>
                  <a:t>+ </a:t>
                </a:r>
                <a:r>
                  <a:rPr lang="ko-KR" altLang="en-US" smtClean="0">
                    <a:solidFill>
                      <a:srgbClr val="22BECC"/>
                    </a:solidFill>
                  </a:rPr>
                  <a:t>더보기</a:t>
                </a:r>
                <a:endParaRPr lang="ko-KR" altLang="en-US" dirty="0">
                  <a:solidFill>
                    <a:srgbClr val="22BECC"/>
                  </a:solidFill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1595774" y="4864903"/>
                <a:ext cx="1572867" cy="396231"/>
                <a:chOff x="3825677" y="2043748"/>
                <a:chExt cx="1783754" cy="453912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3825677" y="2043748"/>
                  <a:ext cx="1761937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3873783" y="2104894"/>
                  <a:ext cx="342054" cy="336406"/>
                  <a:chOff x="3978077" y="2196148"/>
                  <a:chExt cx="413916" cy="453912"/>
                </a:xfrm>
              </p:grpSpPr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978077" y="2196148"/>
                    <a:ext cx="413916" cy="4539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6" name="직선 연결선 105"/>
                  <p:cNvCxnSpPr/>
                  <p:nvPr/>
                </p:nvCxnSpPr>
                <p:spPr>
                  <a:xfrm flipH="1"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TextBox 103"/>
                <p:cNvSpPr txBox="1"/>
                <p:nvPr/>
              </p:nvSpPr>
              <p:spPr>
                <a:xfrm>
                  <a:off x="4257298" y="2146753"/>
                  <a:ext cx="1352133" cy="246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mtClean="0">
                      <a:latin typeface="+mn-ea"/>
                      <a:ea typeface="+mn-ea"/>
                    </a:rPr>
                    <a:t>타이틀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/</a:t>
                  </a:r>
                  <a:r>
                    <a:rPr lang="ko-KR" altLang="en-US" smtClean="0">
                      <a:latin typeface="+mn-ea"/>
                      <a:ea typeface="+mn-ea"/>
                    </a:rPr>
                    <a:t>작성자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1604341" y="5594753"/>
                <a:ext cx="1572867" cy="396231"/>
                <a:chOff x="3825677" y="2043748"/>
                <a:chExt cx="1783754" cy="453912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3825677" y="2043748"/>
                  <a:ext cx="1761937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1" name="그룹 110"/>
                <p:cNvGrpSpPr/>
                <p:nvPr/>
              </p:nvGrpSpPr>
              <p:grpSpPr>
                <a:xfrm>
                  <a:off x="3873783" y="2104894"/>
                  <a:ext cx="342054" cy="336406"/>
                  <a:chOff x="3978077" y="2196148"/>
                  <a:chExt cx="413916" cy="453912"/>
                </a:xfrm>
              </p:grpSpPr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3978077" y="2196148"/>
                    <a:ext cx="413916" cy="4539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4" name="직선 연결선 113"/>
                  <p:cNvCxnSpPr/>
                  <p:nvPr/>
                </p:nvCxnSpPr>
                <p:spPr>
                  <a:xfrm flipH="1"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/>
                  <p:cNvCxnSpPr/>
                  <p:nvPr/>
                </p:nvCxnSpPr>
                <p:spPr>
                  <a:xfrm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4257298" y="2146753"/>
                  <a:ext cx="1352133" cy="246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ea"/>
                      <a:ea typeface="+mn-ea"/>
                    </a:rPr>
                    <a:t>상품명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1559848" y="4069420"/>
                <a:ext cx="1572867" cy="396231"/>
                <a:chOff x="3825677" y="2043748"/>
                <a:chExt cx="1783754" cy="453912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3825677" y="2043748"/>
                  <a:ext cx="1761937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>
                  <a:off x="3873783" y="2104894"/>
                  <a:ext cx="342054" cy="336406"/>
                  <a:chOff x="3978077" y="2196148"/>
                  <a:chExt cx="413916" cy="453912"/>
                </a:xfrm>
              </p:grpSpPr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3978077" y="2196148"/>
                    <a:ext cx="413916" cy="45391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8" name="직선 연결선 127"/>
                  <p:cNvCxnSpPr/>
                  <p:nvPr/>
                </p:nvCxnSpPr>
                <p:spPr>
                  <a:xfrm flipH="1"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3978077" y="2196148"/>
                    <a:ext cx="413916" cy="453912"/>
                  </a:xfrm>
                  <a:prstGeom prst="line">
                    <a:avLst/>
                  </a:prstGeom>
                  <a:ln>
                    <a:solidFill>
                      <a:srgbClr val="BFBF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4257298" y="2146753"/>
                  <a:ext cx="1352133" cy="246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mtClean="0">
                      <a:latin typeface="+mn-ea"/>
                      <a:ea typeface="+mn-ea"/>
                    </a:rPr>
                    <a:t>타이틀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/</a:t>
                  </a:r>
                  <a:r>
                    <a:rPr lang="ko-KR" altLang="en-US" smtClean="0">
                      <a:latin typeface="+mn-ea"/>
                      <a:ea typeface="+mn-ea"/>
                    </a:rPr>
                    <a:t>작성자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133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974" y="899239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타원형 설명선 135"/>
            <p:cNvSpPr/>
            <p:nvPr/>
          </p:nvSpPr>
          <p:spPr bwMode="auto">
            <a:xfrm>
              <a:off x="1185481" y="72978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272565" y="1109133"/>
            <a:ext cx="1915636" cy="5308600"/>
            <a:chOff x="5255631" y="1117600"/>
            <a:chExt cx="1915636" cy="5308600"/>
          </a:xfrm>
        </p:grpSpPr>
        <p:grpSp>
          <p:nvGrpSpPr>
            <p:cNvPr id="42" name="그룹 41"/>
            <p:cNvGrpSpPr/>
            <p:nvPr/>
          </p:nvGrpSpPr>
          <p:grpSpPr>
            <a:xfrm>
              <a:off x="5405743" y="1117600"/>
              <a:ext cx="1765524" cy="5308600"/>
              <a:chOff x="5405743" y="1117600"/>
              <a:chExt cx="1765524" cy="5308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405743" y="1117600"/>
                <a:ext cx="1765524" cy="5308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38352" y="1281233"/>
                <a:ext cx="1234982" cy="258786"/>
              </a:xfrm>
              <a:prstGeom prst="roundRect">
                <a:avLst>
                  <a:gd name="adj" fmla="val 850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dirty="0" err="1" smtClean="0">
                    <a:solidFill>
                      <a:schemeClr val="tx1"/>
                    </a:solidFill>
                  </a:rPr>
                  <a:t>인기검색어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TOP 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38352" y="1693876"/>
                <a:ext cx="1026186" cy="933039"/>
              </a:xfrm>
              <a:prstGeom prst="roundRect">
                <a:avLst>
                  <a:gd name="adj" fmla="val 8504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검색어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검색어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검색어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 err="1" smtClean="0">
                    <a:solidFill>
                      <a:schemeClr val="tx1"/>
                    </a:solidFill>
                  </a:rPr>
                  <a:t>검색어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mtClean="0">
                    <a:solidFill>
                      <a:schemeClr val="tx1"/>
                    </a:solidFill>
                  </a:rPr>
                  <a:t>검색어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5538352" y="4916899"/>
                <a:ext cx="1234982" cy="1278836"/>
                <a:chOff x="5538352" y="2868921"/>
                <a:chExt cx="1234982" cy="1278836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5538352" y="2868921"/>
                  <a:ext cx="1234982" cy="281857"/>
                </a:xfrm>
                <a:prstGeom prst="roundRect">
                  <a:avLst>
                    <a:gd name="adj" fmla="val 8504"/>
                  </a:avLst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나의 최근 </a:t>
                  </a: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5538352" y="3214718"/>
                  <a:ext cx="1026186" cy="933039"/>
                </a:xfrm>
                <a:prstGeom prst="roundRect">
                  <a:avLst>
                    <a:gd name="adj" fmla="val 8504"/>
                  </a:avLst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검색어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5538352" y="3116189"/>
                <a:ext cx="1234982" cy="1311421"/>
                <a:chOff x="5538352" y="4615723"/>
                <a:chExt cx="1234982" cy="1311421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538352" y="4615723"/>
                  <a:ext cx="1234982" cy="335412"/>
                </a:xfrm>
                <a:prstGeom prst="roundRect">
                  <a:avLst>
                    <a:gd name="adj" fmla="val 8504"/>
                  </a:avLst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smtClean="0">
                      <a:solidFill>
                        <a:schemeClr val="tx1"/>
                      </a:solidFill>
                    </a:rPr>
                    <a:t>인기상품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TOP5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5538352" y="4994105"/>
                  <a:ext cx="1026186" cy="933039"/>
                </a:xfrm>
                <a:prstGeom prst="roundRect">
                  <a:avLst>
                    <a:gd name="adj" fmla="val 8504"/>
                  </a:avLst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marL="228600" indent="-228600" algn="l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상품명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31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707" y="1175772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타원형 설명선 139"/>
            <p:cNvSpPr/>
            <p:nvPr/>
          </p:nvSpPr>
          <p:spPr bwMode="auto">
            <a:xfrm>
              <a:off x="5255631" y="111760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6051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79872" y="2836333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로그인 </a:t>
            </a:r>
            <a:r>
              <a:rPr lang="en-US" altLang="ko-KR" sz="2800" b="1" dirty="0" smtClean="0">
                <a:latin typeface="+mn-ea"/>
                <a:ea typeface="+mn-ea"/>
              </a:rPr>
              <a:t>/ </a:t>
            </a:r>
            <a:r>
              <a:rPr lang="ko-KR" altLang="en-US" sz="2800" b="1" smtClean="0">
                <a:latin typeface="+mn-ea"/>
                <a:ea typeface="+mn-ea"/>
              </a:rPr>
              <a:t>회원가입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lang="en-US" altLang="ko-KR" sz="2800" b="1" dirty="0" smtClean="0">
                <a:latin typeface="+mn-ea"/>
                <a:ea typeface="+mn-ea"/>
              </a:rPr>
              <a:t>ogin)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2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129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81053"/>
              </p:ext>
            </p:extLst>
          </p:nvPr>
        </p:nvGraphicFramePr>
        <p:xfrm>
          <a:off x="7258878" y="138721"/>
          <a:ext cx="2571367" cy="6272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이메일주소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(ID)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비밀번호 입력 </a:t>
                      </a:r>
                      <a:r>
                        <a:rPr lang="en-US" altLang="ko-KR" sz="800" dirty="0" smtClean="0"/>
                        <a:t>(6~16</a:t>
                      </a:r>
                      <a:r>
                        <a:rPr lang="ko-KR" altLang="en-US" sz="800" dirty="0" smtClean="0"/>
                        <a:t>자리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 버튼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정상 로그인 후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팝업창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자동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close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및 해당 페이지에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remain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어긋난 경우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상황별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alert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문구 노출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다음 페이지참고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자동 로그인 설정 </a:t>
                      </a:r>
                      <a:r>
                        <a:rPr lang="en-US" altLang="ko-KR" sz="800" dirty="0" smtClean="0"/>
                        <a:t>// default check.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비밀번호 찾기 이동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중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레이어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팝업 형태 아닌 브라우저 팝업형태로 제공 검토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(GSS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형태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132p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회원가입 </a:t>
                      </a:r>
                      <a:r>
                        <a:rPr lang="ko-KR" altLang="en-US" sz="800" baseline="0" dirty="0" smtClean="0"/>
                        <a:t>이동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128p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상황별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문구 다음페이지 참고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로그인 창 팝업 시점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로그인 선택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자동일정만들기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일정만들기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좋아요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공유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북마크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위시리스트담기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일정복사하기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 프린트하기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마이페이지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554515" y="1540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로그인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30685" y="2565389"/>
            <a:ext cx="3489958" cy="541627"/>
            <a:chOff x="2420381" y="5213384"/>
            <a:chExt cx="3489958" cy="541627"/>
          </a:xfrm>
        </p:grpSpPr>
        <p:sp>
          <p:nvSpPr>
            <p:cNvPr id="126" name="Rectangle 2"/>
            <p:cNvSpPr>
              <a:spLocks noChangeArrowheads="1"/>
            </p:cNvSpPr>
            <p:nvPr/>
          </p:nvSpPr>
          <p:spPr bwMode="auto">
            <a:xfrm>
              <a:off x="2865805" y="5213384"/>
              <a:ext cx="3044534" cy="541627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2052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381" y="5267119"/>
              <a:ext cx="309476" cy="30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2412383" y="3758843"/>
            <a:ext cx="924662" cy="257347"/>
            <a:chOff x="1829870" y="3520990"/>
            <a:chExt cx="924662" cy="257347"/>
          </a:xfrm>
        </p:grpSpPr>
        <p:sp>
          <p:nvSpPr>
            <p:cNvPr id="127" name="직사각형 126"/>
            <p:cNvSpPr/>
            <p:nvPr/>
          </p:nvSpPr>
          <p:spPr>
            <a:xfrm>
              <a:off x="1829870" y="3570416"/>
              <a:ext cx="201200" cy="197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L 도형 127"/>
            <p:cNvSpPr/>
            <p:nvPr/>
          </p:nvSpPr>
          <p:spPr>
            <a:xfrm rot="18394905">
              <a:off x="1858604" y="3581941"/>
              <a:ext cx="198706" cy="76803"/>
            </a:xfrm>
            <a:prstGeom prst="corner">
              <a:avLst>
                <a:gd name="adj1" fmla="val 28184"/>
                <a:gd name="adj2" fmla="val 31480"/>
              </a:avLst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036" y="3562893"/>
              <a:ext cx="734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자동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로그인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2395449" y="3245659"/>
            <a:ext cx="3025193" cy="470604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3682" y="33926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9208" y="1918838"/>
            <a:ext cx="3581435" cy="502077"/>
            <a:chOff x="2103708" y="2029285"/>
            <a:chExt cx="3581435" cy="502077"/>
          </a:xfrm>
        </p:grpSpPr>
        <p:grpSp>
          <p:nvGrpSpPr>
            <p:cNvPr id="6" name="그룹 5"/>
            <p:cNvGrpSpPr/>
            <p:nvPr/>
          </p:nvGrpSpPr>
          <p:grpSpPr>
            <a:xfrm>
              <a:off x="2103708" y="2029285"/>
              <a:ext cx="3581435" cy="502077"/>
              <a:chOff x="1930470" y="2065984"/>
              <a:chExt cx="3581435" cy="502077"/>
            </a:xfrm>
          </p:grpSpPr>
          <p:sp>
            <p:nvSpPr>
              <p:cNvPr id="124" name="Rectangle 2"/>
              <p:cNvSpPr>
                <a:spLocks noChangeArrowheads="1"/>
              </p:cNvSpPr>
              <p:nvPr/>
            </p:nvSpPr>
            <p:spPr bwMode="auto">
              <a:xfrm>
                <a:off x="2467371" y="2065984"/>
                <a:ext cx="3044534" cy="502077"/>
              </a:xfrm>
              <a:prstGeom prst="roundRect">
                <a:avLst>
                  <a:gd name="adj" fmla="val 9341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pic>
            <p:nvPicPr>
              <p:cNvPr id="2050" name="Picture 2" descr="email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0470" y="2097190"/>
                <a:ext cx="426336" cy="426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TextBox 143"/>
            <p:cNvSpPr txBox="1"/>
            <p:nvPr/>
          </p:nvSpPr>
          <p:spPr>
            <a:xfrm>
              <a:off x="2728662" y="2189358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464162" y="2748653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(6-16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255776" y="140157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1435776" y="20143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1525776" y="264257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2033902" y="33194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2033902" y="373290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657732" y="4870675"/>
            <a:ext cx="2303548" cy="1444771"/>
            <a:chOff x="561399" y="4020160"/>
            <a:chExt cx="3395133" cy="2242075"/>
          </a:xfrm>
        </p:grpSpPr>
        <p:sp>
          <p:nvSpPr>
            <p:cNvPr id="35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900" b="1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86475" y="4280041"/>
              <a:ext cx="650192" cy="382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알림</a:t>
              </a:r>
              <a:endParaRPr lang="en-US" altLang="ko-KR" sz="1000" b="1" dirty="0" smtClean="0">
                <a:latin typeface="+mn-ea"/>
                <a:ea typeface="+mn-ea"/>
              </a:endParaRPr>
            </a:p>
          </p:txBody>
        </p:sp>
        <p:pic>
          <p:nvPicPr>
            <p:cNvPr id="37" name="Picture 24" descr="close, delete, remov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900" b="1">
                  <a:latin typeface="+mj-ea"/>
                  <a:ea typeface="+mj-ea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23814" y="5467920"/>
                <a:ext cx="344319" cy="30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5875" y="4645360"/>
              <a:ext cx="2769464" cy="71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가입 승인 </a:t>
              </a:r>
              <a:r>
                <a:rPr lang="ko-KR" altLang="en-US" dirty="0" err="1" smtClean="0">
                  <a:latin typeface="+mn-ea"/>
                  <a:ea typeface="+mn-ea"/>
                </a:rPr>
                <a:t>대기중입니다</a:t>
              </a:r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dirty="0" smtClean="0">
                  <a:latin typeface="+mn-ea"/>
                  <a:ea typeface="+mn-ea"/>
                </a:rPr>
                <a:t> </a:t>
              </a:r>
              <a:r>
                <a:rPr lang="ko-KR" altLang="en-US" dirty="0" err="1" smtClean="0">
                  <a:latin typeface="+mn-ea"/>
                  <a:ea typeface="+mn-ea"/>
                </a:rPr>
                <a:t>인증후</a:t>
              </a:r>
              <a:r>
                <a:rPr lang="en-US" altLang="ko-KR" dirty="0" smtClean="0">
                  <a:latin typeface="+mn-ea"/>
                  <a:ea typeface="+mn-ea"/>
                </a:rPr>
                <a:t>, </a:t>
              </a:r>
              <a:r>
                <a:rPr lang="ko-KR" altLang="en-US" smtClean="0">
                  <a:latin typeface="+mn-ea"/>
                  <a:ea typeface="+mn-ea"/>
                </a:rPr>
                <a:t>로그인이 가능합니다</a:t>
              </a:r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40" name="타원형 설명선 39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541553" y="6369758"/>
            <a:ext cx="3597460" cy="276999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메일 인증 전 로그인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알림팝업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확인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인증키 발송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입력 페이지 이동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376108" y="4105106"/>
            <a:ext cx="1473329" cy="376726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894825" y="4105106"/>
            <a:ext cx="1525817" cy="376726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36417" y="417035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찾기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08919" y="41703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89" name="타원형 설명선 88"/>
          <p:cNvSpPr/>
          <p:nvPr/>
        </p:nvSpPr>
        <p:spPr bwMode="auto">
          <a:xfrm>
            <a:off x="2033902" y="41513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6" name="타원형 설명선 145"/>
          <p:cNvSpPr/>
          <p:nvPr/>
        </p:nvSpPr>
        <p:spPr bwMode="auto">
          <a:xfrm>
            <a:off x="5564469" y="4113467"/>
            <a:ext cx="180000" cy="180000"/>
          </a:xfrm>
          <a:prstGeom prst="wedgeEllipseCallout">
            <a:avLst>
              <a:gd name="adj1" fmla="val -56954"/>
              <a:gd name="adj2" fmla="val 67382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6546" y="3143768"/>
            <a:ext cx="205585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로그인 완료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→ </a:t>
            </a:r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해당 위치 화면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remain.</a:t>
            </a:r>
            <a:endParaRPr lang="ko-KR" altLang="en-US" dirty="0">
              <a:solidFill>
                <a:srgbClr val="FF33CC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꺾인 연결선 12"/>
          <p:cNvCxnSpPr>
            <a:stCxn id="132" idx="3"/>
            <a:endCxn id="35" idx="3"/>
          </p:cNvCxnSpPr>
          <p:nvPr/>
        </p:nvCxnSpPr>
        <p:spPr>
          <a:xfrm>
            <a:off x="5420642" y="3480961"/>
            <a:ext cx="1540638" cy="2112100"/>
          </a:xfrm>
          <a:prstGeom prst="bentConnector3">
            <a:avLst>
              <a:gd name="adj1" fmla="val 1098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8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모서리가 둥근 직사각형 103"/>
          <p:cNvSpPr/>
          <p:nvPr/>
        </p:nvSpPr>
        <p:spPr>
          <a:xfrm>
            <a:off x="7550390" y="5279194"/>
            <a:ext cx="1302140" cy="30415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페이지 이동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링크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5" name="꺾인 연결선 104"/>
          <p:cNvCxnSpPr>
            <a:stCxn id="29" idx="3"/>
            <a:endCxn id="104" idx="0"/>
          </p:cNvCxnSpPr>
          <p:nvPr/>
        </p:nvCxnSpPr>
        <p:spPr>
          <a:xfrm>
            <a:off x="7698294" y="3659153"/>
            <a:ext cx="503166" cy="1620041"/>
          </a:xfrm>
          <a:prstGeom prst="bentConnector2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2626" y="1074353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22" idx="3"/>
            <a:endCxn id="32" idx="2"/>
          </p:cNvCxnSpPr>
          <p:nvPr/>
        </p:nvCxnSpPr>
        <p:spPr>
          <a:xfrm>
            <a:off x="3786151" y="2009640"/>
            <a:ext cx="5306397" cy="1633304"/>
          </a:xfrm>
          <a:prstGeom prst="bentConnector4">
            <a:avLst>
              <a:gd name="adj1" fmla="val 5515"/>
              <a:gd name="adj2" fmla="val 162915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3"/>
            <a:endCxn id="20" idx="1"/>
          </p:cNvCxnSpPr>
          <p:nvPr/>
        </p:nvCxnSpPr>
        <p:spPr>
          <a:xfrm flipV="1">
            <a:off x="1066626" y="1287378"/>
            <a:ext cx="495762" cy="297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562388" y="1071378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22151" y="1074353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22151" y="1793640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최근검색어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22151" y="239128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인기검색어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37782" y="1077210"/>
            <a:ext cx="130214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96154" y="1078731"/>
            <a:ext cx="130214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프리미엄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96154" y="1780774"/>
            <a:ext cx="130214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장소 및 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22151" y="2994944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96154" y="2346521"/>
            <a:ext cx="130214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플랜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96154" y="3507076"/>
            <a:ext cx="1302140" cy="30415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바이두검색연동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579455" y="1784762"/>
            <a:ext cx="1026186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검색결과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579455" y="3210944"/>
            <a:ext cx="1026186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37782" y="1774075"/>
            <a:ext cx="1302140" cy="451565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 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0" idx="3"/>
            <a:endCxn id="21" idx="1"/>
          </p:cNvCxnSpPr>
          <p:nvPr/>
        </p:nvCxnSpPr>
        <p:spPr>
          <a:xfrm>
            <a:off x="2426388" y="1287378"/>
            <a:ext cx="495763" cy="297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1" idx="3"/>
            <a:endCxn id="24" idx="1"/>
          </p:cNvCxnSpPr>
          <p:nvPr/>
        </p:nvCxnSpPr>
        <p:spPr>
          <a:xfrm>
            <a:off x="3786151" y="1290353"/>
            <a:ext cx="651631" cy="285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4" idx="3"/>
            <a:endCxn id="25" idx="1"/>
          </p:cNvCxnSpPr>
          <p:nvPr/>
        </p:nvCxnSpPr>
        <p:spPr>
          <a:xfrm>
            <a:off x="5739922" y="1293210"/>
            <a:ext cx="656232" cy="152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3" idx="3"/>
            <a:endCxn id="32" idx="2"/>
          </p:cNvCxnSpPr>
          <p:nvPr/>
        </p:nvCxnSpPr>
        <p:spPr>
          <a:xfrm>
            <a:off x="3786151" y="2607281"/>
            <a:ext cx="5306397" cy="1035663"/>
          </a:xfrm>
          <a:prstGeom prst="bentConnector4">
            <a:avLst>
              <a:gd name="adj1" fmla="val 5515"/>
              <a:gd name="adj2" fmla="val 199221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7" idx="3"/>
            <a:endCxn id="32" idx="2"/>
          </p:cNvCxnSpPr>
          <p:nvPr/>
        </p:nvCxnSpPr>
        <p:spPr>
          <a:xfrm>
            <a:off x="3786151" y="3210944"/>
            <a:ext cx="5306397" cy="432000"/>
          </a:xfrm>
          <a:prstGeom prst="bentConnector4">
            <a:avLst>
              <a:gd name="adj1" fmla="val 5515"/>
              <a:gd name="adj2" fmla="val 335813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3" idx="2"/>
            <a:endCxn id="29" idx="1"/>
          </p:cNvCxnSpPr>
          <p:nvPr/>
        </p:nvCxnSpPr>
        <p:spPr>
          <a:xfrm rot="16200000" flipH="1">
            <a:off x="5025747" y="2288745"/>
            <a:ext cx="1433513" cy="130730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6396154" y="2943261"/>
            <a:ext cx="130214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33" idx="1"/>
            <a:endCxn id="27" idx="2"/>
          </p:cNvCxnSpPr>
          <p:nvPr/>
        </p:nvCxnSpPr>
        <p:spPr>
          <a:xfrm rot="10800000" flipV="1">
            <a:off x="3354152" y="1999858"/>
            <a:ext cx="1083631" cy="1427086"/>
          </a:xfrm>
          <a:prstGeom prst="bentConnector4">
            <a:avLst>
              <a:gd name="adj1" fmla="val 13659"/>
              <a:gd name="adj2" fmla="val 11601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6" idx="3"/>
            <a:endCxn id="31" idx="1"/>
          </p:cNvCxnSpPr>
          <p:nvPr/>
        </p:nvCxnSpPr>
        <p:spPr>
          <a:xfrm>
            <a:off x="7698294" y="1996774"/>
            <a:ext cx="881161" cy="398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4" idx="3"/>
            <a:endCxn id="28" idx="1"/>
          </p:cNvCxnSpPr>
          <p:nvPr/>
        </p:nvCxnSpPr>
        <p:spPr>
          <a:xfrm>
            <a:off x="5739922" y="1293210"/>
            <a:ext cx="656232" cy="126931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4" idx="3"/>
            <a:endCxn id="66" idx="1"/>
          </p:cNvCxnSpPr>
          <p:nvPr/>
        </p:nvCxnSpPr>
        <p:spPr>
          <a:xfrm>
            <a:off x="5739922" y="1293210"/>
            <a:ext cx="656232" cy="1866051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4" idx="3"/>
            <a:endCxn id="26" idx="1"/>
          </p:cNvCxnSpPr>
          <p:nvPr/>
        </p:nvCxnSpPr>
        <p:spPr>
          <a:xfrm>
            <a:off x="5739922" y="1293210"/>
            <a:ext cx="656232" cy="70356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8" idx="3"/>
            <a:endCxn id="31" idx="1"/>
          </p:cNvCxnSpPr>
          <p:nvPr/>
        </p:nvCxnSpPr>
        <p:spPr>
          <a:xfrm flipV="1">
            <a:off x="7698294" y="2000762"/>
            <a:ext cx="881161" cy="56175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6" idx="3"/>
            <a:endCxn id="31" idx="1"/>
          </p:cNvCxnSpPr>
          <p:nvPr/>
        </p:nvCxnSpPr>
        <p:spPr>
          <a:xfrm flipV="1">
            <a:off x="7698294" y="2000762"/>
            <a:ext cx="881161" cy="115849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1" idx="2"/>
            <a:endCxn id="32" idx="0"/>
          </p:cNvCxnSpPr>
          <p:nvPr/>
        </p:nvCxnSpPr>
        <p:spPr>
          <a:xfrm>
            <a:off x="9092548" y="2216762"/>
            <a:ext cx="0" cy="994182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130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26289"/>
              </p:ext>
            </p:extLst>
          </p:nvPr>
        </p:nvGraphicFramePr>
        <p:xfrm>
          <a:off x="392432" y="1012675"/>
          <a:ext cx="9091629" cy="28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/>
                <a:gridCol w="3305321"/>
                <a:gridCol w="1100678"/>
                <a:gridCol w="3650515"/>
              </a:tblGrid>
              <a:tr h="25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4591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로그인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미입력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선택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잘못 입력한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올바른 이메일 주소를 입력 해주십시오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잘못된 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확인해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없는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입력하신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등록된 계정이 없습니다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미입력시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비밀번호가 잘못 입력된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비밀번호가 일치하지 않습니다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가입 인증 메일발송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인증 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로그인 시도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가입 승인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대기중입니다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인증후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로그인이 가능합니다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이메일주소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800" dirty="0" smtClean="0"/>
                        <a:t>E-mail </a:t>
                      </a:r>
                      <a:r>
                        <a:rPr lang="ko-KR" altLang="en-US" sz="800" smtClean="0"/>
                        <a:t>주소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800" dirty="0" smtClean="0"/>
                        <a:t>비밀번호입력 </a:t>
                      </a:r>
                      <a:r>
                        <a:rPr lang="en-US" altLang="ko-KR" sz="800" dirty="0" smtClean="0"/>
                        <a:t>(6-16</a:t>
                      </a:r>
                      <a:r>
                        <a:rPr lang="ko-KR" altLang="en-US" sz="800" smtClean="0"/>
                        <a:t>자리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자동로그인 선택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800" dirty="0" smtClean="0"/>
                        <a:t>자동 로그인</a:t>
                      </a:r>
                      <a:r>
                        <a:rPr lang="ko-KR" altLang="en-US" sz="800" baseline="0" dirty="0" smtClean="0"/>
                        <a:t> 설정이 해제되었습니다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0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131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57738"/>
              </p:ext>
            </p:extLst>
          </p:nvPr>
        </p:nvGraphicFramePr>
        <p:xfrm>
          <a:off x="7302637" y="63500"/>
          <a:ext cx="2571367" cy="37381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4F81BD"/>
                          </a:solidFill>
                        </a:rPr>
                        <a:t>*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800" b="1" dirty="0" smtClean="0">
                          <a:solidFill>
                            <a:srgbClr val="4F81BD"/>
                          </a:solidFill>
                        </a:rPr>
                        <a:t> </a:t>
                      </a:r>
                      <a:r>
                        <a:rPr lang="ko-KR" altLang="en-US" sz="800" dirty="0" smtClean="0"/>
                        <a:t>이메일 주소 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사용자 이름 또는 닉네임 입력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중복체크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중복 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alert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문구 노출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비밀번호 입력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(6~16</a:t>
                      </a:r>
                      <a:r>
                        <a:rPr lang="ko-KR" altLang="en-US" sz="800" baseline="0" dirty="0" smtClean="0"/>
                        <a:t> 자리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어긋날 경우 폼 하단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validation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        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문구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노출 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dirty="0" smtClean="0"/>
                        <a:t>비밀번호 재입력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어긋날 경우 폼 하단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validation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        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문구 노출 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선택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생년월일 입력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성별선택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상황별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문구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p.135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46501" y="14108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u="sng" dirty="0" smtClean="0">
                <a:latin typeface="+mn-ea"/>
                <a:ea typeface="+mn-ea"/>
              </a:rPr>
              <a:t>회원가입</a:t>
            </a:r>
            <a:endParaRPr lang="en-US" altLang="ko-KR" sz="1100" b="1" u="sng" dirty="0" smtClean="0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54422" y="1743731"/>
            <a:ext cx="1266700" cy="379049"/>
            <a:chOff x="2316550" y="1575901"/>
            <a:chExt cx="1266700" cy="379049"/>
          </a:xfrm>
        </p:grpSpPr>
        <p:sp>
          <p:nvSpPr>
            <p:cNvPr id="124" name="Rectangle 2"/>
            <p:cNvSpPr>
              <a:spLocks noChangeArrowheads="1"/>
            </p:cNvSpPr>
            <p:nvPr/>
          </p:nvSpPr>
          <p:spPr bwMode="auto">
            <a:xfrm>
              <a:off x="2720830" y="1575901"/>
              <a:ext cx="862420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2050" name="Picture 2" descr="email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550" y="1666452"/>
              <a:ext cx="257122" cy="211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2362452" y="3141972"/>
            <a:ext cx="2565893" cy="379049"/>
            <a:chOff x="3035668" y="5213384"/>
            <a:chExt cx="2782631" cy="577818"/>
          </a:xfrm>
        </p:grpSpPr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3478563" y="5213384"/>
              <a:ext cx="2339736" cy="57781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43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68" y="5346375"/>
              <a:ext cx="307671" cy="34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308198" y="2462424"/>
            <a:ext cx="2617855" cy="379049"/>
            <a:chOff x="2260868" y="2142038"/>
            <a:chExt cx="2617855" cy="379049"/>
          </a:xfrm>
        </p:grpSpPr>
        <p:sp>
          <p:nvSpPr>
            <p:cNvPr id="126" name="Rectangle 2"/>
            <p:cNvSpPr>
              <a:spLocks noChangeArrowheads="1"/>
            </p:cNvSpPr>
            <p:nvPr/>
          </p:nvSpPr>
          <p:spPr bwMode="auto">
            <a:xfrm>
              <a:off x="2720829" y="2142038"/>
              <a:ext cx="2157894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9218" name="Picture 2" descr="account, human, person, u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868" y="2150480"/>
              <a:ext cx="362163" cy="36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2367751" y="3770381"/>
            <a:ext cx="2565893" cy="379049"/>
            <a:chOff x="3035668" y="5213384"/>
            <a:chExt cx="2782631" cy="577818"/>
          </a:xfrm>
        </p:grpSpPr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3472709" y="5213384"/>
              <a:ext cx="2345590" cy="57781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50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68" y="5346375"/>
              <a:ext cx="307671" cy="34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2420773" y="5255615"/>
            <a:ext cx="1323986" cy="317447"/>
            <a:chOff x="2259907" y="3821789"/>
            <a:chExt cx="1323986" cy="317447"/>
          </a:xfrm>
        </p:grpSpPr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2259907" y="3821789"/>
              <a:ext cx="1323986" cy="309256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58163" y="3853141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35660" y="3874811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Date</a:t>
              </a:r>
              <a:r>
                <a:rPr lang="ko-KR" altLang="en-US" sz="9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of birth</a:t>
              </a:r>
            </a:p>
          </p:txBody>
        </p:sp>
      </p:grp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3891723" y="5347737"/>
            <a:ext cx="144000" cy="144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4459296" y="5347737"/>
            <a:ext cx="144000" cy="144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7890" y="531459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남성         여성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사각형 설명선 64"/>
          <p:cNvSpPr/>
          <p:nvPr/>
        </p:nvSpPr>
        <p:spPr>
          <a:xfrm>
            <a:off x="719246" y="5141819"/>
            <a:ext cx="1303168" cy="1238616"/>
          </a:xfrm>
          <a:prstGeom prst="wedgeRectCallout">
            <a:avLst>
              <a:gd name="adj1" fmla="val 77721"/>
              <a:gd name="adj2" fmla="val -24389"/>
            </a:avLst>
          </a:prstGeom>
          <a:solidFill>
            <a:schemeClr val="bg1"/>
          </a:solidFill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78501" y="3217865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(6-16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00843" y="384543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확인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3988" y="2553964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Profile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name</a:t>
            </a: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2263655" y="1752715"/>
            <a:ext cx="422649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8" name="Rectangle 2"/>
          <p:cNvSpPr>
            <a:spLocks noChangeArrowheads="1"/>
          </p:cNvSpPr>
          <p:nvPr/>
        </p:nvSpPr>
        <p:spPr bwMode="auto">
          <a:xfrm>
            <a:off x="2273113" y="2471315"/>
            <a:ext cx="422649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2275805" y="3153291"/>
            <a:ext cx="414760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2283596" y="3773282"/>
            <a:ext cx="414760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930760" y="132080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1936988" y="16927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1931980" y="23992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1931980" y="31419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1935124" y="432608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9" name="타원형 설명선 88"/>
          <p:cNvSpPr/>
          <p:nvPr/>
        </p:nvSpPr>
        <p:spPr bwMode="auto">
          <a:xfrm>
            <a:off x="5047457" y="5136341"/>
            <a:ext cx="180000" cy="180000"/>
          </a:xfrm>
          <a:prstGeom prst="wedgeEllipseCallout">
            <a:avLst>
              <a:gd name="adj1" fmla="val -71064"/>
              <a:gd name="adj2" fmla="val 767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61" y="5204069"/>
            <a:ext cx="1186576" cy="11426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98450" y="2489231"/>
            <a:ext cx="614265" cy="314428"/>
            <a:chOff x="4392000" y="2323843"/>
            <a:chExt cx="614265" cy="314428"/>
          </a:xfrm>
        </p:grpSpPr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>
              <a:off x="4392000" y="2323843"/>
              <a:ext cx="614265" cy="314428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04478" y="235687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중복체크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89797" y="1770265"/>
            <a:ext cx="614265" cy="314428"/>
            <a:chOff x="4392000" y="2323843"/>
            <a:chExt cx="614265" cy="314428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4392000" y="2323843"/>
              <a:ext cx="614265" cy="314428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04478" y="235687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중복체크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21590" y="2167121"/>
            <a:ext cx="3204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□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이메일을 통한 상품 및 이벤트 정보 수신에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동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의 합니다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 (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선택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07824" y="2864258"/>
            <a:ext cx="2271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이름에 특수문자는 사용하실 수 없습니다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1634" y="3556076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공백은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  <a:latin typeface="맑은 고딕"/>
                <a:ea typeface="맑은 고딕"/>
              </a:rPr>
              <a:t>입력하실 수 없습니다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2684700" y="4233180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공백은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  <a:latin typeface="맑은 고딕"/>
                <a:ea typeface="맑은 고딕"/>
              </a:rPr>
              <a:t>입력하실 수 없습니다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15" name="아래쪽 화살표 114"/>
          <p:cNvSpPr/>
          <p:nvPr/>
        </p:nvSpPr>
        <p:spPr>
          <a:xfrm>
            <a:off x="3075204" y="5858371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517577" y="5956049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다음페이지 계속</a:t>
            </a:r>
          </a:p>
        </p:txBody>
      </p:sp>
      <p:sp>
        <p:nvSpPr>
          <p:cNvPr id="57" name="직사각형 56"/>
          <p:cNvSpPr/>
          <p:nvPr/>
        </p:nvSpPr>
        <p:spPr bwMode="auto">
          <a:xfrm flipH="1">
            <a:off x="7130434" y="2183701"/>
            <a:ext cx="45719" cy="3168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rtlCol="0" anchor="ctr"/>
          <a:lstStyle/>
          <a:p>
            <a:pPr algn="ctr" eaLnBrk="1" hangingPunct="1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96466" y="182123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E-mail           @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4063344" y="1751909"/>
            <a:ext cx="862420" cy="379049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2515" y="45414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전화번호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9317" y="4547344"/>
            <a:ext cx="2102950" cy="219078"/>
            <a:chOff x="6857589" y="5736571"/>
            <a:chExt cx="2102950" cy="219078"/>
          </a:xfrm>
        </p:grpSpPr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6857589" y="5736571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68" name="Rectangle 2"/>
            <p:cNvSpPr>
              <a:spLocks noChangeArrowheads="1"/>
            </p:cNvSpPr>
            <p:nvPr/>
          </p:nvSpPr>
          <p:spPr bwMode="auto">
            <a:xfrm>
              <a:off x="7585953" y="5736571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19226" y="5738388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87" name="Rectangle 2"/>
            <p:cNvSpPr>
              <a:spLocks noChangeArrowheads="1"/>
            </p:cNvSpPr>
            <p:nvPr/>
          </p:nvSpPr>
          <p:spPr bwMode="auto">
            <a:xfrm>
              <a:off x="8321843" y="5738388"/>
              <a:ext cx="638696" cy="216000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63067" y="574020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6941123" y="5746998"/>
              <a:ext cx="470060" cy="205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latin typeface="+mj-ea"/>
                  <a:ea typeface="+mj-ea"/>
                </a:rPr>
                <a:t> </a:t>
              </a:r>
              <a:r>
                <a:rPr lang="ko-KR" altLang="en-US" sz="700" dirty="0" smtClean="0">
                  <a:latin typeface="+mj-ea"/>
                  <a:ea typeface="+mj-ea"/>
                </a:rPr>
                <a:t>선택 </a:t>
              </a:r>
              <a:r>
                <a:rPr lang="en-US" altLang="ko-KR" sz="700" dirty="0" smtClean="0">
                  <a:latin typeface="+mj-ea"/>
                  <a:ea typeface="+mj-ea"/>
                </a:rPr>
                <a:t>▼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065781" y="4804433"/>
            <a:ext cx="3663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□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SMS/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/>
              </a:rPr>
              <a:t>전화를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/>
              </a:rPr>
              <a:t>통한 상품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/>
              </a:rPr>
              <a:t>이벤트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/>
              </a:rPr>
              <a:t>금융상품 정보 수신에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동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의 합니다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 (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선택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093200" y="2047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22414" y="4484557"/>
            <a:ext cx="3652421" cy="671480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45688" y="4223597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B0F0"/>
                </a:solidFill>
                <a:latin typeface="+mn-ea"/>
                <a:ea typeface="+mn-ea"/>
              </a:rPr>
              <a:t>GS </a:t>
            </a:r>
            <a:r>
              <a:rPr lang="ko-KR" altLang="en-US" sz="1200" smtClean="0">
                <a:solidFill>
                  <a:srgbClr val="00B0F0"/>
                </a:solidFill>
                <a:latin typeface="+mn-ea"/>
                <a:ea typeface="+mn-ea"/>
              </a:rPr>
              <a:t>정책</a:t>
            </a:r>
            <a:r>
              <a:rPr lang="en-US" altLang="ko-KR" sz="1200" dirty="0" smtClean="0">
                <a:solidFill>
                  <a:srgbClr val="00B0F0"/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rgbClr val="00B0F0"/>
                </a:solidFill>
                <a:latin typeface="+mn-ea"/>
                <a:ea typeface="+mn-ea"/>
              </a:rPr>
              <a:t>변경으로 인한 추가</a:t>
            </a:r>
            <a:endParaRPr lang="ko-KR" altLang="en-US" sz="1200" dirty="0" smtClean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0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132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44671"/>
              </p:ext>
            </p:extLst>
          </p:nvPr>
        </p:nvGraphicFramePr>
        <p:xfrm>
          <a:off x="7227000" y="63500"/>
          <a:ext cx="2655471" cy="536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3477"/>
                <a:gridCol w="2261994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이용약관동의</a:t>
                      </a:r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영역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smtClean="0"/>
                        <a:t>구성 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동의 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주요내용 </a:t>
                      </a:r>
                      <a:r>
                        <a:rPr lang="ko-KR" altLang="en-US" sz="800" dirty="0" err="1" smtClean="0"/>
                        <a:t>미리보기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전문보기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 버튼 원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각 영역 하단  </a:t>
                      </a:r>
                      <a:endParaRPr lang="en-US" altLang="ko-KR" sz="800" strike="noStrik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전문 노출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자세히 버튼 재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전문 숨김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개인정보 이용약관 동의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구성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r>
                        <a:rPr lang="en-US" altLang="ko-KR" sz="800" dirty="0" smtClean="0"/>
                        <a:t>-  </a:t>
                      </a:r>
                      <a:r>
                        <a:rPr lang="ko-KR" altLang="en-US" sz="800" smtClean="0"/>
                        <a:t>동의 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주요</a:t>
                      </a:r>
                      <a:r>
                        <a:rPr lang="ko-KR" altLang="en-US" sz="800" baseline="0" dirty="0" smtClean="0"/>
                        <a:t> 정보 </a:t>
                      </a:r>
                      <a:r>
                        <a:rPr lang="ko-KR" altLang="en-US" sz="800" dirty="0" err="1" smtClean="0"/>
                        <a:t>미리보기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 선택 시 약관내용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위치정보이용약관 동의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구성 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동의선택박스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전분보기 선택 시 이용약관</a:t>
                      </a:r>
                      <a:r>
                        <a:rPr lang="ko-KR" altLang="en-US" sz="800" baseline="0" dirty="0" smtClean="0"/>
                        <a:t> 내용 팝업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약관 기재 내용 고지 및 이용연령제한 고지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약관 및 갱인정보 취급방침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위치정보 이용약관은 홈페이지 하간에 전문이 게제 되어 있습니다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“14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세 미만 고객은 일부 서비스 이용이 제한되오니 양해부탁드립니다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.” –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쇼핑몰이용 제한경우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일정만들기 사용제한없음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약관 전체동의 선택 박스</a:t>
                      </a:r>
                      <a:r>
                        <a:rPr lang="ko-KR" altLang="en-US" sz="800" baseline="0" dirty="0" smtClean="0"/>
                        <a:t> 및 안내 내용고지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smtClean="0"/>
                        <a:t>약관 및 개인정보 동의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위치정보 이용약관 동의 내용을 확인하고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smtClean="0"/>
                        <a:t>동의 합니다</a:t>
                      </a:r>
                      <a:r>
                        <a:rPr lang="en-US" altLang="ko-KR" sz="800" baseline="0" dirty="0" smtClean="0"/>
                        <a:t>.”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전체동의 선택 시 상위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가지 이용약관 동의 선택박스 체크 상태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닫기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회원가입 버튼구성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닫기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이전페이지 이동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회원가입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이메일 인증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약관미동의 회원가입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alert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노출</a:t>
                      </a:r>
                      <a:endParaRPr lang="ko-KR" altLang="en-US" sz="8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4065322" y="5978345"/>
            <a:ext cx="1160032" cy="352974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49320" y="6029326"/>
            <a:ext cx="76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299516" y="11947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299516" y="246692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397882" y="40602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397882" y="441814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400552" y="49712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2830863" y="5969878"/>
            <a:ext cx="1160032" cy="352974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rgbClr val="B2B2B2"/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36978" y="6046514"/>
            <a:ext cx="179295" cy="1862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닫기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51315" y="138536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78952" y="2550867"/>
            <a:ext cx="14189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개인정보이용 약관 동의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5084" y="263264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12" name="TextBox 111"/>
          <p:cNvSpPr txBox="1"/>
          <p:nvPr/>
        </p:nvSpPr>
        <p:spPr>
          <a:xfrm>
            <a:off x="664289" y="4666783"/>
            <a:ext cx="3191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※ 14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세 미만 </a:t>
            </a:r>
            <a:r>
              <a:rPr lang="ko-KR" altLang="en-US" sz="700" b="1" smtClean="0">
                <a:solidFill>
                  <a:srgbClr val="FF0000"/>
                </a:solidFill>
                <a:latin typeface="+mn-ea"/>
                <a:ea typeface="+mn-ea"/>
              </a:rPr>
              <a:t>고객은 일부 서비스 이용이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제한 되오니 양해 부탁 드립니다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3" name="아래쪽 화살표 112"/>
          <p:cNvSpPr/>
          <p:nvPr/>
        </p:nvSpPr>
        <p:spPr>
          <a:xfrm>
            <a:off x="2846837" y="272427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14612" y="353171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이전페이지 계속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1778" y="1275789"/>
            <a:ext cx="9573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동의 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4874" y="4126130"/>
            <a:ext cx="1768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위치정보이용약관 동의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전문보기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0016" y="1648665"/>
            <a:ext cx="6667932" cy="814885"/>
            <a:chOff x="227475" y="1381258"/>
            <a:chExt cx="7020780" cy="2419586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27475" y="1381273"/>
              <a:ext cx="7020780" cy="2419571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rtlCol="0" anchor="ctr"/>
            <a:lstStyle/>
            <a:p>
              <a:pPr algn="ctr" eaLnBrk="1" hangingPunct="1"/>
              <a:endParaRPr lang="ko-KR" altLang="en-US" sz="800" b="1" dirty="0">
                <a:latin typeface="+mn-ea"/>
                <a:ea typeface="+mn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7077759" y="1381258"/>
              <a:ext cx="72000" cy="2351633"/>
              <a:chOff x="7077759" y="1381258"/>
              <a:chExt cx="72000" cy="2351633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7113240" y="1381258"/>
                <a:ext cx="0" cy="235163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119"/>
              <p:cNvSpPr/>
              <p:nvPr/>
            </p:nvSpPr>
            <p:spPr bwMode="auto">
              <a:xfrm>
                <a:off x="7077759" y="2464599"/>
                <a:ext cx="72000" cy="5344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rtlCol="0" anchor="ctr"/>
              <a:lstStyle/>
              <a:p>
                <a:pPr algn="ctr" eaLnBrk="1" hangingPunct="1"/>
                <a:endParaRPr lang="ko-KR" altLang="en-US" sz="800" b="1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356860" y="1627503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제</a:t>
            </a:r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>
                <a:latin typeface="+mn-ea"/>
                <a:ea typeface="+mn-ea"/>
              </a:rPr>
              <a:t>조</a:t>
            </a:r>
            <a:r>
              <a:rPr lang="en-US" altLang="ko-KR" sz="800" b="1" dirty="0">
                <a:latin typeface="+mn-ea"/>
                <a:ea typeface="+mn-ea"/>
              </a:rPr>
              <a:t>(</a:t>
            </a:r>
            <a:r>
              <a:rPr lang="ko-KR" altLang="en-US" sz="800" b="1" dirty="0">
                <a:latin typeface="+mn-ea"/>
                <a:ea typeface="+mn-ea"/>
              </a:rPr>
              <a:t>목적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</a:p>
          <a:p>
            <a:r>
              <a:rPr lang="ko-KR" altLang="en-US" sz="800" dirty="0">
                <a:latin typeface="+mn-ea"/>
                <a:ea typeface="+mn-ea"/>
              </a:rPr>
              <a:t>이 약관은 주식회사 </a:t>
            </a:r>
            <a:r>
              <a:rPr lang="en-US" altLang="ko-KR" sz="800" dirty="0">
                <a:latin typeface="+mn-ea"/>
                <a:ea typeface="+mn-ea"/>
              </a:rPr>
              <a:t>GS</a:t>
            </a:r>
            <a:r>
              <a:rPr lang="ko-KR" altLang="en-US" sz="800" dirty="0">
                <a:latin typeface="+mn-ea"/>
                <a:ea typeface="+mn-ea"/>
              </a:rPr>
              <a:t>홈쇼핑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전자상거래 사업자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이하 “회사”라고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이 운영하는 </a:t>
            </a:r>
            <a:r>
              <a:rPr lang="en-US" altLang="ko-KR" sz="800" dirty="0">
                <a:latin typeface="+mn-ea"/>
                <a:ea typeface="+mn-ea"/>
              </a:rPr>
              <a:t>GS SHOP </a:t>
            </a:r>
            <a:r>
              <a:rPr lang="ko-KR" altLang="en-US" sz="800" dirty="0" err="1">
                <a:latin typeface="+mn-ea"/>
                <a:ea typeface="+mn-ea"/>
              </a:rPr>
              <a:t>사이버몰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이하 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몰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이라고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에서 제공하는 인터넷 관련 서비스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이하 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서비스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를 이용함에 있어 “몰”과 이용자의 권리</a:t>
            </a:r>
            <a:r>
              <a:rPr lang="en-US" altLang="ko-KR" sz="800" dirty="0">
                <a:latin typeface="+mn-ea"/>
                <a:ea typeface="+mn-ea"/>
              </a:rPr>
              <a:t>·</a:t>
            </a:r>
            <a:r>
              <a:rPr lang="ko-KR" altLang="en-US" sz="800" dirty="0">
                <a:latin typeface="+mn-ea"/>
                <a:ea typeface="+mn-ea"/>
              </a:rPr>
              <a:t>의무 및 책임사항을 규정함을 목적으로 합니다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※ PC</a:t>
            </a:r>
            <a:r>
              <a:rPr lang="ko-KR" altLang="en-US" sz="800" dirty="0">
                <a:latin typeface="+mn-ea"/>
                <a:ea typeface="+mn-ea"/>
              </a:rPr>
              <a:t>통신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 err="1">
                <a:latin typeface="+mn-ea"/>
                <a:ea typeface="+mn-ea"/>
              </a:rPr>
              <a:t>모바일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무선</a:t>
            </a:r>
            <a:r>
              <a:rPr lang="en-US" altLang="ko-KR" sz="800" dirty="0">
                <a:latin typeface="+mn-ea"/>
                <a:ea typeface="+mn-ea"/>
              </a:rPr>
              <a:t>, VoIP, IPTV, </a:t>
            </a:r>
            <a:r>
              <a:rPr lang="ko-KR" altLang="en-US" sz="800" dirty="0">
                <a:latin typeface="+mn-ea"/>
                <a:ea typeface="+mn-ea"/>
              </a:rPr>
              <a:t>데이터방송 등을 이용하는 전자거래에 대해서도 그 성질에 반하지 않는 한 이 약관을 준용합니다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  <a:endParaRPr lang="en-US" altLang="ko-KR" sz="800" dirty="0">
              <a:latin typeface="+mn-ea"/>
              <a:ea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250"/>
              </p:ext>
            </p:extLst>
          </p:nvPr>
        </p:nvGraphicFramePr>
        <p:xfrm>
          <a:off x="356860" y="2867706"/>
          <a:ext cx="66611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01"/>
                <a:gridCol w="2104156"/>
                <a:gridCol w="1255875"/>
                <a:gridCol w="2674617"/>
              </a:tblGrid>
              <a:tr h="149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수집항목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수집목적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가입시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 이름 또는 별명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회원식별 및 연락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회원탈퇴 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90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거래발생시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영문이름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여권번호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및 배송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불만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처리시 본인확인 및 연락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전상법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등 관련법률에 의한 보관기간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649697" y="4472600"/>
            <a:ext cx="4642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※ </a:t>
            </a:r>
            <a:r>
              <a:rPr lang="ko-KR" altLang="en-US" sz="800" b="1" dirty="0" smtClean="0">
                <a:latin typeface="+mn-ea"/>
                <a:ea typeface="+mn-ea"/>
              </a:rPr>
              <a:t>약관 및 </a:t>
            </a:r>
            <a:r>
              <a:rPr lang="ko-KR" altLang="en-US" sz="800" b="1" smtClean="0">
                <a:latin typeface="+mn-ea"/>
                <a:ea typeface="+mn-ea"/>
              </a:rPr>
              <a:t>개인정보 취급방침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smtClean="0">
                <a:latin typeface="+mn-ea"/>
                <a:ea typeface="+mn-ea"/>
              </a:rPr>
              <a:t>위치정보 이용약관은 </a:t>
            </a:r>
            <a:r>
              <a:rPr lang="ko-KR" altLang="en-US" sz="800" b="1" dirty="0" smtClean="0">
                <a:latin typeface="+mn-ea"/>
                <a:ea typeface="+mn-ea"/>
              </a:rPr>
              <a:t>홈페이지 하단에 전문이 게재되어 있습니다</a:t>
            </a:r>
            <a:r>
              <a:rPr lang="en-US" altLang="ko-KR" sz="800" b="1" dirty="0" smtClean="0">
                <a:latin typeface="+mn-ea"/>
                <a:ea typeface="+mn-ea"/>
              </a:rPr>
              <a:t>. 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5729" y="42259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1137" y="504246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920042" y="4961973"/>
            <a:ext cx="3768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약관 및 개인정보동의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위치정보 이용약관 동의 내용을 확인하고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동의합니다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" y="4914405"/>
            <a:ext cx="65328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 bwMode="auto">
          <a:xfrm>
            <a:off x="2533104" y="5939326"/>
            <a:ext cx="180000" cy="180000"/>
          </a:xfrm>
          <a:prstGeom prst="wedgeEllipseCallout">
            <a:avLst>
              <a:gd name="adj1" fmla="val 55936"/>
              <a:gd name="adj2" fmla="val 62678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 flipH="1">
            <a:off x="7130434" y="2861036"/>
            <a:ext cx="45719" cy="3168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rtlCol="0" anchor="ctr"/>
          <a:lstStyle/>
          <a:p>
            <a:pPr algn="ctr" eaLnBrk="1" hangingPunct="1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552" y="5228322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전체동의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1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133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48338"/>
              </p:ext>
            </p:extLst>
          </p:nvPr>
        </p:nvGraphicFramePr>
        <p:xfrm>
          <a:off x="7264401" y="571477"/>
          <a:ext cx="2571367" cy="23262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ko-KR" altLang="en-US" sz="800" baseline="0" dirty="0" smtClean="0"/>
                        <a:t> 작성 완료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회원가입 </a:t>
                      </a:r>
                      <a:r>
                        <a:rPr lang="en-US" altLang="ko-KR" sz="800" baseline="0" dirty="0" smtClean="0"/>
                        <a:t>&gt; e-mail </a:t>
                      </a:r>
                      <a:r>
                        <a:rPr lang="ko-KR" altLang="en-US" sz="800" baseline="0" smtClean="0"/>
                        <a:t>계정인증 페이지 이동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인증번호 </a:t>
                      </a:r>
                      <a:r>
                        <a:rPr lang="ko-KR" altLang="en-US" sz="800" dirty="0" err="1" smtClean="0"/>
                        <a:t>입력창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플레이스홀더 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메일 인증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2848342" y="195468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2275629" y="30727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53699" y="2193265"/>
            <a:ext cx="1004101" cy="21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E-mail </a:t>
            </a:r>
            <a:r>
              <a:rPr lang="ko-KR" altLang="en-US" sz="1050" b="1" smtClean="0">
                <a:latin typeface="+mn-ea"/>
                <a:ea typeface="+mn-ea"/>
              </a:rPr>
              <a:t>계정 인증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8886" y="2488312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회원가입 신청 완료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smtClean="0">
                <a:latin typeface="+mn-ea"/>
                <a:ea typeface="+mn-ea"/>
              </a:rPr>
              <a:t>가입하신 </a:t>
            </a:r>
            <a:r>
              <a:rPr lang="ko-KR" altLang="en-US" dirty="0" err="1" smtClean="0">
                <a:latin typeface="+mn-ea"/>
                <a:ea typeface="+mn-ea"/>
              </a:rPr>
              <a:t>이메일로</a:t>
            </a:r>
            <a:r>
              <a:rPr lang="ko-KR" altLang="en-US" dirty="0" smtClean="0">
                <a:latin typeface="+mn-ea"/>
                <a:ea typeface="+mn-ea"/>
              </a:rPr>
              <a:t> 인증번호를 발송하였습니다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인증번호를 확인 후 인증번호 </a:t>
            </a:r>
            <a:r>
              <a:rPr lang="ko-KR" altLang="en-US" dirty="0" err="1" smtClean="0">
                <a:latin typeface="+mn-ea"/>
                <a:ea typeface="+mn-ea"/>
              </a:rPr>
              <a:t>입력창에</a:t>
            </a:r>
            <a:r>
              <a:rPr lang="ko-KR" altLang="en-US" dirty="0" smtClean="0">
                <a:latin typeface="+mn-ea"/>
                <a:ea typeface="+mn-ea"/>
              </a:rPr>
              <a:t> 입력해주세요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585171" y="3177372"/>
            <a:ext cx="627480" cy="290259"/>
            <a:chOff x="2587697" y="5417647"/>
            <a:chExt cx="428733" cy="296296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2587697" y="5417647"/>
              <a:ext cx="428733" cy="296296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7261" y="5460701"/>
              <a:ext cx="336467" cy="21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재전송</a:t>
              </a:r>
              <a:endPara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87660" y="3162759"/>
            <a:ext cx="1779832" cy="316592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1723" y="321151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latin typeface="+mn-ea"/>
                <a:ea typeface="+mn-ea"/>
              </a:rPr>
              <a:t>인증번호 입력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573669" y="3657242"/>
            <a:ext cx="2670181" cy="311144"/>
          </a:xfrm>
          <a:prstGeom prst="roundRect">
            <a:avLst>
              <a:gd name="adj" fmla="val 9341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80496" y="3706493"/>
            <a:ext cx="927594" cy="20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한고우요우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인증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9" name="타원형 설명선 18"/>
          <p:cNvSpPr/>
          <p:nvPr/>
        </p:nvSpPr>
        <p:spPr bwMode="auto">
          <a:xfrm>
            <a:off x="2288886" y="356724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타원형 설명선 19"/>
          <p:cNvSpPr/>
          <p:nvPr/>
        </p:nvSpPr>
        <p:spPr bwMode="auto">
          <a:xfrm>
            <a:off x="5288193" y="3087372"/>
            <a:ext cx="180000" cy="180000"/>
          </a:xfrm>
          <a:prstGeom prst="wedgeEllipseCallout">
            <a:avLst>
              <a:gd name="adj1" fmla="val -61657"/>
              <a:gd name="adj2" fmla="val 67381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9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134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45131"/>
              </p:ext>
            </p:extLst>
          </p:nvPr>
        </p:nvGraphicFramePr>
        <p:xfrm>
          <a:off x="7264401" y="571477"/>
          <a:ext cx="2571367" cy="1411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인증메일 발송 알림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메일 인증 전 로그인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알림팝업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메일 인증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-428258" y="12245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-428258" y="7857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57688" y="1825176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E-mail </a:t>
            </a:r>
            <a:r>
              <a:rPr lang="ko-KR" altLang="en-US" sz="900" b="1" smtClean="0">
                <a:latin typeface="+mn-ea"/>
                <a:ea typeface="+mn-ea"/>
              </a:rPr>
              <a:t>계정 인증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444854" y="2980656"/>
            <a:ext cx="627374" cy="293109"/>
            <a:chOff x="2587697" y="5417647"/>
            <a:chExt cx="428733" cy="296296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2587697" y="5417647"/>
              <a:ext cx="428733" cy="296296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37234" y="5460701"/>
              <a:ext cx="336524" cy="217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재전송</a:t>
              </a:r>
            </a:p>
          </p:txBody>
        </p:sp>
      </p:grp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2447681" y="2965899"/>
            <a:ext cx="1779531" cy="319700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800" b="1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1730" y="301513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1234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433693" y="3465236"/>
            <a:ext cx="2669729" cy="314199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800" b="1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87757" y="35149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한고우요우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인증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3820377" y="4532961"/>
            <a:ext cx="2895423" cy="1674713"/>
            <a:chOff x="561399" y="4020160"/>
            <a:chExt cx="3395133" cy="2242075"/>
          </a:xfrm>
        </p:grpSpPr>
        <p:sp>
          <p:nvSpPr>
            <p:cNvPr id="92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86475" y="42800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dirty="0" smtClean="0">
                  <a:latin typeface="+mn-ea"/>
                  <a:ea typeface="+mn-ea"/>
                </a:rPr>
                <a:t>알림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pic>
          <p:nvPicPr>
            <p:cNvPr id="94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5" name="그룹 94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98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71955" y="5467920"/>
                <a:ext cx="248036" cy="20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55875" y="4645360"/>
              <a:ext cx="2536037" cy="67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입력한 인증번호가 일치하지 않습니다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확인 후 다시 입력하세요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97" name="타원형 설명선 96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44917" y="4532961"/>
            <a:ext cx="2895423" cy="1674713"/>
            <a:chOff x="561399" y="4020160"/>
            <a:chExt cx="3395133" cy="2242075"/>
          </a:xfrm>
        </p:grpSpPr>
        <p:sp>
          <p:nvSpPr>
            <p:cNvPr id="101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6475" y="42800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dirty="0" smtClean="0">
                  <a:latin typeface="+mn-ea"/>
                  <a:ea typeface="+mn-ea"/>
                </a:rPr>
                <a:t>알림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pic>
          <p:nvPicPr>
            <p:cNvPr id="103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그룹 103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671955" y="5467920"/>
                <a:ext cx="248036" cy="20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362653" y="4814510"/>
              <a:ext cx="1964620" cy="36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sz="900" dirty="0" smtClean="0">
                  <a:latin typeface="+mn-ea"/>
                  <a:ea typeface="+mn-ea"/>
                </a:rPr>
                <a:t> 인증 완료되었습니다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6" name="타원형 설명선 105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10" name="꺾인 연결선 9"/>
          <p:cNvCxnSpPr/>
          <p:nvPr/>
        </p:nvCxnSpPr>
        <p:spPr>
          <a:xfrm rot="5400000">
            <a:off x="2666261" y="3451022"/>
            <a:ext cx="620898" cy="15445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92" idx="0"/>
          </p:cNvCxnSpPr>
          <p:nvPr/>
        </p:nvCxnSpPr>
        <p:spPr>
          <a:xfrm rot="16200000" flipH="1">
            <a:off x="4198457" y="3463328"/>
            <a:ext cx="620137" cy="1519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43" name="TextBox 42"/>
          <p:cNvSpPr txBox="1"/>
          <p:nvPr/>
        </p:nvSpPr>
        <p:spPr>
          <a:xfrm>
            <a:off x="2225255" y="2251513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회원가입 신청 완료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smtClean="0">
                <a:latin typeface="+mn-ea"/>
                <a:ea typeface="+mn-ea"/>
              </a:rPr>
              <a:t>가입하신 </a:t>
            </a:r>
            <a:r>
              <a:rPr lang="ko-KR" altLang="en-US" dirty="0" err="1" smtClean="0">
                <a:latin typeface="+mn-ea"/>
                <a:ea typeface="+mn-ea"/>
              </a:rPr>
              <a:t>이메일로</a:t>
            </a:r>
            <a:r>
              <a:rPr lang="ko-KR" altLang="en-US" dirty="0" smtClean="0">
                <a:latin typeface="+mn-ea"/>
                <a:ea typeface="+mn-ea"/>
              </a:rPr>
              <a:t> 인증번호를 발송하였습니다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인증번호를 확인 후 인증번호 </a:t>
            </a:r>
            <a:r>
              <a:rPr lang="ko-KR" altLang="en-US" dirty="0" err="1" smtClean="0">
                <a:latin typeface="+mn-ea"/>
                <a:ea typeface="+mn-ea"/>
              </a:rPr>
              <a:t>입력창에</a:t>
            </a:r>
            <a:r>
              <a:rPr lang="ko-KR" altLang="en-US" dirty="0" smtClean="0">
                <a:latin typeface="+mn-ea"/>
                <a:ea typeface="+mn-ea"/>
              </a:rPr>
              <a:t> 입력해주세요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135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15591"/>
              </p:ext>
            </p:extLst>
          </p:nvPr>
        </p:nvGraphicFramePr>
        <p:xfrm>
          <a:off x="280947" y="866254"/>
          <a:ext cx="9328719" cy="246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9"/>
                <a:gridCol w="3414356"/>
                <a:gridCol w="1106542"/>
                <a:gridCol w="3745712"/>
              </a:tblGrid>
              <a:tr h="331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메일전송 알림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인증번호가 발송되었습니다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아래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 입력란에 입력 헤주세요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재전송 선택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인증번호가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재발송되었습니다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아래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 입력란에 입력 헤주세요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메일로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75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불일치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입력한 인증번호가 일치하지 않습니다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확인 후 다시 입력하세요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인증확인 완료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인증 완료되었습니다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1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136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264401" y="571477"/>
          <a:ext cx="2571367" cy="1528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인증메일 발송 알림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메일 인증 전 로그인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알림팝업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(GS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정책 확인 후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가입완료 확인 페이지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1" name="TextBox 10"/>
          <p:cNvSpPr txBox="1"/>
          <p:nvPr/>
        </p:nvSpPr>
        <p:spPr>
          <a:xfrm>
            <a:off x="613904" y="13352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회원가입</a:t>
            </a:r>
            <a:endParaRPr lang="en-US" altLang="ko-KR" sz="11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046" y="1703580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Congratulation!!</a:t>
            </a:r>
          </a:p>
          <a:p>
            <a:r>
              <a:rPr lang="ko-KR" altLang="en-US" sz="1600" b="1" dirty="0" err="1" smtClean="0">
                <a:latin typeface="+mn-ea"/>
                <a:ea typeface="+mn-ea"/>
              </a:rPr>
              <a:t>한고우요우</a:t>
            </a:r>
            <a:r>
              <a:rPr lang="ko-KR" altLang="en-US" sz="1600" b="1" dirty="0" smtClean="0">
                <a:latin typeface="+mn-ea"/>
                <a:ea typeface="+mn-ea"/>
              </a:rPr>
              <a:t> 회원이 되신 것을 축하합니다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7243" y="2335706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회원가입이 성공적으로 완료되었습니다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  <a:ea typeface="+mn-ea"/>
              </a:rPr>
              <a:t>한고우요우의</a:t>
            </a:r>
            <a:r>
              <a:rPr lang="ko-KR" altLang="en-US" sz="900" dirty="0" smtClean="0">
                <a:latin typeface="+mn-ea"/>
                <a:ea typeface="+mn-ea"/>
              </a:rPr>
              <a:t> 다양한 서비스를 이용해보세요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236446" y="3133755"/>
            <a:ext cx="1420172" cy="348509"/>
          </a:xfrm>
          <a:prstGeom prst="roundRect">
            <a:avLst>
              <a:gd name="adj" fmla="val 9341"/>
            </a:avLst>
          </a:prstGeom>
          <a:ln w="9525">
            <a:solidFill>
              <a:srgbClr val="22BECC"/>
            </a:solidFill>
            <a:headEnd type="none" w="sm" len="sm"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614" y="318402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21BDCB"/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820806" y="3136146"/>
            <a:ext cx="1420172" cy="348509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1733" y="318641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4545" y="4061001"/>
            <a:ext cx="31806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한고우요우</a:t>
            </a:r>
            <a:r>
              <a:rPr lang="ko-KR" altLang="en-US" sz="900" dirty="0" smtClean="0">
                <a:latin typeface="+mn-ea"/>
                <a:ea typeface="+mn-ea"/>
              </a:rPr>
              <a:t> 서비스를 </a:t>
            </a:r>
            <a:r>
              <a:rPr lang="ko-KR" altLang="en-US" sz="900" dirty="0" err="1" smtClean="0">
                <a:latin typeface="+mn-ea"/>
                <a:ea typeface="+mn-ea"/>
              </a:rPr>
              <a:t>모바일에서도</a:t>
            </a:r>
            <a:r>
              <a:rPr lang="ko-KR" altLang="en-US" sz="900" dirty="0" smtClean="0">
                <a:latin typeface="+mn-ea"/>
                <a:ea typeface="+mn-ea"/>
              </a:rPr>
              <a:t> 이용하실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latin typeface="+mn-ea"/>
                <a:ea typeface="+mn-ea"/>
              </a:rPr>
              <a:t>DOWNLOAD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21616" y="4680888"/>
            <a:ext cx="4479131" cy="550575"/>
            <a:chOff x="988365" y="5036398"/>
            <a:chExt cx="5577482" cy="694293"/>
          </a:xfrm>
        </p:grpSpPr>
        <p:pic>
          <p:nvPicPr>
            <p:cNvPr id="1026" name="Picture 2" descr="app, apple, available, device, ipad, on, store, th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365" y="5118691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xiaomi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41" y="5036398"/>
              <a:ext cx="731091" cy="6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, app, google, google play, market, on, pla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847" y="509242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hanguoing.com/resource/rcmdApp/2014/06/10/4306dd2ef3fc4d7e98c80047be9731b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885" y="5104134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hanguoing.com/resource/rcmdApp/2014/06/10/969a3057a63c446d8081c246e9db953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889" y="5062993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 descr="腾讯.jpg"/>
            <p:cNvPicPr>
              <a:picLocks noChangeAspect="1"/>
            </p:cNvPicPr>
            <p:nvPr/>
          </p:nvPicPr>
          <p:blipFill>
            <a:blip r:embed="rId7">
              <a:lum bright="10000"/>
            </a:blip>
            <a:srcRect l="18219" t="8929" r="21052" b="6249"/>
            <a:stretch>
              <a:fillRect/>
            </a:stretch>
          </p:blipFill>
          <p:spPr>
            <a:xfrm>
              <a:off x="2567873" y="5118691"/>
              <a:ext cx="644215" cy="612000"/>
            </a:xfrm>
            <a:prstGeom prst="rect">
              <a:avLst/>
            </a:prstGeom>
          </p:spPr>
        </p:pic>
        <p:pic>
          <p:nvPicPr>
            <p:cNvPr id="32" name="그림 31" descr="360mobile.gif"/>
            <p:cNvPicPr>
              <a:picLocks noChangeAspect="1"/>
            </p:cNvPicPr>
            <p:nvPr/>
          </p:nvPicPr>
          <p:blipFill>
            <a:blip r:embed="rId8">
              <a:lum bright="10000"/>
            </a:blip>
            <a:srcRect l="8287" t="4167" r="4695" b="8333"/>
            <a:stretch>
              <a:fillRect/>
            </a:stretch>
          </p:blipFill>
          <p:spPr>
            <a:xfrm>
              <a:off x="1791615" y="5104134"/>
              <a:ext cx="626557" cy="626557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42700" y="5409950"/>
            <a:ext cx="5452533" cy="913917"/>
          </a:xfrm>
          <a:prstGeom prst="rect">
            <a:avLst/>
          </a:prstGeom>
          <a:solidFill>
            <a:schemeClr val="bg1"/>
          </a:solidFill>
          <a:ln w="6350">
            <a:solidFill>
              <a:srgbClr val="22B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rgbClr val="21BDCB"/>
                </a:solidFill>
              </a:rPr>
              <a:t>앱</a:t>
            </a:r>
            <a:r>
              <a:rPr lang="ko-KR" altLang="en-US" sz="1100" b="1" dirty="0" smtClean="0">
                <a:solidFill>
                  <a:srgbClr val="21BDCB"/>
                </a:solidFill>
              </a:rPr>
              <a:t> </a:t>
            </a:r>
            <a:r>
              <a:rPr lang="ko-KR" altLang="en-US" sz="1100" b="1" dirty="0" err="1" smtClean="0">
                <a:solidFill>
                  <a:srgbClr val="21BDCB"/>
                </a:solidFill>
              </a:rPr>
              <a:t>스크린샷</a:t>
            </a:r>
            <a:endParaRPr lang="ko-KR" altLang="en-US" sz="1100" b="1" dirty="0">
              <a:solidFill>
                <a:srgbClr val="21BD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137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찾기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39534"/>
              </p:ext>
            </p:extLst>
          </p:nvPr>
        </p:nvGraphicFramePr>
        <p:xfrm>
          <a:off x="7264401" y="571477"/>
          <a:ext cx="2571367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 페이지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비밀번호 </a:t>
                      </a:r>
                      <a:r>
                        <a:rPr lang="ko-KR" altLang="en-US" sz="800" dirty="0" smtClean="0"/>
                        <a:t>찾기 </a:t>
                      </a:r>
                      <a:r>
                        <a:rPr lang="ko-KR" altLang="en-US" sz="800" smtClean="0"/>
                        <a:t>선택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비밀번호 </a:t>
                      </a:r>
                      <a:r>
                        <a:rPr lang="ko-KR" altLang="en-US" sz="800" dirty="0" smtClean="0"/>
                        <a:t>찾기 팝업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이메일주소 기입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임시비밀번호 발급 선택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기입 메일로 임시 패스워드 발송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발급비밀번호로 로그인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정보 수정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비밀번호 변경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선택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비밀번호 변경 단계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입력 필드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smtClean="0"/>
                        <a:t>드롭다운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변경 설정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저장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L04-01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password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찾기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5044" y="2567970"/>
            <a:ext cx="3395133" cy="2242075"/>
            <a:chOff x="221909" y="3808188"/>
            <a:chExt cx="3395133" cy="2242075"/>
          </a:xfrm>
        </p:grpSpPr>
        <p:grpSp>
          <p:nvGrpSpPr>
            <p:cNvPr id="88" name="그룹 87"/>
            <p:cNvGrpSpPr/>
            <p:nvPr/>
          </p:nvGrpSpPr>
          <p:grpSpPr>
            <a:xfrm>
              <a:off x="221909" y="3808188"/>
              <a:ext cx="3395133" cy="2242075"/>
              <a:chOff x="567265" y="1502830"/>
              <a:chExt cx="3395133" cy="2242075"/>
            </a:xfrm>
          </p:grpSpPr>
          <p:sp>
            <p:nvSpPr>
              <p:cNvPr id="91" name="Rectangle 2"/>
              <p:cNvSpPr>
                <a:spLocks noChangeArrowheads="1"/>
              </p:cNvSpPr>
              <p:nvPr/>
            </p:nvSpPr>
            <p:spPr bwMode="auto">
              <a:xfrm>
                <a:off x="567265" y="1502830"/>
                <a:ext cx="3395133" cy="2242075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84383" y="1755712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50" b="1" dirty="0" smtClean="0">
                    <a:latin typeface="+mn-ea"/>
                    <a:ea typeface="+mn-ea"/>
                  </a:rPr>
                  <a:t>Password </a:t>
                </a:r>
                <a:r>
                  <a:rPr lang="ko-KR" altLang="en-US" sz="1050" b="1" smtClean="0">
                    <a:latin typeface="+mn-ea"/>
                    <a:ea typeface="+mn-ea"/>
                  </a:rPr>
                  <a:t>찾기</a:t>
                </a:r>
                <a:r>
                  <a:rPr lang="en-US" altLang="ko-KR" sz="1050" b="1" dirty="0" smtClean="0">
                    <a:latin typeface="+mn-ea"/>
                    <a:ea typeface="+mn-ea"/>
                  </a:rPr>
                  <a:t> </a:t>
                </a:r>
              </a:p>
            </p:txBody>
          </p:sp>
          <p:pic>
            <p:nvPicPr>
              <p:cNvPr id="93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884" y="1614618"/>
                <a:ext cx="166915" cy="14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4" name="그룹 93"/>
              <p:cNvGrpSpPr/>
              <p:nvPr/>
            </p:nvGrpSpPr>
            <p:grpSpPr>
              <a:xfrm>
                <a:off x="1510339" y="3223552"/>
                <a:ext cx="1665274" cy="466578"/>
                <a:chOff x="2337513" y="5591885"/>
                <a:chExt cx="936304" cy="397804"/>
              </a:xfrm>
            </p:grpSpPr>
            <p:sp>
              <p:nvSpPr>
                <p:cNvPr id="97" name="Rectangle 2"/>
                <p:cNvSpPr>
                  <a:spLocks noChangeArrowheads="1"/>
                </p:cNvSpPr>
                <p:nvPr/>
              </p:nvSpPr>
              <p:spPr bwMode="auto">
                <a:xfrm>
                  <a:off x="2337513" y="5591885"/>
                  <a:ext cx="936304" cy="397804"/>
                </a:xfrm>
                <a:prstGeom prst="roundRect">
                  <a:avLst>
                    <a:gd name="adj" fmla="val 9341"/>
                  </a:avLst>
                </a:prstGeom>
                <a:solidFill>
                  <a:srgbClr val="22BECC"/>
                </a:solidFill>
                <a:ln w="9525" algn="ctr">
                  <a:noFill/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350793" y="5678254"/>
                  <a:ext cx="900571" cy="20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임시 비밀번호 발급 받기</a:t>
                  </a:r>
                </a:p>
              </p:txBody>
            </p:sp>
          </p:grpSp>
          <p:sp>
            <p:nvSpPr>
              <p:cNvPr id="96" name="타원형 설명선 95"/>
              <p:cNvSpPr/>
              <p:nvPr/>
            </p:nvSpPr>
            <p:spPr bwMode="auto">
              <a:xfrm>
                <a:off x="636002" y="1587261"/>
                <a:ext cx="180000" cy="180000"/>
              </a:xfrm>
              <a:prstGeom prst="wedgeEllipseCallout">
                <a:avLst>
                  <a:gd name="adj1" fmla="val 60639"/>
                  <a:gd name="adj2" fmla="val 72085"/>
                </a:avLst>
              </a:prstGeom>
              <a:solidFill>
                <a:srgbClr val="FF0000"/>
              </a:solidFill>
              <a:ln w="635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9" name="Rectangle 2"/>
            <p:cNvSpPr>
              <a:spLocks noChangeArrowheads="1"/>
            </p:cNvSpPr>
            <p:nvPr/>
          </p:nvSpPr>
          <p:spPr bwMode="auto">
            <a:xfrm>
              <a:off x="1089565" y="4993100"/>
              <a:ext cx="2157893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00" name="Picture 2" descr="email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86" y="5083651"/>
              <a:ext cx="257122" cy="211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1158928" y="5091861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2" name="Rectangle 2"/>
            <p:cNvSpPr>
              <a:spLocks noChangeArrowheads="1"/>
            </p:cNvSpPr>
            <p:nvPr/>
          </p:nvSpPr>
          <p:spPr bwMode="auto">
            <a:xfrm>
              <a:off x="594519" y="5002084"/>
              <a:ext cx="422649" cy="376148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9101" y="4352631"/>
              <a:ext cx="3002745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회원가입 시 입력한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sz="1000" dirty="0" smtClean="0">
                  <a:latin typeface="+mn-ea"/>
                  <a:ea typeface="+mn-ea"/>
                </a:rPr>
                <a:t> 주소를 입력해주세요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임시비밀번호를 발송해드립니다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48596" y="1876553"/>
            <a:ext cx="1610406" cy="2658019"/>
            <a:chOff x="5110255" y="3475559"/>
            <a:chExt cx="1610406" cy="2658019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452654" y="2200110"/>
                <a:ext cx="781870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solidFill>
                      <a:srgbClr val="C0C9D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solidFill>
                      <a:srgbClr val="C0C9D1"/>
                    </a:solidFill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solidFill>
                      <a:srgbClr val="C0C9D1"/>
                    </a:solidFill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solidFill>
                    <a:srgbClr val="C0C9D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bg1">
                  <a:lumMod val="95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pic>
            <p:nvPicPr>
              <p:cNvPr id="56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160064" y="5676731"/>
              <a:ext cx="1515595" cy="415498"/>
              <a:chOff x="3678640" y="2061504"/>
              <a:chExt cx="1718803" cy="4759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C9D1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796970" y="2124280"/>
                <a:ext cx="351660" cy="336405"/>
                <a:chOff x="3885117" y="2222322"/>
                <a:chExt cx="425539" cy="453914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885117" y="2222322"/>
                  <a:ext cx="413918" cy="453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C9D1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3885117" y="2222322"/>
                  <a:ext cx="413918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3896741" y="2222324"/>
                  <a:ext cx="413915" cy="453911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104428" y="2061504"/>
                <a:ext cx="115149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rgbClr val="C0C9D1"/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rgbClr val="C0C9D1"/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rgbClr val="C0C9D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769659" y="654538"/>
            <a:ext cx="3371809" cy="5601483"/>
            <a:chOff x="2245467" y="2339388"/>
            <a:chExt cx="3371809" cy="5601483"/>
          </a:xfrm>
        </p:grpSpPr>
        <p:sp>
          <p:nvSpPr>
            <p:cNvPr id="67" name="TextBox 66"/>
            <p:cNvSpPr txBox="1"/>
            <p:nvPr/>
          </p:nvSpPr>
          <p:spPr>
            <a:xfrm>
              <a:off x="2402296" y="3440835"/>
              <a:ext cx="114807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C9D1"/>
                  </a:solidFill>
                  <a:latin typeface="+mn-ea"/>
                  <a:ea typeface="+mn-ea"/>
                </a:rPr>
                <a:t>티켓</a:t>
              </a:r>
              <a:r>
                <a:rPr lang="en-US" altLang="ko-KR" sz="1000" dirty="0" smtClean="0">
                  <a:solidFill>
                    <a:srgbClr val="C0C9D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smtClean="0">
                  <a:solidFill>
                    <a:srgbClr val="C0C9D1"/>
                  </a:solidFill>
                  <a:latin typeface="+mn-ea"/>
                  <a:ea typeface="+mn-ea"/>
                </a:rPr>
                <a:t>쿠폰</a:t>
              </a:r>
              <a:endParaRPr lang="en-US" altLang="ko-KR" sz="1000" dirty="0" smtClean="0">
                <a:solidFill>
                  <a:srgbClr val="C0C9D1"/>
                </a:solidFill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solidFill>
                    <a:srgbClr val="C0C9D1"/>
                  </a:solidFill>
                  <a:latin typeface="+mn-ea"/>
                  <a:ea typeface="+mn-ea"/>
                </a:rPr>
                <a:t>이미지 </a:t>
              </a:r>
              <a:r>
                <a:rPr lang="en-US" altLang="ko-KR" sz="1000" dirty="0" smtClean="0">
                  <a:solidFill>
                    <a:srgbClr val="C0C9D1"/>
                  </a:solidFill>
                  <a:latin typeface="+mn-ea"/>
                  <a:ea typeface="+mn-ea"/>
                </a:rPr>
                <a:t>&amp; </a:t>
              </a:r>
              <a:r>
                <a:rPr lang="ko-KR" altLang="en-US" sz="1000" smtClean="0">
                  <a:solidFill>
                    <a:srgbClr val="C0C9D1"/>
                  </a:solidFill>
                  <a:latin typeface="+mn-ea"/>
                  <a:ea typeface="+mn-ea"/>
                </a:rPr>
                <a:t>상품명</a:t>
              </a:r>
              <a:endParaRPr lang="ko-KR" altLang="en-US" sz="1000" dirty="0" smtClean="0">
                <a:solidFill>
                  <a:srgbClr val="C0C9D1"/>
                </a:solidFill>
                <a:latin typeface="+mn-ea"/>
                <a:ea typeface="+mn-ea"/>
              </a:endParaRPr>
            </a:p>
          </p:txBody>
        </p:sp>
        <p:sp>
          <p:nvSpPr>
            <p:cNvPr id="68" name="Rectangle 2"/>
            <p:cNvSpPr>
              <a:spLocks noChangeArrowheads="1"/>
            </p:cNvSpPr>
            <p:nvPr/>
          </p:nvSpPr>
          <p:spPr bwMode="auto">
            <a:xfrm>
              <a:off x="2245467" y="2339388"/>
              <a:ext cx="3371809" cy="5601483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15105" y="2435030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err="1" smtClean="0">
                  <a:latin typeface="+mn-ea"/>
                  <a:ea typeface="+mn-ea"/>
                </a:rPr>
                <a:t>내정보</a:t>
              </a:r>
              <a:r>
                <a:rPr lang="ko-KR" altLang="en-US" sz="1000" b="1" dirty="0" smtClean="0">
                  <a:latin typeface="+mn-ea"/>
                  <a:ea typeface="+mn-ea"/>
                </a:rPr>
                <a:t> 수정</a:t>
              </a:r>
              <a:endParaRPr lang="en-US" altLang="ko-KR" sz="1000" b="1" dirty="0" smtClean="0">
                <a:latin typeface="+mn-ea"/>
                <a:ea typeface="+mn-ea"/>
              </a:endParaRPr>
            </a:p>
          </p:txBody>
        </p:sp>
        <p:pic>
          <p:nvPicPr>
            <p:cNvPr id="70" name="Picture 2" descr="emai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698" y="3724937"/>
              <a:ext cx="426336" cy="42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947" y="4484557"/>
              <a:ext cx="309476" cy="30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45" y="2444470"/>
              <a:ext cx="205801" cy="20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2"/>
            <p:cNvSpPr>
              <a:spLocks noChangeArrowheads="1"/>
            </p:cNvSpPr>
            <p:nvPr/>
          </p:nvSpPr>
          <p:spPr bwMode="auto">
            <a:xfrm>
              <a:off x="3241644" y="7125514"/>
              <a:ext cx="1604782" cy="470604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25505" y="721387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저장하기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24404" y="763261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회원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탈퇴하기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2363168" y="2898105"/>
              <a:ext cx="612000" cy="612000"/>
              <a:chOff x="2480090" y="2763788"/>
              <a:chExt cx="612000" cy="61200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480090" y="2763788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2" descr="fez, gear, preferences, settings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869" y="2909127"/>
                <a:ext cx="227054" cy="227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2512471" y="3130133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사진변경</a:t>
                </a:r>
              </a:p>
            </p:txBody>
          </p:sp>
        </p:grpSp>
        <p:sp>
          <p:nvSpPr>
            <p:cNvPr id="77" name="Rectangle 2"/>
            <p:cNvSpPr>
              <a:spLocks noChangeArrowheads="1"/>
            </p:cNvSpPr>
            <p:nvPr/>
          </p:nvSpPr>
          <p:spPr bwMode="auto">
            <a:xfrm>
              <a:off x="3241644" y="2998605"/>
              <a:ext cx="2157894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77473" y="3090145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이름 또는 별명</a:t>
              </a: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16191" y="3781532"/>
              <a:ext cx="15840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  <a:ea typeface="+mn-ea"/>
                </a:rPr>
                <a:t>aaaaaaaa@aaaaaa.aaaa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95791" y="4493319"/>
              <a:ext cx="12554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rgbClr val="FF5050"/>
                  </a:solidFill>
                  <a:latin typeface="+mn-ea"/>
                  <a:ea typeface="+mn-ea"/>
                </a:rPr>
                <a:t>비밀번호 변경하기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3764991" y="3120121"/>
            <a:ext cx="3375205" cy="2267690"/>
          </a:xfrm>
          <a:prstGeom prst="rect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067364" y="2927421"/>
            <a:ext cx="2843136" cy="2267715"/>
            <a:chOff x="4128728" y="2502856"/>
            <a:chExt cx="2843136" cy="2267715"/>
          </a:xfrm>
        </p:grpSpPr>
        <p:sp>
          <p:nvSpPr>
            <p:cNvPr id="86" name="TextBox 85"/>
            <p:cNvSpPr txBox="1"/>
            <p:nvPr/>
          </p:nvSpPr>
          <p:spPr>
            <a:xfrm>
              <a:off x="4139994" y="4038222"/>
              <a:ext cx="1906291" cy="310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변경할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87" name="Rectangle 2"/>
            <p:cNvSpPr>
              <a:spLocks noChangeArrowheads="1"/>
            </p:cNvSpPr>
            <p:nvPr/>
          </p:nvSpPr>
          <p:spPr bwMode="auto">
            <a:xfrm>
              <a:off x="4935000" y="3685491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89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033" y="3759947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2"/>
            <p:cNvSpPr>
              <a:spLocks noChangeArrowheads="1"/>
            </p:cNvSpPr>
            <p:nvPr/>
          </p:nvSpPr>
          <p:spPr bwMode="auto">
            <a:xfrm>
              <a:off x="4923514" y="4447072"/>
              <a:ext cx="2041961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95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643" y="4521529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4942223" y="3750262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1924" y="4511130"/>
              <a:ext cx="865954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확인</a:t>
              </a: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6" name="Rectangle 2"/>
            <p:cNvSpPr>
              <a:spLocks noChangeArrowheads="1"/>
            </p:cNvSpPr>
            <p:nvPr/>
          </p:nvSpPr>
          <p:spPr bwMode="auto">
            <a:xfrm>
              <a:off x="4188230" y="3695151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7" name="Rectangle 2"/>
            <p:cNvSpPr>
              <a:spLocks noChangeArrowheads="1"/>
            </p:cNvSpPr>
            <p:nvPr/>
          </p:nvSpPr>
          <p:spPr bwMode="auto">
            <a:xfrm>
              <a:off x="4184193" y="4449548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8" name="타원형 설명선 107"/>
            <p:cNvSpPr/>
            <p:nvPr/>
          </p:nvSpPr>
          <p:spPr bwMode="auto">
            <a:xfrm>
              <a:off x="4713601" y="250285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8728" y="3281276"/>
              <a:ext cx="17908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기존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10" name="Rectangle 2"/>
            <p:cNvSpPr>
              <a:spLocks noChangeArrowheads="1"/>
            </p:cNvSpPr>
            <p:nvPr/>
          </p:nvSpPr>
          <p:spPr bwMode="auto">
            <a:xfrm>
              <a:off x="4913078" y="2909531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11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11" y="2983987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4920301" y="2974302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13" name="Rectangle 2"/>
            <p:cNvSpPr>
              <a:spLocks noChangeArrowheads="1"/>
            </p:cNvSpPr>
            <p:nvPr/>
          </p:nvSpPr>
          <p:spPr bwMode="auto">
            <a:xfrm>
              <a:off x="4166308" y="2919191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cxnSp>
        <p:nvCxnSpPr>
          <p:cNvPr id="114" name="꺾인 연결선 113"/>
          <p:cNvCxnSpPr>
            <a:stCxn id="79" idx="3"/>
          </p:cNvCxnSpPr>
          <p:nvPr/>
        </p:nvCxnSpPr>
        <p:spPr>
          <a:xfrm>
            <a:off x="6175455" y="2931580"/>
            <a:ext cx="249016" cy="3612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4856042" y="2752805"/>
            <a:ext cx="1315975" cy="339543"/>
          </a:xfrm>
          <a:prstGeom prst="round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9093200" y="2047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266989" y="846614"/>
            <a:ext cx="2534911" cy="2045360"/>
          </a:xfrm>
          <a:prstGeom prst="roundRect">
            <a:avLst>
              <a:gd name="adj" fmla="val 5840"/>
            </a:avLst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100976" y="2879095"/>
            <a:ext cx="157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B0F0"/>
                </a:solidFill>
                <a:latin typeface="+mn-ea"/>
                <a:ea typeface="+mn-ea"/>
              </a:rPr>
              <a:t>Description update</a:t>
            </a:r>
            <a:endParaRPr lang="ko-KR" altLang="en-US" sz="1200" dirty="0" smtClean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4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412566" y="6390216"/>
            <a:ext cx="2311400" cy="365125"/>
          </a:xfr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138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3191"/>
              </p:ext>
            </p:extLst>
          </p:nvPr>
        </p:nvGraphicFramePr>
        <p:xfrm>
          <a:off x="272481" y="1204920"/>
          <a:ext cx="9328719" cy="519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9"/>
                <a:gridCol w="3414356"/>
                <a:gridCol w="1106542"/>
                <a:gridCol w="3745712"/>
              </a:tblGrid>
              <a:tr h="331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6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하지 않고 회원가입버튼 클릭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중복체크를 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주소를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중복메일 주소 입력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75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창에 입력된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정상적이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이메일의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형태가 아닐 경우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혹은 영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이외의 문자일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올바른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주소를 입력 해주십시오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특수문자 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이름에 특수문자는 사용하실 수 없습니다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800" dirty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이름을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닉네임입니다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가능한 닉네임입니다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하지 않고 회원가입버튼 클릭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중복체크를 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닉네임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이미 사용중인 닉네임입니다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0945" y="670908"/>
            <a:ext cx="33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입력란 하단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벨리데이션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문구는 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실시간 노출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2. Alert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메시지는 동의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회원가입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중복체크 메시지는 중복체크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정보입력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412566" y="6390216"/>
            <a:ext cx="2311400" cy="365125"/>
          </a:xfr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139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36567"/>
              </p:ext>
            </p:extLst>
          </p:nvPr>
        </p:nvGraphicFramePr>
        <p:xfrm>
          <a:off x="255548" y="1213387"/>
          <a:ext cx="93795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/>
                <a:gridCol w="3432949"/>
                <a:gridCol w="1112568"/>
                <a:gridCol w="3766110"/>
              </a:tblGrid>
              <a:tr h="141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14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비밀번호를 입력해 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회원가입 버튼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클릭시체크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 초과경우로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입력할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6~16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자의 영문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조합으로 만드세요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동일한 문자나 숫자를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 입력했을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동일한 문자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자리는 사용하실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연속된 문자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 입력했을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연속된 문자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이상은 사용하실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아이디와 동일한 비밀번호 사용시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아이디와 동일한 비밀번호는 사용할 수 없습니다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1142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재입력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번호란에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입력한 내용과 다를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재입력을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기존 비밀번호확인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(6-16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신규 비밀번호 입력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(6-16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신규 비밀번호 재확인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 확인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비밀번호변경 실패 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변경을 실패했습니다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다시 변경해주세요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미입력시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주소를 잘못 입력한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올바른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이메일 주소를 입력 해주십시오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잘못된 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확인해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없는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입력하신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등록된 계정이 없습니다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메일 보내기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실패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발송에 실패 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메일 보내기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승인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임시 비밀번호가 발송 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후 비밀번호를 바꿔주세요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약관미동의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약관 미동의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회원가입 진행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이용약관에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후 회원가입이 가능합니다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348" y="611187"/>
            <a:ext cx="33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입력란 하단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벨리데이션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문구는 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실시간 노출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2. Alert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메시지는 동의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회원가입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중복체크 메시지는 중복체크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정보입력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2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7888" y="283633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n-ea"/>
                <a:ea typeface="+mn-ea"/>
              </a:rPr>
              <a:t>Main(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en-US" altLang="ko-KR" sz="2800" b="1" dirty="0" smtClean="0">
                <a:latin typeface="+mn-ea"/>
                <a:ea typeface="+mn-ea"/>
              </a:rPr>
              <a:t>ain)</a:t>
            </a:r>
          </a:p>
        </p:txBody>
      </p:sp>
    </p:spTree>
    <p:extLst>
      <p:ext uri="{BB962C8B-B14F-4D97-AF65-F5344CB8AC3E}">
        <p14:creationId xmlns:p14="http://schemas.microsoft.com/office/powerpoint/2010/main" val="35738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632520" y="2496922"/>
            <a:ext cx="8640960" cy="5748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3600" b="1" kern="120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ctr"/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6776" y="3321471"/>
            <a:ext cx="403244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 algn="ctr" latinLnBrk="1">
              <a:spcBef>
                <a:spcPts val="250"/>
              </a:spcBef>
              <a:buClr>
                <a:schemeClr val="bg1">
                  <a:lumMod val="95000"/>
                </a:schemeClr>
              </a:buClr>
              <a:buSzPct val="80000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관련사항 문의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0752" y="3723322"/>
            <a:ext cx="4464496" cy="4385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lvl="0" indent="-265176" algn="ctr" latinLnBrk="1">
              <a:spcBef>
                <a:spcPts val="250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다비오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김윤희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65176" lvl="0" indent="-265176" algn="ctr" latinLnBrk="1">
              <a:spcBef>
                <a:spcPts val="250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y.h.kim@dabeeo.com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M01-03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GNB  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해상도별 사이즈 지원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정책 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공통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2447" y="575424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Top</a:t>
            </a:r>
            <a:r>
              <a:rPr lang="ko-KR" altLang="en-US" b="1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head menu bar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87568" y="1960565"/>
            <a:ext cx="1616765" cy="215444"/>
            <a:chOff x="50596" y="1900940"/>
            <a:chExt cx="1616765" cy="215444"/>
          </a:xfrm>
        </p:grpSpPr>
        <p:sp>
          <p:nvSpPr>
            <p:cNvPr id="37" name="TextBox 36"/>
            <p:cNvSpPr txBox="1"/>
            <p:nvPr/>
          </p:nvSpPr>
          <p:spPr>
            <a:xfrm>
              <a:off x="50596" y="1900940"/>
              <a:ext cx="9444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가로폭</a:t>
              </a:r>
              <a:r>
                <a:rPr lang="en-US" altLang="ko-KR" dirty="0" smtClean="0"/>
                <a:t> : 1600px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6378" y="1900940"/>
              <a:ext cx="7809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n-ea"/>
                  <a:ea typeface="+mn-ea"/>
                </a:rPr>
                <a:t>Wide</a:t>
              </a:r>
              <a:r>
                <a:rPr lang="ko-KR" altLang="en-US" b="1" smtClean="0">
                  <a:latin typeface="+mn-ea"/>
                  <a:ea typeface="+mn-ea"/>
                </a:rPr>
                <a:t> </a:t>
              </a:r>
              <a:r>
                <a:rPr lang="en-US" altLang="ko-KR" b="1" dirty="0" smtClean="0">
                  <a:latin typeface="+mn-ea"/>
                  <a:ea typeface="+mn-ea"/>
                </a:rPr>
                <a:t>layout</a:t>
              </a:r>
              <a:endParaRPr lang="ko-KR" altLang="en-US" b="1">
                <a:latin typeface="+mn-ea"/>
                <a:ea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4744" y="2970632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가로폭</a:t>
            </a:r>
            <a:r>
              <a:rPr lang="en-US" altLang="ko-KR" dirty="0"/>
              <a:t> </a:t>
            </a:r>
            <a:r>
              <a:rPr lang="en-US" altLang="ko-KR" dirty="0" smtClean="0"/>
              <a:t>:1024px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79996" y="2960678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Medium layout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91679" y="3475472"/>
            <a:ext cx="2754699" cy="2224564"/>
            <a:chOff x="101495" y="3382339"/>
            <a:chExt cx="2754699" cy="2224564"/>
          </a:xfrm>
        </p:grpSpPr>
        <p:sp>
          <p:nvSpPr>
            <p:cNvPr id="56" name="TextBox 55"/>
            <p:cNvSpPr txBox="1"/>
            <p:nvPr/>
          </p:nvSpPr>
          <p:spPr>
            <a:xfrm>
              <a:off x="121241" y="5391459"/>
              <a:ext cx="11833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가로폭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:1024px </a:t>
              </a:r>
              <a:r>
                <a:rPr lang="ko-KR" altLang="en-US" smtClean="0"/>
                <a:t>미만 </a:t>
              </a:r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01495" y="3382339"/>
              <a:ext cx="2754699" cy="1915787"/>
              <a:chOff x="101495" y="3382339"/>
              <a:chExt cx="2754699" cy="191578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73815" y="3655743"/>
                <a:ext cx="963358" cy="14301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0C9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01495" y="3382339"/>
                <a:ext cx="2754699" cy="28187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9002" y="3422735"/>
                <a:ext cx="26962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BI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97994" y="3723591"/>
                <a:ext cx="723275" cy="1574535"/>
                <a:chOff x="594962" y="999038"/>
                <a:chExt cx="723275" cy="1574535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597090" y="1221398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ko-KR" altLang="en-US" sz="700" b="1" dirty="0" smtClean="0">
                      <a:latin typeface="+mn-ea"/>
                      <a:ea typeface="+mn-ea"/>
                    </a:rPr>
                    <a:t>일정만들기</a:t>
                  </a:r>
                  <a:endParaRPr lang="ko-KR" altLang="en-US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94962" y="999038"/>
                  <a:ext cx="723275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ko-KR" altLang="en-US" sz="700" b="1" dirty="0" smtClean="0">
                      <a:latin typeface="+mn-ea"/>
                      <a:ea typeface="+mn-ea"/>
                    </a:rPr>
                    <a:t>자동일정추천</a:t>
                  </a:r>
                  <a:endParaRPr lang="ko-KR" altLang="en-US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603757" y="1458332"/>
                  <a:ext cx="54373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ko-KR" altLang="en-US" sz="700" b="1" dirty="0" smtClean="0">
                      <a:latin typeface="+mn-ea"/>
                      <a:ea typeface="+mn-ea"/>
                    </a:rPr>
                    <a:t>여행공략</a:t>
                  </a:r>
                  <a:endParaRPr lang="ko-KR" altLang="en-US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96043" y="1692356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ko-KR" altLang="en-US" sz="700" b="1" dirty="0" err="1" smtClean="0">
                      <a:latin typeface="+mn-ea"/>
                      <a:ea typeface="+mn-ea"/>
                    </a:rPr>
                    <a:t>트렌디한국</a:t>
                  </a:r>
                  <a:endParaRPr lang="ko-KR" altLang="en-US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629192" y="1834909"/>
                  <a:ext cx="364202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200000"/>
                    </a:lnSpc>
                  </a:pPr>
                  <a:r>
                    <a:rPr lang="ko-KR" altLang="en-US" sz="700" b="1" dirty="0" smtClean="0">
                      <a:latin typeface="+mn-ea"/>
                      <a:ea typeface="+mn-ea"/>
                    </a:rPr>
                    <a:t>쿠폰</a:t>
                  </a:r>
                  <a:endParaRPr lang="en-US" altLang="ko-KR" sz="700" b="1" dirty="0">
                    <a:latin typeface="+mn-ea"/>
                    <a:ea typeface="+mn-ea"/>
                  </a:endParaRPr>
                </a:p>
                <a:p>
                  <a:pPr algn="l">
                    <a:lnSpc>
                      <a:spcPct val="200000"/>
                    </a:lnSpc>
                  </a:pPr>
                  <a:r>
                    <a:rPr lang="ko-KR" altLang="en-US" sz="700" b="1" dirty="0" smtClean="0">
                      <a:latin typeface="+mn-ea"/>
                      <a:ea typeface="+mn-ea"/>
                    </a:rPr>
                    <a:t>티켓</a:t>
                  </a:r>
                  <a:endParaRPr lang="en-US" altLang="ko-KR" sz="700" b="1" dirty="0" smtClean="0">
                    <a:latin typeface="+mn-ea"/>
                    <a:ea typeface="+mn-ea"/>
                  </a:endParaRPr>
                </a:p>
                <a:p>
                  <a:pPr algn="l">
                    <a:lnSpc>
                      <a:spcPct val="200000"/>
                    </a:lnSpc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 </a:t>
                  </a:r>
                  <a:endParaRPr lang="ko-KR" altLang="en-US" sz="7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1244748" y="3444450"/>
                <a:ext cx="44114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dirty="0" smtClean="0">
                    <a:latin typeface="+mn-ea"/>
                    <a:ea typeface="+mn-ea"/>
                  </a:rPr>
                  <a:t>로그아웃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3666" y="3448766"/>
                <a:ext cx="59824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dirty="0" smtClean="0">
                    <a:latin typeface="+mn-ea"/>
                    <a:ea typeface="+mn-ea"/>
                  </a:rPr>
                  <a:t>프로필</a:t>
                </a:r>
                <a:r>
                  <a:rPr lang="en-US" altLang="ko-KR" sz="500" b="1" dirty="0" smtClean="0">
                    <a:latin typeface="+mn-ea"/>
                    <a:ea typeface="+mn-ea"/>
                  </a:rPr>
                  <a:t>/</a:t>
                </a:r>
                <a:r>
                  <a:rPr lang="ko-KR" altLang="en-US" sz="500" b="1" smtClean="0">
                    <a:latin typeface="+mn-ea"/>
                    <a:ea typeface="+mn-ea"/>
                  </a:rPr>
                  <a:t>닉네임</a:t>
                </a:r>
                <a:endParaRPr lang="ko-KR" altLang="en-US" sz="500" b="1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1026" name="Picture 2" descr="menu, th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971" y="3407547"/>
                <a:ext cx="242641" cy="242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80041"/>
              </p:ext>
            </p:extLst>
          </p:nvPr>
        </p:nvGraphicFramePr>
        <p:xfrm>
          <a:off x="7222066" y="571480"/>
          <a:ext cx="2675467" cy="2088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GNB </a:t>
                      </a:r>
                      <a:r>
                        <a:rPr lang="ko-KR" altLang="en-US" sz="800" smtClean="0"/>
                        <a:t>기본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적용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가로폭</a:t>
                      </a:r>
                      <a:r>
                        <a:rPr lang="ko-KR" altLang="en-US" sz="800" dirty="0" smtClean="0"/>
                        <a:t>  </a:t>
                      </a:r>
                      <a:r>
                        <a:rPr lang="en-US" altLang="ko-KR" sz="800" dirty="0" smtClean="0"/>
                        <a:t>1600px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기준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가로폭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1024px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까지의 구성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가로폭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1024px </a:t>
                      </a:r>
                      <a:r>
                        <a:rPr lang="ko-KR" altLang="en-US" sz="800" smtClean="0"/>
                        <a:t>미만 </a:t>
                      </a:r>
                      <a:r>
                        <a:rPr lang="en-US" altLang="ko-KR" sz="800" dirty="0" smtClean="0"/>
                        <a:t>GNB </a:t>
                      </a:r>
                      <a:r>
                        <a:rPr lang="ko-KR" altLang="en-US" sz="800" smtClean="0"/>
                        <a:t>구성 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54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가로폭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1024px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미만 경우 메뉴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아이콘 축소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메뉴 구성 </a:t>
                      </a:r>
                      <a:r>
                        <a:rPr lang="ko-KR" altLang="en-US" sz="800" baseline="0" dirty="0" err="1" smtClean="0"/>
                        <a:t>드롭다운</a:t>
                      </a:r>
                      <a:r>
                        <a:rPr lang="ko-KR" altLang="en-US" sz="800" baseline="0" dirty="0" smtClean="0"/>
                        <a:t> 리스트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타원형 설명선 61"/>
          <p:cNvSpPr/>
          <p:nvPr/>
        </p:nvSpPr>
        <p:spPr bwMode="auto">
          <a:xfrm>
            <a:off x="-24236" y="14406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3" name="타원형 설명선 62"/>
          <p:cNvSpPr/>
          <p:nvPr/>
        </p:nvSpPr>
        <p:spPr bwMode="auto">
          <a:xfrm>
            <a:off x="-9921" y="23779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4" name="타원형 설명선 63"/>
          <p:cNvSpPr/>
          <p:nvPr/>
        </p:nvSpPr>
        <p:spPr bwMode="auto">
          <a:xfrm>
            <a:off x="-23649" y="33552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타원형 설명선 64"/>
          <p:cNvSpPr/>
          <p:nvPr/>
        </p:nvSpPr>
        <p:spPr bwMode="auto">
          <a:xfrm>
            <a:off x="88331" y="38538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  <p:grpSp>
        <p:nvGrpSpPr>
          <p:cNvPr id="16" name="그룹 15"/>
          <p:cNvGrpSpPr/>
          <p:nvPr/>
        </p:nvGrpSpPr>
        <p:grpSpPr>
          <a:xfrm>
            <a:off x="92854" y="2552173"/>
            <a:ext cx="5757309" cy="281871"/>
            <a:chOff x="92854" y="2552173"/>
            <a:chExt cx="5757309" cy="281871"/>
          </a:xfrm>
        </p:grpSpPr>
        <p:sp>
          <p:nvSpPr>
            <p:cNvPr id="23" name="직사각형 22"/>
            <p:cNvSpPr/>
            <p:nvPr/>
          </p:nvSpPr>
          <p:spPr>
            <a:xfrm>
              <a:off x="92854" y="2552173"/>
              <a:ext cx="5757309" cy="28187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0362" y="2592569"/>
              <a:ext cx="2696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b="1" dirty="0" smtClean="0">
                  <a:latin typeface="+mn-ea"/>
                  <a:ea typeface="+mn-ea"/>
                </a:rPr>
                <a:t>BI</a:t>
              </a:r>
              <a:endParaRPr lang="ko-KR" altLang="en-US" sz="700" b="1" dirty="0" smtClean="0">
                <a:latin typeface="+mn-ea"/>
                <a:ea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8712" y="2592569"/>
              <a:ext cx="1633134" cy="200955"/>
              <a:chOff x="680452" y="672781"/>
              <a:chExt cx="1633134" cy="20095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286226" y="672781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일정만들기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80452" y="673681"/>
                <a:ext cx="72327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자동일정추천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769847" y="672781"/>
                <a:ext cx="5437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여행공략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732387" y="2587954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b="1" dirty="0" smtClean="0">
                  <a:latin typeface="+mn-ea"/>
                  <a:ea typeface="+mn-ea"/>
                </a:rPr>
                <a:t>로그아웃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304659" y="2586475"/>
              <a:ext cx="1355176" cy="211667"/>
              <a:chOff x="4064499" y="2336800"/>
              <a:chExt cx="1652694" cy="237067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4064499" y="2336800"/>
                <a:ext cx="1652694" cy="237067"/>
              </a:xfrm>
              <a:prstGeom prst="roundRect">
                <a:avLst/>
              </a:prstGeom>
              <a:no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+mn-ea"/>
                </a:endParaRPr>
              </a:p>
            </p:txBody>
          </p:sp>
          <p:pic>
            <p:nvPicPr>
              <p:cNvPr id="30" name="Picture 3" descr="D:\sun\sh\1. App\2.0\리뉴얼시안\tourplanb_renewal_final\tourplanb_renewal_map\images_141222\btn_top_search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511049" y="2365021"/>
                <a:ext cx="180623" cy="180623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3099888" y="2582653"/>
              <a:ext cx="7633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b="1" smtClean="0">
                  <a:latin typeface="+mn-ea"/>
                  <a:ea typeface="+mn-ea"/>
                </a:rPr>
                <a:t>프로필</a:t>
              </a:r>
              <a:r>
                <a:rPr lang="en-US" altLang="ko-KR" sz="700" b="1" dirty="0" smtClean="0">
                  <a:latin typeface="+mn-ea"/>
                  <a:ea typeface="+mn-ea"/>
                </a:rPr>
                <a:t>/</a:t>
              </a:r>
              <a:r>
                <a:rPr lang="ko-KR" altLang="en-US" sz="700" b="1" smtClean="0">
                  <a:latin typeface="+mn-ea"/>
                  <a:ea typeface="+mn-ea"/>
                </a:rPr>
                <a:t>닉네임</a:t>
              </a:r>
              <a:endParaRPr lang="ko-KR" altLang="en-US" sz="700" b="1" dirty="0" smtClean="0">
                <a:latin typeface="+mn-ea"/>
                <a:ea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52860" y="2594856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dirty="0" err="1" smtClean="0">
                  <a:latin typeface="+mn-ea"/>
                  <a:ea typeface="+mn-ea"/>
                </a:rPr>
                <a:t>트렌디한국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00210" y="2596002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dirty="0" smtClean="0">
                  <a:latin typeface="+mn-ea"/>
                  <a:ea typeface="+mn-ea"/>
                </a:rPr>
                <a:t>쿠폰</a:t>
              </a:r>
              <a:r>
                <a:rPr lang="en-US" altLang="ko-KR" sz="700" b="1" dirty="0">
                  <a:latin typeface="+mn-ea"/>
                  <a:ea typeface="+mn-ea"/>
                </a:rPr>
                <a:t> </a:t>
              </a:r>
              <a:r>
                <a:rPr lang="en-US" altLang="ko-KR" sz="700" b="1" dirty="0" smtClean="0">
                  <a:latin typeface="+mn-ea"/>
                  <a:ea typeface="+mn-ea"/>
                </a:rPr>
                <a:t>  </a:t>
              </a:r>
              <a:r>
                <a:rPr lang="ko-KR" altLang="en-US" sz="700" b="1" smtClean="0">
                  <a:latin typeface="+mn-ea"/>
                  <a:ea typeface="+mn-ea"/>
                </a:rPr>
                <a:t>티켓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pic>
          <p:nvPicPr>
            <p:cNvPr id="70" name="Picture 2" descr="circled, hel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752" y="2654979"/>
              <a:ext cx="106573" cy="106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93720" y="1549725"/>
            <a:ext cx="7090031" cy="268981"/>
            <a:chOff x="93720" y="1549725"/>
            <a:chExt cx="7090031" cy="268981"/>
          </a:xfrm>
        </p:grpSpPr>
        <p:sp>
          <p:nvSpPr>
            <p:cNvPr id="8" name="직사각형 7"/>
            <p:cNvSpPr/>
            <p:nvPr/>
          </p:nvSpPr>
          <p:spPr>
            <a:xfrm>
              <a:off x="93720" y="1549725"/>
              <a:ext cx="7090031" cy="2689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2296" y="1585791"/>
              <a:ext cx="2696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b="1" dirty="0" smtClean="0">
                  <a:latin typeface="+mn-ea"/>
                  <a:ea typeface="+mn-ea"/>
                </a:rPr>
                <a:t>BI</a:t>
              </a:r>
              <a:endParaRPr lang="ko-KR" altLang="en-US" sz="700" b="1" dirty="0" smtClean="0">
                <a:latin typeface="+mn-ea"/>
                <a:ea typeface="+mn-ea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21786" y="1585399"/>
              <a:ext cx="2757340" cy="203481"/>
              <a:chOff x="680452" y="672781"/>
              <a:chExt cx="2757340" cy="20348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86226" y="672781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일정만들기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0452" y="673681"/>
                <a:ext cx="72327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자동일정추천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769847" y="672781"/>
                <a:ext cx="5437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여행공략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248078" y="674557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err="1" smtClean="0">
                    <a:latin typeface="+mn-ea"/>
                    <a:ea typeface="+mn-ea"/>
                  </a:rPr>
                  <a:t>트렌디한국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97873" y="676207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b="1" dirty="0" smtClean="0">
                    <a:latin typeface="+mn-ea"/>
                    <a:ea typeface="+mn-ea"/>
                  </a:rPr>
                  <a:t>쿠폰</a:t>
                </a:r>
                <a:r>
                  <a:rPr lang="en-US" altLang="ko-KR" sz="700" b="1" dirty="0">
                    <a:latin typeface="+mn-ea"/>
                    <a:ea typeface="+mn-ea"/>
                  </a:rPr>
                  <a:t> 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  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티켓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56582" y="158086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b="1" dirty="0" smtClean="0">
                  <a:latin typeface="+mn-ea"/>
                  <a:ea typeface="+mn-ea"/>
                </a:rPr>
                <a:t>로그아웃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628854" y="1579389"/>
              <a:ext cx="1355176" cy="211667"/>
              <a:chOff x="4064499" y="2336800"/>
              <a:chExt cx="1652694" cy="237067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4064499" y="2336800"/>
                <a:ext cx="1652694" cy="237067"/>
              </a:xfrm>
              <a:prstGeom prst="roundRect">
                <a:avLst/>
              </a:prstGeom>
              <a:no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+mn-ea"/>
                </a:endParaRPr>
              </a:p>
            </p:txBody>
          </p:sp>
          <p:pic>
            <p:nvPicPr>
              <p:cNvPr id="15" name="Picture 3" descr="D:\sun\sh\1. App\2.0\리뉴얼시안\tourplanb_renewal_final\tourplanb_renewal_map\images_141222\btn_top_search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511049" y="2365021"/>
                <a:ext cx="180623" cy="180623"/>
              </a:xfrm>
              <a:prstGeom prst="rect">
                <a:avLst/>
              </a:prstGeom>
              <a:noFill/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4424083" y="1575567"/>
              <a:ext cx="7633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b="1" dirty="0" smtClean="0">
                  <a:latin typeface="+mn-ea"/>
                  <a:ea typeface="+mn-ea"/>
                </a:rPr>
                <a:t>프로필</a:t>
              </a:r>
              <a:r>
                <a:rPr lang="en-US" altLang="ko-KR" sz="700" b="1" dirty="0" smtClean="0">
                  <a:latin typeface="+mn-ea"/>
                  <a:ea typeface="+mn-ea"/>
                </a:rPr>
                <a:t>/</a:t>
              </a:r>
              <a:r>
                <a:rPr lang="ko-KR" altLang="en-US" sz="700" b="1" smtClean="0">
                  <a:latin typeface="+mn-ea"/>
                  <a:ea typeface="+mn-ea"/>
                </a:rPr>
                <a:t>닉네임</a:t>
              </a:r>
              <a:endParaRPr lang="ko-KR" altLang="en-US" sz="700" b="1" dirty="0" smtClean="0">
                <a:latin typeface="+mn-ea"/>
                <a:ea typeface="+mn-ea"/>
              </a:endParaRPr>
            </a:p>
          </p:txBody>
        </p:sp>
        <p:pic>
          <p:nvPicPr>
            <p:cNvPr id="73" name="Picture 2" descr="circled, help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577" y="1616334"/>
              <a:ext cx="118520" cy="11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1636545" y="3523302"/>
            <a:ext cx="1165673" cy="186468"/>
            <a:chOff x="1636545" y="3523302"/>
            <a:chExt cx="1165673" cy="186468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1636545" y="3523302"/>
              <a:ext cx="1048019" cy="186468"/>
            </a:xfrm>
            <a:prstGeom prst="round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pic>
          <p:nvPicPr>
            <p:cNvPr id="120" name="Picture 3" descr="D:\sun\sh\1. App\2.0\리뉴얼시안\tourplanb_renewal_final\tourplanb_renewal_map\images_141222\btn_top_search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2515531" y="3548498"/>
              <a:ext cx="148107" cy="161271"/>
            </a:xfrm>
            <a:prstGeom prst="rect">
              <a:avLst/>
            </a:prstGeom>
            <a:noFill/>
          </p:spPr>
        </p:pic>
        <p:pic>
          <p:nvPicPr>
            <p:cNvPr id="75" name="Picture 2" descr="circled, hel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645" y="3567511"/>
              <a:ext cx="106573" cy="106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직사각형 68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0575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5768188" y="3013698"/>
            <a:ext cx="1442939" cy="1475400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5768188" y="3013698"/>
            <a:ext cx="1405576" cy="1485213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768188" y="3058033"/>
            <a:ext cx="1442941" cy="1440878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Main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17099"/>
              </p:ext>
            </p:extLst>
          </p:nvPr>
        </p:nvGraphicFramePr>
        <p:xfrm>
          <a:off x="7281365" y="21164"/>
          <a:ext cx="2571367" cy="685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6968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90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상단 </a:t>
                      </a:r>
                      <a:r>
                        <a:rPr lang="ko-KR" altLang="en-US" sz="800" b="1" dirty="0" err="1" smtClean="0"/>
                        <a:t>메뉴바</a:t>
                      </a:r>
                      <a:r>
                        <a:rPr lang="ko-KR" altLang="en-US" sz="800" b="1" dirty="0" smtClean="0"/>
                        <a:t> 구성</a:t>
                      </a:r>
                      <a:endParaRPr lang="en-US" altLang="ko-KR" sz="800" b="1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대메뉴</a:t>
                      </a:r>
                      <a:r>
                        <a:rPr lang="ko-KR" altLang="en-US" sz="800" dirty="0" smtClean="0"/>
                        <a:t>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-BI  : </a:t>
                      </a:r>
                      <a:r>
                        <a:rPr lang="ko-KR" altLang="en-US" sz="800" smtClean="0"/>
                        <a:t>모든페이지에서 선택시 현재화면</a:t>
                      </a:r>
                      <a:r>
                        <a:rPr lang="ko-KR" altLang="en-US" sz="800" baseline="0" smtClean="0"/>
                        <a:t>이동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자동일정추천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일정만들기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여행공략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트렌디한국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숙소예약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항공예약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로그인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로그인사용자 </a:t>
                      </a:r>
                      <a:r>
                        <a:rPr lang="en-US" altLang="ko-KR" sz="800" baseline="0" dirty="0" smtClean="0"/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검색창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80906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/>
                        <a:t>상단 고정 미이지 및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영역 구성</a:t>
                      </a:r>
                      <a:endParaRPr lang="en-US" altLang="ko-KR" sz="800" b="1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자동일청추천바로가기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일정만들기 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쇼핑몰바로가기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9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</a:t>
                      </a:r>
                      <a:r>
                        <a:rPr lang="ko-KR" altLang="en-US" sz="800" dirty="0" err="1" smtClean="0"/>
                        <a:t>바로가기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여행공략 메뉴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9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프리미엄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추천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관리자 추천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대표이미지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92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프리미엄콘텐츠</a:t>
                      </a:r>
                      <a:r>
                        <a:rPr lang="ko-KR" altLang="en-US" sz="800" dirty="0" smtClean="0"/>
                        <a:t>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사이즈 확대 및 이미지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프리미엄콘텐츠 타이틀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94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쇼핑몰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바로가기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트렌디한국 메뉴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92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테마쇼핑</a:t>
                      </a:r>
                      <a:r>
                        <a:rPr lang="en-US" altLang="ko-KR" sz="800" dirty="0" smtClean="0"/>
                        <a:t>(HOT)</a:t>
                      </a:r>
                      <a:r>
                        <a:rPr lang="ko-KR" altLang="en-US" sz="800" baseline="0" smtClean="0"/>
                        <a:t>추천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관리자추천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테마쇼핑 리스트 이미지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테마 타이틀 표시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92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테마쇼핑</a:t>
                      </a:r>
                      <a:r>
                        <a:rPr lang="en-US" altLang="ko-KR" sz="800" dirty="0" smtClean="0"/>
                        <a:t>(HOT)</a:t>
                      </a:r>
                      <a:r>
                        <a:rPr lang="ko-KR" altLang="en-US" sz="800" smtClean="0"/>
                        <a:t>리스트 마우스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사이즈 확대 및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테마 내용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94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헬프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도움말구성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 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사이트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이용안내 및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FAQ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구성예정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(GS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예정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94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테마쇼핑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쇼핑 페이지내</a:t>
                      </a:r>
                      <a:r>
                        <a:rPr lang="en-US" altLang="ko-KR" sz="800" dirty="0" smtClean="0"/>
                        <a:t> HOT</a:t>
                      </a:r>
                      <a:r>
                        <a:rPr lang="ko-KR" altLang="en-US" sz="800" smtClean="0"/>
                        <a:t>카테고리로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3514605" y="794647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932817" y="806911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0654" y="1092199"/>
            <a:ext cx="312680" cy="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0654" y="1219200"/>
            <a:ext cx="6129279" cy="1281219"/>
          </a:xfrm>
          <a:prstGeom prst="rect">
            <a:avLst/>
          </a:prstGeom>
          <a:noFill/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39933" y="1219200"/>
            <a:ext cx="948464" cy="1281219"/>
          </a:xfrm>
          <a:prstGeom prst="rect">
            <a:avLst/>
          </a:prstGeom>
          <a:noFill/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59080" y="264206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8695A1"/>
                </a:solidFill>
                <a:latin typeface="+mn-ea"/>
                <a:ea typeface="+mn-ea"/>
              </a:rPr>
              <a:t>여행공략  </a:t>
            </a:r>
            <a:r>
              <a:rPr lang="en-US" altLang="ko-KR" sz="1200" b="1" dirty="0" smtClean="0">
                <a:solidFill>
                  <a:srgbClr val="8695A1"/>
                </a:solidFill>
                <a:latin typeface="+mn-ea"/>
                <a:ea typeface="+mn-ea"/>
              </a:rPr>
              <a:t>&gt; </a:t>
            </a:r>
            <a:endParaRPr lang="ko-KR" altLang="en-US" sz="1200" b="1" dirty="0" smtClean="0">
              <a:solidFill>
                <a:srgbClr val="8695A1"/>
              </a:solidFill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9531" y="4547254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err="1" smtClean="0">
                <a:solidFill>
                  <a:srgbClr val="8695A1"/>
                </a:solidFill>
                <a:latin typeface="+mn-ea"/>
                <a:ea typeface="+mn-ea"/>
              </a:rPr>
              <a:t>트렌디한국</a:t>
            </a:r>
            <a:r>
              <a:rPr lang="ko-KR" altLang="en-US" sz="1200" b="1" dirty="0" smtClean="0">
                <a:solidFill>
                  <a:srgbClr val="8695A1"/>
                </a:solidFill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rgbClr val="8695A1"/>
                </a:solidFill>
                <a:latin typeface="+mn-ea"/>
                <a:ea typeface="+mn-ea"/>
              </a:rPr>
              <a:t>&gt; </a:t>
            </a:r>
            <a:endParaRPr lang="ko-KR" altLang="en-US" sz="1200" b="1" dirty="0" smtClean="0">
              <a:solidFill>
                <a:srgbClr val="8695A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65777" y="3018583"/>
            <a:ext cx="1438502" cy="148521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15951" y="356687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프리미엄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콘텐츠</a:t>
            </a:r>
            <a:endParaRPr lang="en-US" altLang="ko-KR" sz="9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타이틀</a:t>
            </a:r>
          </a:p>
        </p:txBody>
      </p:sp>
      <p:pic>
        <p:nvPicPr>
          <p:cNvPr id="4" name="Picture 2" descr="mouse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5591">
            <a:off x="6598258" y="3973061"/>
            <a:ext cx="303946" cy="3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19531" y="3013698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78809" y="3013698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8087" y="3013698"/>
            <a:ext cx="1442939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497365" y="3016342"/>
            <a:ext cx="1259105" cy="1235657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19531" y="3013698"/>
            <a:ext cx="1442939" cy="123565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119531" y="3058033"/>
            <a:ext cx="1442939" cy="1191322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572771" y="3013698"/>
            <a:ext cx="1442939" cy="123565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572773" y="3066792"/>
            <a:ext cx="1419617" cy="1182563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056213" y="3031119"/>
            <a:ext cx="1442937" cy="119108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3056214" y="3015359"/>
            <a:ext cx="1409254" cy="120684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526723" y="3031119"/>
            <a:ext cx="1201807" cy="1203538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525306" y="3031119"/>
            <a:ext cx="1226543" cy="1203538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84" y="3519825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프리미엄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콘텐츠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대표 </a:t>
            </a:r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76060" y="3519825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프리미엄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콘텐츠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대표 </a:t>
            </a:r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1035" y="3519257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프리미엄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콘텐츠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대표 이미지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63301" y="3521855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프리미엄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콘텐츠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대표 이미지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3272" y="4916650"/>
            <a:ext cx="3394279" cy="1159396"/>
            <a:chOff x="103272" y="4830921"/>
            <a:chExt cx="1445982" cy="1235657"/>
          </a:xfrm>
        </p:grpSpPr>
        <p:sp>
          <p:nvSpPr>
            <p:cNvPr id="90" name="직사각형 89"/>
            <p:cNvSpPr/>
            <p:nvPr/>
          </p:nvSpPr>
          <p:spPr>
            <a:xfrm>
              <a:off x="106315" y="4830921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103272" y="4830921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103272" y="4875256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1167559" y="5223206"/>
            <a:ext cx="117211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테마쇼핑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 및 타이틀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2714039" y="6214131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56412" y="6311809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다음페이지 계속</a:t>
            </a:r>
          </a:p>
        </p:txBody>
      </p:sp>
      <p:cxnSp>
        <p:nvCxnSpPr>
          <p:cNvPr id="118" name="직선 연결선 117"/>
          <p:cNvCxnSpPr/>
          <p:nvPr/>
        </p:nvCxnSpPr>
        <p:spPr>
          <a:xfrm flipH="1">
            <a:off x="94215" y="1247586"/>
            <a:ext cx="6094860" cy="1259219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103273" y="1223434"/>
            <a:ext cx="6136660" cy="1262969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1569214" y="1892379"/>
            <a:ext cx="1488091" cy="347133"/>
          </a:xfrm>
          <a:prstGeom prst="roundRect">
            <a:avLst/>
          </a:prstGeom>
          <a:solidFill>
            <a:srgbClr val="2C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자동일정추천받기</a:t>
            </a:r>
            <a:endParaRPr lang="ko-KR" altLang="en-US" sz="9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83013" y="1901452"/>
            <a:ext cx="1488091" cy="347133"/>
          </a:xfrm>
          <a:prstGeom prst="roundRect">
            <a:avLst/>
          </a:prstGeom>
          <a:solidFill>
            <a:srgbClr val="2C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일정만들기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24602" y="19145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or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24641" y="1319803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여행 또는 쇼핑 이미지 적용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6256372" y="1243930"/>
            <a:ext cx="901133" cy="1256489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236406" y="1219200"/>
            <a:ext cx="950573" cy="1267203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484" y="2053253"/>
            <a:ext cx="360000" cy="360000"/>
          </a:xfrm>
          <a:prstGeom prst="ellipse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33CCCC"/>
                </a:solidFill>
                <a:latin typeface="+mn-ea"/>
                <a:ea typeface="+mn-ea"/>
              </a:rPr>
              <a:t>GO</a:t>
            </a:r>
            <a:endParaRPr lang="ko-KR" altLang="en-US" sz="1200" b="1" dirty="0" smtClean="0">
              <a:solidFill>
                <a:srgbClr val="33CCCC"/>
              </a:solidFill>
              <a:latin typeface="+mn-ea"/>
              <a:ea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36496" y="1269896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쇼핑몰 이미지</a:t>
            </a:r>
            <a:endParaRPr lang="ko-KR" altLang="en-US" sz="4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66733" y="1800932"/>
            <a:ext cx="7425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한국 쇼핑</a:t>
            </a:r>
          </a:p>
        </p:txBody>
      </p:sp>
      <p:sp>
        <p:nvSpPr>
          <p:cNvPr id="76" name="타원형 설명선 75"/>
          <p:cNvSpPr/>
          <p:nvPr/>
        </p:nvSpPr>
        <p:spPr bwMode="auto">
          <a:xfrm>
            <a:off x="29531" y="6358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48433" y="123495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0654" y="255061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29531" y="305706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4" name="타원형 설명선 103"/>
          <p:cNvSpPr/>
          <p:nvPr/>
        </p:nvSpPr>
        <p:spPr bwMode="auto">
          <a:xfrm>
            <a:off x="5737117" y="34796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5" name="타원형 설명선 104"/>
          <p:cNvSpPr/>
          <p:nvPr/>
        </p:nvSpPr>
        <p:spPr bwMode="auto">
          <a:xfrm>
            <a:off x="29531" y="45487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6" name="타원형 설명선 105"/>
          <p:cNvSpPr/>
          <p:nvPr/>
        </p:nvSpPr>
        <p:spPr bwMode="auto">
          <a:xfrm>
            <a:off x="963362" y="508548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14605" y="4912907"/>
            <a:ext cx="3680264" cy="1170855"/>
            <a:chOff x="3514605" y="4827179"/>
            <a:chExt cx="3680264" cy="1170855"/>
          </a:xfrm>
        </p:grpSpPr>
        <p:sp>
          <p:nvSpPr>
            <p:cNvPr id="84" name="직사각형 83"/>
            <p:cNvSpPr/>
            <p:nvPr/>
          </p:nvSpPr>
          <p:spPr>
            <a:xfrm>
              <a:off x="3516670" y="4830056"/>
              <a:ext cx="3678199" cy="116026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516670" y="4830056"/>
              <a:ext cx="3678199" cy="116026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516670" y="4830056"/>
              <a:ext cx="3678199" cy="116026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3514605" y="4827179"/>
              <a:ext cx="3680264" cy="1170855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16145" y="5272955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테마 쇼핑 내용</a:t>
              </a:r>
              <a:endPara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89" name="Picture 2" descr="mouse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75591">
              <a:off x="6319004" y="5645431"/>
              <a:ext cx="303946" cy="30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타원형 설명선 106"/>
            <p:cNvSpPr/>
            <p:nvPr/>
          </p:nvSpPr>
          <p:spPr bwMode="auto">
            <a:xfrm>
              <a:off x="4724158" y="5135359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7" name="사각형 설명선 6"/>
          <p:cNvSpPr/>
          <p:nvPr/>
        </p:nvSpPr>
        <p:spPr>
          <a:xfrm>
            <a:off x="6406055" y="404442"/>
            <a:ext cx="710133" cy="295182"/>
          </a:xfrm>
          <a:prstGeom prst="wedgeRectCallout">
            <a:avLst>
              <a:gd name="adj1" fmla="val 37791"/>
              <a:gd name="adj2" fmla="val 9409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51312" y="39814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Hanhayou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도움말보기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2" name="타원형 설명선 91"/>
          <p:cNvSpPr/>
          <p:nvPr/>
        </p:nvSpPr>
        <p:spPr bwMode="auto">
          <a:xfrm>
            <a:off x="6246496" y="2274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6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M01-02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Main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35003" y="785278"/>
            <a:ext cx="184366" cy="144000"/>
            <a:chOff x="-1143104" y="1291967"/>
            <a:chExt cx="240044" cy="169277"/>
          </a:xfrm>
        </p:grpSpPr>
        <p:sp>
          <p:nvSpPr>
            <p:cNvPr id="39" name="타원 38"/>
            <p:cNvSpPr/>
            <p:nvPr/>
          </p:nvSpPr>
          <p:spPr>
            <a:xfrm>
              <a:off x="-1055460" y="1312174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974634" y="790260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0654" y="1092199"/>
            <a:ext cx="312680" cy="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7311" y="163432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8695A1"/>
                </a:solidFill>
                <a:latin typeface="+mn-ea"/>
                <a:ea typeface="+mn-ea"/>
              </a:rPr>
              <a:t>추천 일정  </a:t>
            </a:r>
            <a:r>
              <a:rPr lang="en-US" altLang="ko-KR" sz="1200" b="1" dirty="0" smtClean="0">
                <a:solidFill>
                  <a:srgbClr val="8695A1"/>
                </a:solidFill>
                <a:latin typeface="+mn-ea"/>
                <a:ea typeface="+mn-ea"/>
              </a:rPr>
              <a:t>&gt; </a:t>
            </a:r>
            <a:endParaRPr lang="ko-KR" altLang="en-US" sz="1200" b="1" dirty="0" smtClean="0">
              <a:solidFill>
                <a:srgbClr val="8695A1"/>
              </a:solidFill>
              <a:latin typeface="+mn-ea"/>
              <a:ea typeface="+mn-ea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2603412" y="1103294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045786" y="1200972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이전페이지 계속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28653" y="2116966"/>
            <a:ext cx="1445779" cy="1642993"/>
            <a:chOff x="128336" y="1748977"/>
            <a:chExt cx="1445779" cy="1642993"/>
          </a:xfrm>
        </p:grpSpPr>
        <p:sp>
          <p:nvSpPr>
            <p:cNvPr id="87" name="직사각형 86"/>
            <p:cNvSpPr/>
            <p:nvPr/>
          </p:nvSpPr>
          <p:spPr>
            <a:xfrm>
              <a:off x="131176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13117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131176" y="179331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08213" y="2200110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대표 </a:t>
              </a:r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1176" y="2978927"/>
              <a:ext cx="1429092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336" y="297647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584733" y="2116966"/>
            <a:ext cx="1457506" cy="1636073"/>
            <a:chOff x="1584416" y="1748977"/>
            <a:chExt cx="1457506" cy="1636073"/>
          </a:xfrm>
        </p:grpSpPr>
        <p:sp>
          <p:nvSpPr>
            <p:cNvPr id="88" name="직사각형 87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대표 </a:t>
              </a:r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45786" y="2116966"/>
            <a:ext cx="1465326" cy="1638777"/>
            <a:chOff x="3045469" y="1748977"/>
            <a:chExt cx="1465326" cy="1638777"/>
          </a:xfrm>
        </p:grpSpPr>
        <p:sp>
          <p:nvSpPr>
            <p:cNvPr id="89" name="직사각형 88"/>
            <p:cNvSpPr/>
            <p:nvPr/>
          </p:nvSpPr>
          <p:spPr>
            <a:xfrm>
              <a:off x="3049732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067858" y="1766398"/>
              <a:ext cx="1442937" cy="119108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3067859" y="1750638"/>
              <a:ext cx="1409254" cy="120684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283566" y="2179777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063836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45469" y="2972256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509327" y="2119610"/>
            <a:ext cx="1266560" cy="1632990"/>
            <a:chOff x="4509010" y="1751621"/>
            <a:chExt cx="1266560" cy="1632990"/>
          </a:xfrm>
        </p:grpSpPr>
        <p:sp>
          <p:nvSpPr>
            <p:cNvPr id="90" name="직사각형 89"/>
            <p:cNvSpPr/>
            <p:nvPr/>
          </p:nvSpPr>
          <p:spPr>
            <a:xfrm>
              <a:off x="4509010" y="1751621"/>
              <a:ext cx="1259105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4538368" y="1766398"/>
              <a:ext cx="1201807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536951" y="1766398"/>
              <a:ext cx="1226543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7942" y="2188918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522405" y="2979730"/>
              <a:ext cx="12531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21090" y="2965918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77202" y="2116031"/>
            <a:ext cx="1391484" cy="1645122"/>
            <a:chOff x="5776885" y="1748042"/>
            <a:chExt cx="1391484" cy="1645122"/>
          </a:xfrm>
        </p:grpSpPr>
        <p:sp>
          <p:nvSpPr>
            <p:cNvPr id="81" name="직사각형 80"/>
            <p:cNvSpPr/>
            <p:nvPr/>
          </p:nvSpPr>
          <p:spPr>
            <a:xfrm>
              <a:off x="5779833" y="1748977"/>
              <a:ext cx="1378237" cy="1229950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5779833" y="1748977"/>
              <a:ext cx="1388536" cy="12299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5803215" y="1766398"/>
              <a:ext cx="1331474" cy="1186196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5778410" y="1748042"/>
              <a:ext cx="1388538" cy="1230772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79831" y="2721762"/>
              <a:ext cx="13548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전체일정수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장소 개수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86" name="Picture 2" descr="mouse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75591">
              <a:off x="6553818" y="2245443"/>
              <a:ext cx="303946" cy="30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5791496" y="2981148"/>
              <a:ext cx="1367098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76885" y="2977666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239205" y="4013858"/>
            <a:ext cx="6756932" cy="1028590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 flipH="1" flipV="1">
            <a:off x="234779" y="4007825"/>
            <a:ext cx="6761358" cy="1034622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234779" y="4013857"/>
            <a:ext cx="6761358" cy="102859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603542" y="4409720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호텔 배송 안내 이미지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작업필요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628311" y="4691941"/>
            <a:ext cx="23234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latin typeface="+mn-ea"/>
                <a:ea typeface="+mn-ea"/>
              </a:rPr>
              <a:t>한국 호텔 </a:t>
            </a:r>
            <a:r>
              <a:rPr lang="ko-KR" altLang="en-US" sz="1200" b="1" dirty="0">
                <a:latin typeface="+mn-ea"/>
                <a:ea typeface="+mn-ea"/>
              </a:rPr>
              <a:t>배</a:t>
            </a:r>
            <a:r>
              <a:rPr lang="ko-KR" altLang="en-US" sz="1200" b="1" dirty="0" smtClean="0">
                <a:latin typeface="+mn-ea"/>
                <a:ea typeface="+mn-ea"/>
              </a:rPr>
              <a:t>송 상품 보기 </a:t>
            </a:r>
            <a:r>
              <a:rPr lang="en-US" altLang="ko-KR" sz="1200" b="1" dirty="0" smtClean="0">
                <a:latin typeface="+mn-ea"/>
                <a:ea typeface="+mn-ea"/>
              </a:rPr>
              <a:t>GO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100" name="타원형 설명선 99"/>
          <p:cNvSpPr/>
          <p:nvPr/>
        </p:nvSpPr>
        <p:spPr bwMode="auto">
          <a:xfrm>
            <a:off x="152955" y="15902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1" name="타원형 설명선 100"/>
          <p:cNvSpPr/>
          <p:nvPr/>
        </p:nvSpPr>
        <p:spPr bwMode="auto">
          <a:xfrm>
            <a:off x="163135" y="220679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5812409" y="21593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9" name="타원형 설명선 118"/>
          <p:cNvSpPr/>
          <p:nvPr/>
        </p:nvSpPr>
        <p:spPr bwMode="auto">
          <a:xfrm>
            <a:off x="360308" y="41108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61567"/>
              </p:ext>
            </p:extLst>
          </p:nvPr>
        </p:nvGraphicFramePr>
        <p:xfrm>
          <a:off x="7196665" y="341734"/>
          <a:ext cx="2675467" cy="612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일청 페이지 바로가기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추천일정으로 표시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일정대표이미지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타이틀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일정작성자</a:t>
                      </a:r>
                      <a:r>
                        <a:rPr lang="ko-KR" altLang="en-US" sz="800" baseline="0" smtClean="0"/>
                        <a:t> 및</a:t>
                      </a:r>
                      <a:r>
                        <a:rPr lang="ko-KR" altLang="en-US" sz="800" smtClean="0"/>
                        <a:t> 작성일 표시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 및</a:t>
                      </a:r>
                      <a:r>
                        <a:rPr lang="ko-KR" altLang="en-US" sz="800" baseline="0" smtClean="0"/>
                        <a:t> 리뷰 개수표시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 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전에 일정 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예 </a:t>
                      </a:r>
                      <a:r>
                        <a:rPr lang="en-US" altLang="ko-KR" sz="800" dirty="0" smtClean="0"/>
                        <a:t>)3</a:t>
                      </a:r>
                      <a:r>
                        <a:rPr lang="ko-KR" altLang="en-US" sz="800" smtClean="0"/>
                        <a:t>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구성장소 개수표시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예</a:t>
                      </a:r>
                      <a:r>
                        <a:rPr lang="en-US" altLang="ko-KR" sz="800" dirty="0" smtClean="0"/>
                        <a:t>)15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場所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숙소예약하기 </a:t>
                      </a:r>
                      <a:r>
                        <a:rPr lang="ko-KR" altLang="en-US" sz="800" dirty="0" err="1" smtClean="0"/>
                        <a:t>바로가기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이미지 영역 선택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예약페이지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항공권 예약하기 </a:t>
                      </a:r>
                      <a:r>
                        <a:rPr lang="ko-KR" altLang="en-US" sz="800" dirty="0" err="1" smtClean="0"/>
                        <a:t>바로가기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이미지 영역 선택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예약페이지 이동</a:t>
                      </a:r>
                      <a:endParaRPr lang="ko-KR" altLang="en-US" sz="80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ko-KR" altLang="en-US" sz="800" dirty="0" smtClean="0"/>
                        <a:t> 페이지 </a:t>
                      </a:r>
                      <a:r>
                        <a:rPr lang="ko-KR" altLang="en-US" sz="800" dirty="0" err="1" smtClean="0"/>
                        <a:t>바로가기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호텔배송</a:t>
                      </a:r>
                      <a:r>
                        <a:rPr lang="ko-KR" altLang="en-US" sz="800" baseline="0" smtClean="0"/>
                        <a:t> 안내 이미지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호텔배송상품 보기 텍스트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하단 서브메뉴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서비스 사용안내 페이지바로가기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프로모션페이지바로가기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어플리케이션다운로드안내페이지바로가기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제휴사안내페이지바로가기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서비스제공사</a:t>
                      </a:r>
                      <a:r>
                        <a:rPr lang="en-US" altLang="ko-KR" sz="800" dirty="0" smtClean="0"/>
                        <a:t>(GS/</a:t>
                      </a:r>
                      <a:r>
                        <a:rPr lang="ko-KR" altLang="en-US" sz="800" smtClean="0"/>
                        <a:t>다비오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smtClean="0"/>
                        <a:t>홈페이지 바로가기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작성일 표시 기준 </a:t>
                      </a:r>
                      <a:r>
                        <a:rPr lang="en-US" altLang="ko-KR" sz="800" dirty="0" smtClean="0"/>
                        <a:t>:YYYY.MM.DD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타원형 설명선 119"/>
          <p:cNvSpPr/>
          <p:nvPr/>
        </p:nvSpPr>
        <p:spPr bwMode="auto">
          <a:xfrm>
            <a:off x="343135" y="53054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9896" y="5178570"/>
            <a:ext cx="6149692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n-ea"/>
                <a:ea typeface="+mn-ea"/>
              </a:rPr>
              <a:t>회사소개 </a:t>
            </a:r>
            <a:r>
              <a:rPr lang="ko-KR" altLang="en-US" sz="600" dirty="0" smtClean="0">
                <a:latin typeface="+mn-ea"/>
                <a:ea typeface="+mn-ea"/>
              </a:rPr>
              <a:t>  </a:t>
            </a:r>
            <a:r>
              <a:rPr lang="ko-KR" altLang="en-US" sz="600" dirty="0" err="1">
                <a:latin typeface="+mn-ea"/>
                <a:ea typeface="+mn-ea"/>
              </a:rPr>
              <a:t>ㅣ</a:t>
            </a:r>
            <a:r>
              <a:rPr lang="ko-KR" altLang="en-US" sz="600" dirty="0">
                <a:latin typeface="+mn-ea"/>
                <a:ea typeface="+mn-ea"/>
              </a:rPr>
              <a:t>  </a:t>
            </a:r>
            <a:r>
              <a:rPr lang="ko-KR" altLang="en-US" sz="600" dirty="0" smtClean="0">
                <a:latin typeface="+mn-ea"/>
                <a:ea typeface="+mn-ea"/>
              </a:rPr>
              <a:t>  </a:t>
            </a:r>
            <a:r>
              <a:rPr lang="ko-KR" altLang="en-US" sz="600" dirty="0">
                <a:latin typeface="+mn-ea"/>
                <a:ea typeface="+mn-ea"/>
              </a:rPr>
              <a:t>지도플랫폼문의   </a:t>
            </a:r>
            <a:r>
              <a:rPr lang="ko-KR" altLang="en-US" sz="600" dirty="0" smtClean="0">
                <a:latin typeface="+mn-ea"/>
                <a:ea typeface="+mn-ea"/>
              </a:rPr>
              <a:t> </a:t>
            </a:r>
            <a:r>
              <a:rPr lang="en-US" altLang="ko-KR" sz="600" dirty="0">
                <a:latin typeface="+mn-ea"/>
                <a:ea typeface="+mn-ea"/>
              </a:rPr>
              <a:t>l </a:t>
            </a:r>
            <a:r>
              <a:rPr lang="en-US" altLang="ko-KR" sz="600" dirty="0" smtClean="0">
                <a:latin typeface="+mn-ea"/>
                <a:ea typeface="+mn-ea"/>
              </a:rPr>
              <a:t>  </a:t>
            </a:r>
            <a:r>
              <a:rPr lang="ko-KR" altLang="en-US" sz="600">
                <a:latin typeface="+mn-ea"/>
                <a:ea typeface="+mn-ea"/>
              </a:rPr>
              <a:t>서비스 이용약관   ㅣ   </a:t>
            </a:r>
            <a:r>
              <a:rPr lang="ko-KR" altLang="en-US" sz="600" smtClean="0">
                <a:latin typeface="+mn-ea"/>
                <a:ea typeface="+mn-ea"/>
              </a:rPr>
              <a:t>위치기반이용약관  ㅣ  개인정보 취급방침 및 청소년 보호정책     ㅣ 기업은행 채무지급보증안내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lt"/>
                <a:ea typeface="+mn-ea"/>
              </a:rPr>
              <a:t>GS SHOP </a:t>
            </a:r>
            <a:r>
              <a:rPr lang="en-US" altLang="ko-KR" sz="700" dirty="0">
                <a:latin typeface="+mn-lt"/>
              </a:rPr>
              <a:t>(</a:t>
            </a:r>
            <a:r>
              <a:rPr lang="ko-KR" altLang="en-US" sz="700">
                <a:latin typeface="+mn-lt"/>
              </a:rPr>
              <a:t>주</a:t>
            </a:r>
            <a:r>
              <a:rPr lang="en-US" altLang="ko-KR" sz="700" dirty="0">
                <a:latin typeface="+mn-lt"/>
              </a:rPr>
              <a:t>) </a:t>
            </a:r>
            <a:r>
              <a:rPr lang="ko-KR" altLang="en-US" sz="700">
                <a:latin typeface="+mn-lt"/>
              </a:rPr>
              <a:t>지에스홈쇼핑 대표이사 허태수 </a:t>
            </a:r>
            <a:r>
              <a:rPr lang="en-US" altLang="ko-KR" sz="700" dirty="0">
                <a:latin typeface="+mn-lt"/>
              </a:rPr>
              <a:t>/ </a:t>
            </a:r>
            <a:r>
              <a:rPr lang="ko-KR" altLang="en-US" sz="700">
                <a:latin typeface="+mn-lt"/>
              </a:rPr>
              <a:t>서울시 영등포구 선유로 </a:t>
            </a:r>
            <a:r>
              <a:rPr lang="en-US" altLang="ko-KR" sz="700" dirty="0">
                <a:latin typeface="+mn-lt"/>
              </a:rPr>
              <a:t>75 GS</a:t>
            </a:r>
            <a:r>
              <a:rPr lang="ko-KR" altLang="en-US" sz="700">
                <a:latin typeface="+mn-lt"/>
              </a:rPr>
              <a:t>강서타워 호스팅제공자 </a:t>
            </a:r>
            <a:r>
              <a:rPr lang="en-US" altLang="ko-KR" sz="700" dirty="0">
                <a:latin typeface="+mn-lt"/>
              </a:rPr>
              <a:t>(</a:t>
            </a:r>
            <a:r>
              <a:rPr lang="ko-KR" altLang="en-US" sz="700">
                <a:latin typeface="+mn-lt"/>
              </a:rPr>
              <a:t>주</a:t>
            </a:r>
            <a:r>
              <a:rPr lang="en-US" altLang="ko-KR" sz="700" dirty="0">
                <a:latin typeface="+mn-lt"/>
              </a:rPr>
              <a:t>) </a:t>
            </a:r>
            <a:r>
              <a:rPr lang="ko-KR" altLang="en-US" sz="700">
                <a:latin typeface="+mn-lt"/>
              </a:rPr>
              <a:t>지에스홈쇼핑</a:t>
            </a:r>
            <a:br>
              <a:rPr lang="ko-KR" altLang="en-US" sz="700">
                <a:latin typeface="+mn-lt"/>
              </a:rPr>
            </a:br>
            <a:r>
              <a:rPr lang="ko-KR" altLang="en-US" sz="700">
                <a:latin typeface="+mn-lt"/>
              </a:rPr>
              <a:t>사업자등록번호 </a:t>
            </a:r>
            <a:r>
              <a:rPr lang="en-US" altLang="ko-KR" sz="700" dirty="0">
                <a:latin typeface="+mn-lt"/>
              </a:rPr>
              <a:t>: 117-81-13253 / </a:t>
            </a:r>
            <a:r>
              <a:rPr lang="ko-KR" altLang="en-US" sz="700">
                <a:latin typeface="+mn-lt"/>
              </a:rPr>
              <a:t>통신판매업 신고번호 </a:t>
            </a:r>
            <a:r>
              <a:rPr lang="en-US" altLang="ko-KR" sz="700" dirty="0">
                <a:latin typeface="+mn-lt"/>
              </a:rPr>
              <a:t>: </a:t>
            </a:r>
            <a:r>
              <a:rPr lang="ko-KR" altLang="en-US" sz="700">
                <a:latin typeface="+mn-lt"/>
              </a:rPr>
              <a:t>영등포구청 제 </a:t>
            </a:r>
            <a:r>
              <a:rPr lang="en-US" altLang="ko-KR" sz="700" dirty="0">
                <a:latin typeface="+mn-lt"/>
              </a:rPr>
              <a:t>2002-00068 </a:t>
            </a:r>
            <a:r>
              <a:rPr lang="ko-KR" altLang="en-US" sz="700">
                <a:latin typeface="+mn-lt"/>
              </a:rPr>
              <a:t>사업자정보확인</a:t>
            </a:r>
            <a:br>
              <a:rPr lang="ko-KR" altLang="en-US" sz="700">
                <a:latin typeface="+mn-lt"/>
              </a:rPr>
            </a:br>
            <a:r>
              <a:rPr lang="ko-KR" altLang="en-US" sz="700">
                <a:latin typeface="+mn-lt"/>
              </a:rPr>
              <a:t>문의전화 </a:t>
            </a:r>
            <a:r>
              <a:rPr lang="en-US" altLang="ko-KR" sz="700" dirty="0">
                <a:latin typeface="+mn-lt"/>
              </a:rPr>
              <a:t>: 1899-4500 / 02-2007-4545 </a:t>
            </a:r>
            <a:r>
              <a:rPr lang="ko-KR" altLang="en-US" sz="700">
                <a:latin typeface="+mn-lt"/>
              </a:rPr>
              <a:t>팩스 </a:t>
            </a:r>
            <a:r>
              <a:rPr lang="en-US" altLang="ko-KR" sz="700" dirty="0">
                <a:latin typeface="+mn-lt"/>
              </a:rPr>
              <a:t>: 02-393-6093 / </a:t>
            </a:r>
            <a:r>
              <a:rPr lang="ko-KR" altLang="en-US" sz="700">
                <a:latin typeface="+mn-lt"/>
              </a:rPr>
              <a:t>이메일문의 </a:t>
            </a:r>
            <a:r>
              <a:rPr lang="en-US" altLang="ko-KR" sz="700" dirty="0">
                <a:latin typeface="+mn-lt"/>
              </a:rPr>
              <a:t>: </a:t>
            </a:r>
            <a:r>
              <a:rPr lang="en-US" altLang="ko-KR" sz="700" dirty="0" smtClean="0">
                <a:latin typeface="+mn-lt"/>
              </a:rPr>
              <a:t>gsshop@gsshop.com</a:t>
            </a:r>
          </a:p>
          <a:p>
            <a:r>
              <a:rPr lang="en-US" altLang="ko-KR" sz="700" dirty="0" smtClean="0">
                <a:latin typeface="+mn-lt"/>
              </a:rPr>
              <a:t>Copyright(C</a:t>
            </a:r>
            <a:r>
              <a:rPr lang="en-US" altLang="ko-KR" sz="700" dirty="0">
                <a:latin typeface="+mn-lt"/>
              </a:rPr>
              <a:t>) 1998-2015 GS </a:t>
            </a:r>
            <a:r>
              <a:rPr lang="en-US" altLang="ko-KR" sz="700" dirty="0" smtClean="0">
                <a:latin typeface="+mn-lt"/>
              </a:rPr>
              <a:t>HOMESHOPPING.</a:t>
            </a:r>
            <a:r>
              <a:rPr lang="ko-KR" altLang="en-US" sz="700" smtClean="0">
                <a:latin typeface="+mn-lt"/>
              </a:rPr>
              <a:t> </a:t>
            </a:r>
            <a:r>
              <a:rPr lang="en-US" altLang="ko-KR" sz="700" dirty="0">
                <a:latin typeface="+mn-lt"/>
              </a:rPr>
              <a:t>All Rights Reserved. Contact Webmaster for more information</a:t>
            </a:r>
            <a:r>
              <a:rPr lang="en-US" altLang="ko-KR" sz="700" dirty="0" smtClean="0">
                <a:latin typeface="+mn-lt"/>
              </a:rPr>
              <a:t>.</a:t>
            </a:r>
            <a:endParaRPr lang="en-US" altLang="ko-KR" sz="700" dirty="0" smtClean="0">
              <a:latin typeface="+mn-lt"/>
              <a:ea typeface="+mn-ea"/>
            </a:endParaRPr>
          </a:p>
          <a:p>
            <a:endParaRPr lang="en-US" altLang="ko-KR" sz="600" dirty="0">
              <a:latin typeface="+mn-lt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426176" y="5070612"/>
            <a:ext cx="6697133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101019" y="635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9060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M02-01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Footer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 정의 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공통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571480"/>
            <a:ext cx="1080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footer</a:t>
            </a:r>
            <a:r>
              <a:rPr lang="ko-KR" altLang="en-US" b="1" smtClean="0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93831"/>
              </p:ext>
            </p:extLst>
          </p:nvPr>
        </p:nvGraphicFramePr>
        <p:xfrm>
          <a:off x="7222066" y="571480"/>
          <a:ext cx="2675467" cy="39465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각 페이지 스크롤 </a:t>
                      </a:r>
                      <a:r>
                        <a:rPr lang="ko-KR" altLang="en-US" sz="800" dirty="0" err="1" smtClean="0"/>
                        <a:t>최하단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footer </a:t>
                      </a:r>
                      <a:r>
                        <a:rPr lang="ko-KR" altLang="en-US" sz="800" smtClean="0"/>
                        <a:t>구성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구성내용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회사소개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GSSHOP </a:t>
                      </a:r>
                      <a:r>
                        <a:rPr lang="ko-KR" altLang="en-US" sz="800" smtClean="0"/>
                        <a:t>중문소개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페이지</a:t>
                      </a:r>
                      <a:r>
                        <a:rPr lang="en-US" altLang="ko-KR" sz="800" dirty="0" smtClean="0"/>
                        <a:t>URL </a:t>
                      </a:r>
                      <a:r>
                        <a:rPr lang="ko-KR" altLang="en-US" sz="800" smtClean="0"/>
                        <a:t>새창열기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지도플랫폼문의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dabeeo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비즈니스 페이지 </a:t>
                      </a:r>
                      <a:r>
                        <a:rPr lang="en-US" altLang="ko-KR" sz="800" baseline="0" dirty="0" smtClean="0"/>
                        <a:t>URL </a:t>
                      </a:r>
                      <a:r>
                        <a:rPr lang="ko-KR" altLang="en-US" sz="800" baseline="0" smtClean="0"/>
                        <a:t>새창열기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서비스이용약관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서비스 이용약관 팝업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위치기반서비스 이용약관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위치기반서비스이용약관 팝업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개인정보 취급방침 및 청소년 보호정책</a:t>
                      </a:r>
                      <a:endParaRPr lang="en-US" altLang="ko-KR" sz="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개인정보 취급방침 팝업</a:t>
                      </a:r>
                      <a:endParaRPr lang="en-US" altLang="ko-KR" sz="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기업은행 채무지급 보증안내 </a:t>
                      </a:r>
                      <a:endParaRPr lang="en-US" altLang="ko-KR" sz="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http://image.gsshop.com/mi09/main/ibk.jpg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이미지 팝업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GS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정보명시 </a:t>
                      </a:r>
                      <a:endParaRPr lang="ko-KR" altLang="en-US" sz="800" smtClean="0"/>
                    </a:p>
                    <a:p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타원형 설명선 11"/>
          <p:cNvSpPr/>
          <p:nvPr/>
        </p:nvSpPr>
        <p:spPr bwMode="auto">
          <a:xfrm>
            <a:off x="162818" y="50021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162818" y="5397784"/>
            <a:ext cx="180000" cy="180000"/>
          </a:xfrm>
          <a:prstGeom prst="wedgeEllipseCallout">
            <a:avLst>
              <a:gd name="adj1" fmla="val 85419"/>
              <a:gd name="adj2" fmla="val -27037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833806" y="5637124"/>
            <a:ext cx="180000" cy="180000"/>
          </a:xfrm>
          <a:prstGeom prst="wedgeEllipseCallout">
            <a:avLst>
              <a:gd name="adj1" fmla="val 101940"/>
              <a:gd name="adj2" fmla="val 18394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26533" y="1024467"/>
            <a:ext cx="6248400" cy="39777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14867" y="1024467"/>
            <a:ext cx="6146800" cy="4038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9333" y="2836333"/>
            <a:ext cx="139653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latin typeface="+mn-ea"/>
                <a:ea typeface="+mn-ea"/>
              </a:rPr>
              <a:t>각 페이지 구성 내용</a:t>
            </a:r>
            <a:endParaRPr lang="ko-KR" altLang="en-US" sz="1050" b="1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9049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M02-02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Footer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571480"/>
            <a:ext cx="1601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footer &gt;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ko-KR" altLang="en-US" b="1" smtClean="0">
                <a:latin typeface="+mn-ea"/>
                <a:ea typeface="+mn-ea"/>
              </a:rPr>
              <a:t>회사소개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68604"/>
              </p:ext>
            </p:extLst>
          </p:nvPr>
        </p:nvGraphicFramePr>
        <p:xfrm>
          <a:off x="7222066" y="571480"/>
          <a:ext cx="2675467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/>
                        <a:t>GS </a:t>
                      </a:r>
                      <a:r>
                        <a:rPr lang="ko-KR" altLang="en-US" sz="800" baseline="0" smtClean="0"/>
                        <a:t>중문소개 페이지 </a:t>
                      </a:r>
                      <a:r>
                        <a:rPr lang="en-US" altLang="ko-KR" sz="800" baseline="0" dirty="0" smtClean="0"/>
                        <a:t>URL</a:t>
                      </a:r>
                      <a:r>
                        <a:rPr lang="ko-KR" altLang="en-US" sz="800" baseline="0" smtClean="0"/>
                        <a:t> 연결 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hlinkClick r:id="rId2"/>
                        </a:rPr>
                        <a:t>http://company.gsshop.com/zh</a:t>
                      </a:r>
                      <a:r>
                        <a:rPr lang="en-US" altLang="ko-KR" sz="80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err="1" smtClean="0"/>
                        <a:t>새창</a:t>
                      </a:r>
                      <a:r>
                        <a:rPr lang="ko-KR" altLang="en-US" sz="800" baseline="0" dirty="0" smtClean="0"/>
                        <a:t> 링크 열기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8" y="810515"/>
            <a:ext cx="7025382" cy="5910960"/>
          </a:xfrm>
          <a:prstGeom prst="rect">
            <a:avLst/>
          </a:prstGeom>
        </p:spPr>
      </p:pic>
      <p:sp>
        <p:nvSpPr>
          <p:cNvPr id="11" name="타원형 설명선 10"/>
          <p:cNvSpPr/>
          <p:nvPr/>
        </p:nvSpPr>
        <p:spPr bwMode="auto">
          <a:xfrm>
            <a:off x="44871" y="86703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3209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573087" y="1106490"/>
            <a:ext cx="1905000" cy="2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업데이트 요약</a:t>
            </a:r>
          </a:p>
        </p:txBody>
      </p:sp>
      <p:graphicFrame>
        <p:nvGraphicFramePr>
          <p:cNvPr id="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78399"/>
              </p:ext>
            </p:extLst>
          </p:nvPr>
        </p:nvGraphicFramePr>
        <p:xfrm>
          <a:off x="676275" y="1441452"/>
          <a:ext cx="8535987" cy="1666876"/>
        </p:xfrm>
        <a:graphic>
          <a:graphicData uri="http://schemas.openxmlformats.org/drawingml/2006/table">
            <a:tbl>
              <a:tblPr/>
              <a:tblGrid>
                <a:gridCol w="1620837"/>
                <a:gridCol w="691515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Version 1.31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내역 요약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GUI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내용 전체 통일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여행공략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리스트 페이지  추천영역 구성 변경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트렌디한국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메인 페이지 구성 변경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쿠폰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티켓 페이지 분리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추가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비밀번호변경 시나리오 수정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주문취소단계 축소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249237" y="251526"/>
            <a:ext cx="2606675" cy="34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업데이트 정보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14216"/>
              </p:ext>
            </p:extLst>
          </p:nvPr>
        </p:nvGraphicFramePr>
        <p:xfrm>
          <a:off x="819148" y="3856561"/>
          <a:ext cx="7884584" cy="2228545"/>
        </p:xfrm>
        <a:graphic>
          <a:graphicData uri="http://schemas.openxmlformats.org/drawingml/2006/table">
            <a:tbl>
              <a:tblPr/>
              <a:tblGrid>
                <a:gridCol w="932449"/>
                <a:gridCol w="1383178"/>
                <a:gridCol w="4121743"/>
                <a:gridCol w="1447214"/>
              </a:tblGrid>
              <a:tr h="19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작업분류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내역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smtClean="0"/>
                        <a:t>메인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트렌디</a:t>
                      </a:r>
                      <a:r>
                        <a:rPr lang="ko-KR" altLang="en-US" sz="900" dirty="0" smtClean="0"/>
                        <a:t> 한국</a:t>
                      </a:r>
                      <a:r>
                        <a:rPr lang="ko-KR" altLang="en-US" sz="900" baseline="0" dirty="0" smtClean="0"/>
                        <a:t> 추천 </a:t>
                      </a:r>
                      <a:r>
                        <a:rPr lang="en-US" altLang="ko-KR" sz="900" baseline="0" dirty="0" smtClean="0"/>
                        <a:t>UI </a:t>
                      </a:r>
                      <a:r>
                        <a:rPr lang="ko-KR" altLang="en-US" sz="900" baseline="0" smtClean="0"/>
                        <a:t>변경</a:t>
                      </a:r>
                      <a:endParaRPr lang="en-US" altLang="ko-KR" sz="900" baseline="0" dirty="0" smtClean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메인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호텔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smtClean="0"/>
                        <a:t>숙소 바로가기 삭제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26-32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자동일정 추천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시나리오 부연 설명 추가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57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추천서울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콘텐츠</a:t>
                      </a:r>
                      <a:r>
                        <a:rPr lang="ko-KR" altLang="en-US" sz="900" dirty="0" smtClean="0"/>
                        <a:t> 리스트 구성 수정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58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추천서울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권역별</a:t>
                      </a:r>
                      <a:r>
                        <a:rPr lang="ko-KR" altLang="en-US" sz="900" dirty="0" smtClean="0"/>
                        <a:t> 리스트 페이지 내 추천 구성 수정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66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트렌디한국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 main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dirty="0" smtClean="0"/>
                        <a:t>UI </a:t>
                      </a:r>
                      <a:r>
                        <a:rPr lang="ko-KR" altLang="en-US" sz="900" smtClean="0"/>
                        <a:t>수정</a:t>
                      </a:r>
                      <a:r>
                        <a:rPr lang="en-US" altLang="ko-KR" sz="900" dirty="0" smtClean="0"/>
                        <a:t> 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4">
                <a:tc vMerge="1">
                  <a:txBody>
                    <a:bodyPr/>
                    <a:lstStyle/>
                    <a:p>
                      <a:pPr algn="ctr"/>
                      <a:endParaRPr lang="ko-KR" altLang="en-US" sz="90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 리스트 구성 수정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67-69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트렌디한국</a:t>
                      </a:r>
                      <a:endParaRPr lang="ko-KR" altLang="en-US" sz="900" dirty="0" smtClean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고객센터</a:t>
                      </a:r>
                      <a:r>
                        <a:rPr lang="en-US" altLang="ko-KR" sz="900" dirty="0" smtClean="0"/>
                        <a:t>(FAQ) </a:t>
                      </a:r>
                      <a:r>
                        <a:rPr lang="ko-KR" altLang="en-US" sz="900" smtClean="0"/>
                        <a:t>추가구성</a:t>
                      </a:r>
                      <a:r>
                        <a:rPr lang="en-US" altLang="ko-KR" sz="900" dirty="0" smtClean="0"/>
                        <a:t> (</a:t>
                      </a:r>
                      <a:r>
                        <a:rPr lang="ko-KR" altLang="en-US" sz="900" smtClean="0"/>
                        <a:t>공지 </a:t>
                      </a:r>
                      <a:r>
                        <a:rPr lang="en-US" altLang="ko-KR" sz="900" dirty="0" smtClean="0"/>
                        <a:t>/FAQ)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676275" y="3496199"/>
            <a:ext cx="2768600" cy="2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업데이트 내역 리스트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69200" y="4112859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9" name="직사각형 18"/>
          <p:cNvSpPr/>
          <p:nvPr/>
        </p:nvSpPr>
        <p:spPr>
          <a:xfrm>
            <a:off x="7569200" y="4358394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0" name="직사각형 19"/>
          <p:cNvSpPr/>
          <p:nvPr/>
        </p:nvSpPr>
        <p:spPr>
          <a:xfrm>
            <a:off x="7569200" y="4612396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1" name="직사각형 20"/>
          <p:cNvSpPr/>
          <p:nvPr/>
        </p:nvSpPr>
        <p:spPr>
          <a:xfrm>
            <a:off x="7569200" y="4857931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2" name="직사각형 21"/>
          <p:cNvSpPr/>
          <p:nvPr/>
        </p:nvSpPr>
        <p:spPr>
          <a:xfrm>
            <a:off x="7569200" y="5103456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3" name="직사각형 22"/>
          <p:cNvSpPr/>
          <p:nvPr/>
        </p:nvSpPr>
        <p:spPr>
          <a:xfrm>
            <a:off x="7569200" y="5348991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4" name="직사각형 23"/>
          <p:cNvSpPr/>
          <p:nvPr/>
        </p:nvSpPr>
        <p:spPr>
          <a:xfrm>
            <a:off x="7569200" y="5602993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5" name="직사각형 24"/>
          <p:cNvSpPr/>
          <p:nvPr/>
        </p:nvSpPr>
        <p:spPr>
          <a:xfrm>
            <a:off x="7569200" y="5848528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2916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M02-03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Footer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571480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footer &gt;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ko-KR" altLang="en-US" b="1" smtClean="0">
                <a:latin typeface="+mn-ea"/>
                <a:ea typeface="+mn-ea"/>
              </a:rPr>
              <a:t>지도플랫폼문의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59135"/>
              </p:ext>
            </p:extLst>
          </p:nvPr>
        </p:nvGraphicFramePr>
        <p:xfrm>
          <a:off x="7222066" y="571480"/>
          <a:ext cx="2675467" cy="15593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지도 및 플랫폼문의 </a:t>
                      </a:r>
                      <a:r>
                        <a:rPr lang="en-US" altLang="ko-KR" sz="800" dirty="0" smtClean="0"/>
                        <a:t>dabeeo.com</a:t>
                      </a:r>
                      <a:r>
                        <a:rPr lang="ko-KR" altLang="en-US" sz="800" smtClean="0"/>
                        <a:t>의 비즈니스 소개 페이지</a:t>
                      </a:r>
                      <a:r>
                        <a:rPr lang="en-US" altLang="ko-KR" sz="800" dirty="0" smtClean="0"/>
                        <a:t>URL </a:t>
                      </a:r>
                      <a:r>
                        <a:rPr lang="ko-KR" altLang="en-US" sz="800" smtClean="0"/>
                        <a:t>링크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연결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hlinkClick r:id="rId2"/>
                        </a:rPr>
                        <a:t>http://dabeeo.com/_html/do_business.html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새창</a:t>
                      </a:r>
                      <a:r>
                        <a:rPr lang="ko-KR" altLang="en-US" sz="800" dirty="0" smtClean="0"/>
                        <a:t> 링크열기</a:t>
                      </a:r>
                    </a:p>
                    <a:p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808000"/>
            <a:ext cx="5943599" cy="5913476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 bwMode="auto">
          <a:xfrm>
            <a:off x="298871" y="9771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219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M02-04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Footer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571480"/>
            <a:ext cx="1946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footer &gt;</a:t>
            </a:r>
            <a:r>
              <a:rPr lang="ko-KR" altLang="en-US" b="1" smtClean="0">
                <a:latin typeface="+mn-ea"/>
                <a:ea typeface="+mn-ea"/>
              </a:rPr>
              <a:t>이용약관 및 규칙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58745"/>
              </p:ext>
            </p:extLst>
          </p:nvPr>
        </p:nvGraphicFramePr>
        <p:xfrm>
          <a:off x="7222066" y="571480"/>
          <a:ext cx="2675467" cy="16812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서비스이용약관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서비스 이용약관 팝업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위치기반서비스 이용약관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위치기반서비스이용약관 팝업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개인정보 취급방침 및 청소년 보호정책</a:t>
                      </a:r>
                      <a:endParaRPr lang="en-US" altLang="ko-KR" sz="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개인정보 취급방침 팝업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이용약관 및 규칙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취급방침 </a:t>
                      </a:r>
                      <a:r>
                        <a:rPr lang="en-US" altLang="ko-KR" sz="800" dirty="0" smtClean="0"/>
                        <a:t>: GS </a:t>
                      </a:r>
                      <a:r>
                        <a:rPr lang="ko-KR" altLang="en-US" sz="800" smtClean="0"/>
                        <a:t>정책에 따름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79758" y="1642612"/>
            <a:ext cx="4294096" cy="3474259"/>
            <a:chOff x="457201" y="1226300"/>
            <a:chExt cx="4294096" cy="34742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1411"/>
            <a:stretch/>
          </p:blipFill>
          <p:spPr>
            <a:xfrm>
              <a:off x="457201" y="1590907"/>
              <a:ext cx="4294096" cy="310965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631867" y="1226300"/>
              <a:ext cx="19447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dirty="0" err="1" smtClean="0">
                  <a:latin typeface="+mn-ea"/>
                  <a:ea typeface="+mn-ea"/>
                </a:rPr>
                <a:t>한고우요우</a:t>
              </a:r>
              <a:r>
                <a:rPr lang="ko-KR" altLang="en-US" sz="1050" b="1" dirty="0" smtClean="0">
                  <a:latin typeface="+mn-ea"/>
                  <a:ea typeface="+mn-ea"/>
                </a:rPr>
                <a:t> 이용약관 및 규칙</a:t>
              </a:r>
            </a:p>
          </p:txBody>
        </p:sp>
      </p:grpSp>
      <p:sp>
        <p:nvSpPr>
          <p:cNvPr id="11" name="타원형 설명선 10"/>
          <p:cNvSpPr/>
          <p:nvPr/>
        </p:nvSpPr>
        <p:spPr bwMode="auto">
          <a:xfrm>
            <a:off x="148189" y="117940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  <p:sp>
        <p:nvSpPr>
          <p:cNvPr id="16" name="TextBox 15"/>
          <p:cNvSpPr txBox="1"/>
          <p:nvPr/>
        </p:nvSpPr>
        <p:spPr>
          <a:xfrm>
            <a:off x="4486156" y="5366577"/>
            <a:ext cx="205585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팝업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 </a:t>
            </a:r>
            <a:r>
              <a:rPr lang="ko-KR" altLang="en-US" smtClean="0">
                <a:solidFill>
                  <a:srgbClr val="FF33CC"/>
                </a:solidFill>
                <a:latin typeface="맑은 고딕"/>
                <a:ea typeface="맑은 고딕"/>
              </a:rPr>
              <a:t>닫기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→ </a:t>
            </a:r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해당 위치 화면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remain.</a:t>
            </a:r>
            <a:endParaRPr lang="ko-KR" altLang="en-US" dirty="0">
              <a:solidFill>
                <a:srgbClr val="FF33CC"/>
              </a:solidFill>
              <a:latin typeface="맑은 고딕"/>
              <a:ea typeface="맑은 고딕"/>
            </a:endParaRPr>
          </a:p>
        </p:txBody>
      </p:sp>
      <p:pic>
        <p:nvPicPr>
          <p:cNvPr id="17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54" y="1519865"/>
            <a:ext cx="116952" cy="12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579758" y="1359407"/>
            <a:ext cx="4294096" cy="39109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M02-05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Footer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571480"/>
            <a:ext cx="1946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b="1" dirty="0" smtClean="0">
                <a:latin typeface="+mn-ea"/>
                <a:ea typeface="+mn-ea"/>
              </a:rPr>
              <a:t>footer &gt;</a:t>
            </a:r>
            <a:r>
              <a:rPr lang="ko-KR" altLang="en-US" b="1" smtClean="0">
                <a:latin typeface="+mn-ea"/>
                <a:ea typeface="+mn-ea"/>
              </a:rPr>
              <a:t>이용약관 및 규칙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2077"/>
              </p:ext>
            </p:extLst>
          </p:nvPr>
        </p:nvGraphicFramePr>
        <p:xfrm>
          <a:off x="7222066" y="571480"/>
          <a:ext cx="2675467" cy="10716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440"/>
                <a:gridCol w="227902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기업은행 채무지급 보증안내 </a:t>
                      </a:r>
                      <a:endParaRPr lang="en-US" altLang="ko-KR" sz="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http://image.gsshop.com/mi09/main/ibk.jpg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이미지 팝업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형 설명선 10"/>
          <p:cNvSpPr/>
          <p:nvPr/>
        </p:nvSpPr>
        <p:spPr bwMode="auto">
          <a:xfrm>
            <a:off x="148189" y="117940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1853993" y="1513009"/>
            <a:ext cx="3306513" cy="4555583"/>
            <a:chOff x="1853993" y="1513009"/>
            <a:chExt cx="3306513" cy="4555583"/>
          </a:xfrm>
        </p:grpSpPr>
        <p:sp>
          <p:nvSpPr>
            <p:cNvPr id="10" name="TextBox 9"/>
            <p:cNvSpPr txBox="1"/>
            <p:nvPr/>
          </p:nvSpPr>
          <p:spPr>
            <a:xfrm>
              <a:off x="2632736" y="1513009"/>
              <a:ext cx="18582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기업은행 채무지급 보증안내 </a:t>
              </a:r>
              <a:endParaRPr lang="en-US" altLang="ko-KR" sz="1000" b="1" dirty="0">
                <a:latin typeface="+mn-ea"/>
                <a:ea typeface="+mn-ea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993" y="1903245"/>
              <a:ext cx="3306513" cy="416534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5378254" y="3173504"/>
            <a:ext cx="205585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팝업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 </a:t>
            </a:r>
            <a:r>
              <a:rPr lang="ko-KR" altLang="en-US" smtClean="0">
                <a:solidFill>
                  <a:srgbClr val="FF33CC"/>
                </a:solidFill>
                <a:latin typeface="맑은 고딕"/>
                <a:ea typeface="맑은 고딕"/>
              </a:rPr>
              <a:t>닫기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→ </a:t>
            </a:r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해당 위치 화면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remain.</a:t>
            </a:r>
            <a:endParaRPr lang="ko-KR" altLang="en-US" dirty="0">
              <a:solidFill>
                <a:srgbClr val="FF33CC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78" y="1513373"/>
            <a:ext cx="116952" cy="12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53992" y="1434790"/>
            <a:ext cx="3306513" cy="4633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1937" y="2836333"/>
            <a:ext cx="4668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자동 일정 추천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2800" b="1" dirty="0" smtClean="0">
                <a:latin typeface="+mn-ea"/>
                <a:ea typeface="+mn-ea"/>
              </a:rPr>
              <a:t>uto plan)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8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알림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타원형 설명선 33"/>
          <p:cNvSpPr/>
          <p:nvPr/>
        </p:nvSpPr>
        <p:spPr bwMode="auto">
          <a:xfrm>
            <a:off x="262085" y="7709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9208"/>
              </p:ext>
            </p:extLst>
          </p:nvPr>
        </p:nvGraphicFramePr>
        <p:xfrm>
          <a:off x="7264401" y="571477"/>
          <a:ext cx="2571367" cy="17520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자동일정추천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로그인 기반서비스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로그인 기반 서비스 </a:t>
                      </a:r>
                      <a:r>
                        <a:rPr lang="ko-KR" altLang="en-US" sz="800" smtClean="0"/>
                        <a:t>안내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알림 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로그인 페이지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상단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메뉴영역외 본문 페이지 해상도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고정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869466" y="1099343"/>
            <a:ext cx="3317146" cy="5330031"/>
            <a:chOff x="1063419" y="-307100"/>
            <a:chExt cx="5837188" cy="8936462"/>
          </a:xfrm>
        </p:grpSpPr>
        <p:grpSp>
          <p:nvGrpSpPr>
            <p:cNvPr id="47" name="그룹 46"/>
            <p:cNvGrpSpPr/>
            <p:nvPr/>
          </p:nvGrpSpPr>
          <p:grpSpPr>
            <a:xfrm>
              <a:off x="1063419" y="-307100"/>
              <a:ext cx="5837188" cy="8936462"/>
              <a:chOff x="623152" y="-725406"/>
              <a:chExt cx="5837188" cy="8936462"/>
            </a:xfrm>
          </p:grpSpPr>
          <p:sp>
            <p:nvSpPr>
              <p:cNvPr id="48" name="Rectangle 2"/>
              <p:cNvSpPr>
                <a:spLocks noChangeArrowheads="1"/>
              </p:cNvSpPr>
              <p:nvPr/>
            </p:nvSpPr>
            <p:spPr bwMode="auto">
              <a:xfrm>
                <a:off x="623152" y="-725406"/>
                <a:ext cx="5837188" cy="893646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600" b="1">
                  <a:latin typeface="+mj-ea"/>
                  <a:ea typeface="+mj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9871" y="1714640"/>
                <a:ext cx="731153" cy="30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b="1" dirty="0" smtClean="0">
                    <a:latin typeface="+mn-ea"/>
                    <a:ea typeface="+mn-ea"/>
                  </a:rPr>
                  <a:t>로그인</a:t>
                </a:r>
                <a:endParaRPr lang="en-US" altLang="ko-KR" sz="6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749891" y="2084202"/>
                <a:ext cx="2864442" cy="577818"/>
                <a:chOff x="1749891" y="2021450"/>
                <a:chExt cx="2864442" cy="577818"/>
              </a:xfrm>
            </p:grpSpPr>
            <p:sp>
              <p:nvSpPr>
                <p:cNvPr id="66" name="Rectangle 2"/>
                <p:cNvSpPr>
                  <a:spLocks noChangeArrowheads="1"/>
                </p:cNvSpPr>
                <p:nvPr/>
              </p:nvSpPr>
              <p:spPr bwMode="auto">
                <a:xfrm>
                  <a:off x="1749891" y="2021450"/>
                  <a:ext cx="2864442" cy="577818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75000"/>
                    </a:schemeClr>
                  </a:solidFill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sz="600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67" name="Picture 2" descr="email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30470" y="2097190"/>
                  <a:ext cx="426336" cy="4263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그룹 52"/>
              <p:cNvGrpSpPr/>
              <p:nvPr/>
            </p:nvGrpSpPr>
            <p:grpSpPr>
              <a:xfrm>
                <a:off x="1749891" y="2753945"/>
                <a:ext cx="2864442" cy="577818"/>
                <a:chOff x="2953858" y="5213384"/>
                <a:chExt cx="2864442" cy="577818"/>
              </a:xfrm>
            </p:grpSpPr>
            <p:sp>
              <p:nvSpPr>
                <p:cNvPr id="64" name="Rectangle 2"/>
                <p:cNvSpPr>
                  <a:spLocks noChangeArrowheads="1"/>
                </p:cNvSpPr>
                <p:nvPr/>
              </p:nvSpPr>
              <p:spPr bwMode="auto">
                <a:xfrm>
                  <a:off x="2953858" y="5213384"/>
                  <a:ext cx="2864442" cy="577818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75000"/>
                    </a:schemeClr>
                  </a:solidFill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sz="600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65" name="Picture 4" descr="password, privacy, room key, secret, secure, security, unlock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5229" y="5347555"/>
                  <a:ext cx="309476" cy="3094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4" name="그룹 53"/>
              <p:cNvGrpSpPr/>
              <p:nvPr/>
            </p:nvGrpSpPr>
            <p:grpSpPr>
              <a:xfrm>
                <a:off x="1829870" y="3484989"/>
                <a:ext cx="1161112" cy="298764"/>
                <a:chOff x="1829870" y="3531009"/>
                <a:chExt cx="1161112" cy="298764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1829870" y="3570416"/>
                  <a:ext cx="201200" cy="197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/>
                </a:p>
              </p:txBody>
            </p:sp>
            <p:sp>
              <p:nvSpPr>
                <p:cNvPr id="62" name="L 도형 61"/>
                <p:cNvSpPr/>
                <p:nvPr/>
              </p:nvSpPr>
              <p:spPr>
                <a:xfrm rot="18394905">
                  <a:off x="1868399" y="3547925"/>
                  <a:ext cx="155443" cy="121611"/>
                </a:xfrm>
                <a:prstGeom prst="corner">
                  <a:avLst>
                    <a:gd name="adj1" fmla="val 28184"/>
                    <a:gd name="adj2" fmla="val 31480"/>
                  </a:avLst>
                </a:prstGeom>
                <a:solidFill>
                  <a:srgbClr val="21BD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062371" y="3545959"/>
                  <a:ext cx="928611" cy="283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자동</a:t>
                  </a:r>
                  <a:r>
                    <a:rPr lang="en-US" altLang="ko-KR" sz="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5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로그인</a:t>
                  </a:r>
                  <a:endParaRPr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55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168" y="-579070"/>
                <a:ext cx="205801" cy="20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2"/>
              <p:cNvSpPr>
                <a:spLocks noChangeArrowheads="1"/>
              </p:cNvSpPr>
              <p:nvPr/>
            </p:nvSpPr>
            <p:spPr bwMode="auto">
              <a:xfrm>
                <a:off x="3009551" y="3510858"/>
                <a:ext cx="1604782" cy="4706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600" b="1">
                  <a:latin typeface="+mj-ea"/>
                  <a:ea typeface="+mj-ea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27248" y="3623050"/>
                <a:ext cx="731153" cy="30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로그인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15342" y="4037446"/>
                <a:ext cx="1041443" cy="2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비밀번호 찾기</a:t>
                </a:r>
                <a:endParaRPr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09550" y="4037446"/>
                <a:ext cx="776286" cy="2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회원가입</a:t>
                </a:r>
                <a:endParaRPr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977652" y="2675099"/>
              <a:ext cx="948356" cy="28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7652" y="3310012"/>
              <a:ext cx="1340448" cy="28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76297" y="2703789"/>
            <a:ext cx="2257711" cy="1195757"/>
            <a:chOff x="561399" y="4020160"/>
            <a:chExt cx="3395133" cy="2242075"/>
          </a:xfrm>
        </p:grpSpPr>
        <p:sp>
          <p:nvSpPr>
            <p:cNvPr id="78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49718" y="4133565"/>
              <a:ext cx="586254" cy="40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알림</a:t>
              </a:r>
              <a:endParaRPr lang="en-US" altLang="ko-KR" b="1" dirty="0" smtClean="0">
                <a:latin typeface="+mn-ea"/>
                <a:ea typeface="+mn-ea"/>
              </a:endParaRPr>
            </a:p>
          </p:txBody>
        </p:sp>
        <p:pic>
          <p:nvPicPr>
            <p:cNvPr id="80" name="Picture 24" descr="close, delete, remov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512" y="4115779"/>
              <a:ext cx="257541" cy="21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1" name="그룹 80"/>
            <p:cNvGrpSpPr/>
            <p:nvPr/>
          </p:nvGrpSpPr>
          <p:grpSpPr>
            <a:xfrm>
              <a:off x="1760856" y="5629139"/>
              <a:ext cx="1103428" cy="423698"/>
              <a:chOff x="2481666" y="5496603"/>
              <a:chExt cx="620405" cy="361244"/>
            </a:xfrm>
          </p:grpSpPr>
          <p:sp>
            <p:nvSpPr>
              <p:cNvPr id="84" name="Rectangle 2"/>
              <p:cNvSpPr>
                <a:spLocks noChangeArrowheads="1"/>
              </p:cNvSpPr>
              <p:nvPr/>
            </p:nvSpPr>
            <p:spPr bwMode="auto">
              <a:xfrm>
                <a:off x="2481666" y="5496603"/>
                <a:ext cx="620405" cy="358517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800" b="1">
                  <a:latin typeface="+mj-ea"/>
                  <a:ea typeface="+mj-ea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18076" y="5513428"/>
                <a:ext cx="329623" cy="344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61975" y="4660404"/>
              <a:ext cx="2572579" cy="77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로그인 후 이용 가능한 서비스 입니다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로그인 하시겠습니까</a:t>
              </a:r>
              <a:r>
                <a:rPr lang="en-US" altLang="ko-KR" sz="700" dirty="0" smtClean="0">
                  <a:latin typeface="+mn-ea"/>
                  <a:ea typeface="+mn-ea"/>
                </a:rPr>
                <a:t>?</a:t>
              </a:r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3632850" y="3112583"/>
            <a:ext cx="293398" cy="319435"/>
          </a:xfrm>
          <a:prstGeom prst="rightArrow">
            <a:avLst/>
          </a:prstGeom>
          <a:solidFill>
            <a:srgbClr val="22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 bwMode="auto">
          <a:xfrm>
            <a:off x="1184956" y="273008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7" name="타원형 설명선 86"/>
          <p:cNvSpPr/>
          <p:nvPr/>
        </p:nvSpPr>
        <p:spPr bwMode="auto">
          <a:xfrm>
            <a:off x="4232920" y="235413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4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475775" y="785794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865383" y="798459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28"/>
              <a:ext cx="152400" cy="143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2BE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2BE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2BECB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22BECB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22BECB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22BE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2BECB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2B2B2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2B2B2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2B2B2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B2B2B2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>
              <a:solidFill>
                <a:srgbClr val="B2B2B2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 smtClean="0">
                <a:solidFill>
                  <a:srgbClr val="B2B2B2"/>
                </a:solidFill>
                <a:latin typeface="+mn-ea"/>
                <a:ea typeface="+mn-ea"/>
              </a:rPr>
              <a:t>선택</a:t>
            </a:r>
          </a:p>
        </p:txBody>
      </p:sp>
      <p:sp>
        <p:nvSpPr>
          <p:cNvPr id="21" name="갈매기형 수장 20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9104" y="15727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01895" y="2122382"/>
            <a:ext cx="1999520" cy="426811"/>
            <a:chOff x="1695635" y="2050742"/>
            <a:chExt cx="2192784" cy="372862"/>
          </a:xfrm>
        </p:grpSpPr>
        <p:sp>
          <p:nvSpPr>
            <p:cNvPr id="3" name="직사각형 2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99610" y="2134661"/>
              <a:ext cx="1262874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작업일 자동 입력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569090" y="2170717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5" y="2172605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5400000">
            <a:off x="4874438" y="2188170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976368" y="1745772"/>
            <a:ext cx="364202" cy="232609"/>
            <a:chOff x="5011880" y="1719138"/>
            <a:chExt cx="364202" cy="232609"/>
          </a:xfrm>
        </p:grpSpPr>
        <p:sp>
          <p:nvSpPr>
            <p:cNvPr id="10" name="사각형 설명선 9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2956" y="2318361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18730" y="3240478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262085" y="7709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172085" y="140340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1417335" y="15312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1533958" y="212238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타원형 설명선 43"/>
          <p:cNvSpPr/>
          <p:nvPr/>
        </p:nvSpPr>
        <p:spPr bwMode="auto">
          <a:xfrm>
            <a:off x="2981730" y="19640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타원형 설명선 44"/>
          <p:cNvSpPr/>
          <p:nvPr/>
        </p:nvSpPr>
        <p:spPr bwMode="auto">
          <a:xfrm>
            <a:off x="4717775" y="190877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9" name="타원형 설명선 48"/>
          <p:cNvSpPr/>
          <p:nvPr/>
        </p:nvSpPr>
        <p:spPr bwMode="auto">
          <a:xfrm>
            <a:off x="6600405" y="2292010"/>
            <a:ext cx="180000" cy="180000"/>
          </a:xfrm>
          <a:prstGeom prst="wedgeEllipseCallout">
            <a:avLst>
              <a:gd name="adj1" fmla="val -77458"/>
              <a:gd name="adj2" fmla="val 52357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0" name="타원형 설명선 49"/>
          <p:cNvSpPr/>
          <p:nvPr/>
        </p:nvSpPr>
        <p:spPr bwMode="auto">
          <a:xfrm>
            <a:off x="6044181" y="30813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65038"/>
              </p:ext>
            </p:extLst>
          </p:nvPr>
        </p:nvGraphicFramePr>
        <p:xfrm>
          <a:off x="7264401" y="571477"/>
          <a:ext cx="2641599" cy="55010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3080"/>
                <a:gridCol w="2288519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상단 </a:t>
                      </a:r>
                      <a:r>
                        <a:rPr lang="ko-KR" altLang="en-US" sz="800" dirty="0" err="1" smtClean="0"/>
                        <a:t>메뉴바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메인화면 바로가기영역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자동일정추천페이지 진입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현재 노출페이지 표시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스텝별</a:t>
                      </a:r>
                      <a:r>
                        <a:rPr lang="ko-KR" altLang="en-US" sz="800" dirty="0" smtClean="0"/>
                        <a:t> 자동일정생성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-1</a:t>
                      </a:r>
                      <a:r>
                        <a:rPr lang="ko-KR" altLang="en-US" sz="800" smtClean="0"/>
                        <a:t>단계 일정 선택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표시 </a:t>
                      </a:r>
                      <a:r>
                        <a:rPr lang="en-US" altLang="ko-KR" sz="800" dirty="0" smtClean="0"/>
                        <a:t>: STEP1.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일정선택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smtClean="0"/>
                        <a:t>다음단계 예상노출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비활성화 상태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현재단계 타이들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현재 작업일 자동입력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</a:t>
                      </a:r>
                      <a:r>
                        <a:rPr lang="ko-KR" altLang="en-US" sz="800" baseline="0" dirty="0" smtClean="0"/>
                        <a:t> 시작일</a:t>
                      </a:r>
                      <a:r>
                        <a:rPr lang="ko-KR" altLang="en-US" sz="800" dirty="0" smtClean="0"/>
                        <a:t>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날짜 직접 입력 안됨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날짜 입력 창 및 달력 아이콘 선택 </a:t>
                      </a:r>
                      <a:r>
                        <a:rPr lang="en-US" altLang="ko-KR" sz="800" dirty="0" smtClean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달력창</a:t>
                      </a:r>
                      <a:r>
                        <a:rPr lang="en-US" altLang="ko-KR" sz="800" dirty="0" smtClean="0"/>
                        <a:t>(date picker)</a:t>
                      </a:r>
                      <a:r>
                        <a:rPr lang="ko-KR" altLang="en-US" sz="800" smtClean="0"/>
                        <a:t> 노출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u="sng" dirty="0" smtClean="0">
                          <a:solidFill>
                            <a:srgbClr val="FF0000"/>
                          </a:solidFill>
                        </a:rPr>
                        <a:t>시작일 선택 </a:t>
                      </a:r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선택일 이후 부터 선택 가능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이전날짜 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dim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처리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여행기간 선택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최대 </a:t>
                      </a: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smtClean="0"/>
                        <a:t>일까지 생성안내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안내문구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전체여행일정을 선택해주세요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최대 </a:t>
                      </a: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smtClean="0"/>
                        <a:t>일까지 선택 가능합니다</a:t>
                      </a:r>
                      <a:r>
                        <a:rPr lang="en-US" altLang="ko-KR" sz="800" dirty="0" smtClean="0"/>
                        <a:t>.)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다음단계 이동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상단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메뉴영역외 본문 페이지 해상도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고정</a:t>
                      </a:r>
                      <a:endParaRPr lang="ko-KR" altLang="en-US" sz="80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7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94" y="2173207"/>
            <a:ext cx="335788" cy="36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41969" y="2197162"/>
            <a:ext cx="1619761" cy="301039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169741" y="2197161"/>
            <a:ext cx="320640" cy="301039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078880" y="2731449"/>
            <a:ext cx="1373918" cy="1202667"/>
            <a:chOff x="4100172" y="5648457"/>
            <a:chExt cx="996685" cy="813190"/>
          </a:xfrm>
        </p:grpSpPr>
        <p:sp>
          <p:nvSpPr>
            <p:cNvPr id="53" name="사각형 설명선 52"/>
            <p:cNvSpPr/>
            <p:nvPr/>
          </p:nvSpPr>
          <p:spPr>
            <a:xfrm>
              <a:off x="4100172" y="5648457"/>
              <a:ext cx="996685" cy="813190"/>
            </a:xfrm>
            <a:prstGeom prst="wedgeRectCallout">
              <a:avLst>
                <a:gd name="adj1" fmla="val -24737"/>
                <a:gd name="adj2" fmla="val -6103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55" name="직사각형 54"/>
          <p:cNvSpPr/>
          <p:nvPr/>
        </p:nvSpPr>
        <p:spPr>
          <a:xfrm>
            <a:off x="3630827" y="3096398"/>
            <a:ext cx="414556" cy="170709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003048" y="3050409"/>
            <a:ext cx="243316" cy="261941"/>
          </a:xfrm>
          <a:prstGeom prst="ellipse">
            <a:avLst/>
          </a:prstGeom>
          <a:noFill/>
          <a:ln w="952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43283" y="3079947"/>
            <a:ext cx="301977" cy="205826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3191320" y="3372510"/>
            <a:ext cx="1092325" cy="244192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959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A02-02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가중치 조절 영역 최초 진입 시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3768" y="27919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9104" y="15727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01895" y="2122382"/>
            <a:ext cx="1999520" cy="426811"/>
            <a:chOff x="1695635" y="2050742"/>
            <a:chExt cx="2192784" cy="372862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569090" y="2170717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65775" y="2172605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74438" y="2188170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76368" y="1745772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65775" y="2351614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74965" y="16212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8" name="타원형 설명선 67"/>
          <p:cNvSpPr/>
          <p:nvPr/>
        </p:nvSpPr>
        <p:spPr bwMode="auto">
          <a:xfrm>
            <a:off x="183516" y="262890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1405292" y="16260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0" name="타원형 설명선 69"/>
          <p:cNvSpPr/>
          <p:nvPr/>
        </p:nvSpPr>
        <p:spPr bwMode="auto">
          <a:xfrm>
            <a:off x="1386392" y="270197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7896"/>
              </p:ext>
            </p:extLst>
          </p:nvPr>
        </p:nvGraphicFramePr>
        <p:xfrm>
          <a:off x="7264401" y="571477"/>
          <a:ext cx="2571367" cy="39721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이전단계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해당영역 선택시 일정 재선택 가능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smtClean="0"/>
                        <a:t>단계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STEP</a:t>
                      </a:r>
                      <a:r>
                        <a:rPr lang="en-US" altLang="ko-KR" sz="800" baseline="0" dirty="0" smtClean="0"/>
                        <a:t> 2. </a:t>
                      </a:r>
                      <a:r>
                        <a:rPr lang="ko-KR" altLang="en-US" sz="800" baseline="0" smtClean="0"/>
                        <a:t>여행목적선택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단계 선택 내용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여행목적 성향 가중치 부여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가중치 부여 전 기본값 모두 </a:t>
                      </a:r>
                      <a:r>
                        <a:rPr lang="en-US" altLang="ko-KR" sz="800" baseline="0" dirty="0" smtClean="0"/>
                        <a:t>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가중치 </a:t>
                      </a:r>
                      <a:r>
                        <a:rPr lang="ko-KR" altLang="en-US" sz="800" dirty="0" err="1" smtClean="0"/>
                        <a:t>설정값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0 /</a:t>
                      </a:r>
                      <a:r>
                        <a:rPr lang="ko-KR" altLang="en-US" sz="800" smtClean="0"/>
                        <a:t>최초 진입시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가중치 조정 알림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포인트를 조정하여 여행성향 가중치를 조정하세요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가중치 조정 선택 후 다음단계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 사용자 가중치 입력 후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종료 경우 이전 조절 가중치 그래프 유지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46" y="2205893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6315970" y="6013983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6141421" y="58548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8" y="3240737"/>
            <a:ext cx="4219575" cy="24003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052191" y="3110267"/>
            <a:ext cx="2482348" cy="1030145"/>
            <a:chOff x="561397" y="4330687"/>
            <a:chExt cx="3732941" cy="1931548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561397" y="4330687"/>
              <a:ext cx="3732941" cy="1931548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24860" y="4463615"/>
              <a:ext cx="586254" cy="40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알림</a:t>
              </a:r>
              <a:endParaRPr lang="en-US" altLang="ko-KR" b="1" dirty="0" smtClean="0">
                <a:latin typeface="+mn-ea"/>
                <a:ea typeface="+mn-ea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861889" y="5695847"/>
              <a:ext cx="1103428" cy="423684"/>
              <a:chOff x="2538472" y="5553477"/>
              <a:chExt cx="620405" cy="361232"/>
            </a:xfrm>
          </p:grpSpPr>
          <p:sp>
            <p:nvSpPr>
              <p:cNvPr id="43" name="Rectangle 2"/>
              <p:cNvSpPr>
                <a:spLocks noChangeArrowheads="1"/>
              </p:cNvSpPr>
              <p:nvPr/>
            </p:nvSpPr>
            <p:spPr bwMode="auto">
              <a:xfrm>
                <a:off x="2538472" y="5556191"/>
                <a:ext cx="620405" cy="358518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800" b="1">
                  <a:latin typeface="+mj-ea"/>
                  <a:ea typeface="+mj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99987" y="5553477"/>
                <a:ext cx="329623" cy="34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22085" y="5083722"/>
              <a:ext cx="3469317" cy="476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포인트를</a:t>
              </a:r>
              <a:r>
                <a:rPr lang="en-US" altLang="ko-KR" sz="700" dirty="0" smtClean="0"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latin typeface="+mn-ea"/>
                  <a:ea typeface="+mn-ea"/>
                </a:rPr>
                <a:t>조정하여 여행성향에 가중치를 조정하세요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46" name="타원형 설명선 45"/>
          <p:cNvSpPr/>
          <p:nvPr/>
        </p:nvSpPr>
        <p:spPr bwMode="auto">
          <a:xfrm>
            <a:off x="3701867" y="31842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86392" y="1477338"/>
            <a:ext cx="5767941" cy="1190810"/>
          </a:xfrm>
          <a:prstGeom prst="roundRect">
            <a:avLst>
              <a:gd name="adj" fmla="val 10268"/>
            </a:avLst>
          </a:prstGeom>
          <a:solidFill>
            <a:srgbClr val="FF5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2424" y="1521055"/>
            <a:ext cx="43332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이전단계선택 시 현재 단계 비활성화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이전단계 선택 으로 이동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현재단계 선택 값 리셋</a:t>
            </a:r>
            <a:endParaRPr lang="ko-KR" altLang="en-US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0256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A02-03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가중치 미입력 상태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다음단계 이동 시도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3768" y="27919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9104" y="15727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01895" y="2122382"/>
            <a:ext cx="1999520" cy="426811"/>
            <a:chOff x="1695635" y="2050742"/>
            <a:chExt cx="2192784" cy="372862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569090" y="2170717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65775" y="2172605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74438" y="2188170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76368" y="1745772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65775" y="2351614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82457"/>
              </p:ext>
            </p:extLst>
          </p:nvPr>
        </p:nvGraphicFramePr>
        <p:xfrm>
          <a:off x="7264401" y="571477"/>
          <a:ext cx="2571367" cy="23518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가중치 전체 </a:t>
                      </a:r>
                      <a:r>
                        <a:rPr lang="en-US" altLang="ko-KR" sz="800" dirty="0" smtClean="0"/>
                        <a:t>0</a:t>
                      </a:r>
                      <a:r>
                        <a:rPr lang="ko-KR" altLang="en-US" sz="800" smtClean="0"/>
                        <a:t>인 경우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다음 단계 이동 버튼 선택 시 다음단계 이동 불가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버튼 비활성화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다음단계 이동버튼 선택 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가중치 </a:t>
                      </a:r>
                      <a:r>
                        <a:rPr lang="ko-KR" altLang="en-US" sz="800" dirty="0" smtClean="0"/>
                        <a:t>조정 알림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포인트를 조정하여 여행성향 가중치를 조정하세요</a:t>
                      </a:r>
                      <a:r>
                        <a:rPr lang="en-US" altLang="ko-KR" sz="800" dirty="0" smtClean="0"/>
                        <a:t>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 사용자 가중치 입력 후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종료 경우 이전 조절 가중치 그래프 유지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46" y="2205893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6315970" y="6013983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6141421" y="58548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8" y="3240737"/>
            <a:ext cx="4219575" cy="2400300"/>
          </a:xfrm>
          <a:prstGeom prst="rect">
            <a:avLst/>
          </a:prstGeom>
        </p:spPr>
      </p:pic>
      <p:sp>
        <p:nvSpPr>
          <p:cNvPr id="45" name="타원형 설명선 44"/>
          <p:cNvSpPr/>
          <p:nvPr/>
        </p:nvSpPr>
        <p:spPr bwMode="auto">
          <a:xfrm>
            <a:off x="2299323" y="421469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308347" y="5339815"/>
            <a:ext cx="2482348" cy="1030145"/>
            <a:chOff x="561397" y="4330687"/>
            <a:chExt cx="3732941" cy="1931548"/>
          </a:xfrm>
        </p:grpSpPr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561397" y="4330687"/>
              <a:ext cx="3732941" cy="1931548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24860" y="4463615"/>
              <a:ext cx="586254" cy="40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알림</a:t>
              </a:r>
              <a:endParaRPr lang="en-US" altLang="ko-KR" b="1" dirty="0" smtClean="0">
                <a:latin typeface="+mn-ea"/>
                <a:ea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61889" y="5695847"/>
              <a:ext cx="1103428" cy="423684"/>
              <a:chOff x="2538472" y="5553477"/>
              <a:chExt cx="620405" cy="361232"/>
            </a:xfrm>
          </p:grpSpPr>
          <p:sp>
            <p:nvSpPr>
              <p:cNvPr id="74" name="Rectangle 2"/>
              <p:cNvSpPr>
                <a:spLocks noChangeArrowheads="1"/>
              </p:cNvSpPr>
              <p:nvPr/>
            </p:nvSpPr>
            <p:spPr bwMode="auto">
              <a:xfrm>
                <a:off x="2538472" y="5556191"/>
                <a:ext cx="620405" cy="358518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800" b="1">
                  <a:latin typeface="+mj-ea"/>
                  <a:ea typeface="+mj-ea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699987" y="5553477"/>
                <a:ext cx="329623" cy="34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722085" y="5083722"/>
              <a:ext cx="3469317" cy="476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포인트를</a:t>
              </a:r>
              <a:r>
                <a:rPr lang="en-US" altLang="ko-KR" sz="700" dirty="0" smtClean="0"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latin typeface="+mn-ea"/>
                  <a:ea typeface="+mn-ea"/>
                </a:rPr>
                <a:t>조정하여 여행성향에 가중치를 조정하세요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76" name="타원형 설명선 75"/>
          <p:cNvSpPr/>
          <p:nvPr/>
        </p:nvSpPr>
        <p:spPr bwMode="auto">
          <a:xfrm>
            <a:off x="7079233" y="50928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" name="꺾인 연결선 4"/>
          <p:cNvCxnSpPr>
            <a:stCxn id="32" idx="0"/>
            <a:endCxn id="53" idx="1"/>
          </p:cNvCxnSpPr>
          <p:nvPr/>
        </p:nvCxnSpPr>
        <p:spPr>
          <a:xfrm rot="5400000" flipH="1" flipV="1">
            <a:off x="6925438" y="5631075"/>
            <a:ext cx="159095" cy="606723"/>
          </a:xfrm>
          <a:prstGeom prst="bent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0838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A02-04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가중치 그래프 조정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3768" y="27919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9104" y="15727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01895" y="2122382"/>
            <a:ext cx="1999520" cy="426811"/>
            <a:chOff x="1695635" y="2050742"/>
            <a:chExt cx="2192784" cy="372862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569090" y="2170717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65775" y="2172605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74438" y="2188170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76368" y="1745772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65775" y="2351614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78528"/>
              </p:ext>
            </p:extLst>
          </p:nvPr>
        </p:nvGraphicFramePr>
        <p:xfrm>
          <a:off x="7264401" y="571477"/>
          <a:ext cx="2571367" cy="1645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각 카테고리 포인트에 마우스 오버 경우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포인트 영역 강조효과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성향조절 안내</a:t>
                      </a:r>
                      <a:r>
                        <a:rPr lang="ko-KR" altLang="en-US" sz="800" baseline="0" dirty="0" smtClean="0"/>
                        <a:t> 메시지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en-US" altLang="ko-KR" sz="800" baseline="0" dirty="0" err="1" smtClean="0"/>
                        <a:t>oooo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성향을 조절해보세요</a:t>
                      </a:r>
                      <a:r>
                        <a:rPr lang="en-US" altLang="ko-KR" sz="800" baseline="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46" y="2205893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6315970" y="6013983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8" y="3240737"/>
            <a:ext cx="4219575" cy="2400300"/>
          </a:xfrm>
          <a:prstGeom prst="rect">
            <a:avLst/>
          </a:prstGeom>
        </p:spPr>
      </p:pic>
      <p:pic>
        <p:nvPicPr>
          <p:cNvPr id="45" name="Picture 2" descr="mous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522">
            <a:off x="4794465" y="4512034"/>
            <a:ext cx="303946" cy="3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979441" y="4868455"/>
            <a:ext cx="1933994" cy="262583"/>
            <a:chOff x="6838876" y="4160495"/>
            <a:chExt cx="1933994" cy="2625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838876" y="4160495"/>
              <a:ext cx="1925528" cy="26258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7343" y="4168962"/>
              <a:ext cx="19255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휴식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공원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해변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성향을 조절해보세요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4646596" y="432082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7956" y="43103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endParaRPr lang="ko-KR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4389859" y="40529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8" name="타원형 설명선 67"/>
          <p:cNvSpPr/>
          <p:nvPr/>
        </p:nvSpPr>
        <p:spPr bwMode="auto">
          <a:xfrm>
            <a:off x="3787269" y="469692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7428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A02-05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그래프 성향 조절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다음단계 이동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3768" y="27919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9104" y="15727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01895" y="2122382"/>
            <a:ext cx="1999520" cy="426811"/>
            <a:chOff x="1695635" y="2050742"/>
            <a:chExt cx="2192784" cy="372862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569090" y="2170717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65775" y="2172605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74438" y="2188170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76368" y="1745772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65775" y="2351614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35518"/>
              </p:ext>
            </p:extLst>
          </p:nvPr>
        </p:nvGraphicFramePr>
        <p:xfrm>
          <a:off x="7264401" y="571477"/>
          <a:ext cx="2571367" cy="1411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그래프 성향 조절 완료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다음단계 이동 버튼 활성화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쇼핑</a:t>
                      </a:r>
                      <a:r>
                        <a:rPr lang="ko-KR" altLang="en-US" sz="800" baseline="0" dirty="0" smtClean="0"/>
                        <a:t> 가중치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smtClean="0"/>
                        <a:t>미만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다음단계 선택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일정 생성완료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리스트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46" y="2205893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23" y="2821828"/>
            <a:ext cx="3962400" cy="31623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6315970" y="6013983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6141421" y="58548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3439902" y="34768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95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26365"/>
              </p:ext>
            </p:extLst>
          </p:nvPr>
        </p:nvGraphicFramePr>
        <p:xfrm>
          <a:off x="751414" y="859361"/>
          <a:ext cx="7884584" cy="4725774"/>
        </p:xfrm>
        <a:graphic>
          <a:graphicData uri="http://schemas.openxmlformats.org/drawingml/2006/table">
            <a:tbl>
              <a:tblPr/>
              <a:tblGrid>
                <a:gridCol w="932449"/>
                <a:gridCol w="1383178"/>
                <a:gridCol w="4121743"/>
                <a:gridCol w="1447214"/>
              </a:tblGrid>
              <a:tr h="19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작업분류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내역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70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트렌디한국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테마쇼핑 상세 페이지 구성 수정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73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상품상세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UID&amp;GUI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smtClean="0"/>
                        <a:t>통일</a:t>
                      </a:r>
                      <a:r>
                        <a:rPr lang="en-US" altLang="ko-KR" sz="900" baseline="0" dirty="0" smtClean="0"/>
                        <a:t> 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74-78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상품상세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상세정보 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smtClean="0"/>
                        <a:t>리뷰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smtClean="0"/>
                        <a:t>정책 </a:t>
                      </a:r>
                      <a:r>
                        <a:rPr lang="en-US" altLang="ko-KR" sz="900" dirty="0" smtClean="0"/>
                        <a:t>UX </a:t>
                      </a:r>
                      <a:r>
                        <a:rPr lang="ko-KR" altLang="en-US" sz="900" smtClean="0"/>
                        <a:t>수정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79-80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상품리스트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카테고리별</a:t>
                      </a:r>
                      <a:r>
                        <a:rPr lang="ko-KR" altLang="en-US" sz="900" dirty="0" smtClean="0"/>
                        <a:t> 상품 리스트 페이지 추천 영역 수정 </a:t>
                      </a:r>
                      <a:r>
                        <a:rPr lang="ko-KR" altLang="en-US" sz="900" smtClean="0"/>
                        <a:t>및 </a:t>
                      </a:r>
                      <a:r>
                        <a:rPr lang="en-US" altLang="ko-KR" sz="900" dirty="0" smtClean="0"/>
                        <a:t>UID&amp;GUI </a:t>
                      </a:r>
                      <a:r>
                        <a:rPr lang="en-US" altLang="ko-KR" sz="900" dirty="0" err="1" smtClean="0"/>
                        <a:t>xhddlf</a:t>
                      </a:r>
                      <a:endParaRPr lang="ko-KR" altLang="en-US" sz="900" dirty="0" smtClean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82-85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smtClean="0"/>
                        <a:t>쿠폰</a:t>
                      </a:r>
                      <a:r>
                        <a:rPr lang="en-US" altLang="ko-KR" sz="900" baseline="0" dirty="0" smtClean="0"/>
                        <a:t> 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쿠폰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smtClean="0"/>
                        <a:t>티켓 분리 및 리스트상세 페이지 수정 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smtClean="0"/>
                        <a:t>추가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109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결제 진행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smtClean="0"/>
                        <a:t>결제 진행중 상태알림 페이지 추가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114-122</a:t>
                      </a:r>
                      <a:endParaRPr lang="ko-KR" altLang="en-US" sz="90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마이페이지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UID&amp;GUI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smtClean="0"/>
                        <a:t>통일</a:t>
                      </a:r>
                      <a:r>
                        <a:rPr lang="en-US" altLang="ko-KR" sz="900" baseline="0" dirty="0" smtClean="0"/>
                        <a:t> 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133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smtClean="0"/>
                        <a:t>검색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개발 진행 정의 추가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143/117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비밀번호찾기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시나리오 변경</a:t>
                      </a:r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723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608541" y="498999"/>
            <a:ext cx="2768600" cy="2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65" tIns="49883" rIns="99765" bIns="49883">
            <a:spAutoFit/>
          </a:bodyPr>
          <a:lstStyle/>
          <a:p>
            <a:pPr algn="l" defTabSz="998538">
              <a:spcBef>
                <a:spcPct val="5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업데이트 내역 리스트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01466" y="1115659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9" name="직사각형 18"/>
          <p:cNvSpPr/>
          <p:nvPr/>
        </p:nvSpPr>
        <p:spPr>
          <a:xfrm>
            <a:off x="7501466" y="1361194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0" name="직사각형 19"/>
          <p:cNvSpPr/>
          <p:nvPr/>
        </p:nvSpPr>
        <p:spPr>
          <a:xfrm>
            <a:off x="7501466" y="1615196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1" name="직사각형 20"/>
          <p:cNvSpPr/>
          <p:nvPr/>
        </p:nvSpPr>
        <p:spPr>
          <a:xfrm>
            <a:off x="7501466" y="1860731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2" name="직사각형 21"/>
          <p:cNvSpPr/>
          <p:nvPr/>
        </p:nvSpPr>
        <p:spPr>
          <a:xfrm>
            <a:off x="7501466" y="2106256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3" name="직사각형 22"/>
          <p:cNvSpPr/>
          <p:nvPr/>
        </p:nvSpPr>
        <p:spPr>
          <a:xfrm>
            <a:off x="7501466" y="2351791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4" name="직사각형 23"/>
          <p:cNvSpPr/>
          <p:nvPr/>
        </p:nvSpPr>
        <p:spPr>
          <a:xfrm>
            <a:off x="7501466" y="2605793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5" name="직사각형 24"/>
          <p:cNvSpPr/>
          <p:nvPr/>
        </p:nvSpPr>
        <p:spPr>
          <a:xfrm>
            <a:off x="7501466" y="2851328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7" name="직사각형 16"/>
          <p:cNvSpPr/>
          <p:nvPr/>
        </p:nvSpPr>
        <p:spPr>
          <a:xfrm>
            <a:off x="7501466" y="311379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7073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 결과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쇼핑 가중치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미만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 추천 결과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75449" y="1415945"/>
            <a:ext cx="3545898" cy="612000"/>
            <a:chOff x="958056" y="1500432"/>
            <a:chExt cx="3545898" cy="612000"/>
          </a:xfrm>
        </p:grpSpPr>
        <p:sp>
          <p:nvSpPr>
            <p:cNvPr id="2" name="타원 1"/>
            <p:cNvSpPr/>
            <p:nvPr/>
          </p:nvSpPr>
          <p:spPr>
            <a:xfrm>
              <a:off x="958056" y="1500432"/>
              <a:ext cx="612000" cy="61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2199" y="1604951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사용자 닉네임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2198" y="1822681"/>
              <a:ext cx="2901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사용자님을 위한 여행 일정과 상품추천이 완성되었습니다</a:t>
              </a:r>
              <a:r>
                <a:rPr lang="en-US" altLang="ko-KR" b="1" dirty="0" smtClean="0">
                  <a:latin typeface="+mn-ea"/>
                  <a:ea typeface="+mn-ea"/>
                </a:rPr>
                <a:t>!</a:t>
              </a:r>
              <a:endParaRPr lang="ko-KR" altLang="en-US" b="1" dirty="0" smtClean="0">
                <a:latin typeface="+mn-ea"/>
                <a:ea typeface="+mn-ea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2388" y="2512673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추천 자동 일정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35873" y="2817812"/>
            <a:ext cx="2447132" cy="1634831"/>
            <a:chOff x="879156" y="2796211"/>
            <a:chExt cx="1702709" cy="1634831"/>
          </a:xfrm>
        </p:grpSpPr>
        <p:grpSp>
          <p:nvGrpSpPr>
            <p:cNvPr id="56" name="그룹 55"/>
            <p:cNvGrpSpPr/>
            <p:nvPr/>
          </p:nvGrpSpPr>
          <p:grpSpPr>
            <a:xfrm>
              <a:off x="879156" y="2796211"/>
              <a:ext cx="1702709" cy="1634831"/>
              <a:chOff x="127788" y="1748977"/>
              <a:chExt cx="1466793" cy="1634831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25809" y="2172993"/>
                <a:ext cx="8707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일정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31175" y="2978927"/>
                <a:ext cx="1442939" cy="404881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7788" y="3077235"/>
                <a:ext cx="14667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00 </a:t>
                </a:r>
                <a:r>
                  <a:rPr lang="ko-KR" altLang="en-US" smtClean="0">
                    <a:latin typeface="+mn-ea"/>
                    <a:ea typeface="+mn-ea"/>
                  </a:rPr>
                  <a:t>님에게 딱 맞는 </a:t>
                </a:r>
                <a:r>
                  <a:rPr lang="en-US" altLang="ko-KR" dirty="0" smtClean="0">
                    <a:latin typeface="+mn-ea"/>
                    <a:ea typeface="+mn-ea"/>
                  </a:rPr>
                  <a:t>0</a:t>
                </a:r>
                <a:r>
                  <a:rPr lang="ko-KR" altLang="en-US" smtClean="0">
                    <a:latin typeface="+mn-ea"/>
                    <a:ea typeface="+mn-ea"/>
                  </a:rPr>
                  <a:t>일 맞춤 일정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5" name="오각형 4"/>
            <p:cNvSpPr/>
            <p:nvPr/>
          </p:nvSpPr>
          <p:spPr>
            <a:xfrm rot="5400000">
              <a:off x="1008261" y="2756552"/>
              <a:ext cx="364011" cy="463735"/>
            </a:xfrm>
            <a:prstGeom prst="homePlat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3752" y="283678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쇼핑여행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88133" y="2809474"/>
            <a:ext cx="2521040" cy="1634831"/>
            <a:chOff x="841488" y="2796211"/>
            <a:chExt cx="1778051" cy="1634831"/>
          </a:xfrm>
        </p:grpSpPr>
        <p:grpSp>
          <p:nvGrpSpPr>
            <p:cNvPr id="64" name="그룹 63"/>
            <p:cNvGrpSpPr/>
            <p:nvPr/>
          </p:nvGrpSpPr>
          <p:grpSpPr>
            <a:xfrm>
              <a:off x="841488" y="2796211"/>
              <a:ext cx="1778051" cy="1634831"/>
              <a:chOff x="95339" y="1748977"/>
              <a:chExt cx="1531696" cy="1634831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25811" y="2250534"/>
                <a:ext cx="8707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일정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1175" y="2978927"/>
                <a:ext cx="1442939" cy="404881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5339" y="3077235"/>
                <a:ext cx="15316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00 </a:t>
                </a:r>
                <a:r>
                  <a:rPr lang="ko-KR" altLang="en-US" smtClean="0">
                    <a:latin typeface="+mn-ea"/>
                    <a:ea typeface="+mn-ea"/>
                  </a:rPr>
                  <a:t>님에게 추천하는 인기 여행일정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65" name="오각형 64"/>
            <p:cNvSpPr/>
            <p:nvPr/>
          </p:nvSpPr>
          <p:spPr>
            <a:xfrm rot="5400000">
              <a:off x="1066293" y="2698517"/>
              <a:ext cx="425059" cy="640851"/>
            </a:xfrm>
            <a:prstGeom prst="homePlat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03752" y="2836786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인기여행 추천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226427" y="251417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추천 인기 일정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828172" y="3109217"/>
            <a:ext cx="1167373" cy="340253"/>
            <a:chOff x="7488355" y="2778711"/>
            <a:chExt cx="1167373" cy="34025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490500" y="2778711"/>
              <a:ext cx="1165228" cy="340253"/>
            </a:xfrm>
            <a:prstGeom prst="roundRect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88355" y="2849993"/>
              <a:ext cx="11426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다른 일정 추천 받기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805556" y="3623690"/>
            <a:ext cx="1175979" cy="340253"/>
            <a:chOff x="7481622" y="2778711"/>
            <a:chExt cx="1175979" cy="340253"/>
          </a:xfrm>
          <a:solidFill>
            <a:schemeClr val="bg1"/>
          </a:solidFill>
        </p:grpSpPr>
        <p:sp>
          <p:nvSpPr>
            <p:cNvPr id="87" name="모서리가 둥근 직사각형 86"/>
            <p:cNvSpPr/>
            <p:nvPr/>
          </p:nvSpPr>
          <p:spPr>
            <a:xfrm>
              <a:off x="7490500" y="2778711"/>
              <a:ext cx="1165228" cy="340253"/>
            </a:xfrm>
            <a:prstGeom prst="roundRect">
              <a:avLst/>
            </a:prstGeom>
            <a:grpFill/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81622" y="2849993"/>
              <a:ext cx="117597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처음부터 새로 만들기</a:t>
              </a:r>
              <a:endParaRPr lang="ko-KR" altLang="en-US" b="1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7" name="직선 연결선 106"/>
          <p:cNvCxnSpPr>
            <a:stCxn id="2" idx="1"/>
            <a:endCxn id="2" idx="5"/>
          </p:cNvCxnSpPr>
          <p:nvPr/>
        </p:nvCxnSpPr>
        <p:spPr>
          <a:xfrm>
            <a:off x="865074" y="1505570"/>
            <a:ext cx="432750" cy="43275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" idx="7"/>
            <a:endCxn id="2" idx="3"/>
          </p:cNvCxnSpPr>
          <p:nvPr/>
        </p:nvCxnSpPr>
        <p:spPr>
          <a:xfrm flipH="1">
            <a:off x="865074" y="1505570"/>
            <a:ext cx="432750" cy="43275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42395" y="155852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프로필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73" name="타원형 설명선 72"/>
          <p:cNvSpPr/>
          <p:nvPr/>
        </p:nvSpPr>
        <p:spPr bwMode="auto">
          <a:xfrm>
            <a:off x="438039" y="152348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4" name="타원형 설명선 73"/>
          <p:cNvSpPr/>
          <p:nvPr/>
        </p:nvSpPr>
        <p:spPr bwMode="auto">
          <a:xfrm>
            <a:off x="261524" y="24592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269966" y="279288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6" name="타원형 설명선 75"/>
          <p:cNvSpPr/>
          <p:nvPr/>
        </p:nvSpPr>
        <p:spPr bwMode="auto">
          <a:xfrm>
            <a:off x="3092443" y="24739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타원형 설명선 76"/>
          <p:cNvSpPr/>
          <p:nvPr/>
        </p:nvSpPr>
        <p:spPr bwMode="auto">
          <a:xfrm>
            <a:off x="3092443" y="28297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8" name="타원형 설명선 77"/>
          <p:cNvSpPr/>
          <p:nvPr/>
        </p:nvSpPr>
        <p:spPr bwMode="auto">
          <a:xfrm>
            <a:off x="5713410" y="29933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타원형 설명선 78"/>
          <p:cNvSpPr/>
          <p:nvPr/>
        </p:nvSpPr>
        <p:spPr bwMode="auto">
          <a:xfrm>
            <a:off x="5721064" y="35758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85784"/>
              </p:ext>
            </p:extLst>
          </p:nvPr>
        </p:nvGraphicFramePr>
        <p:xfrm>
          <a:off x="7247467" y="571480"/>
          <a:ext cx="2571367" cy="46393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4659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4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자동일정 추천 결과안내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 사용자 프로필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 사용자닉네임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결과 안내메세지 </a:t>
                      </a:r>
                      <a:r>
                        <a:rPr lang="en-US" altLang="ko-KR" sz="800" dirty="0" smtClean="0"/>
                        <a:t>: 000</a:t>
                      </a:r>
                      <a:r>
                        <a:rPr lang="ko-KR" altLang="en-US" sz="800" smtClean="0"/>
                        <a:t>님을 위한 여행일정과 상품추천이 완성되었습니다</a:t>
                      </a:r>
                      <a:r>
                        <a:rPr lang="en-US" altLang="ko-KR" sz="800" dirty="0" smtClean="0"/>
                        <a:t>!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자동일정 추천결과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추천자동일정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04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자동추천일정</a:t>
                      </a:r>
                      <a:r>
                        <a:rPr lang="ko-KR" altLang="en-US" sz="800" baseline="0" dirty="0" smtClean="0"/>
                        <a:t> 노출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일정테마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목적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smtClean="0"/>
                        <a:t>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일정대표이미지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일정타이틀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:00</a:t>
                      </a:r>
                      <a:r>
                        <a:rPr lang="ko-KR" altLang="en-US" sz="800" baseline="0" smtClean="0"/>
                        <a:t>님에게 딱맞는 </a:t>
                      </a:r>
                      <a:r>
                        <a:rPr lang="en-US" altLang="ko-KR" sz="800" baseline="0" dirty="0" smtClean="0"/>
                        <a:t>0</a:t>
                      </a:r>
                      <a:r>
                        <a:rPr lang="ko-KR" altLang="en-US" sz="800" baseline="0" smtClean="0"/>
                        <a:t>일 맞춤일정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인기일정 추가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추천인기일정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39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추천 인기일정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인기일정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일정대표</a:t>
                      </a:r>
                      <a:r>
                        <a:rPr lang="ko-KR" altLang="en-US" sz="800" baseline="0" smtClean="0"/>
                        <a:t> 이미지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-:00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님에게 추천하는 인기여행일정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smtClean="0"/>
                        <a:t>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다른</a:t>
                      </a:r>
                      <a:r>
                        <a:rPr lang="ko-KR" altLang="en-US" sz="800" baseline="0" dirty="0" smtClean="0"/>
                        <a:t> 일정 </a:t>
                      </a:r>
                      <a:r>
                        <a:rPr lang="ko-KR" altLang="en-US" sz="800" baseline="0" dirty="0" err="1" smtClean="0"/>
                        <a:t>추천받기</a:t>
                      </a:r>
                      <a:r>
                        <a:rPr lang="ko-KR" altLang="en-US" sz="800" baseline="0" dirty="0" smtClean="0"/>
                        <a:t>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처음부터 </a:t>
                      </a:r>
                      <a:r>
                        <a:rPr lang="ko-KR" altLang="en-US" sz="800" dirty="0" err="1" smtClean="0"/>
                        <a:t>새로만들기</a:t>
                      </a:r>
                      <a:r>
                        <a:rPr lang="ko-KR" altLang="en-US" sz="800" dirty="0" smtClean="0"/>
                        <a:t>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0658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23" y="2669424"/>
            <a:ext cx="3962400" cy="31623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A02-06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쇼핑 성향 가중치 체크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다음단계 추가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80917" y="22908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2441" y="12310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29044" y="1621247"/>
            <a:ext cx="1999520" cy="426811"/>
            <a:chOff x="1695635" y="2050742"/>
            <a:chExt cx="2192784" cy="372862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50742"/>
              <a:ext cx="2192784" cy="3728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496239" y="1669582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92924" y="1671470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01587" y="1687035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03517" y="1244637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492924" y="1850479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9226"/>
              </p:ext>
            </p:extLst>
          </p:nvPr>
        </p:nvGraphicFramePr>
        <p:xfrm>
          <a:off x="7264401" y="571477"/>
          <a:ext cx="2571367" cy="1411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쇼핑 성향 가중치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smtClean="0"/>
                        <a:t>이상 부여 경우</a:t>
                      </a:r>
                      <a:endParaRPr lang="en-US" altLang="ko-KR" sz="800" baseline="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다음단계 추가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95" y="1704758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6199119" y="5984128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53" name="모서리가 둥근 직사각형 52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2" name="타원형 설명선 71"/>
          <p:cNvSpPr/>
          <p:nvPr/>
        </p:nvSpPr>
        <p:spPr bwMode="auto">
          <a:xfrm>
            <a:off x="5929786" y="59481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noProof="0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타원형 설명선 44"/>
          <p:cNvSpPr/>
          <p:nvPr/>
        </p:nvSpPr>
        <p:spPr bwMode="auto">
          <a:xfrm>
            <a:off x="3055424" y="415213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순서도: 대체 처리 1"/>
          <p:cNvSpPr/>
          <p:nvPr/>
        </p:nvSpPr>
        <p:spPr>
          <a:xfrm rot="16200000">
            <a:off x="3043958" y="4502499"/>
            <a:ext cx="647732" cy="12148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272038" y="4185204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2821" y="41567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2695" y="3614040"/>
            <a:ext cx="537971" cy="2143293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3924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A02-07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추천일정 받기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80917" y="21130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여행성향</a:t>
            </a: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2441" y="11294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atin typeface="+mn-ea"/>
                <a:ea typeface="+mn-ea"/>
              </a:rPr>
              <a:t>여행일정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29044" y="1536577"/>
            <a:ext cx="1999520" cy="379469"/>
            <a:chOff x="1695635" y="2065536"/>
            <a:chExt cx="2192784" cy="331504"/>
          </a:xfrm>
        </p:grpSpPr>
        <p:sp>
          <p:nvSpPr>
            <p:cNvPr id="52" name="직사각형 51"/>
            <p:cNvSpPr/>
            <p:nvPr/>
          </p:nvSpPr>
          <p:spPr>
            <a:xfrm>
              <a:off x="1695635" y="2065536"/>
              <a:ext cx="2192784" cy="3315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9610" y="2134661"/>
              <a:ext cx="1049842" cy="20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rgbClr val="B2B2B2"/>
                  </a:solidFill>
                  <a:latin typeface="+mn-ea"/>
                  <a:ea typeface="+mn-ea"/>
                </a:rPr>
                <a:t>선택 날짜 표시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496239" y="1567978"/>
            <a:ext cx="3420948" cy="101174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92924" y="1569866"/>
            <a:ext cx="1332000" cy="101174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5400000">
            <a:off x="4801587" y="1585431"/>
            <a:ext cx="144000" cy="72000"/>
          </a:xfrm>
          <a:prstGeom prst="roundRect">
            <a:avLst>
              <a:gd name="adj" fmla="val 50000"/>
            </a:avLst>
          </a:prstGeom>
          <a:solidFill>
            <a:srgbClr val="21B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903517" y="1143033"/>
            <a:ext cx="364202" cy="232609"/>
            <a:chOff x="5011880" y="1719138"/>
            <a:chExt cx="364202" cy="232609"/>
          </a:xfrm>
        </p:grpSpPr>
        <p:sp>
          <p:nvSpPr>
            <p:cNvPr id="59" name="사각형 설명선 58"/>
            <p:cNvSpPr/>
            <p:nvPr/>
          </p:nvSpPr>
          <p:spPr>
            <a:xfrm>
              <a:off x="5017950" y="1736302"/>
              <a:ext cx="355107" cy="215445"/>
            </a:xfrm>
            <a:prstGeom prst="wedgeRectCallout">
              <a:avLst>
                <a:gd name="adj1" fmla="val -48333"/>
                <a:gd name="adj2" fmla="val 10782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1880" y="171913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90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日</a:t>
              </a:r>
              <a:endPara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492924" y="1748875"/>
            <a:ext cx="3089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여행 일정을 선택해주세요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일까지 선택가능합니다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.)</a:t>
            </a:r>
            <a:endParaRPr lang="ko-KR" alt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18" y="1101077"/>
            <a:ext cx="1115566" cy="53340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5659" y="14958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/>
            <a:r>
              <a:rPr lang="ko-KR" altLang="en-US" sz="1100" b="1" dirty="0" smtClean="0">
                <a:solidFill>
                  <a:srgbClr val="BFBFBF"/>
                </a:solidFill>
                <a:latin typeface="+mn-ea"/>
                <a:ea typeface="+mn-ea"/>
              </a:rPr>
              <a:t>일정</a:t>
            </a:r>
            <a:r>
              <a:rPr lang="en-US" altLang="ko-KR" sz="1100" b="1" dirty="0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BFBFBF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085" y="2631436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2.</a:t>
            </a:r>
          </a:p>
          <a:p>
            <a:pPr algn="l"/>
            <a:r>
              <a:rPr lang="ko-KR" altLang="en-US" sz="11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여행성향</a:t>
            </a:r>
            <a:endParaRPr lang="en-US" altLang="ko-KR" sz="1100" b="1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선택</a:t>
            </a:r>
          </a:p>
        </p:txBody>
      </p:sp>
      <p:sp>
        <p:nvSpPr>
          <p:cNvPr id="66" name="갈매기형 수장 65"/>
          <p:cNvSpPr/>
          <p:nvPr/>
        </p:nvSpPr>
        <p:spPr>
          <a:xfrm rot="5400000">
            <a:off x="616835" y="2061582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70" name="타원형 설명선 69"/>
          <p:cNvSpPr/>
          <p:nvPr/>
        </p:nvSpPr>
        <p:spPr bwMode="auto">
          <a:xfrm>
            <a:off x="1422441" y="448992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1586"/>
              </p:ext>
            </p:extLst>
          </p:nvPr>
        </p:nvGraphicFramePr>
        <p:xfrm>
          <a:off x="7264401" y="571477"/>
          <a:ext cx="2571367" cy="23262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쇼핑카테고리 가중치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smtClean="0"/>
                        <a:t>이상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smtClean="0"/>
                        <a:t>단계 선호상품 카테고리 선택단계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선호 상품 카테고리선택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추천상품 가능 카테고리 아이콘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다음단계 선택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일정 생성완료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리스트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95" y="1603154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70" y="1981339"/>
            <a:ext cx="3055162" cy="2438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그룹 30"/>
          <p:cNvGrpSpPr/>
          <p:nvPr/>
        </p:nvGrpSpPr>
        <p:grpSpPr>
          <a:xfrm>
            <a:off x="2176337" y="5152998"/>
            <a:ext cx="4285254" cy="1008683"/>
            <a:chOff x="2163320" y="5348501"/>
            <a:chExt cx="4102699" cy="1008683"/>
          </a:xfrm>
        </p:grpSpPr>
        <p:grpSp>
          <p:nvGrpSpPr>
            <p:cNvPr id="32" name="그룹 31"/>
            <p:cNvGrpSpPr/>
            <p:nvPr/>
          </p:nvGrpSpPr>
          <p:grpSpPr>
            <a:xfrm>
              <a:off x="2163320" y="5348501"/>
              <a:ext cx="3147179" cy="654366"/>
              <a:chOff x="1598144" y="4390492"/>
              <a:chExt cx="6090057" cy="1219204"/>
            </a:xfrm>
          </p:grpSpPr>
          <p:pic>
            <p:nvPicPr>
              <p:cNvPr id="39" name="Picture 14" descr="beauty, cosmetic, cream, eye shadow, lady, lipstick, makeup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144" y="4390495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0" descr="cough syrup, drugs, health, healthcare, medication, medicine, pharmacy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1100" y="4390494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2" descr="clothes, clothing, fashion, hanger, shoes, wear ico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739" y="4390493"/>
                <a:ext cx="1219200" cy="1219201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bag, female, handbags, purse, sale, shopping, women ico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9001" y="4390492"/>
                <a:ext cx="1219200" cy="1219201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2207342" y="6109678"/>
              <a:ext cx="4058677" cy="247506"/>
              <a:chOff x="1772275" y="3603226"/>
              <a:chExt cx="4885742" cy="2475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772275" y="3604511"/>
                <a:ext cx="715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smtClean="0">
                    <a:latin typeface="+mn-ea"/>
                    <a:ea typeface="+mn-ea"/>
                  </a:rPr>
                  <a:t>화장품</a:t>
                </a:r>
                <a:r>
                  <a:rPr lang="en-US" altLang="ko-KR" sz="1000" dirty="0" smtClean="0">
                    <a:latin typeface="+mn-ea"/>
                    <a:ea typeface="+mn-ea"/>
                  </a:rPr>
                  <a:t>/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48770" y="3604510"/>
                <a:ext cx="8397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smtClean="0">
                    <a:latin typeface="+mn-ea"/>
                    <a:ea typeface="+mn-ea"/>
                  </a:rPr>
                  <a:t>건강식품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09626" y="3603226"/>
                <a:ext cx="531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dirty="0" smtClean="0">
                    <a:latin typeface="+mn-ea"/>
                    <a:ea typeface="+mn-ea"/>
                  </a:rPr>
                  <a:t>의류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9352" y="3604510"/>
                <a:ext cx="9015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dirty="0" smtClean="0">
                    <a:latin typeface="+mn-ea"/>
                    <a:ea typeface="+mn-ea"/>
                  </a:rPr>
                  <a:t>잡화</a:t>
                </a:r>
                <a:r>
                  <a:rPr lang="en-US" altLang="ko-KR" sz="1000" dirty="0" smtClean="0">
                    <a:latin typeface="+mn-ea"/>
                    <a:ea typeface="+mn-ea"/>
                  </a:rPr>
                  <a:t>/</a:t>
                </a:r>
                <a:r>
                  <a:rPr lang="ko-KR" altLang="en-US" sz="1000" smtClean="0">
                    <a:latin typeface="+mn-ea"/>
                    <a:ea typeface="+mn-ea"/>
                  </a:rPr>
                  <a:t>명품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663857" y="3604510"/>
                <a:ext cx="9941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smtClean="0">
                    <a:latin typeface="+mn-ea"/>
                    <a:ea typeface="+mn-ea"/>
                  </a:rPr>
                  <a:t>어린이용품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2" descr="android, character, cyborg, intelligent, monster, robot, toy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64" y="5152722"/>
            <a:ext cx="699767" cy="6699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형 설명선 44"/>
          <p:cNvSpPr/>
          <p:nvPr/>
        </p:nvSpPr>
        <p:spPr bwMode="auto">
          <a:xfrm>
            <a:off x="3050637" y="29637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순서도: 대체 처리 1"/>
          <p:cNvSpPr/>
          <p:nvPr/>
        </p:nvSpPr>
        <p:spPr>
          <a:xfrm rot="16200000">
            <a:off x="2851965" y="3156034"/>
            <a:ext cx="1018463" cy="11780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250627" y="2927793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0637" y="289729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0637" y="2451099"/>
            <a:ext cx="274434" cy="1273067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632220" y="4509158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rgbClr val="2E2E2E"/>
                </a:solidFill>
                <a:latin typeface="+mn-ea"/>
                <a:ea typeface="+mn-ea"/>
              </a:rPr>
              <a:t>선호상품</a:t>
            </a:r>
            <a:r>
              <a:rPr lang="en-US" altLang="ko-KR" sz="1200" b="1" dirty="0" smtClean="0">
                <a:solidFill>
                  <a:srgbClr val="2E2E2E"/>
                </a:solidFill>
                <a:latin typeface="+mn-ea"/>
                <a:ea typeface="+mn-ea"/>
              </a:rPr>
              <a:t> </a:t>
            </a:r>
            <a:r>
              <a:rPr lang="ko-KR" altLang="en-US" sz="1200" b="1" smtClean="0">
                <a:solidFill>
                  <a:srgbClr val="2E2E2E"/>
                </a:solidFill>
                <a:latin typeface="+mn-ea"/>
                <a:ea typeface="+mn-ea"/>
              </a:rPr>
              <a:t>카테고리 선택</a:t>
            </a:r>
            <a:endParaRPr lang="ko-KR" altLang="en-US" sz="1200" b="1" dirty="0" smtClean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5629" y="4117407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STEP</a:t>
            </a:r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21BDCB"/>
                </a:solidFill>
                <a:latin typeface="+mn-ea"/>
                <a:ea typeface="+mn-ea"/>
              </a:rPr>
              <a:t>3</a:t>
            </a:r>
            <a:r>
              <a:rPr lang="en-US" altLang="ko-KR" sz="1100" b="1" dirty="0" smtClean="0">
                <a:solidFill>
                  <a:srgbClr val="21BDCB"/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선호 상품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 smtClean="0">
                <a:solidFill>
                  <a:srgbClr val="21BDCB"/>
                </a:solidFill>
                <a:latin typeface="+mn-ea"/>
                <a:ea typeface="+mn-ea"/>
              </a:rPr>
              <a:t>카테고리</a:t>
            </a:r>
            <a:endParaRPr lang="en-US" altLang="ko-KR" sz="1100" b="1" dirty="0" smtClean="0">
              <a:solidFill>
                <a:srgbClr val="21BDC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solidFill>
                  <a:srgbClr val="21BDCB"/>
                </a:solidFill>
                <a:latin typeface="+mn-ea"/>
                <a:ea typeface="+mn-ea"/>
              </a:rPr>
              <a:t>선택</a:t>
            </a:r>
            <a:endParaRPr lang="ko-KR" altLang="en-US" sz="11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71" name="갈매기형 수장 70"/>
          <p:cNvSpPr/>
          <p:nvPr/>
        </p:nvSpPr>
        <p:spPr>
          <a:xfrm rot="5400000">
            <a:off x="616835" y="3577018"/>
            <a:ext cx="207531" cy="372533"/>
          </a:xfrm>
          <a:prstGeom prst="chevron">
            <a:avLst>
              <a:gd name="adj" fmla="val 63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350931" y="6378001"/>
            <a:ext cx="771308" cy="301055"/>
            <a:chOff x="5840955" y="3207937"/>
            <a:chExt cx="771308" cy="301055"/>
          </a:xfrm>
          <a:solidFill>
            <a:srgbClr val="21BDCB"/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5840955" y="3207937"/>
              <a:ext cx="771308" cy="301055"/>
            </a:xfrm>
            <a:prstGeom prst="roundRect">
              <a:avLst>
                <a:gd name="adj" fmla="val 7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28138" y="3228842"/>
              <a:ext cx="62388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다음  </a:t>
              </a:r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&gt;</a:t>
              </a:r>
              <a:endParaRPr lang="ko-KR" altLang="en-US" sz="10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5" name="타원형 설명선 74"/>
          <p:cNvSpPr/>
          <p:nvPr/>
        </p:nvSpPr>
        <p:spPr bwMode="auto">
          <a:xfrm>
            <a:off x="6081598" y="634201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6" name="타원형 설명선 75"/>
          <p:cNvSpPr/>
          <p:nvPr/>
        </p:nvSpPr>
        <p:spPr bwMode="auto">
          <a:xfrm>
            <a:off x="116770" y="402740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타원형 설명선 76"/>
          <p:cNvSpPr/>
          <p:nvPr/>
        </p:nvSpPr>
        <p:spPr bwMode="auto">
          <a:xfrm>
            <a:off x="1798805" y="54711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V1.2 20150407</a:t>
            </a:r>
            <a:endParaRPr lang="ko-KR" altLang="en-US" sz="7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86392" y="1135702"/>
            <a:ext cx="5767941" cy="938795"/>
          </a:xfrm>
          <a:prstGeom prst="roundRect">
            <a:avLst>
              <a:gd name="adj" fmla="val 10268"/>
            </a:avLst>
          </a:prstGeom>
          <a:solidFill>
            <a:srgbClr val="FF5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86392" y="2125707"/>
            <a:ext cx="5767941" cy="2254307"/>
          </a:xfrm>
          <a:prstGeom prst="roundRect">
            <a:avLst>
              <a:gd name="adj" fmla="val 10268"/>
            </a:avLst>
          </a:prstGeom>
          <a:solidFill>
            <a:srgbClr val="FF5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452747" y="1185803"/>
            <a:ext cx="4336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해당 단계선택 시 현재 단계 비활성화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해당단계 선택으로 이동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현재단계 선택 값 리셋</a:t>
            </a:r>
            <a:endParaRPr lang="ko-KR" altLang="en-US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2660" y="2141480"/>
            <a:ext cx="4373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해당 단계선택 시 현재 단계 비활성화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해당단계 선택으로 이동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현재단계 선택 값 리셋</a:t>
            </a:r>
            <a:endParaRPr lang="ko-KR" altLang="en-US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2323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A03-02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자동일정추천  결과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쇼핑 가중치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 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 및 상품 추천 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32388" y="108373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75449" y="1415945"/>
            <a:ext cx="3545898" cy="612000"/>
            <a:chOff x="958056" y="1500432"/>
            <a:chExt cx="3545898" cy="612000"/>
          </a:xfrm>
        </p:grpSpPr>
        <p:sp>
          <p:nvSpPr>
            <p:cNvPr id="2" name="타원 1"/>
            <p:cNvSpPr/>
            <p:nvPr/>
          </p:nvSpPr>
          <p:spPr>
            <a:xfrm>
              <a:off x="958056" y="1500432"/>
              <a:ext cx="612000" cy="61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2199" y="1604951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사용자 닉네임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2198" y="1822681"/>
              <a:ext cx="2901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사용자님을 위한 여행 일정과 상품추천이 완성되었습니다</a:t>
              </a:r>
              <a:r>
                <a:rPr lang="en-US" altLang="ko-KR" b="1" dirty="0" smtClean="0">
                  <a:latin typeface="+mn-ea"/>
                  <a:ea typeface="+mn-ea"/>
                </a:rPr>
                <a:t>!</a:t>
              </a:r>
              <a:endParaRPr lang="ko-KR" altLang="en-US" b="1" dirty="0" smtClean="0">
                <a:latin typeface="+mn-ea"/>
                <a:ea typeface="+mn-ea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28903" y="2320606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추천 자동 일정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593" y="467421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추천트렌디한국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상품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031650" y="4980623"/>
            <a:ext cx="1674038" cy="1395377"/>
            <a:chOff x="4199054" y="5268684"/>
            <a:chExt cx="1235361" cy="975978"/>
          </a:xfrm>
        </p:grpSpPr>
        <p:sp>
          <p:nvSpPr>
            <p:cNvPr id="49" name="직사각형 48">
              <a:hlinkClick r:id="rId3" action="ppaction://hlinksldjump"/>
            </p:cNvPr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2" descr="mouse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75591">
              <a:off x="5088072" y="5767804"/>
              <a:ext cx="303946" cy="30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/>
            <p:cNvGrpSpPr/>
            <p:nvPr/>
          </p:nvGrpSpPr>
          <p:grpSpPr>
            <a:xfrm>
              <a:off x="4242840" y="5683113"/>
              <a:ext cx="678532" cy="355195"/>
              <a:chOff x="4310576" y="5716981"/>
              <a:chExt cx="678532" cy="35519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310576" y="5716981"/>
                <a:ext cx="579878" cy="355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719160" y="5901028"/>
                <a:ext cx="269948" cy="16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900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sz="9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5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32388" y="2625745"/>
            <a:ext cx="2447132" cy="1634831"/>
            <a:chOff x="879156" y="2796211"/>
            <a:chExt cx="1702709" cy="1634831"/>
          </a:xfrm>
        </p:grpSpPr>
        <p:grpSp>
          <p:nvGrpSpPr>
            <p:cNvPr id="56" name="그룹 55"/>
            <p:cNvGrpSpPr/>
            <p:nvPr/>
          </p:nvGrpSpPr>
          <p:grpSpPr>
            <a:xfrm>
              <a:off x="879156" y="2796211"/>
              <a:ext cx="1702709" cy="1634831"/>
              <a:chOff x="127788" y="1748977"/>
              <a:chExt cx="1466793" cy="1634831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25809" y="2172993"/>
                <a:ext cx="8707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일정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31175" y="2978927"/>
                <a:ext cx="1442939" cy="404881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7788" y="3077235"/>
                <a:ext cx="14667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00 </a:t>
                </a:r>
                <a:r>
                  <a:rPr lang="ko-KR" altLang="en-US" smtClean="0">
                    <a:latin typeface="+mn-ea"/>
                    <a:ea typeface="+mn-ea"/>
                  </a:rPr>
                  <a:t>님에게 딱 맞는 </a:t>
                </a:r>
                <a:r>
                  <a:rPr lang="en-US" altLang="ko-KR" dirty="0" smtClean="0">
                    <a:latin typeface="+mn-ea"/>
                    <a:ea typeface="+mn-ea"/>
                  </a:rPr>
                  <a:t>0</a:t>
                </a:r>
                <a:r>
                  <a:rPr lang="ko-KR" altLang="en-US" smtClean="0">
                    <a:latin typeface="+mn-ea"/>
                    <a:ea typeface="+mn-ea"/>
                  </a:rPr>
                  <a:t>일 맞춤 일정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5" name="오각형 4"/>
            <p:cNvSpPr/>
            <p:nvPr/>
          </p:nvSpPr>
          <p:spPr>
            <a:xfrm rot="5400000">
              <a:off x="1008261" y="2756552"/>
              <a:ext cx="364011" cy="463735"/>
            </a:xfrm>
            <a:prstGeom prst="homePlat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3752" y="283678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쇼핑여행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84648" y="2617407"/>
            <a:ext cx="2521040" cy="1634831"/>
            <a:chOff x="841488" y="2796211"/>
            <a:chExt cx="1778051" cy="1634831"/>
          </a:xfrm>
        </p:grpSpPr>
        <p:grpSp>
          <p:nvGrpSpPr>
            <p:cNvPr id="64" name="그룹 63"/>
            <p:cNvGrpSpPr/>
            <p:nvPr/>
          </p:nvGrpSpPr>
          <p:grpSpPr>
            <a:xfrm>
              <a:off x="841488" y="2796211"/>
              <a:ext cx="1778051" cy="1634831"/>
              <a:chOff x="95339" y="1748977"/>
              <a:chExt cx="1531696" cy="1634831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25811" y="2250534"/>
                <a:ext cx="8707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일정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1175" y="2978927"/>
                <a:ext cx="1442939" cy="404881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5339" y="3077235"/>
                <a:ext cx="15316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00 </a:t>
                </a:r>
                <a:r>
                  <a:rPr lang="ko-KR" altLang="en-US" smtClean="0">
                    <a:latin typeface="+mn-ea"/>
                    <a:ea typeface="+mn-ea"/>
                  </a:rPr>
                  <a:t>님에게 추천하는 인기 여행일정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65" name="오각형 64"/>
            <p:cNvSpPr/>
            <p:nvPr/>
          </p:nvSpPr>
          <p:spPr>
            <a:xfrm rot="5400000">
              <a:off x="1066293" y="2698517"/>
              <a:ext cx="425059" cy="640851"/>
            </a:xfrm>
            <a:prstGeom prst="homePlat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03752" y="2836786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인기여행 추천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222942" y="232210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추천 인기 일정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824687" y="2917150"/>
            <a:ext cx="1167373" cy="340253"/>
            <a:chOff x="7488355" y="2778711"/>
            <a:chExt cx="1167373" cy="34025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490500" y="2778711"/>
              <a:ext cx="1165228" cy="340253"/>
            </a:xfrm>
            <a:prstGeom prst="roundRect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88355" y="2849993"/>
              <a:ext cx="11426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다른 일정 추천 받기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802071" y="3431623"/>
            <a:ext cx="1175979" cy="340253"/>
            <a:chOff x="7481622" y="2778711"/>
            <a:chExt cx="1175979" cy="340253"/>
          </a:xfrm>
          <a:solidFill>
            <a:schemeClr val="bg1"/>
          </a:solidFill>
        </p:grpSpPr>
        <p:sp>
          <p:nvSpPr>
            <p:cNvPr id="87" name="모서리가 둥근 직사각형 86"/>
            <p:cNvSpPr/>
            <p:nvPr/>
          </p:nvSpPr>
          <p:spPr>
            <a:xfrm>
              <a:off x="7490500" y="2778711"/>
              <a:ext cx="1165228" cy="340253"/>
            </a:xfrm>
            <a:prstGeom prst="roundRect">
              <a:avLst/>
            </a:prstGeom>
            <a:grpFill/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81622" y="2849993"/>
              <a:ext cx="117597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처음부터 새로 만들기</a:t>
              </a:r>
              <a:endParaRPr lang="ko-KR" altLang="en-US" b="1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303245" y="4980625"/>
            <a:ext cx="1613343" cy="1439380"/>
            <a:chOff x="1952865" y="5172755"/>
            <a:chExt cx="1442939" cy="1235657"/>
          </a:xfrm>
        </p:grpSpPr>
        <p:sp>
          <p:nvSpPr>
            <p:cNvPr id="94" name="직사각형 93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364828" y="5602120"/>
              <a:ext cx="7425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이미지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28903" y="4980625"/>
            <a:ext cx="1759280" cy="1439380"/>
            <a:chOff x="428903" y="5184347"/>
            <a:chExt cx="1442939" cy="1235657"/>
          </a:xfrm>
        </p:grpSpPr>
        <p:sp>
          <p:nvSpPr>
            <p:cNvPr id="90" name="직사각형 89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94516" y="5612696"/>
              <a:ext cx="7425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이미지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874132" y="5486805"/>
            <a:ext cx="1167373" cy="340253"/>
            <a:chOff x="7488355" y="2778711"/>
            <a:chExt cx="1167373" cy="34025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7490500" y="2778711"/>
              <a:ext cx="1165228" cy="340253"/>
            </a:xfrm>
            <a:prstGeom prst="roundRect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88355" y="2849993"/>
              <a:ext cx="11426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다른 상품 추천 받기</a:t>
              </a:r>
            </a:p>
          </p:txBody>
        </p:sp>
      </p:grpSp>
      <p:cxnSp>
        <p:nvCxnSpPr>
          <p:cNvPr id="107" name="직선 연결선 106"/>
          <p:cNvCxnSpPr>
            <a:stCxn id="2" idx="1"/>
            <a:endCxn id="2" idx="5"/>
          </p:cNvCxnSpPr>
          <p:nvPr/>
        </p:nvCxnSpPr>
        <p:spPr>
          <a:xfrm>
            <a:off x="865074" y="1505570"/>
            <a:ext cx="432750" cy="43275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" idx="7"/>
            <a:endCxn id="2" idx="3"/>
          </p:cNvCxnSpPr>
          <p:nvPr/>
        </p:nvCxnSpPr>
        <p:spPr>
          <a:xfrm flipH="1">
            <a:off x="865074" y="1505570"/>
            <a:ext cx="432750" cy="43275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42395" y="155852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프로필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73" name="타원형 설명선 72"/>
          <p:cNvSpPr/>
          <p:nvPr/>
        </p:nvSpPr>
        <p:spPr bwMode="auto">
          <a:xfrm>
            <a:off x="438039" y="152348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4" name="타원형 설명선 73"/>
          <p:cNvSpPr/>
          <p:nvPr/>
        </p:nvSpPr>
        <p:spPr bwMode="auto">
          <a:xfrm>
            <a:off x="258039" y="226716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266481" y="260082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6" name="타원형 설명선 75"/>
          <p:cNvSpPr/>
          <p:nvPr/>
        </p:nvSpPr>
        <p:spPr bwMode="auto">
          <a:xfrm>
            <a:off x="3088958" y="22818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타원형 설명선 76"/>
          <p:cNvSpPr/>
          <p:nvPr/>
        </p:nvSpPr>
        <p:spPr bwMode="auto">
          <a:xfrm>
            <a:off x="3088958" y="263763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8" name="타원형 설명선 77"/>
          <p:cNvSpPr/>
          <p:nvPr/>
        </p:nvSpPr>
        <p:spPr bwMode="auto">
          <a:xfrm>
            <a:off x="5709925" y="280129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타원형 설명선 78"/>
          <p:cNvSpPr/>
          <p:nvPr/>
        </p:nvSpPr>
        <p:spPr bwMode="auto">
          <a:xfrm>
            <a:off x="5717579" y="33837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0" name="타원형 설명선 79"/>
          <p:cNvSpPr/>
          <p:nvPr/>
        </p:nvSpPr>
        <p:spPr bwMode="auto">
          <a:xfrm>
            <a:off x="209593" y="460892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209593" y="510483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4149510" y="5357699"/>
            <a:ext cx="303288" cy="215444"/>
            <a:chOff x="-277970" y="4804569"/>
            <a:chExt cx="303288" cy="215444"/>
          </a:xfrm>
        </p:grpSpPr>
        <p:sp>
          <p:nvSpPr>
            <p:cNvPr id="93" name="타원형 설명선 92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06551"/>
              </p:ext>
            </p:extLst>
          </p:nvPr>
        </p:nvGraphicFramePr>
        <p:xfrm>
          <a:off x="7230533" y="81256"/>
          <a:ext cx="2571367" cy="66102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4659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4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자동일정 추천 결과안내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 사용자 프로필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 사용자닉네임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결과 안내메세지 </a:t>
                      </a:r>
                      <a:r>
                        <a:rPr lang="en-US" altLang="ko-KR" sz="800" dirty="0" smtClean="0"/>
                        <a:t>: 000</a:t>
                      </a:r>
                      <a:r>
                        <a:rPr lang="ko-KR" altLang="en-US" sz="800" smtClean="0"/>
                        <a:t>님을 위한 여행일정과 상품추천이 완성되었습니다</a:t>
                      </a:r>
                      <a:r>
                        <a:rPr lang="en-US" altLang="ko-KR" sz="800" dirty="0" smtClean="0"/>
                        <a:t>!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자동일정 추천결과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추천자동일정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04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자동추천일정</a:t>
                      </a:r>
                      <a:r>
                        <a:rPr lang="ko-KR" altLang="en-US" sz="800" baseline="0" dirty="0" smtClean="0"/>
                        <a:t> 노출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일정테마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목적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smtClean="0"/>
                        <a:t>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일정대표이미지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일정타이틀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:00</a:t>
                      </a:r>
                      <a:r>
                        <a:rPr lang="ko-KR" altLang="en-US" sz="800" baseline="0" smtClean="0"/>
                        <a:t>님에게 딱맞는 </a:t>
                      </a:r>
                      <a:r>
                        <a:rPr lang="en-US" altLang="ko-KR" sz="800" baseline="0" dirty="0" smtClean="0"/>
                        <a:t>0</a:t>
                      </a:r>
                      <a:r>
                        <a:rPr lang="ko-KR" altLang="en-US" sz="800" baseline="0" smtClean="0"/>
                        <a:t>일 맞춤일정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인기일정 추가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추천인기일정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39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추천 인기일정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인기일정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일정대표</a:t>
                      </a:r>
                      <a:r>
                        <a:rPr lang="ko-KR" altLang="en-US" sz="800" baseline="0" smtClean="0"/>
                        <a:t> 이미지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-:00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님에게 추천하는 인기여행일정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smtClean="0"/>
                        <a:t>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다른</a:t>
                      </a:r>
                      <a:r>
                        <a:rPr lang="ko-KR" altLang="en-US" sz="800" baseline="0" dirty="0" smtClean="0"/>
                        <a:t> 일정 </a:t>
                      </a:r>
                      <a:r>
                        <a:rPr lang="ko-KR" altLang="en-US" sz="800" baseline="0" dirty="0" err="1" smtClean="0"/>
                        <a:t>추천받기</a:t>
                      </a:r>
                      <a:r>
                        <a:rPr lang="ko-KR" altLang="en-US" sz="800" baseline="0" dirty="0" smtClean="0"/>
                        <a:t>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처음부터 </a:t>
                      </a:r>
                      <a:r>
                        <a:rPr lang="ko-KR" altLang="en-US" sz="800" dirty="0" err="1" smtClean="0"/>
                        <a:t>새로만들기</a:t>
                      </a:r>
                      <a:r>
                        <a:rPr lang="ko-KR" altLang="en-US" sz="800" dirty="0" smtClean="0"/>
                        <a:t>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관련상품 추천 </a:t>
                      </a:r>
                      <a:r>
                        <a:rPr lang="en-US" altLang="ko-KR" sz="800" dirty="0" smtClean="0"/>
                        <a:t>(3</a:t>
                      </a:r>
                      <a:r>
                        <a:rPr lang="ko-KR" altLang="en-US" sz="800" smtClean="0"/>
                        <a:t>개 노출</a:t>
                      </a:r>
                      <a:r>
                        <a:rPr lang="en-US" altLang="ko-KR" sz="800" dirty="0" smtClean="0"/>
                        <a:t>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선택한 카테고리 구성 상품 랜덤 추천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추천상품</a:t>
                      </a:r>
                      <a:r>
                        <a:rPr lang="ko-KR" altLang="en-US" sz="800" baseline="0" dirty="0" smtClean="0"/>
                        <a:t> 대표이미지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48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상품이미지 마우스오버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한화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미리보기 팝업 </a:t>
                      </a:r>
                      <a:r>
                        <a:rPr lang="en-US" altLang="ko-KR" sz="800" dirty="0" smtClean="0"/>
                        <a:t>67 p. </a:t>
                      </a:r>
                      <a:r>
                        <a:rPr lang="ko-KR" altLang="en-US" sz="800" smtClean="0"/>
                        <a:t>참조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11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다른 </a:t>
                      </a:r>
                      <a:r>
                        <a:rPr lang="ko-KR" altLang="en-US" sz="800" dirty="0" err="1" smtClean="0"/>
                        <a:t>상품추천받기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9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669106" y="5307002"/>
            <a:ext cx="303288" cy="215444"/>
            <a:chOff x="-277970" y="4804569"/>
            <a:chExt cx="303288" cy="215444"/>
          </a:xfrm>
        </p:grpSpPr>
        <p:sp>
          <p:nvSpPr>
            <p:cNvPr id="111" name="타원형 설명선 110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28558" y="6131722"/>
            <a:ext cx="831680" cy="288036"/>
            <a:chOff x="1194713" y="2986872"/>
            <a:chExt cx="929125" cy="402576"/>
          </a:xfrm>
        </p:grpSpPr>
        <p:sp>
          <p:nvSpPr>
            <p:cNvPr id="114" name="직사각형 113"/>
            <p:cNvSpPr/>
            <p:nvPr/>
          </p:nvSpPr>
          <p:spPr>
            <a:xfrm>
              <a:off x="1194713" y="2986872"/>
              <a:ext cx="929125" cy="402576"/>
            </a:xfrm>
            <a:prstGeom prst="rect">
              <a:avLst/>
            </a:prstGeom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352" y="3047671"/>
              <a:ext cx="319741" cy="31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4867123" y="6124447"/>
            <a:ext cx="831680" cy="322985"/>
            <a:chOff x="4867123" y="6124447"/>
            <a:chExt cx="831680" cy="322985"/>
          </a:xfrm>
        </p:grpSpPr>
        <p:sp>
          <p:nvSpPr>
            <p:cNvPr id="116" name="직사각형 115">
              <a:hlinkClick r:id="rId6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find, search icon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96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5760669" y="3583744"/>
            <a:ext cx="541867" cy="2116667"/>
          </a:xfrm>
          <a:custGeom>
            <a:avLst/>
            <a:gdLst>
              <a:gd name="connsiteX0" fmla="*/ 0 w 541867"/>
              <a:gd name="connsiteY0" fmla="*/ 0 h 2116667"/>
              <a:gd name="connsiteX1" fmla="*/ 541867 w 541867"/>
              <a:gd name="connsiteY1" fmla="*/ 982133 h 2116667"/>
              <a:gd name="connsiteX2" fmla="*/ 397934 w 541867"/>
              <a:gd name="connsiteY2" fmla="*/ 2116667 h 2116667"/>
              <a:gd name="connsiteX3" fmla="*/ 397934 w 541867"/>
              <a:gd name="connsiteY3" fmla="*/ 2116667 h 211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116667">
                <a:moveTo>
                  <a:pt x="0" y="0"/>
                </a:moveTo>
                <a:lnTo>
                  <a:pt x="541867" y="982133"/>
                </a:lnTo>
                <a:lnTo>
                  <a:pt x="397934" y="2116667"/>
                </a:lnTo>
                <a:lnTo>
                  <a:pt x="397934" y="2116667"/>
                </a:lnTo>
              </a:path>
            </a:pathLst>
          </a:cu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자동 일정 추천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A04-01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자동 추천일정 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 상세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41214"/>
              </p:ext>
            </p:extLst>
          </p:nvPr>
        </p:nvGraphicFramePr>
        <p:xfrm>
          <a:off x="7230533" y="571480"/>
          <a:ext cx="2571367" cy="54567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추천여행일정 상세 페이지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표시내용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 타이틀 </a:t>
                      </a:r>
                      <a:r>
                        <a:rPr lang="en-US" altLang="ko-KR" sz="800" dirty="0" smtClean="0"/>
                        <a:t>“00</a:t>
                      </a:r>
                      <a:r>
                        <a:rPr lang="ko-KR" altLang="en-US" sz="800" smtClean="0"/>
                        <a:t>님을 위한 </a:t>
                      </a:r>
                      <a:r>
                        <a:rPr lang="en-US" altLang="ko-KR" sz="800" dirty="0" smtClean="0"/>
                        <a:t>00(</a:t>
                      </a:r>
                      <a:r>
                        <a:rPr lang="ko-KR" altLang="en-US" sz="800" smtClean="0"/>
                        <a:t>테마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여행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여행기간표시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“0</a:t>
                      </a:r>
                      <a:r>
                        <a:rPr lang="ko-KR" altLang="en-US" sz="800" smtClean="0"/>
                        <a:t>일 </a:t>
                      </a:r>
                      <a:r>
                        <a:rPr lang="en-US" altLang="ko-KR" sz="800" dirty="0" smtClean="0"/>
                        <a:t>(YYYY.MM.DD~YYYY.MM.DD)”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err="1" smtClean="0"/>
                        <a:t>한고우요우</a:t>
                      </a:r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BI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smtClean="0"/>
                        <a:t>프로필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이미지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전체예산 표시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위안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원화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달러 선택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명소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맛집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숙소별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내일정</a:t>
                      </a:r>
                      <a:r>
                        <a:rPr lang="ko-KR" altLang="en-US" sz="800" dirty="0" smtClean="0"/>
                        <a:t> 저장하기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일정 상세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일정상세 내용구성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일정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및 날짜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구성시간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거리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각 구성장소 카테고리아이콘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소요시간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다음장소와의 거리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장소 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smtClean="0"/>
                        <a:t>메모 있는경우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메모만 있는 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11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장소만 있는 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12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구성 장소에 연결된상품 추천 </a:t>
                      </a:r>
                      <a:r>
                        <a:rPr lang="en-US" altLang="ko-KR" sz="800" dirty="0" smtClean="0"/>
                        <a:t>day</a:t>
                      </a:r>
                      <a:r>
                        <a:rPr lang="ko-KR" altLang="en-US" sz="800" smtClean="0"/>
                        <a:t>별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smtClean="0"/>
                        <a:t>개 랜덤 노출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 마우스 오버시 상품정보 노출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지도위에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날짜별</a:t>
                      </a:r>
                      <a:r>
                        <a:rPr lang="ko-KR" altLang="en-US" sz="800" dirty="0" smtClean="0"/>
                        <a:t> 일정 동선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516676" y="1059912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106892" y="1117186"/>
            <a:ext cx="228872" cy="5300144"/>
            <a:chOff x="779565" y="1126056"/>
            <a:chExt cx="228872" cy="5300144"/>
          </a:xfrm>
        </p:grpSpPr>
        <p:sp>
          <p:nvSpPr>
            <p:cNvPr id="103" name="직사각형 102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5609590" y="3434406"/>
            <a:ext cx="273265" cy="290399"/>
            <a:chOff x="3978077" y="2196148"/>
            <a:chExt cx="413916" cy="453912"/>
          </a:xfrm>
        </p:grpSpPr>
        <p:sp>
          <p:nvSpPr>
            <p:cNvPr id="113" name="직사각형 11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033395" y="231469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520247" y="3023613"/>
            <a:ext cx="325462" cy="455400"/>
            <a:chOff x="5897911" y="3021268"/>
            <a:chExt cx="325462" cy="532047"/>
          </a:xfrm>
        </p:grpSpPr>
        <p:pic>
          <p:nvPicPr>
            <p:cNvPr id="7170" name="Picture 2" descr="editor, flag, notific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314" y="3021268"/>
              <a:ext cx="320059" cy="53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897911" y="3039026"/>
              <a:ext cx="3241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日</a:t>
              </a:r>
              <a:endPara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018108" y="5539977"/>
            <a:ext cx="273265" cy="290399"/>
            <a:chOff x="3978077" y="2196148"/>
            <a:chExt cx="413916" cy="453912"/>
          </a:xfrm>
        </p:grpSpPr>
        <p:sp>
          <p:nvSpPr>
            <p:cNvPr id="119" name="직사각형 11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177655" y="4399342"/>
            <a:ext cx="273265" cy="290399"/>
            <a:chOff x="3978077" y="2196148"/>
            <a:chExt cx="413916" cy="453912"/>
          </a:xfrm>
        </p:grpSpPr>
        <p:sp>
          <p:nvSpPr>
            <p:cNvPr id="123" name="직사각형 12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-1303000" y="311807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120 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41167" y="1117186"/>
            <a:ext cx="4234023" cy="5300144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2801222" y="2944220"/>
            <a:ext cx="975094" cy="215444"/>
            <a:chOff x="2155850" y="2750811"/>
            <a:chExt cx="1544192" cy="19881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11931" y="2750811"/>
              <a:ext cx="1488111" cy="198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solidFill>
                    <a:srgbClr val="F1F2F6"/>
                  </a:solidFill>
                  <a:latin typeface="+mn-ea"/>
                  <a:ea typeface="+mn-ea"/>
                </a:rPr>
                <a:t>내일정으로</a:t>
              </a:r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 저장</a:t>
              </a:r>
            </a:p>
          </p:txBody>
        </p:sp>
      </p:grpSp>
      <p:pic>
        <p:nvPicPr>
          <p:cNvPr id="126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37" y="1196183"/>
            <a:ext cx="161087" cy="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그룹 145"/>
          <p:cNvGrpSpPr/>
          <p:nvPr/>
        </p:nvGrpSpPr>
        <p:grpSpPr>
          <a:xfrm>
            <a:off x="899563" y="1957303"/>
            <a:ext cx="691967" cy="599990"/>
            <a:chOff x="2054865" y="4641453"/>
            <a:chExt cx="682954" cy="612000"/>
          </a:xfrm>
        </p:grpSpPr>
        <p:sp>
          <p:nvSpPr>
            <p:cNvPr id="147" name="타원 146"/>
            <p:cNvSpPr/>
            <p:nvPr/>
          </p:nvSpPr>
          <p:spPr>
            <a:xfrm>
              <a:off x="2098936" y="4641453"/>
              <a:ext cx="612000" cy="61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stCxn id="147" idx="1"/>
              <a:endCxn id="147" idx="5"/>
            </p:cNvCxnSpPr>
            <p:nvPr/>
          </p:nvCxnSpPr>
          <p:spPr>
            <a:xfrm>
              <a:off x="2188561" y="4731078"/>
              <a:ext cx="432750" cy="4327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47" idx="7"/>
              <a:endCxn id="147" idx="3"/>
            </p:cNvCxnSpPr>
            <p:nvPr/>
          </p:nvCxnSpPr>
          <p:spPr>
            <a:xfrm flipH="1">
              <a:off x="2188561" y="4731078"/>
              <a:ext cx="432750" cy="4327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054865" y="4791482"/>
              <a:ext cx="682954" cy="345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err="1" smtClean="0">
                  <a:latin typeface="+mn-ea"/>
                  <a:ea typeface="+mn-ea"/>
                </a:rPr>
                <a:t>한고우요우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en-US" altLang="ko-KR" dirty="0" smtClean="0">
                  <a:latin typeface="+mn-ea"/>
                  <a:ea typeface="+mn-ea"/>
                </a:rPr>
                <a:t>BI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20238" y="1333000"/>
            <a:ext cx="16081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00</a:t>
            </a:r>
            <a:r>
              <a:rPr lang="ko-KR" altLang="en-US" b="1" smtClean="0">
                <a:latin typeface="+mn-ea"/>
                <a:ea typeface="+mn-ea"/>
              </a:rPr>
              <a:t>님을 위한 </a:t>
            </a:r>
            <a:r>
              <a:rPr lang="en-US" altLang="ko-KR" b="1" dirty="0" smtClean="0">
                <a:latin typeface="+mn-ea"/>
                <a:ea typeface="+mn-ea"/>
              </a:rPr>
              <a:t>00(</a:t>
            </a:r>
            <a:r>
              <a:rPr lang="ko-KR" altLang="en-US" b="1" smtClean="0">
                <a:latin typeface="+mn-ea"/>
                <a:ea typeface="+mn-ea"/>
              </a:rPr>
              <a:t>테마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smtClean="0">
                <a:latin typeface="+mn-ea"/>
                <a:ea typeface="+mn-ea"/>
              </a:rPr>
              <a:t>여행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0</a:t>
            </a:r>
            <a:r>
              <a:rPr lang="ko-KR" altLang="en-US" sz="700" smtClean="0">
                <a:latin typeface="+mn-ea"/>
              </a:rPr>
              <a:t>日 </a:t>
            </a:r>
            <a:r>
              <a:rPr lang="en-US" altLang="ko-KR" sz="700" dirty="0" smtClean="0">
                <a:latin typeface="+mn-ea"/>
              </a:rPr>
              <a:t>(YYYY.MM.DD ~ YYYY.MM.DD)</a:t>
            </a:r>
            <a:endParaRPr lang="ko-KR" altLang="en-US" sz="700"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0238" y="29811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일정상세</a:t>
            </a:r>
          </a:p>
        </p:txBody>
      </p:sp>
      <p:cxnSp>
        <p:nvCxnSpPr>
          <p:cNvPr id="171" name="직선 연결선 170"/>
          <p:cNvCxnSpPr/>
          <p:nvPr/>
        </p:nvCxnSpPr>
        <p:spPr>
          <a:xfrm>
            <a:off x="529884" y="3262659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763030" y="3266193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238555" y="1905392"/>
            <a:ext cx="1458071" cy="882119"/>
            <a:chOff x="3423507" y="1639076"/>
            <a:chExt cx="1458071" cy="882119"/>
          </a:xfrm>
        </p:grpSpPr>
        <p:grpSp>
          <p:nvGrpSpPr>
            <p:cNvPr id="27" name="그룹 26"/>
            <p:cNvGrpSpPr/>
            <p:nvPr/>
          </p:nvGrpSpPr>
          <p:grpSpPr>
            <a:xfrm>
              <a:off x="3423507" y="1639076"/>
              <a:ext cx="1458071" cy="261610"/>
              <a:chOff x="2949128" y="1753043"/>
              <a:chExt cx="1458071" cy="261610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949128" y="178173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latin typeface="+mn-ea"/>
                    <a:ea typeface="+mn-ea"/>
                  </a:rPr>
                  <a:t>전체 여행예산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07969" y="1753043"/>
                <a:ext cx="6992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100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¥ 54.00 </a:t>
                </a:r>
                <a:endParaRPr lang="ko-KR" altLang="en-US" sz="1000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3542628" y="1874864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명소   </a:t>
              </a:r>
              <a:r>
                <a:rPr lang="en-US" altLang="ko-KR" dirty="0" smtClean="0">
                  <a:latin typeface="+mn-ea"/>
                  <a:ea typeface="+mn-ea"/>
                </a:rPr>
                <a:t>:  51,2342 CNY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맛집</a:t>
              </a:r>
              <a:r>
                <a:rPr lang="ko-KR" altLang="en-US" dirty="0" smtClean="0">
                  <a:latin typeface="+mn-ea"/>
                  <a:ea typeface="+mn-ea"/>
                </a:rPr>
                <a:t>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숙소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623828" y="1950051"/>
            <a:ext cx="279533" cy="187467"/>
            <a:chOff x="6311000" y="1506581"/>
            <a:chExt cx="557160" cy="224381"/>
          </a:xfrm>
        </p:grpSpPr>
        <p:sp>
          <p:nvSpPr>
            <p:cNvPr id="176" name="직사각형 175"/>
            <p:cNvSpPr/>
            <p:nvPr/>
          </p:nvSpPr>
          <p:spPr>
            <a:xfrm>
              <a:off x="6311000" y="1530656"/>
              <a:ext cx="554989" cy="173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85971" y="1528354"/>
              <a:ext cx="282189" cy="20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40924" y="1506581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3635626" y="2122084"/>
            <a:ext cx="483440" cy="443486"/>
            <a:chOff x="6408530" y="1530656"/>
            <a:chExt cx="420014" cy="200305"/>
          </a:xfrm>
        </p:grpSpPr>
        <p:sp>
          <p:nvSpPr>
            <p:cNvPr id="180" name="직사각형 179"/>
            <p:cNvSpPr/>
            <p:nvPr/>
          </p:nvSpPr>
          <p:spPr>
            <a:xfrm>
              <a:off x="6408530" y="1530656"/>
              <a:ext cx="420014" cy="200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454151" y="1537449"/>
              <a:ext cx="327561" cy="18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KRW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USD</a:t>
              </a:r>
            </a:p>
          </p:txBody>
        </p:sp>
      </p:grpSp>
      <p:grpSp>
        <p:nvGrpSpPr>
          <p:cNvPr id="183" name="그룹 182"/>
          <p:cNvGrpSpPr/>
          <p:nvPr/>
        </p:nvGrpSpPr>
        <p:grpSpPr>
          <a:xfrm rot="5400000" flipV="1">
            <a:off x="-720990" y="5092880"/>
            <a:ext cx="2498648" cy="167992"/>
            <a:chOff x="2632390" y="1353456"/>
            <a:chExt cx="1542325" cy="9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2681161" y="1388968"/>
              <a:ext cx="1493554" cy="674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모서리가 둥근 직사각형 184"/>
            <p:cNvSpPr/>
            <p:nvPr/>
          </p:nvSpPr>
          <p:spPr>
            <a:xfrm>
              <a:off x="2632390" y="1394477"/>
              <a:ext cx="1476000" cy="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26361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30128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895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59827" y="3310711"/>
            <a:ext cx="11288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DAY 1.  </a:t>
            </a:r>
            <a:r>
              <a:rPr lang="en-US" altLang="ko-KR" sz="700" dirty="0" smtClean="0">
                <a:latin typeface="+mn-ea"/>
              </a:rPr>
              <a:t>YYYY.MM.DD</a:t>
            </a:r>
            <a:endParaRPr lang="en-US" altLang="ko-KR" sz="7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8h 30min  / 15 Km</a:t>
            </a:r>
            <a:endParaRPr lang="ko-KR" altLang="en-US" sz="700">
              <a:latin typeface="+mn-ea"/>
            </a:endParaRPr>
          </a:p>
        </p:txBody>
      </p:sp>
      <p:pic>
        <p:nvPicPr>
          <p:cNvPr id="194" name="Picture 4" descr="landmark, location, map, marker, navigation, pin, point of interest, point of view, sightsee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3" y="3873547"/>
            <a:ext cx="298053" cy="2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6" descr="bag, buy, mall, shop, shopp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8" y="4385396"/>
            <a:ext cx="348154" cy="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10" descr="cutlery, dinner, eat, eating, fork, knive, lunch, restaurant, spo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7" y="50795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726685" y="387376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428" y="4159893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726685" y="4467253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46428" y="4753386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18934" y="5131539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38677" y="541767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1445533" y="3856553"/>
            <a:ext cx="2998985" cy="396231"/>
            <a:chOff x="3825676" y="2043748"/>
            <a:chExt cx="3401080" cy="453912"/>
          </a:xfrm>
        </p:grpSpPr>
        <p:sp>
          <p:nvSpPr>
            <p:cNvPr id="208" name="직사각형 207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202810" y="3882014"/>
            <a:ext cx="1217568" cy="345218"/>
            <a:chOff x="-1258659" y="5534030"/>
            <a:chExt cx="1217568" cy="345218"/>
          </a:xfrm>
        </p:grpSpPr>
        <p:sp>
          <p:nvSpPr>
            <p:cNvPr id="219" name="직사각형 218"/>
            <p:cNvSpPr/>
            <p:nvPr/>
          </p:nvSpPr>
          <p:spPr>
            <a:xfrm>
              <a:off x="-1258659" y="5534030"/>
              <a:ext cx="1217568" cy="345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3" name="그룹 222"/>
          <p:cNvGrpSpPr/>
          <p:nvPr/>
        </p:nvGrpSpPr>
        <p:grpSpPr>
          <a:xfrm>
            <a:off x="1455363" y="4409493"/>
            <a:ext cx="2992561" cy="396231"/>
            <a:chOff x="-1258660" y="5499951"/>
            <a:chExt cx="2992561" cy="396231"/>
          </a:xfrm>
        </p:grpSpPr>
        <p:sp>
          <p:nvSpPr>
            <p:cNvPr id="224" name="직사각형 223"/>
            <p:cNvSpPr/>
            <p:nvPr/>
          </p:nvSpPr>
          <p:spPr>
            <a:xfrm>
              <a:off x="-1258660" y="5499951"/>
              <a:ext cx="2992561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5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1448939" y="5064372"/>
            <a:ext cx="2998985" cy="396231"/>
            <a:chOff x="3825676" y="2043748"/>
            <a:chExt cx="3401080" cy="453912"/>
          </a:xfrm>
        </p:grpSpPr>
        <p:sp>
          <p:nvSpPr>
            <p:cNvPr id="227" name="직사각형 226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1" name="직선 연결선 23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2954989" y="5786125"/>
            <a:ext cx="1365632" cy="589129"/>
            <a:chOff x="4199054" y="5268684"/>
            <a:chExt cx="1235361" cy="975978"/>
          </a:xfrm>
        </p:grpSpPr>
        <p:sp>
          <p:nvSpPr>
            <p:cNvPr id="247" name="직사각형 246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4210454" y="5599675"/>
              <a:ext cx="868779" cy="560864"/>
              <a:chOff x="4278190" y="5633543"/>
              <a:chExt cx="868779" cy="560864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4278190" y="5633543"/>
                <a:ext cx="868779" cy="56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/>
                <a:r>
                  <a:rPr lang="en-US" altLang="ko-KR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5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4701238" y="5814498"/>
                <a:ext cx="312059" cy="35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49" name="TextBox 248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547931" y="5769192"/>
            <a:ext cx="1298357" cy="607707"/>
            <a:chOff x="1952865" y="5172755"/>
            <a:chExt cx="1442939" cy="1235657"/>
          </a:xfrm>
        </p:grpSpPr>
        <p:sp>
          <p:nvSpPr>
            <p:cNvPr id="253" name="직사각형 25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289928" y="5415919"/>
              <a:ext cx="742511" cy="400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pic>
        <p:nvPicPr>
          <p:cNvPr id="257" name="Picture 2" descr="curs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4391150" y="6047722"/>
            <a:ext cx="215389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extBox 258"/>
          <p:cNvSpPr txBox="1"/>
          <p:nvPr/>
        </p:nvSpPr>
        <p:spPr>
          <a:xfrm>
            <a:off x="635367" y="5983916"/>
            <a:ext cx="7713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추천상품</a:t>
            </a:r>
            <a:r>
              <a:rPr lang="en-US" altLang="ko-KR" sz="1000" dirty="0" smtClean="0">
                <a:latin typeface="+mn-ea"/>
                <a:ea typeface="+mn-ea"/>
              </a:rPr>
              <a:t>!!</a:t>
            </a: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329645" y="108246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417231" y="139130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2" name="타원형 설명선 81"/>
          <p:cNvSpPr/>
          <p:nvPr/>
        </p:nvSpPr>
        <p:spPr bwMode="auto">
          <a:xfrm>
            <a:off x="535512" y="204712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2071753" y="20890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 bwMode="auto">
          <a:xfrm>
            <a:off x="2537994" y="28564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380509" y="297421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3" name="타원형 설명선 92"/>
          <p:cNvSpPr/>
          <p:nvPr/>
        </p:nvSpPr>
        <p:spPr bwMode="auto">
          <a:xfrm>
            <a:off x="195972" y="33431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4" name="타원형 설명선 93"/>
          <p:cNvSpPr/>
          <p:nvPr/>
        </p:nvSpPr>
        <p:spPr bwMode="auto">
          <a:xfrm>
            <a:off x="192783" y="38593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5" name="타원형 설명선 94"/>
          <p:cNvSpPr/>
          <p:nvPr/>
        </p:nvSpPr>
        <p:spPr bwMode="auto">
          <a:xfrm>
            <a:off x="1294892" y="369311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222846" y="4320991"/>
            <a:ext cx="303288" cy="215444"/>
            <a:chOff x="-277970" y="4804569"/>
            <a:chExt cx="303288" cy="215444"/>
          </a:xfrm>
        </p:grpSpPr>
        <p:sp>
          <p:nvSpPr>
            <p:cNvPr id="97" name="타원형 설명선 96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249018" y="4974305"/>
            <a:ext cx="303288" cy="215444"/>
            <a:chOff x="-277970" y="4804569"/>
            <a:chExt cx="303288" cy="215444"/>
          </a:xfrm>
        </p:grpSpPr>
        <p:sp>
          <p:nvSpPr>
            <p:cNvPr id="262" name="타원형 설명선 261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17231" y="5878737"/>
            <a:ext cx="303288" cy="215444"/>
            <a:chOff x="-277970" y="4804569"/>
            <a:chExt cx="303288" cy="215444"/>
          </a:xfrm>
        </p:grpSpPr>
        <p:sp>
          <p:nvSpPr>
            <p:cNvPr id="265" name="타원형 설명선 264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12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5180392" y="3237806"/>
            <a:ext cx="303288" cy="215444"/>
            <a:chOff x="-277970" y="4804569"/>
            <a:chExt cx="303288" cy="215444"/>
          </a:xfrm>
        </p:grpSpPr>
        <p:sp>
          <p:nvSpPr>
            <p:cNvPr id="268" name="타원형 설명선 26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13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10090" y="2836333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일정 만들기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ko-KR" sz="2800" b="1" dirty="0" smtClean="0">
                <a:latin typeface="+mn-ea"/>
                <a:ea typeface="+mn-ea"/>
              </a:rPr>
              <a:t>lanner)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플래너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진입 첫 화면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48" name="직사각형 47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BFBFBF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rgbClr val="BFBFBF"/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rgbClr val="BFBFBF"/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rgbClr val="BFBFBF"/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rgbClr val="BFBFBF"/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rgbClr val="BFBFBF"/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rgbClr val="BFBFBF"/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rgbClr val="BFBFBF"/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BFBFBF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BFBFBF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BFBFBF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BFBFBF"/>
                  </a:solidFill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rgbClr val="BFBFB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rgbClr val="BFBFB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BFBFBF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BFBFBF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sp>
            <p:nvSpPr>
              <p:cNvPr id="11" name="L 도형 1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sp>
            <p:nvSpPr>
              <p:cNvPr id="64" name="L 도형 63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1028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1749298" y="1109130"/>
            <a:ext cx="1448874" cy="531707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FBFBF"/>
              </a:solidFill>
            </a:endParaRPr>
          </a:p>
        </p:txBody>
      </p:sp>
      <p:pic>
        <p:nvPicPr>
          <p:cNvPr id="1048" name="Picture 24" descr="close, delete, remov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37" y="1170688"/>
            <a:ext cx="180458" cy="1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825920" y="1279296"/>
            <a:ext cx="102143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b="1" u="sng" dirty="0" smtClean="0">
                <a:solidFill>
                  <a:srgbClr val="BFBFBF"/>
                </a:solidFill>
                <a:latin typeface="+mn-ea"/>
                <a:ea typeface="+mn-ea"/>
              </a:rPr>
              <a:t>명소</a:t>
            </a:r>
            <a:r>
              <a:rPr lang="ko-KR" altLang="en-US" b="1" dirty="0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ko-KR" altLang="en-US" b="1" dirty="0" err="1" smtClean="0">
                <a:solidFill>
                  <a:srgbClr val="BFBFBF"/>
                </a:solidFill>
                <a:latin typeface="+mn-ea"/>
                <a:ea typeface="+mn-ea"/>
              </a:rPr>
              <a:t>맛집</a:t>
            </a:r>
            <a:r>
              <a:rPr lang="ko-KR" altLang="en-US" b="1" dirty="0" smtClean="0">
                <a:solidFill>
                  <a:srgbClr val="BFBFBF"/>
                </a:solidFill>
                <a:latin typeface="+mn-ea"/>
                <a:ea typeface="+mn-ea"/>
              </a:rPr>
              <a:t>   쇼핑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899365" y="1641991"/>
            <a:ext cx="1320424" cy="430998"/>
            <a:chOff x="3825677" y="2043748"/>
            <a:chExt cx="1497464" cy="493740"/>
          </a:xfrm>
        </p:grpSpPr>
        <p:sp>
          <p:nvSpPr>
            <p:cNvPr id="85" name="직사각형 84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050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1704522" y="1410626"/>
            <a:ext cx="2952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1.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2.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3.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4.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5.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>
                <a:solidFill>
                  <a:srgbClr val="BFBFBF"/>
                </a:solidFill>
                <a:latin typeface="+mn-ea"/>
                <a:ea typeface="+mn-ea"/>
              </a:rPr>
              <a:t>6</a:t>
            </a: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7.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8.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9.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rgbClr val="BFBFBF"/>
                </a:solidFill>
                <a:latin typeface="+mn-ea"/>
                <a:ea typeface="+mn-ea"/>
              </a:rPr>
              <a:t>10.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903023" y="2096488"/>
            <a:ext cx="1320424" cy="430998"/>
            <a:chOff x="3825677" y="2043748"/>
            <a:chExt cx="1497464" cy="493740"/>
          </a:xfrm>
        </p:grpSpPr>
        <p:sp>
          <p:nvSpPr>
            <p:cNvPr id="100" name="직사각형 9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1895707" y="2525836"/>
            <a:ext cx="1320424" cy="430998"/>
            <a:chOff x="3825677" y="2043748"/>
            <a:chExt cx="1497464" cy="493740"/>
          </a:xfrm>
        </p:grpSpPr>
        <p:sp>
          <p:nvSpPr>
            <p:cNvPr id="108" name="직사각형 10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11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그룹 114"/>
          <p:cNvGrpSpPr/>
          <p:nvPr/>
        </p:nvGrpSpPr>
        <p:grpSpPr>
          <a:xfrm>
            <a:off x="1899365" y="2980333"/>
            <a:ext cx="1320424" cy="430998"/>
            <a:chOff x="3825677" y="2043748"/>
            <a:chExt cx="1497464" cy="493740"/>
          </a:xfrm>
        </p:grpSpPr>
        <p:sp>
          <p:nvSpPr>
            <p:cNvPr id="116" name="직사각형 11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1899800" y="3403553"/>
            <a:ext cx="1320424" cy="430998"/>
            <a:chOff x="3825677" y="2043748"/>
            <a:chExt cx="1497464" cy="493740"/>
          </a:xfrm>
        </p:grpSpPr>
        <p:sp>
          <p:nvSpPr>
            <p:cNvPr id="158" name="직사각형 15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61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1903458" y="3858050"/>
            <a:ext cx="1320424" cy="430998"/>
            <a:chOff x="3825677" y="2043748"/>
            <a:chExt cx="1497464" cy="493740"/>
          </a:xfrm>
        </p:grpSpPr>
        <p:sp>
          <p:nvSpPr>
            <p:cNvPr id="166" name="직사각형 16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69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1896142" y="4287398"/>
            <a:ext cx="1320424" cy="430998"/>
            <a:chOff x="3825677" y="2043748"/>
            <a:chExt cx="1497464" cy="493740"/>
          </a:xfrm>
        </p:grpSpPr>
        <p:sp>
          <p:nvSpPr>
            <p:cNvPr id="174" name="직사각형 173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77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1" name="그룹 180"/>
          <p:cNvGrpSpPr/>
          <p:nvPr/>
        </p:nvGrpSpPr>
        <p:grpSpPr>
          <a:xfrm>
            <a:off x="1899800" y="4741895"/>
            <a:ext cx="1320424" cy="430998"/>
            <a:chOff x="3825677" y="2043748"/>
            <a:chExt cx="1497464" cy="493740"/>
          </a:xfrm>
        </p:grpSpPr>
        <p:sp>
          <p:nvSpPr>
            <p:cNvPr id="182" name="직사각형 181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85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9" name="그룹 188"/>
          <p:cNvGrpSpPr/>
          <p:nvPr/>
        </p:nvGrpSpPr>
        <p:grpSpPr>
          <a:xfrm>
            <a:off x="1899365" y="5176693"/>
            <a:ext cx="1320424" cy="430998"/>
            <a:chOff x="3825677" y="2043748"/>
            <a:chExt cx="1497464" cy="493740"/>
          </a:xfrm>
        </p:grpSpPr>
        <p:sp>
          <p:nvSpPr>
            <p:cNvPr id="190" name="직사각형 18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193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그룹 196"/>
          <p:cNvGrpSpPr/>
          <p:nvPr/>
        </p:nvGrpSpPr>
        <p:grpSpPr>
          <a:xfrm>
            <a:off x="1903023" y="5631190"/>
            <a:ext cx="1320424" cy="430998"/>
            <a:chOff x="3825677" y="2043748"/>
            <a:chExt cx="1497464" cy="493740"/>
          </a:xfrm>
        </p:grpSpPr>
        <p:sp>
          <p:nvSpPr>
            <p:cNvPr id="198" name="직사각형 19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FBFBF"/>
                </a:solidFill>
              </a:endParaRPr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FBFBF"/>
                  </a:solidFill>
                </a:endParaRPr>
              </a:p>
            </p:txBody>
          </p:sp>
          <p:cxnSp>
            <p:nvCxnSpPr>
              <p:cNvPr id="203" name="직선 연결선 20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4171645" y="2061504"/>
              <a:ext cx="1151496" cy="4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BFBFBF"/>
                  </a:solidFill>
                  <a:latin typeface="+mn-ea"/>
                  <a:ea typeface="+mn-ea"/>
                </a:rPr>
                <a:t>타이틀</a:t>
              </a:r>
              <a:endParaRPr lang="en-US" altLang="ko-KR" dirty="0" smtClean="0">
                <a:solidFill>
                  <a:srgbClr val="BFBFBF"/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solidFill>
                    <a:srgbClr val="BFBFBF"/>
                  </a:solidFill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solidFill>
                    <a:srgbClr val="BFBFBF"/>
                  </a:solidFill>
                  <a:latin typeface="+mn-ea"/>
                  <a:ea typeface="+mn-ea"/>
                </a:rPr>
                <a:t> </a:t>
              </a:r>
              <a:endParaRPr lang="ko-KR" altLang="en-US" sz="600" dirty="0" smtClean="0">
                <a:solidFill>
                  <a:srgbClr val="BFBFBF"/>
                </a:solidFill>
                <a:latin typeface="+mn-ea"/>
                <a:ea typeface="+mn-ea"/>
              </a:endParaRPr>
            </a:p>
          </p:txBody>
        </p:sp>
        <p:pic>
          <p:nvPicPr>
            <p:cNvPr id="201" name="Picture 26" descr="add, new, plus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7" name="Picture 4" descr="loading, throbber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06" y="6167144"/>
            <a:ext cx="165579" cy="1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2" name="표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57135"/>
              </p:ext>
            </p:extLst>
          </p:nvPr>
        </p:nvGraphicFramePr>
        <p:xfrm>
          <a:off x="7230533" y="571865"/>
          <a:ext cx="2571370" cy="23455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4705"/>
                <a:gridCol w="2186665"/>
              </a:tblGrid>
              <a:tr h="291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일정만들기</a:t>
                      </a:r>
                      <a:r>
                        <a:rPr lang="ko-KR" altLang="en-US" sz="800" dirty="0" smtClean="0"/>
                        <a:t>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1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진입 시점 작업 내역 저장 불가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알림 </a:t>
                      </a:r>
                      <a:r>
                        <a:rPr lang="en-US" altLang="ko-KR" sz="800" dirty="0" smtClean="0"/>
                        <a:t>alert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 “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로그아웃 상태에서 만든 여행일정은 저장되지않습니다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로그인하시겠습니까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700" dirty="0" smtClean="0">
                          <a:latin typeface="+mn-lt"/>
                          <a:ea typeface="+mn-ea"/>
                        </a:rPr>
                        <a:t>”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+mn-lt"/>
                          <a:ea typeface="+mn-ea"/>
                        </a:rPr>
                        <a:t>확인 </a:t>
                      </a:r>
                      <a:r>
                        <a:rPr lang="en-US" altLang="ko-KR" sz="70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latin typeface="+mn-lt"/>
                          <a:ea typeface="+mn-ea"/>
                        </a:rPr>
                        <a:t>로그인 팝업</a:t>
                      </a:r>
                      <a:endParaRPr lang="en-US" altLang="ko-KR" sz="700" dirty="0" smtClean="0"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+mn-lt"/>
                          <a:ea typeface="+mn-ea"/>
                        </a:rPr>
                        <a:t>닫기 </a:t>
                      </a:r>
                      <a:r>
                        <a:rPr lang="en-US" altLang="ko-KR" sz="70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latin typeface="+mn-lt"/>
                          <a:ea typeface="+mn-ea"/>
                        </a:rPr>
                        <a:t>로그아웃상태 </a:t>
                      </a:r>
                      <a:r>
                        <a:rPr lang="en-US" altLang="ko-KR" sz="70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latin typeface="+mn-lt"/>
                          <a:ea typeface="+mn-ea"/>
                        </a:rPr>
                        <a:t>일정만들기 진행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700" baseline="0" smtClean="0">
                          <a:latin typeface="+mn-ea"/>
                          <a:ea typeface="+mn-ea"/>
                        </a:rPr>
                        <a:t> 창 팝업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5" name="그룹 204"/>
          <p:cNvGrpSpPr/>
          <p:nvPr/>
        </p:nvGrpSpPr>
        <p:grpSpPr>
          <a:xfrm>
            <a:off x="2715767" y="2838606"/>
            <a:ext cx="2482348" cy="1195757"/>
            <a:chOff x="561397" y="4020160"/>
            <a:chExt cx="3732941" cy="2242075"/>
          </a:xfrm>
        </p:grpSpPr>
        <p:sp>
          <p:nvSpPr>
            <p:cNvPr id="206" name="Rectangle 2"/>
            <p:cNvSpPr>
              <a:spLocks noChangeArrowheads="1"/>
            </p:cNvSpPr>
            <p:nvPr/>
          </p:nvSpPr>
          <p:spPr bwMode="auto">
            <a:xfrm>
              <a:off x="561397" y="4020160"/>
              <a:ext cx="3732941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090633" y="4191100"/>
              <a:ext cx="586254" cy="40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알림</a:t>
              </a:r>
              <a:endParaRPr lang="en-US" altLang="ko-KR" b="1" dirty="0" smtClean="0">
                <a:latin typeface="+mn-ea"/>
                <a:ea typeface="+mn-ea"/>
              </a:endParaRPr>
            </a:p>
          </p:txBody>
        </p:sp>
        <p:pic>
          <p:nvPicPr>
            <p:cNvPr id="208" name="Picture 24" descr="close, delete, remo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335" y="4181954"/>
              <a:ext cx="225381" cy="277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9" name="그룹 208"/>
            <p:cNvGrpSpPr/>
            <p:nvPr/>
          </p:nvGrpSpPr>
          <p:grpSpPr>
            <a:xfrm>
              <a:off x="1882248" y="5738130"/>
              <a:ext cx="1103428" cy="423699"/>
              <a:chOff x="2549919" y="5589531"/>
              <a:chExt cx="620405" cy="361245"/>
            </a:xfrm>
          </p:grpSpPr>
          <p:sp>
            <p:nvSpPr>
              <p:cNvPr id="212" name="Rectangle 2"/>
              <p:cNvSpPr>
                <a:spLocks noChangeArrowheads="1"/>
              </p:cNvSpPr>
              <p:nvPr/>
            </p:nvSpPr>
            <p:spPr bwMode="auto">
              <a:xfrm>
                <a:off x="2549919" y="5589531"/>
                <a:ext cx="620405" cy="358517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800" b="1">
                  <a:latin typeface="+mj-ea"/>
                  <a:ea typeface="+mj-ea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686329" y="5606356"/>
                <a:ext cx="329623" cy="34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614564" y="4698222"/>
              <a:ext cx="3652520" cy="77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로그아웃 상태에서 만든 여행일정은 저장되지 않습니다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로그인하시겠습니까</a:t>
              </a:r>
              <a:r>
                <a:rPr lang="en-US" altLang="ko-KR" sz="700" dirty="0">
                  <a:latin typeface="+mn-ea"/>
                  <a:ea typeface="+mn-ea"/>
                </a:rPr>
                <a:t>?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</p:grpSp>
      <p:sp>
        <p:nvSpPr>
          <p:cNvPr id="217" name="타원형 설명선 216"/>
          <p:cNvSpPr/>
          <p:nvPr/>
        </p:nvSpPr>
        <p:spPr bwMode="auto">
          <a:xfrm>
            <a:off x="1053384" y="7674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8" name="타원형 설명선 217"/>
          <p:cNvSpPr/>
          <p:nvPr/>
        </p:nvSpPr>
        <p:spPr bwMode="auto">
          <a:xfrm>
            <a:off x="2743102" y="283407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376170" y="3626802"/>
            <a:ext cx="2195782" cy="1850764"/>
            <a:chOff x="1690418" y="1921136"/>
            <a:chExt cx="3863922" cy="3103037"/>
          </a:xfrm>
        </p:grpSpPr>
        <p:grpSp>
          <p:nvGrpSpPr>
            <p:cNvPr id="220" name="그룹 219"/>
            <p:cNvGrpSpPr/>
            <p:nvPr/>
          </p:nvGrpSpPr>
          <p:grpSpPr>
            <a:xfrm>
              <a:off x="1690418" y="1921136"/>
              <a:ext cx="3863922" cy="3103037"/>
              <a:chOff x="1250151" y="1502830"/>
              <a:chExt cx="3863922" cy="3103037"/>
            </a:xfrm>
          </p:grpSpPr>
          <p:sp>
            <p:nvSpPr>
              <p:cNvPr id="223" name="Rectangle 2"/>
              <p:cNvSpPr>
                <a:spLocks noChangeArrowheads="1"/>
              </p:cNvSpPr>
              <p:nvPr/>
            </p:nvSpPr>
            <p:spPr bwMode="auto">
              <a:xfrm>
                <a:off x="1250151" y="1502830"/>
                <a:ext cx="3863922" cy="3103037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600" b="1">
                  <a:latin typeface="+mj-ea"/>
                  <a:ea typeface="+mj-ea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829871" y="1714640"/>
                <a:ext cx="731153" cy="30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b="1" dirty="0" smtClean="0">
                    <a:latin typeface="+mn-ea"/>
                    <a:ea typeface="+mn-ea"/>
                  </a:rPr>
                  <a:t>로그인</a:t>
                </a:r>
                <a:endParaRPr lang="en-US" altLang="ko-KR" sz="6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1749891" y="2084202"/>
                <a:ext cx="2864442" cy="577818"/>
                <a:chOff x="1749891" y="2021450"/>
                <a:chExt cx="2864442" cy="577818"/>
              </a:xfrm>
            </p:grpSpPr>
            <p:sp>
              <p:nvSpPr>
                <p:cNvPr id="251" name="Rectangle 2"/>
                <p:cNvSpPr>
                  <a:spLocks noChangeArrowheads="1"/>
                </p:cNvSpPr>
                <p:nvPr/>
              </p:nvSpPr>
              <p:spPr bwMode="auto">
                <a:xfrm>
                  <a:off x="1749891" y="2021450"/>
                  <a:ext cx="2864442" cy="577818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75000"/>
                    </a:schemeClr>
                  </a:solidFill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sz="600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253" name="Picture 2" descr="email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30470" y="2097190"/>
                  <a:ext cx="426336" cy="4263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0" name="그룹 229"/>
              <p:cNvGrpSpPr/>
              <p:nvPr/>
            </p:nvGrpSpPr>
            <p:grpSpPr>
              <a:xfrm>
                <a:off x="1749891" y="2753945"/>
                <a:ext cx="2864442" cy="577818"/>
                <a:chOff x="2953858" y="5213384"/>
                <a:chExt cx="2864442" cy="577818"/>
              </a:xfrm>
            </p:grpSpPr>
            <p:sp>
              <p:nvSpPr>
                <p:cNvPr id="249" name="Rectangle 2"/>
                <p:cNvSpPr>
                  <a:spLocks noChangeArrowheads="1"/>
                </p:cNvSpPr>
                <p:nvPr/>
              </p:nvSpPr>
              <p:spPr bwMode="auto">
                <a:xfrm>
                  <a:off x="2953858" y="5213384"/>
                  <a:ext cx="2864442" cy="577818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75000"/>
                    </a:schemeClr>
                  </a:solidFill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sz="600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250" name="Picture 4" descr="password, privacy, room key, secret, secure, security, unlock icon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5229" y="5347555"/>
                  <a:ext cx="309476" cy="3094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2" name="그룹 231"/>
              <p:cNvGrpSpPr/>
              <p:nvPr/>
            </p:nvGrpSpPr>
            <p:grpSpPr>
              <a:xfrm>
                <a:off x="1829870" y="3484989"/>
                <a:ext cx="1161112" cy="298764"/>
                <a:chOff x="1829870" y="3531009"/>
                <a:chExt cx="1161112" cy="298764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1829870" y="3570416"/>
                  <a:ext cx="201200" cy="197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/>
                </a:p>
              </p:txBody>
            </p:sp>
            <p:sp>
              <p:nvSpPr>
                <p:cNvPr id="247" name="L 도형 246"/>
                <p:cNvSpPr/>
                <p:nvPr/>
              </p:nvSpPr>
              <p:spPr>
                <a:xfrm rot="18394905">
                  <a:off x="1868399" y="3547925"/>
                  <a:ext cx="155443" cy="121611"/>
                </a:xfrm>
                <a:prstGeom prst="corner">
                  <a:avLst>
                    <a:gd name="adj1" fmla="val 28184"/>
                    <a:gd name="adj2" fmla="val 31480"/>
                  </a:avLst>
                </a:prstGeom>
                <a:solidFill>
                  <a:srgbClr val="21BD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2062371" y="3545959"/>
                  <a:ext cx="928611" cy="283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자동</a:t>
                  </a:r>
                  <a:r>
                    <a:rPr lang="en-US" altLang="ko-KR" sz="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5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로그인</a:t>
                  </a:r>
                  <a:endParaRPr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233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173" y="1592830"/>
                <a:ext cx="205801" cy="20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4" name="Rectangle 2"/>
              <p:cNvSpPr>
                <a:spLocks noChangeArrowheads="1"/>
              </p:cNvSpPr>
              <p:nvPr/>
            </p:nvSpPr>
            <p:spPr bwMode="auto">
              <a:xfrm>
                <a:off x="3009551" y="3510858"/>
                <a:ext cx="1604782" cy="4706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600" b="1"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527248" y="3623050"/>
                <a:ext cx="731153" cy="30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로그인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615342" y="4037446"/>
                <a:ext cx="1041443" cy="2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비밀번호 찾기</a:t>
                </a:r>
                <a:endParaRPr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009550" y="4037446"/>
                <a:ext cx="776286" cy="2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50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회원가입</a:t>
                </a:r>
                <a:endParaRPr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2977652" y="2675099"/>
              <a:ext cx="948356" cy="28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77652" y="3310012"/>
              <a:ext cx="1340448" cy="28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5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</p:grpSp>
      <p:cxnSp>
        <p:nvCxnSpPr>
          <p:cNvPr id="15" name="꺾인 연결선 14"/>
          <p:cNvCxnSpPr>
            <a:stCxn id="212" idx="3"/>
          </p:cNvCxnSpPr>
          <p:nvPr/>
        </p:nvCxnSpPr>
        <p:spPr>
          <a:xfrm>
            <a:off x="4327876" y="3866976"/>
            <a:ext cx="2987324" cy="702759"/>
          </a:xfrm>
          <a:prstGeom prst="bentConnector3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형 설명선 253"/>
          <p:cNvSpPr/>
          <p:nvPr/>
        </p:nvSpPr>
        <p:spPr bwMode="auto">
          <a:xfrm>
            <a:off x="7354118" y="36231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273369" y="1186855"/>
            <a:ext cx="307658" cy="295587"/>
            <a:chOff x="7630335" y="2875175"/>
            <a:chExt cx="1219200" cy="1219201"/>
          </a:xfrm>
        </p:grpSpPr>
        <p:pic>
          <p:nvPicPr>
            <p:cNvPr id="155" name="Picture 18" descr="add, new, plu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0" descr="pin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84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P01-02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플래너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및 지도화면구성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48" name="직사각형 47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F1F2F6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rgbClr val="F1F2F6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L 도형 1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L 도형 63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990864" y="392867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지도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pic>
        <p:nvPicPr>
          <p:cNvPr id="1028" name="Picture 4" descr="landmark, location, map, marker, navigation, pin, point of interest, point of view, sightsee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1" y="1848984"/>
            <a:ext cx="298053" cy="29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g, buy, mall, shop, shop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1" y="2251087"/>
            <a:ext cx="348154" cy="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tlery, dinner, eat, eating, fork, knive, lunch, restaurant, spo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3" y="276997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ccomodation, bed, hotel, motel icon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7" y="319949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k, bookmark, favorite, mark, marker, ribbon, sta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3" y="36766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3273369" y="1186855"/>
            <a:ext cx="307658" cy="295587"/>
            <a:chOff x="7630335" y="2875175"/>
            <a:chExt cx="1219200" cy="1219201"/>
          </a:xfrm>
        </p:grpSpPr>
        <p:pic>
          <p:nvPicPr>
            <p:cNvPr id="1042" name="Picture 18" descr="add, new, plus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in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1749298" y="1109130"/>
            <a:ext cx="1448874" cy="531707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8" name="Picture 24" descr="close, delete, remo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37" y="1170688"/>
            <a:ext cx="180458" cy="1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825920" y="1279296"/>
            <a:ext cx="102143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b="1" u="sng" dirty="0" smtClean="0">
                <a:solidFill>
                  <a:srgbClr val="2CBCB3"/>
                </a:solidFill>
                <a:latin typeface="+mn-ea"/>
                <a:ea typeface="+mn-ea"/>
              </a:rPr>
              <a:t>명소</a:t>
            </a:r>
            <a:r>
              <a:rPr lang="ko-KR" altLang="en-US" b="1" dirty="0" smtClean="0">
                <a:latin typeface="+mn-ea"/>
                <a:ea typeface="+mn-ea"/>
              </a:rPr>
              <a:t>   </a:t>
            </a:r>
            <a:r>
              <a:rPr lang="ko-KR" altLang="en-US" b="1" dirty="0" err="1" smtClean="0">
                <a:latin typeface="+mn-ea"/>
                <a:ea typeface="+mn-ea"/>
              </a:rPr>
              <a:t>맛집</a:t>
            </a:r>
            <a:r>
              <a:rPr lang="ko-KR" altLang="en-US" b="1" dirty="0" smtClean="0">
                <a:latin typeface="+mn-ea"/>
                <a:ea typeface="+mn-ea"/>
              </a:rPr>
              <a:t>   쇼핑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899365" y="1641990"/>
            <a:ext cx="1320424" cy="396231"/>
            <a:chOff x="3825677" y="2043748"/>
            <a:chExt cx="1497464" cy="453912"/>
          </a:xfrm>
        </p:grpSpPr>
        <p:sp>
          <p:nvSpPr>
            <p:cNvPr id="85" name="직사각형 84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050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1704522" y="1410626"/>
            <a:ext cx="2952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4.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5.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7.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8.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10.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903023" y="2096487"/>
            <a:ext cx="1320424" cy="396231"/>
            <a:chOff x="3825677" y="2043748"/>
            <a:chExt cx="1497464" cy="453912"/>
          </a:xfrm>
        </p:grpSpPr>
        <p:sp>
          <p:nvSpPr>
            <p:cNvPr id="100" name="직사각형 9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03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1895707" y="2525835"/>
            <a:ext cx="1320424" cy="396231"/>
            <a:chOff x="3825677" y="2043748"/>
            <a:chExt cx="1497464" cy="453912"/>
          </a:xfrm>
        </p:grpSpPr>
        <p:sp>
          <p:nvSpPr>
            <p:cNvPr id="108" name="직사각형 10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1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그룹 114"/>
          <p:cNvGrpSpPr/>
          <p:nvPr/>
        </p:nvGrpSpPr>
        <p:grpSpPr>
          <a:xfrm>
            <a:off x="1899365" y="2980332"/>
            <a:ext cx="1320424" cy="396231"/>
            <a:chOff x="3825677" y="2043748"/>
            <a:chExt cx="1497464" cy="453912"/>
          </a:xfrm>
        </p:grpSpPr>
        <p:sp>
          <p:nvSpPr>
            <p:cNvPr id="116" name="직사각형 11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19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1899800" y="3403552"/>
            <a:ext cx="1320424" cy="396231"/>
            <a:chOff x="3825677" y="2043748"/>
            <a:chExt cx="1497464" cy="453912"/>
          </a:xfrm>
        </p:grpSpPr>
        <p:sp>
          <p:nvSpPr>
            <p:cNvPr id="158" name="직사각형 15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6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1903458" y="3858049"/>
            <a:ext cx="1320424" cy="396231"/>
            <a:chOff x="3825677" y="2043748"/>
            <a:chExt cx="1497464" cy="453912"/>
          </a:xfrm>
        </p:grpSpPr>
        <p:sp>
          <p:nvSpPr>
            <p:cNvPr id="166" name="직사각형 16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69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1896142" y="4287397"/>
            <a:ext cx="1320424" cy="396231"/>
            <a:chOff x="3825677" y="2043748"/>
            <a:chExt cx="1497464" cy="453912"/>
          </a:xfrm>
        </p:grpSpPr>
        <p:sp>
          <p:nvSpPr>
            <p:cNvPr id="174" name="직사각형 173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77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1" name="그룹 180"/>
          <p:cNvGrpSpPr/>
          <p:nvPr/>
        </p:nvGrpSpPr>
        <p:grpSpPr>
          <a:xfrm>
            <a:off x="1899800" y="4741894"/>
            <a:ext cx="1320424" cy="396231"/>
            <a:chOff x="3825677" y="2043748"/>
            <a:chExt cx="1497464" cy="453912"/>
          </a:xfrm>
        </p:grpSpPr>
        <p:sp>
          <p:nvSpPr>
            <p:cNvPr id="182" name="직사각형 181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85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9" name="그룹 188"/>
          <p:cNvGrpSpPr/>
          <p:nvPr/>
        </p:nvGrpSpPr>
        <p:grpSpPr>
          <a:xfrm>
            <a:off x="1899365" y="5176692"/>
            <a:ext cx="1320424" cy="396231"/>
            <a:chOff x="3825677" y="2043748"/>
            <a:chExt cx="1497464" cy="453912"/>
          </a:xfrm>
        </p:grpSpPr>
        <p:sp>
          <p:nvSpPr>
            <p:cNvPr id="190" name="직사각형 18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93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그룹 196"/>
          <p:cNvGrpSpPr/>
          <p:nvPr/>
        </p:nvGrpSpPr>
        <p:grpSpPr>
          <a:xfrm>
            <a:off x="1903023" y="5631189"/>
            <a:ext cx="1320424" cy="396231"/>
            <a:chOff x="3825677" y="2043748"/>
            <a:chExt cx="1497464" cy="453912"/>
          </a:xfrm>
        </p:grpSpPr>
        <p:sp>
          <p:nvSpPr>
            <p:cNvPr id="198" name="직사각형 19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3" name="직선 연결선 20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20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7" name="Picture 4" descr="loading, throbb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06" y="6167144"/>
            <a:ext cx="165579" cy="1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타원형 설명선 237"/>
          <p:cNvSpPr/>
          <p:nvPr/>
        </p:nvSpPr>
        <p:spPr bwMode="auto">
          <a:xfrm>
            <a:off x="1053384" y="7674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9" name="타원형 설명선 238"/>
          <p:cNvSpPr/>
          <p:nvPr/>
        </p:nvSpPr>
        <p:spPr bwMode="auto">
          <a:xfrm>
            <a:off x="-18570" y="11160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0" name="타원형 설명선 239"/>
          <p:cNvSpPr/>
          <p:nvPr/>
        </p:nvSpPr>
        <p:spPr bwMode="auto">
          <a:xfrm>
            <a:off x="387753" y="102672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1" name="타원형 설명선 240"/>
          <p:cNvSpPr/>
          <p:nvPr/>
        </p:nvSpPr>
        <p:spPr bwMode="auto">
          <a:xfrm>
            <a:off x="1666699" y="105006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2" name="타원형 설명선 241"/>
          <p:cNvSpPr/>
          <p:nvPr/>
        </p:nvSpPr>
        <p:spPr bwMode="auto">
          <a:xfrm>
            <a:off x="1772252" y="15278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3" name="타원형 설명선 242"/>
          <p:cNvSpPr/>
          <p:nvPr/>
        </p:nvSpPr>
        <p:spPr bwMode="auto">
          <a:xfrm>
            <a:off x="5334471" y="21190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5" name="타원형 설명선 244"/>
          <p:cNvSpPr/>
          <p:nvPr/>
        </p:nvSpPr>
        <p:spPr bwMode="auto">
          <a:xfrm>
            <a:off x="5372336" y="32301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252" name="표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55384"/>
              </p:ext>
            </p:extLst>
          </p:nvPr>
        </p:nvGraphicFramePr>
        <p:xfrm>
          <a:off x="7264401" y="36868"/>
          <a:ext cx="2571367" cy="66063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33429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7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일정만들기</a:t>
                      </a:r>
                      <a:r>
                        <a:rPr lang="ko-KR" altLang="en-US" sz="800" dirty="0" smtClean="0"/>
                        <a:t> 진입 경우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메뉴 바 일정만들기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메인 </a:t>
                      </a:r>
                      <a:r>
                        <a:rPr lang="ko-KR" altLang="en-US" sz="800" baseline="0" err="1" smtClean="0"/>
                        <a:t>일정만들기</a:t>
                      </a:r>
                      <a:r>
                        <a:rPr lang="ko-KR" altLang="en-US" sz="800" baseline="0" smtClean="0"/>
                        <a:t> 바로가기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장소상세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일정에추가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일정상세 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smtClean="0"/>
                        <a:t>일정복사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599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일정만들기</a:t>
                      </a:r>
                      <a:r>
                        <a:rPr lang="ko-KR" altLang="en-US" sz="800" dirty="0" smtClean="0"/>
                        <a:t> 메뉴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명소</a:t>
                      </a:r>
                      <a:r>
                        <a:rPr lang="ko-KR" altLang="en-US" sz="800" baseline="0" smtClean="0"/>
                        <a:t> 정렬보기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쇼핑 정렬보기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맛집 정렬보기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숙소 정렬보기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북마크 정렬보기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장소추가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8530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플래너</a:t>
                      </a:r>
                      <a:r>
                        <a:rPr lang="ko-KR" altLang="en-US" sz="800" dirty="0" smtClean="0"/>
                        <a:t> 구성메뉴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일정저장버튼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캘린더선택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전체일정보기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날짜이동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 작업시트적용 날짜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메모작성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55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추천장소리스트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현재 위치단거리순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명소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맛집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쇼핑 장소 </a:t>
                      </a:r>
                      <a:r>
                        <a:rPr lang="en-US" altLang="ko-KR" sz="800" dirty="0" smtClean="0"/>
                        <a:t>top 100 tab </a:t>
                      </a:r>
                      <a:r>
                        <a:rPr lang="ko-KR" altLang="en-US" sz="800" smtClean="0"/>
                        <a:t>구성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창닫기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19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추천장소 리스트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썸네일이미지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평점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조회수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좋아요수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장소에</a:t>
                      </a:r>
                      <a:r>
                        <a:rPr lang="ko-KR" altLang="en-US" sz="800" baseline="0" smtClean="0"/>
                        <a:t> 추가버튼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미리보기</a:t>
                      </a:r>
                      <a:r>
                        <a:rPr lang="ko-KR" altLang="en-US" sz="800" dirty="0" smtClean="0"/>
                        <a:t> 구성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프리미엄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일반</a:t>
                      </a:r>
                      <a:r>
                        <a:rPr lang="en-US" altLang="ko-KR" sz="800" dirty="0" smtClean="0"/>
                        <a:t>POI </a:t>
                      </a:r>
                      <a:r>
                        <a:rPr lang="ko-KR" altLang="en-US" sz="800" smtClean="0"/>
                        <a:t>포인트마우스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썸네일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타이틀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평점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조회수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좋아요수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장소에추가하기버튼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추천리스트 동일 내용구성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특정</a:t>
                      </a:r>
                      <a:r>
                        <a:rPr lang="en-US" altLang="ko-KR" sz="800" dirty="0" smtClean="0"/>
                        <a:t>POI </a:t>
                      </a:r>
                      <a:r>
                        <a:rPr lang="ko-KR" altLang="en-US" sz="800" smtClean="0"/>
                        <a:t>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타이틀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주소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상세창없음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71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 상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프리미엄연결장소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썸네일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일반 </a:t>
                      </a:r>
                      <a:r>
                        <a:rPr lang="en-US" altLang="ko-KR" sz="800" dirty="0" smtClean="0"/>
                        <a:t>POI</a:t>
                      </a:r>
                      <a:r>
                        <a:rPr lang="en-US" altLang="ko-KR" sz="800" baseline="0" dirty="0" smtClean="0"/>
                        <a:t> :</a:t>
                      </a:r>
                      <a:r>
                        <a:rPr lang="ko-KR" altLang="en-US" sz="800" baseline="0" smtClean="0"/>
                        <a:t>카테고리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포인트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특정</a:t>
                      </a:r>
                      <a:r>
                        <a:rPr lang="en-US" altLang="ko-KR" sz="800" baseline="0" dirty="0" smtClean="0"/>
                        <a:t>POI :</a:t>
                      </a:r>
                      <a:r>
                        <a:rPr lang="ko-KR" altLang="en-US" sz="800" baseline="0" smtClean="0"/>
                        <a:t>각</a:t>
                      </a:r>
                      <a:r>
                        <a:rPr lang="en-US" altLang="ko-KR" sz="800" baseline="0" dirty="0" smtClean="0"/>
                        <a:t>POI </a:t>
                      </a:r>
                      <a:r>
                        <a:rPr lang="ko-KR" altLang="en-US" sz="800" baseline="0" smtClean="0"/>
                        <a:t>이미지</a:t>
                      </a:r>
                      <a:endParaRPr lang="ko-KR" altLang="en-US" sz="80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4444867" y="1241845"/>
            <a:ext cx="2703400" cy="1214915"/>
            <a:chOff x="4444867" y="1241845"/>
            <a:chExt cx="2703400" cy="1214915"/>
          </a:xfrm>
        </p:grpSpPr>
        <p:grpSp>
          <p:nvGrpSpPr>
            <p:cNvPr id="88" name="그룹 87"/>
            <p:cNvGrpSpPr/>
            <p:nvPr/>
          </p:nvGrpSpPr>
          <p:grpSpPr>
            <a:xfrm>
              <a:off x="5106122" y="1241845"/>
              <a:ext cx="1978880" cy="303291"/>
              <a:chOff x="4803252" y="2394671"/>
              <a:chExt cx="1978880" cy="303291"/>
            </a:xfrm>
          </p:grpSpPr>
          <p:grpSp>
            <p:nvGrpSpPr>
              <p:cNvPr id="211" name="그룹 210"/>
              <p:cNvGrpSpPr/>
              <p:nvPr/>
            </p:nvGrpSpPr>
            <p:grpSpPr>
              <a:xfrm>
                <a:off x="4803252" y="2404305"/>
                <a:ext cx="301614" cy="293657"/>
                <a:chOff x="3978077" y="2196148"/>
                <a:chExt cx="413916" cy="453912"/>
              </a:xfrm>
            </p:grpSpPr>
            <p:sp>
              <p:nvSpPr>
                <p:cNvPr id="214" name="직사각형 213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/>
              <p:cNvSpPr txBox="1"/>
              <p:nvPr/>
            </p:nvSpPr>
            <p:spPr>
              <a:xfrm>
                <a:off x="5358344" y="2394671"/>
                <a:ext cx="14237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smtClean="0">
                    <a:latin typeface="+mn-ea"/>
                    <a:ea typeface="+mn-ea"/>
                  </a:rPr>
                  <a:t>콘텐츠 연결 장소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444867" y="1578647"/>
              <a:ext cx="2703400" cy="372925"/>
              <a:chOff x="4229414" y="2818107"/>
              <a:chExt cx="2703400" cy="372925"/>
            </a:xfrm>
          </p:grpSpPr>
          <p:pic>
            <p:nvPicPr>
              <p:cNvPr id="227" name="Picture 4" descr="landmark, location, map, marker, navigation, pin, point of interest, point of view, sightseeing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9414" y="2895272"/>
                <a:ext cx="298053" cy="29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8" name="Picture 6" descr="bag, buy, mall, shop, shoppin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4580" y="2818107"/>
                <a:ext cx="348154" cy="34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9" name="Picture 10" descr="cutlery, dinner, eat, eating, fork, knive, lunch, restaurant, spoon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787" y="2878261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1" name="TextBox 230"/>
              <p:cNvSpPr txBox="1"/>
              <p:nvPr/>
            </p:nvSpPr>
            <p:spPr>
              <a:xfrm>
                <a:off x="5358344" y="2914033"/>
                <a:ext cx="157447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일반 </a:t>
                </a:r>
                <a:r>
                  <a:rPr lang="en-US" altLang="ko-KR" dirty="0" smtClean="0">
                    <a:latin typeface="+mn-ea"/>
                    <a:ea typeface="+mn-ea"/>
                  </a:rPr>
                  <a:t>POI (</a:t>
                </a:r>
                <a:r>
                  <a:rPr lang="ko-KR" altLang="en-US" smtClean="0">
                    <a:latin typeface="+mn-ea"/>
                    <a:ea typeface="+mn-ea"/>
                  </a:rPr>
                  <a:t>관광공사</a:t>
                </a:r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API</a:t>
                </a:r>
                <a:r>
                  <a:rPr lang="ko-KR" altLang="en-US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) </a:t>
                </a:r>
                <a:r>
                  <a:rPr lang="ko-KR" altLang="en-US" smtClean="0">
                    <a:latin typeface="+mn-ea"/>
                    <a:ea typeface="+mn-ea"/>
                  </a:rPr>
                  <a:t>장소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5661214" y="2060529"/>
              <a:ext cx="1320424" cy="396231"/>
              <a:chOff x="3825677" y="2043748"/>
              <a:chExt cx="1497464" cy="453912"/>
            </a:xfrm>
          </p:grpSpPr>
          <p:sp>
            <p:nvSpPr>
              <p:cNvPr id="262" name="직사각형 261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3" name="그룹 262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7" name="직선 연결선 266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TextBox 263"/>
              <p:cNvSpPr txBox="1"/>
              <p:nvPr/>
            </p:nvSpPr>
            <p:spPr>
              <a:xfrm>
                <a:off x="4171644" y="2061504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265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5102934" y="2829897"/>
            <a:ext cx="1981009" cy="769190"/>
            <a:chOff x="5102934" y="2829897"/>
            <a:chExt cx="1981009" cy="769190"/>
          </a:xfrm>
        </p:grpSpPr>
        <p:grpSp>
          <p:nvGrpSpPr>
            <p:cNvPr id="89" name="그룹 88"/>
            <p:cNvGrpSpPr/>
            <p:nvPr/>
          </p:nvGrpSpPr>
          <p:grpSpPr>
            <a:xfrm>
              <a:off x="5102934" y="2829897"/>
              <a:ext cx="1981009" cy="293758"/>
              <a:chOff x="3970767" y="1955229"/>
              <a:chExt cx="1981009" cy="293758"/>
            </a:xfrm>
          </p:grpSpPr>
          <p:pic>
            <p:nvPicPr>
              <p:cNvPr id="1052" name="Picture 28" descr="mcdonalds icon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05" b="28768"/>
              <a:stretch/>
            </p:blipFill>
            <p:spPr bwMode="auto">
              <a:xfrm>
                <a:off x="4869531" y="1962853"/>
                <a:ext cx="30104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4" name="Picture 30" descr="starbucks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580" y="1960987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 descr="help, info, information, notice 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0767" y="1955229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8" name="Picture 34" descr="delivery, ecommerce, metro, shipping, subway, traffic, train, transport, transportation, travel, vehicle, way ico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7848" y="1975798"/>
                <a:ext cx="25200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5358344" y="1967265"/>
                <a:ext cx="5934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특정 </a:t>
                </a:r>
                <a:r>
                  <a:rPr lang="en-US" altLang="ko-KR" dirty="0" smtClean="0">
                    <a:latin typeface="+mn-ea"/>
                    <a:ea typeface="+mn-ea"/>
                  </a:rPr>
                  <a:t>POI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661207" y="3202856"/>
              <a:ext cx="1339660" cy="396231"/>
              <a:chOff x="3825677" y="2043748"/>
              <a:chExt cx="1519283" cy="453912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873792" y="2080709"/>
                <a:ext cx="1471168" cy="38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주소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" name="직선 연결선 14"/>
          <p:cNvCxnSpPr/>
          <p:nvPr/>
        </p:nvCxnSpPr>
        <p:spPr>
          <a:xfrm>
            <a:off x="4350543" y="1998756"/>
            <a:ext cx="277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4371975" y="3142344"/>
            <a:ext cx="277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37831" y="5703595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12 SEP.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배송예정상품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534835" y="5976448"/>
            <a:ext cx="1245695" cy="403591"/>
            <a:chOff x="3825677" y="2043748"/>
            <a:chExt cx="1560626" cy="453912"/>
          </a:xfrm>
        </p:grpSpPr>
        <p:sp>
          <p:nvSpPr>
            <p:cNvPr id="220" name="직사각형 21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1" name="그룹 22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4" name="직선 연결선 223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Box 221"/>
            <p:cNvSpPr txBox="1"/>
            <p:nvPr/>
          </p:nvSpPr>
          <p:spPr>
            <a:xfrm>
              <a:off x="4005464" y="2130057"/>
              <a:ext cx="1380839" cy="31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mtClean="0">
                  <a:latin typeface="+mn-ea"/>
                  <a:ea typeface="+mn-ea"/>
                </a:rPr>
                <a:t>호텔배송상품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보기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207" name="타원 206"/>
          <p:cNvSpPr/>
          <p:nvPr/>
        </p:nvSpPr>
        <p:spPr>
          <a:xfrm>
            <a:off x="6490511" y="3179065"/>
            <a:ext cx="454445" cy="443811"/>
          </a:xfrm>
          <a:prstGeom prst="ellipse">
            <a:avLst/>
          </a:prstGeom>
          <a:noFill/>
          <a:ln w="1905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P01-03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 장소 마우스 오버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48" name="직사각형 47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L 도형 1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L 도형 63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960475" y="2769973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지도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22871" y="1848984"/>
            <a:ext cx="348154" cy="2548014"/>
            <a:chOff x="122871" y="1848984"/>
            <a:chExt cx="348154" cy="2548014"/>
          </a:xfrm>
        </p:grpSpPr>
        <p:pic>
          <p:nvPicPr>
            <p:cNvPr id="1028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그룹 49"/>
            <p:cNvGrpSpPr/>
            <p:nvPr/>
          </p:nvGrpSpPr>
          <p:grpSpPr>
            <a:xfrm>
              <a:off x="137827" y="4101411"/>
              <a:ext cx="307658" cy="295587"/>
              <a:chOff x="7630335" y="2875175"/>
              <a:chExt cx="1219200" cy="1219201"/>
            </a:xfrm>
          </p:grpSpPr>
          <p:pic>
            <p:nvPicPr>
              <p:cNvPr id="1042" name="Picture 18" descr="add, new, plu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075" y="3136595"/>
                <a:ext cx="351719" cy="35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pi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0335" y="2875175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직사각형 26"/>
          <p:cNvSpPr/>
          <p:nvPr/>
        </p:nvSpPr>
        <p:spPr>
          <a:xfrm>
            <a:off x="1749298" y="1109130"/>
            <a:ext cx="1448874" cy="531707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8" name="Picture 24" descr="close, delete, remo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37" y="1170688"/>
            <a:ext cx="180458" cy="1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825920" y="1279296"/>
            <a:ext cx="102143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b="1" u="sng" dirty="0" smtClean="0">
                <a:solidFill>
                  <a:srgbClr val="2CBCB3"/>
                </a:solidFill>
                <a:latin typeface="+mn-ea"/>
                <a:ea typeface="+mn-ea"/>
              </a:rPr>
              <a:t>명소</a:t>
            </a:r>
            <a:r>
              <a:rPr lang="ko-KR" altLang="en-US" b="1" dirty="0" smtClean="0">
                <a:latin typeface="+mn-ea"/>
                <a:ea typeface="+mn-ea"/>
              </a:rPr>
              <a:t>   </a:t>
            </a:r>
            <a:r>
              <a:rPr lang="ko-KR" altLang="en-US" b="1" dirty="0" err="1" smtClean="0">
                <a:latin typeface="+mn-ea"/>
                <a:ea typeface="+mn-ea"/>
              </a:rPr>
              <a:t>맛집</a:t>
            </a:r>
            <a:r>
              <a:rPr lang="ko-KR" altLang="en-US" b="1" dirty="0" smtClean="0">
                <a:latin typeface="+mn-ea"/>
                <a:ea typeface="+mn-ea"/>
              </a:rPr>
              <a:t>   쇼핑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899365" y="1641990"/>
            <a:ext cx="1320424" cy="396231"/>
            <a:chOff x="3825677" y="2043748"/>
            <a:chExt cx="1497464" cy="453912"/>
          </a:xfrm>
        </p:grpSpPr>
        <p:sp>
          <p:nvSpPr>
            <p:cNvPr id="85" name="직사각형 84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050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1704522" y="1410626"/>
            <a:ext cx="2952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4.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5.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7.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8.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9.</a:t>
            </a:r>
          </a:p>
          <a:p>
            <a:pPr algn="l">
              <a:lnSpc>
                <a:spcPct val="50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10.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903023" y="2096487"/>
            <a:ext cx="1320424" cy="396231"/>
            <a:chOff x="3825677" y="2043748"/>
            <a:chExt cx="1497464" cy="453912"/>
          </a:xfrm>
        </p:grpSpPr>
        <p:sp>
          <p:nvSpPr>
            <p:cNvPr id="100" name="직사각형 9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03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1895707" y="2525835"/>
            <a:ext cx="1320424" cy="396231"/>
            <a:chOff x="3825677" y="2043748"/>
            <a:chExt cx="1497464" cy="453912"/>
          </a:xfrm>
        </p:grpSpPr>
        <p:sp>
          <p:nvSpPr>
            <p:cNvPr id="108" name="직사각형 10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1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그룹 114"/>
          <p:cNvGrpSpPr/>
          <p:nvPr/>
        </p:nvGrpSpPr>
        <p:grpSpPr>
          <a:xfrm>
            <a:off x="1899365" y="2980332"/>
            <a:ext cx="1320424" cy="396231"/>
            <a:chOff x="3825677" y="2043748"/>
            <a:chExt cx="1497464" cy="453912"/>
          </a:xfrm>
        </p:grpSpPr>
        <p:sp>
          <p:nvSpPr>
            <p:cNvPr id="116" name="직사각형 11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19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1899800" y="3403552"/>
            <a:ext cx="1320424" cy="396231"/>
            <a:chOff x="3825677" y="2043748"/>
            <a:chExt cx="1497464" cy="453912"/>
          </a:xfrm>
        </p:grpSpPr>
        <p:sp>
          <p:nvSpPr>
            <p:cNvPr id="158" name="직사각형 15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6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1903458" y="3858049"/>
            <a:ext cx="1320424" cy="396231"/>
            <a:chOff x="3825677" y="2043748"/>
            <a:chExt cx="1497464" cy="453912"/>
          </a:xfrm>
        </p:grpSpPr>
        <p:sp>
          <p:nvSpPr>
            <p:cNvPr id="166" name="직사각형 165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69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1896142" y="4287397"/>
            <a:ext cx="1320424" cy="396231"/>
            <a:chOff x="3825677" y="2043748"/>
            <a:chExt cx="1497464" cy="453912"/>
          </a:xfrm>
        </p:grpSpPr>
        <p:sp>
          <p:nvSpPr>
            <p:cNvPr id="174" name="직사각형 173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77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1" name="그룹 180"/>
          <p:cNvGrpSpPr/>
          <p:nvPr/>
        </p:nvGrpSpPr>
        <p:grpSpPr>
          <a:xfrm>
            <a:off x="1899800" y="4741894"/>
            <a:ext cx="1320424" cy="396231"/>
            <a:chOff x="3825677" y="2043748"/>
            <a:chExt cx="1497464" cy="453912"/>
          </a:xfrm>
        </p:grpSpPr>
        <p:sp>
          <p:nvSpPr>
            <p:cNvPr id="182" name="직사각형 181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85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9" name="그룹 188"/>
          <p:cNvGrpSpPr/>
          <p:nvPr/>
        </p:nvGrpSpPr>
        <p:grpSpPr>
          <a:xfrm>
            <a:off x="1899365" y="5176692"/>
            <a:ext cx="1320424" cy="396231"/>
            <a:chOff x="3825677" y="2043748"/>
            <a:chExt cx="1497464" cy="453912"/>
          </a:xfrm>
        </p:grpSpPr>
        <p:sp>
          <p:nvSpPr>
            <p:cNvPr id="190" name="직사각형 189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193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그룹 196"/>
          <p:cNvGrpSpPr/>
          <p:nvPr/>
        </p:nvGrpSpPr>
        <p:grpSpPr>
          <a:xfrm>
            <a:off x="1903023" y="5631189"/>
            <a:ext cx="1320424" cy="396231"/>
            <a:chOff x="3825677" y="2043748"/>
            <a:chExt cx="1497464" cy="453912"/>
          </a:xfrm>
        </p:grpSpPr>
        <p:sp>
          <p:nvSpPr>
            <p:cNvPr id="198" name="직사각형 19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3" name="직선 연결선 20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201" name="Picture 26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curso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8987">
            <a:off x="3214781" y="3090970"/>
            <a:ext cx="364185" cy="3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그룹 146"/>
          <p:cNvGrpSpPr/>
          <p:nvPr/>
        </p:nvGrpSpPr>
        <p:grpSpPr>
          <a:xfrm>
            <a:off x="4788729" y="3231002"/>
            <a:ext cx="612893" cy="584987"/>
            <a:chOff x="3978077" y="2196148"/>
            <a:chExt cx="413916" cy="453912"/>
          </a:xfrm>
        </p:grpSpPr>
        <p:sp>
          <p:nvSpPr>
            <p:cNvPr id="149" name="직사각형 14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/>
          <p:cNvGrpSpPr/>
          <p:nvPr/>
        </p:nvGrpSpPr>
        <p:grpSpPr>
          <a:xfrm>
            <a:off x="5591778" y="3753070"/>
            <a:ext cx="335137" cy="351207"/>
            <a:chOff x="3978077" y="2196148"/>
            <a:chExt cx="413916" cy="453912"/>
          </a:xfrm>
          <a:effectLst/>
        </p:grpSpPr>
        <p:sp>
          <p:nvSpPr>
            <p:cNvPr id="224" name="직사각형 223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구부러진 연결선 25"/>
          <p:cNvCxnSpPr>
            <a:stCxn id="224" idx="0"/>
            <a:endCxn id="149" idx="3"/>
          </p:cNvCxnSpPr>
          <p:nvPr/>
        </p:nvCxnSpPr>
        <p:spPr>
          <a:xfrm rot="16200000" flipV="1">
            <a:off x="5465698" y="3459420"/>
            <a:ext cx="229574" cy="357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loading, throbber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06" y="6167144"/>
            <a:ext cx="165579" cy="1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타원형 설명선 227"/>
          <p:cNvSpPr/>
          <p:nvPr/>
        </p:nvSpPr>
        <p:spPr bwMode="auto">
          <a:xfrm>
            <a:off x="1738776" y="27942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9" name="타원형 설명선 228"/>
          <p:cNvSpPr/>
          <p:nvPr/>
        </p:nvSpPr>
        <p:spPr bwMode="auto">
          <a:xfrm>
            <a:off x="4461230" y="31219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242" name="표 241"/>
          <p:cNvGraphicFramePr>
            <a:graphicFrameLocks noGrp="1"/>
          </p:cNvGraphicFramePr>
          <p:nvPr>
            <p:extLst/>
          </p:nvPr>
        </p:nvGraphicFramePr>
        <p:xfrm>
          <a:off x="7264401" y="571477"/>
          <a:ext cx="2571367" cy="1411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추천리스트 마우스 오버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지도상</a:t>
                      </a:r>
                      <a:r>
                        <a:rPr lang="ko-KR" altLang="en-US" sz="800" baseline="0" dirty="0" smtClean="0"/>
                        <a:t> 아이콘 확대 및 네온처리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94255"/>
              </p:ext>
            </p:extLst>
          </p:nvPr>
        </p:nvGraphicFramePr>
        <p:xfrm>
          <a:off x="7264401" y="571477"/>
          <a:ext cx="2571367" cy="39977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장소선택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상세페이지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쇼핑레이더 버튼 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지도상 쇼핑레이더선택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클릭 활성화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재클릭 비활성화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반경 기준 선택장소 반경 </a:t>
                      </a:r>
                      <a:r>
                        <a:rPr lang="en-US" altLang="ko-KR" sz="800" baseline="0" dirty="0" smtClean="0"/>
                        <a:t>1km</a:t>
                      </a: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지도상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반경 범위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해당범위 내 상품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선택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장소 추천상품 제외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</a:t>
                      </a:r>
                      <a:r>
                        <a:rPr lang="ko-KR" altLang="en-US" sz="800" baseline="0" smtClean="0"/>
                        <a:t> 이미지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개수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표시가능 개수만큼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-&gt;</a:t>
                      </a:r>
                      <a:r>
                        <a:rPr lang="ko-KR" altLang="en-US" sz="800" baseline="0" smtClean="0"/>
                        <a:t>버튼선택으로 더보기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상품이미지 마우스오버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한화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미리보기 팝업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67 p.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참조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설정 범위 안 장소와 연결된 상품 추천 노출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P02-01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spot(shopping) radar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48" name="직사각형 47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L 도형 1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L 도형 63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1028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2" name="Picture 2" descr="enemy, explore, find, locate, radar, search, sona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05" y="1563767"/>
            <a:ext cx="343691" cy="3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직사각형 206"/>
          <p:cNvSpPr/>
          <p:nvPr/>
        </p:nvSpPr>
        <p:spPr>
          <a:xfrm>
            <a:off x="1749298" y="1109130"/>
            <a:ext cx="1680108" cy="531707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4460198" y="3307694"/>
            <a:ext cx="335137" cy="351207"/>
            <a:chOff x="3978077" y="2196148"/>
            <a:chExt cx="413916" cy="453912"/>
          </a:xfrm>
          <a:effectLst/>
        </p:grpSpPr>
        <p:sp>
          <p:nvSpPr>
            <p:cNvPr id="217" name="직사각형 216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0" name="Picture 4" descr="landmark, location, map, marker, navigation, pin, point of interest, point of view, sightsee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92" y="3008765"/>
            <a:ext cx="298053" cy="2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6" descr="bag, buy, mall, shop, shop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63" y="4463609"/>
            <a:ext cx="348154" cy="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0" descr="cutlery, dinner, eat, eating, fork, knive, lunch, restaurant, spo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35" y="418398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/>
          <p:cNvSpPr/>
          <p:nvPr/>
        </p:nvSpPr>
        <p:spPr>
          <a:xfrm>
            <a:off x="3803045" y="2507897"/>
            <a:ext cx="3070012" cy="3022210"/>
          </a:xfrm>
          <a:prstGeom prst="ellipse">
            <a:avLst/>
          </a:prstGeom>
          <a:solidFill>
            <a:srgbClr val="21BD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형 설명선 252"/>
          <p:cNvSpPr/>
          <p:nvPr/>
        </p:nvSpPr>
        <p:spPr bwMode="auto">
          <a:xfrm>
            <a:off x="3355536" y="14260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4" name="타원형 설명선 253"/>
          <p:cNvSpPr/>
          <p:nvPr/>
        </p:nvSpPr>
        <p:spPr bwMode="auto">
          <a:xfrm>
            <a:off x="3886937" y="27734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5" name="타원형 설명선 254"/>
          <p:cNvSpPr/>
          <p:nvPr/>
        </p:nvSpPr>
        <p:spPr bwMode="auto">
          <a:xfrm>
            <a:off x="4154329" y="117438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6300" y="135438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추천상품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802794" y="288565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지도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2973" y="1140516"/>
            <a:ext cx="2688456" cy="1012842"/>
            <a:chOff x="4612973" y="1140516"/>
            <a:chExt cx="2688456" cy="1012842"/>
          </a:xfrm>
        </p:grpSpPr>
        <p:pic>
          <p:nvPicPr>
            <p:cNvPr id="252" name="Picture 2" descr="cursor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6778011" y="1789173"/>
              <a:ext cx="364185" cy="36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arrow, righ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483" y="1235176"/>
              <a:ext cx="456946" cy="45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2" name="그룹 241"/>
            <p:cNvGrpSpPr/>
            <p:nvPr/>
          </p:nvGrpSpPr>
          <p:grpSpPr>
            <a:xfrm>
              <a:off x="5433825" y="1140518"/>
              <a:ext cx="749130" cy="641180"/>
              <a:chOff x="1952865" y="5172755"/>
              <a:chExt cx="1442939" cy="1235657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244" name="직선 연결선 243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235578" y="5602121"/>
                <a:ext cx="1001010" cy="5338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latin typeface="+mn-ea"/>
                    <a:ea typeface="+mn-ea"/>
                  </a:rPr>
                  <a:t>추천 상품</a:t>
                </a:r>
                <a:endParaRPr lang="en-US" altLang="ko-KR" sz="600" dirty="0" smtClean="0">
                  <a:latin typeface="+mn-ea"/>
                  <a:ea typeface="+mn-ea"/>
                </a:endParaRPr>
              </a:p>
              <a:p>
                <a:r>
                  <a:rPr lang="ko-KR" altLang="en-US" sz="600" smtClean="0">
                    <a:latin typeface="+mn-ea"/>
                    <a:ea typeface="+mn-ea"/>
                  </a:rPr>
                  <a:t>이미지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4612973" y="1140518"/>
              <a:ext cx="816893" cy="641180"/>
              <a:chOff x="428903" y="5184347"/>
              <a:chExt cx="1442939" cy="1235657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706784" y="5612695"/>
                <a:ext cx="917974" cy="5338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latin typeface="+mn-ea"/>
                    <a:ea typeface="+mn-ea"/>
                  </a:rPr>
                  <a:t>추천 상품</a:t>
                </a:r>
                <a:endParaRPr lang="en-US" altLang="ko-KR" sz="600" dirty="0" smtClean="0">
                  <a:latin typeface="+mn-ea"/>
                  <a:ea typeface="+mn-ea"/>
                </a:endParaRPr>
              </a:p>
              <a:p>
                <a:r>
                  <a:rPr lang="ko-KR" altLang="en-US" sz="600" smtClean="0">
                    <a:latin typeface="+mn-ea"/>
                    <a:ea typeface="+mn-ea"/>
                  </a:rPr>
                  <a:t>이미지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46862" y="1140516"/>
              <a:ext cx="803291" cy="678313"/>
              <a:chOff x="6146862" y="1140516"/>
              <a:chExt cx="803291" cy="678313"/>
            </a:xfrm>
          </p:grpSpPr>
          <p:grpSp>
            <p:nvGrpSpPr>
              <p:cNvPr id="234" name="그룹 233"/>
              <p:cNvGrpSpPr/>
              <p:nvPr/>
            </p:nvGrpSpPr>
            <p:grpSpPr>
              <a:xfrm>
                <a:off x="6146862" y="1140516"/>
                <a:ext cx="803291" cy="662088"/>
                <a:chOff x="4141955" y="5268684"/>
                <a:chExt cx="1276649" cy="1039584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4233019" y="5268684"/>
                  <a:ext cx="1185585" cy="1039584"/>
                </a:xfrm>
                <a:prstGeom prst="rect">
                  <a:avLst/>
                </a:prstGeom>
                <a:solidFill>
                  <a:schemeClr val="tx1">
                    <a:alpha val="5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/>
                </a:p>
              </p:txBody>
            </p:sp>
            <p:grpSp>
              <p:nvGrpSpPr>
                <p:cNvPr id="237" name="그룹 236"/>
                <p:cNvGrpSpPr/>
                <p:nvPr/>
              </p:nvGrpSpPr>
              <p:grpSpPr>
                <a:xfrm>
                  <a:off x="4141955" y="5654995"/>
                  <a:ext cx="1015415" cy="507421"/>
                  <a:chOff x="4209691" y="5688863"/>
                  <a:chExt cx="1015415" cy="507421"/>
                </a:xfrm>
              </p:grpSpPr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4209691" y="5688863"/>
                    <a:ext cx="1015415" cy="5074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ko-KR" sz="600" b="1" dirty="0" smtClean="0">
                        <a:solidFill>
                          <a:srgbClr val="21BDCB"/>
                        </a:solidFill>
                        <a:latin typeface="+mn-ea"/>
                      </a:rPr>
                      <a:t>\  12000 </a:t>
                    </a: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ko-KR" sz="4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(¥ 600.00)</a:t>
                    </a:r>
                    <a:endParaRPr lang="ko-KR" altLang="en-US" sz="200" dirty="0" smtClean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41" name="직사각형 240"/>
                  <p:cNvSpPr/>
                  <p:nvPr/>
                </p:nvSpPr>
                <p:spPr>
                  <a:xfrm>
                    <a:off x="4628416" y="5901027"/>
                    <a:ext cx="451437" cy="26579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500" b="1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rPr>
                      <a:t>8</a:t>
                    </a:r>
                    <a:r>
                      <a:rPr lang="ko-KR" altLang="en-US" sz="500" b="1">
                        <a:solidFill>
                          <a:schemeClr val="bg1"/>
                        </a:solidFill>
                        <a:latin typeface="+mj-lt"/>
                        <a:ea typeface="바탕" panose="02030600000101010101" pitchFamily="18" charset="-127"/>
                      </a:rPr>
                      <a:t>折</a:t>
                    </a:r>
                    <a:endParaRPr lang="ko-KR" altLang="en-US" sz="500" b="1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238" name="TextBox 237"/>
                <p:cNvSpPr txBox="1"/>
                <p:nvPr/>
              </p:nvSpPr>
              <p:spPr>
                <a:xfrm>
                  <a:off x="4202886" y="5311771"/>
                  <a:ext cx="1215718" cy="26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5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500" b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라네즈</a:t>
                  </a:r>
                  <a:r>
                    <a:rPr lang="en-US" altLang="ko-KR" sz="5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]</a:t>
                  </a:r>
                  <a:r>
                    <a:rPr lang="ko-KR" altLang="en-US" sz="500" b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500" b="1" dirty="0" err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워터에센스</a:t>
                  </a:r>
                  <a:endParaRPr lang="ko-KR" altLang="en-US" sz="500" b="1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6201915" y="1673457"/>
                <a:ext cx="382035" cy="143144"/>
                <a:chOff x="1222963" y="2986863"/>
                <a:chExt cx="900875" cy="421781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1222963" y="2986863"/>
                  <a:ext cx="900875" cy="421781"/>
                </a:xfrm>
                <a:prstGeom prst="rect">
                  <a:avLst/>
                </a:prstGeom>
                <a:ln w="3175">
                  <a:solidFill>
                    <a:srgbClr val="FF5050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4" name="Picture 22" descr="bookmark, favorite, favorites, heart, like, love, wish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1812" y="3047671"/>
                  <a:ext cx="319741" cy="3197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5" name="그룹 94"/>
              <p:cNvGrpSpPr/>
              <p:nvPr/>
            </p:nvGrpSpPr>
            <p:grpSpPr>
              <a:xfrm>
                <a:off x="6594872" y="1665625"/>
                <a:ext cx="355280" cy="153204"/>
                <a:chOff x="4942520" y="6124447"/>
                <a:chExt cx="749919" cy="322985"/>
              </a:xfrm>
            </p:grpSpPr>
            <p:sp>
              <p:nvSpPr>
                <p:cNvPr id="96" name="직사각형 95">
                  <a:hlinkClick r:id="rId12" action="ppaction://hlinksldjump"/>
                </p:cNvPr>
                <p:cNvSpPr/>
                <p:nvPr/>
              </p:nvSpPr>
              <p:spPr>
                <a:xfrm>
                  <a:off x="4942520" y="6131720"/>
                  <a:ext cx="749919" cy="311013"/>
                </a:xfrm>
                <a:prstGeom prst="rect">
                  <a:avLst/>
                </a:prstGeom>
                <a:ln w="3175">
                  <a:solidFill>
                    <a:srgbClr val="FF5050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Picture 2" descr="find, search icon">
                  <a:hlinkClick r:id="rId12" action="ppaction://hlinksldjump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3495" y="6124447"/>
                  <a:ext cx="322985" cy="3229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56" name="타원형 설명선 255"/>
            <p:cNvSpPr/>
            <p:nvPr/>
          </p:nvSpPr>
          <p:spPr bwMode="auto">
            <a:xfrm>
              <a:off x="6024161" y="114750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257983" y="2820500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장소 상세</a:t>
            </a:r>
          </a:p>
        </p:txBody>
      </p:sp>
      <p:grpSp>
        <p:nvGrpSpPr>
          <p:cNvPr id="212" name="그룹 211"/>
          <p:cNvGrpSpPr/>
          <p:nvPr/>
        </p:nvGrpSpPr>
        <p:grpSpPr>
          <a:xfrm>
            <a:off x="5429687" y="3843399"/>
            <a:ext cx="335137" cy="351207"/>
            <a:chOff x="3978077" y="2196148"/>
            <a:chExt cx="413916" cy="453912"/>
          </a:xfrm>
          <a:effectLst/>
        </p:grpSpPr>
        <p:sp>
          <p:nvSpPr>
            <p:cNvPr id="213" name="직사각형 21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형 설명선 109"/>
          <p:cNvSpPr/>
          <p:nvPr/>
        </p:nvSpPr>
        <p:spPr bwMode="auto">
          <a:xfrm>
            <a:off x="5158051" y="37309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1923487" y="136233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580047" y="1214540"/>
            <a:ext cx="307658" cy="295587"/>
            <a:chOff x="7630335" y="2875175"/>
            <a:chExt cx="1219200" cy="1219201"/>
          </a:xfrm>
        </p:grpSpPr>
        <p:pic>
          <p:nvPicPr>
            <p:cNvPr id="86" name="Picture 18" descr="add, new, plus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0" descr="pin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276" y="567266"/>
            <a:ext cx="11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Page</a:t>
            </a:r>
            <a:r>
              <a:rPr lang="ko-KR" altLang="en-US" sz="1200" b="1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ID </a:t>
            </a:r>
            <a:r>
              <a:rPr lang="ko-KR" altLang="en-US" sz="1200" b="1" smtClean="0">
                <a:latin typeface="+mn-ea"/>
                <a:ea typeface="+mn-ea"/>
              </a:rPr>
              <a:t>정의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141" y="1710266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  00 - 00 - 00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95841" y="1570854"/>
            <a:ext cx="612000" cy="828000"/>
          </a:xfrm>
          <a:prstGeom prst="roundRect">
            <a:avLst>
              <a:gd name="adj" fmla="val 6482"/>
            </a:avLst>
          </a:pr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55828" y="1570854"/>
            <a:ext cx="612000" cy="828000"/>
          </a:xfrm>
          <a:prstGeom prst="roundRect">
            <a:avLst>
              <a:gd name="adj" fmla="val 6482"/>
            </a:avLst>
          </a:pr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79345" y="1562388"/>
            <a:ext cx="612000" cy="828000"/>
          </a:xfrm>
          <a:prstGeom prst="roundRect">
            <a:avLst>
              <a:gd name="adj" fmla="val 6482"/>
            </a:avLst>
          </a:pr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99242" y="1570854"/>
            <a:ext cx="612000" cy="828000"/>
          </a:xfrm>
          <a:prstGeom prst="roundRect">
            <a:avLst>
              <a:gd name="adj" fmla="val 6482"/>
            </a:avLst>
          </a:pr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9982" y="26488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  <a:ea typeface="+mn-ea"/>
              </a:rPr>
              <a:t>대메뉴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7290" y="2929585"/>
            <a:ext cx="8483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err="1" smtClean="0">
                <a:latin typeface="+mn-ea"/>
                <a:ea typeface="+mn-ea"/>
              </a:rPr>
              <a:t>소메뉴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하위메뉴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smtClean="0">
                <a:latin typeface="+mn-ea"/>
                <a:ea typeface="+mn-ea"/>
              </a:rPr>
              <a:t>카테고리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0351" y="3540998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페이지번호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8458" y="3950462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추가</a:t>
            </a:r>
            <a:r>
              <a:rPr lang="en-US" altLang="ko-KR" sz="1100" b="1" dirty="0" smtClean="0">
                <a:latin typeface="+mn-ea"/>
                <a:ea typeface="+mn-ea"/>
              </a:rPr>
              <a:t>/</a:t>
            </a:r>
            <a:r>
              <a:rPr lang="ko-KR" altLang="en-US" sz="1100" b="1" smtClean="0">
                <a:latin typeface="+mn-ea"/>
                <a:ea typeface="+mn-ea"/>
              </a:rPr>
              <a:t>업데이트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100" b="1" smtClean="0">
                <a:latin typeface="+mn-ea"/>
                <a:ea typeface="+mn-ea"/>
              </a:rPr>
              <a:t>페이지번호</a:t>
            </a:r>
            <a:endParaRPr lang="ko-KR" altLang="en-US" sz="1100" b="1" dirty="0"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>
            <a:stCxn id="5" idx="2"/>
            <a:endCxn id="9" idx="0"/>
          </p:cNvCxnSpPr>
          <p:nvPr/>
        </p:nvCxnSpPr>
        <p:spPr>
          <a:xfrm>
            <a:off x="1701841" y="2398854"/>
            <a:ext cx="2071" cy="250012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10" idx="0"/>
          </p:cNvCxnSpPr>
          <p:nvPr/>
        </p:nvCxnSpPr>
        <p:spPr>
          <a:xfrm flipH="1">
            <a:off x="2361445" y="2398854"/>
            <a:ext cx="383" cy="530731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1" idx="0"/>
          </p:cNvCxnSpPr>
          <p:nvPr/>
        </p:nvCxnSpPr>
        <p:spPr>
          <a:xfrm>
            <a:off x="3285345" y="2390388"/>
            <a:ext cx="0" cy="115061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12" idx="0"/>
          </p:cNvCxnSpPr>
          <p:nvPr/>
        </p:nvCxnSpPr>
        <p:spPr>
          <a:xfrm>
            <a:off x="4205242" y="2398854"/>
            <a:ext cx="1" cy="1551608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80670"/>
              </p:ext>
            </p:extLst>
          </p:nvPr>
        </p:nvGraphicFramePr>
        <p:xfrm>
          <a:off x="5431366" y="3786749"/>
          <a:ext cx="39793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/>
                <a:gridCol w="1388533"/>
                <a:gridCol w="1701800"/>
              </a:tblGrid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ko-KR" altLang="en-US" sz="9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autoplan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자동일정추천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Planner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일정만들기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Traevlog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여행공략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Shopping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트렌디한국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Coupon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쿠폰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티켓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page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마이페이지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Oder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주문페이지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Login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SE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04522" y="1109130"/>
            <a:ext cx="1519360" cy="5317070"/>
            <a:chOff x="1704522" y="1109130"/>
            <a:chExt cx="1519360" cy="5317070"/>
          </a:xfrm>
        </p:grpSpPr>
        <p:sp>
          <p:nvSpPr>
            <p:cNvPr id="120" name="직사각형 119"/>
            <p:cNvSpPr/>
            <p:nvPr/>
          </p:nvSpPr>
          <p:spPr>
            <a:xfrm>
              <a:off x="1749298" y="1109130"/>
              <a:ext cx="1448874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24" descr="close, delete, remov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337" y="1170688"/>
              <a:ext cx="180458" cy="18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1825920" y="1279296"/>
              <a:ext cx="102143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u="sng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명소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맛집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쇼핑</a:t>
              </a: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899365" y="1641991"/>
              <a:ext cx="1320424" cy="430998"/>
              <a:chOff x="3825677" y="2043748"/>
              <a:chExt cx="1497464" cy="493740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7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" name="TextBox 130"/>
            <p:cNvSpPr txBox="1"/>
            <p:nvPr/>
          </p:nvSpPr>
          <p:spPr>
            <a:xfrm>
              <a:off x="1704522" y="1410626"/>
              <a:ext cx="295274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3.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4.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5.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7.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8.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9.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10.</a:t>
              </a:r>
            </a:p>
          </p:txBody>
        </p:sp>
        <p:grpSp>
          <p:nvGrpSpPr>
            <p:cNvPr id="132" name="그룹 131"/>
            <p:cNvGrpSpPr/>
            <p:nvPr/>
          </p:nvGrpSpPr>
          <p:grpSpPr>
            <a:xfrm>
              <a:off x="1903023" y="2096488"/>
              <a:ext cx="1320424" cy="430998"/>
              <a:chOff x="3825677" y="2043748"/>
              <a:chExt cx="1497464" cy="49374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1895707" y="2525836"/>
              <a:ext cx="1320424" cy="430998"/>
              <a:chOff x="3825677" y="2043748"/>
              <a:chExt cx="1497464" cy="49374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8" name="그룹 147"/>
            <p:cNvGrpSpPr/>
            <p:nvPr/>
          </p:nvGrpSpPr>
          <p:grpSpPr>
            <a:xfrm>
              <a:off x="1899365" y="2980333"/>
              <a:ext cx="1320424" cy="430998"/>
              <a:chOff x="3825677" y="2043748"/>
              <a:chExt cx="1497464" cy="493740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Box 15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6" name="그룹 155"/>
            <p:cNvGrpSpPr/>
            <p:nvPr/>
          </p:nvGrpSpPr>
          <p:grpSpPr>
            <a:xfrm>
              <a:off x="1899800" y="3403553"/>
              <a:ext cx="1320424" cy="430998"/>
              <a:chOff x="3825677" y="2043748"/>
              <a:chExt cx="1497464" cy="493740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4" name="그룹 163"/>
            <p:cNvGrpSpPr/>
            <p:nvPr/>
          </p:nvGrpSpPr>
          <p:grpSpPr>
            <a:xfrm>
              <a:off x="1903458" y="3858050"/>
              <a:ext cx="1320424" cy="430998"/>
              <a:chOff x="3825677" y="2043748"/>
              <a:chExt cx="1497464" cy="493740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9" name="직사각형 168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8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2" name="그룹 171"/>
            <p:cNvGrpSpPr/>
            <p:nvPr/>
          </p:nvGrpSpPr>
          <p:grpSpPr>
            <a:xfrm>
              <a:off x="1896142" y="4287398"/>
              <a:ext cx="1320424" cy="430998"/>
              <a:chOff x="3825677" y="2043748"/>
              <a:chExt cx="1497464" cy="493740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TextBox 17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0" name="그룹 179"/>
            <p:cNvGrpSpPr/>
            <p:nvPr/>
          </p:nvGrpSpPr>
          <p:grpSpPr>
            <a:xfrm>
              <a:off x="1899800" y="4741895"/>
              <a:ext cx="1320424" cy="430998"/>
              <a:chOff x="3825677" y="2043748"/>
              <a:chExt cx="1497464" cy="49374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82" name="그룹 18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6" name="직선 연결선 18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8" name="그룹 187"/>
            <p:cNvGrpSpPr/>
            <p:nvPr/>
          </p:nvGrpSpPr>
          <p:grpSpPr>
            <a:xfrm>
              <a:off x="1899365" y="5176693"/>
              <a:ext cx="1320424" cy="430998"/>
              <a:chOff x="3825677" y="2043748"/>
              <a:chExt cx="1497464" cy="49374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0" name="그룹 18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6" name="그룹 195"/>
            <p:cNvGrpSpPr/>
            <p:nvPr/>
          </p:nvGrpSpPr>
          <p:grpSpPr>
            <a:xfrm>
              <a:off x="1903023" y="5631190"/>
              <a:ext cx="1320424" cy="430998"/>
              <a:chOff x="3825677" y="2043748"/>
              <a:chExt cx="1497464" cy="493740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TextBox 19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0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" name="Picture 4" descr="loading, throbb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706" y="6167144"/>
              <a:ext cx="165579" cy="16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직선 연결선 92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95" name="직사각형 94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9341" y="2582597"/>
              <a:ext cx="1032655" cy="2754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F1F2F6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8hours</a:t>
              </a:r>
              <a:endParaRPr lang="en-US" altLang="ko-KR" sz="1200" dirty="0" smtClean="0">
                <a:solidFill>
                  <a:srgbClr val="F1F2F6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L 도형 108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L 도형 106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4470671" y="3852973"/>
            <a:ext cx="1320424" cy="396231"/>
            <a:chOff x="3825677" y="2043748"/>
            <a:chExt cx="1497464" cy="453912"/>
          </a:xfrm>
        </p:grpSpPr>
        <p:sp>
          <p:nvSpPr>
            <p:cNvPr id="78" name="직사각형 77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171644" y="2061504"/>
              <a:ext cx="11514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latin typeface="+mn-ea"/>
                  <a:ea typeface="+mn-ea"/>
                </a:rPr>
                <a:t>평점 </a:t>
              </a:r>
              <a:r>
                <a:rPr lang="en-US" altLang="ko-KR" sz="600" dirty="0" smtClean="0">
                  <a:latin typeface="+mn-ea"/>
                  <a:ea typeface="+mn-ea"/>
                </a:rPr>
                <a:t>/ view / </a:t>
              </a:r>
              <a:r>
                <a:rPr lang="ko-KR" altLang="en-US" sz="600" smtClean="0">
                  <a:latin typeface="+mn-ea"/>
                  <a:ea typeface="+mn-ea"/>
                </a:rPr>
                <a:t>좋아요</a:t>
              </a:r>
              <a:r>
                <a:rPr lang="en-US" altLang="ko-KR" sz="600" dirty="0" smtClean="0">
                  <a:latin typeface="+mn-ea"/>
                  <a:ea typeface="+mn-ea"/>
                </a:rPr>
                <a:t> 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  <p:pic>
          <p:nvPicPr>
            <p:cNvPr id="81" name="Picture 26" descr="add, new, plu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57" y="2199110"/>
              <a:ext cx="172022" cy="17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P03-01</a:t>
            </a:r>
            <a:endParaRPr lang="ko-KR" altLang="en-US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planner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장소 넣기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90912" y="2137962"/>
            <a:ext cx="351702" cy="344134"/>
          </a:xfrm>
          <a:prstGeom prst="ellipse">
            <a:avLst/>
          </a:prstGeom>
          <a:noFill/>
          <a:ln w="1905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410643" y="3836348"/>
            <a:ext cx="454445" cy="443811"/>
          </a:xfrm>
          <a:prstGeom prst="ellipse">
            <a:avLst/>
          </a:prstGeom>
          <a:noFill/>
          <a:ln w="1905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29" idx="2"/>
            <a:endCxn id="207" idx="3"/>
          </p:cNvCxnSpPr>
          <p:nvPr/>
        </p:nvCxnSpPr>
        <p:spPr>
          <a:xfrm rot="10800000" flipV="1">
            <a:off x="1722972" y="2310029"/>
            <a:ext cx="1167941" cy="792120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3" idx="2"/>
            <a:endCxn id="207" idx="3"/>
          </p:cNvCxnSpPr>
          <p:nvPr/>
        </p:nvCxnSpPr>
        <p:spPr>
          <a:xfrm rot="10800000">
            <a:off x="1722971" y="3102150"/>
            <a:ext cx="3687672" cy="956105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37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타원형 설명선 58"/>
          <p:cNvSpPr/>
          <p:nvPr/>
        </p:nvSpPr>
        <p:spPr bwMode="auto">
          <a:xfrm>
            <a:off x="2738226" y="206316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33545"/>
              </p:ext>
            </p:extLst>
          </p:nvPr>
        </p:nvGraphicFramePr>
        <p:xfrm>
          <a:off x="7267622" y="97932"/>
          <a:ext cx="2571367" cy="6583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선택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일정에 넣기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추천리스트 및 미리보기 상태에서 일정에 넣기 가능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(-</a:t>
                      </a:r>
                      <a:r>
                        <a:rPr lang="ko-KR" altLang="en-US" sz="800" smtClean="0"/>
                        <a:t>장소 상세 정보창에서 일정에 넣기 선택 가능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일정표에 장소 추가 후 노출정보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해당 날짜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사용자 지정 여행일자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사용자 여행일정 미 지정시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현재 작업일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day1.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기준으로 일정별 날짜 추가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전체 구성 시간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구성장소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메모작성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 장소 창 구성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플래너에서 삭제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장소에 메모추가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장소와 장소 사이 구성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장소와 장소 사이 거리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교통정보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구글</a:t>
                      </a:r>
                      <a:r>
                        <a:rPr lang="en-US" altLang="ko-KR" sz="800" dirty="0" smtClean="0"/>
                        <a:t>API</a:t>
                      </a:r>
                      <a:r>
                        <a:rPr lang="ko-KR" altLang="en-US" sz="800" smtClean="0"/>
                        <a:t>길찾기 적용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해당 기능 현지 상황에 따라 제외가능 有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메모작성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대신 메모 대체 가능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메모창 장소창 현태로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메모내용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수정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해당 날짜 배송 예정 상품 정렬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구매내역없는 경우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호텔베송안내 이미지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05403" y="2904033"/>
            <a:ext cx="1217568" cy="396231"/>
            <a:chOff x="505403" y="2904033"/>
            <a:chExt cx="1217568" cy="396231"/>
          </a:xfrm>
        </p:grpSpPr>
        <p:grpSp>
          <p:nvGrpSpPr>
            <p:cNvPr id="206" name="그룹 205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8" name="그룹 20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11" name="직사각형 21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2" name="직선 연결선 21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4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5" name="TextBox 214"/>
          <p:cNvSpPr txBox="1"/>
          <p:nvPr/>
        </p:nvSpPr>
        <p:spPr>
          <a:xfrm>
            <a:off x="4717544" y="283789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515924" y="3589491"/>
            <a:ext cx="1217568" cy="396231"/>
            <a:chOff x="505403" y="2904033"/>
            <a:chExt cx="1217568" cy="396231"/>
          </a:xfrm>
        </p:grpSpPr>
        <p:grpSp>
          <p:nvGrpSpPr>
            <p:cNvPr id="217" name="그룹 216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TextBox 221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8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553317" y="3347483"/>
            <a:ext cx="686863" cy="215444"/>
            <a:chOff x="553317" y="3320849"/>
            <a:chExt cx="686863" cy="215444"/>
          </a:xfrm>
        </p:grpSpPr>
        <p:grpSp>
          <p:nvGrpSpPr>
            <p:cNvPr id="23" name="그룹 22"/>
            <p:cNvGrpSpPr/>
            <p:nvPr/>
          </p:nvGrpSpPr>
          <p:grpSpPr>
            <a:xfrm>
              <a:off x="553317" y="3320849"/>
              <a:ext cx="575943" cy="215444"/>
              <a:chOff x="553317" y="3320849"/>
              <a:chExt cx="575943" cy="21544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9260" y="3320849"/>
                <a:ext cx="4700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  <a:latin typeface="+mn-ea"/>
                    <a:ea typeface="+mn-ea"/>
                  </a:rPr>
                  <a:t>1.2Km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150" name="Picture 6" descr="destination, point, road, route, traffic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317" y="3360443"/>
                <a:ext cx="149854" cy="1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52" name="Picture 8" descr="arrow, arrows, direction, directions, go, path, sitemap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80" y="3327016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526584" y="4035523"/>
            <a:ext cx="1217568" cy="396231"/>
            <a:chOff x="505403" y="2904033"/>
            <a:chExt cx="1217568" cy="396231"/>
          </a:xfrm>
        </p:grpSpPr>
        <p:sp>
          <p:nvSpPr>
            <p:cNvPr id="230" name="직사각형 229"/>
            <p:cNvSpPr/>
            <p:nvPr/>
          </p:nvSpPr>
          <p:spPr>
            <a:xfrm>
              <a:off x="505403" y="2904033"/>
              <a:ext cx="1217568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4" name="Picture 10" descr="compose, create, draft, edit, note, pencil, write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5" y="4112120"/>
            <a:ext cx="233989" cy="2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타원형 설명선 204"/>
          <p:cNvSpPr/>
          <p:nvPr/>
        </p:nvSpPr>
        <p:spPr bwMode="auto">
          <a:xfrm>
            <a:off x="5343516" y="364050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0" name="타원형 설명선 59"/>
          <p:cNvSpPr/>
          <p:nvPr/>
        </p:nvSpPr>
        <p:spPr bwMode="auto">
          <a:xfrm>
            <a:off x="329989" y="247543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타원형 설명선 60"/>
          <p:cNvSpPr/>
          <p:nvPr/>
        </p:nvSpPr>
        <p:spPr bwMode="auto">
          <a:xfrm>
            <a:off x="338031" y="28728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타원형 설명선 61"/>
          <p:cNvSpPr/>
          <p:nvPr/>
        </p:nvSpPr>
        <p:spPr bwMode="auto">
          <a:xfrm>
            <a:off x="326453" y="32417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0" name="타원형 설명선 209"/>
          <p:cNvSpPr/>
          <p:nvPr/>
        </p:nvSpPr>
        <p:spPr bwMode="auto">
          <a:xfrm>
            <a:off x="327079" y="4023429"/>
            <a:ext cx="180000" cy="180000"/>
          </a:xfrm>
          <a:prstGeom prst="wedgeEllipseCallout">
            <a:avLst>
              <a:gd name="adj1" fmla="val 55707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7" name="타원형 설명선 226"/>
          <p:cNvSpPr/>
          <p:nvPr/>
        </p:nvSpPr>
        <p:spPr bwMode="auto">
          <a:xfrm>
            <a:off x="364438" y="4965144"/>
            <a:ext cx="180000" cy="180000"/>
          </a:xfrm>
          <a:prstGeom prst="wedgeEllipseCallout">
            <a:avLst>
              <a:gd name="adj1" fmla="val 55707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530597" y="5966219"/>
            <a:ext cx="1218701" cy="403592"/>
            <a:chOff x="3825677" y="2043748"/>
            <a:chExt cx="1526808" cy="453912"/>
          </a:xfrm>
        </p:grpSpPr>
        <p:sp>
          <p:nvSpPr>
            <p:cNvPr id="232" name="직사각형 231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6" name="직선 연결선 235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/>
            <p:cNvSpPr txBox="1"/>
            <p:nvPr/>
          </p:nvSpPr>
          <p:spPr>
            <a:xfrm>
              <a:off x="4200988" y="2110946"/>
              <a:ext cx="1151497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상품명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544097" y="5718680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12 SEP.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배송예정상품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9" name="타원형 설명선 238"/>
          <p:cNvSpPr/>
          <p:nvPr/>
        </p:nvSpPr>
        <p:spPr bwMode="auto">
          <a:xfrm>
            <a:off x="364722" y="5894882"/>
            <a:ext cx="180000" cy="180000"/>
          </a:xfrm>
          <a:prstGeom prst="wedgeEllipseCallout">
            <a:avLst>
              <a:gd name="adj1" fmla="val 55707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971694" y="5841890"/>
            <a:ext cx="1245695" cy="403591"/>
            <a:chOff x="3825677" y="2043748"/>
            <a:chExt cx="1560626" cy="453912"/>
          </a:xfrm>
        </p:grpSpPr>
        <p:sp>
          <p:nvSpPr>
            <p:cNvPr id="241" name="직사각형 240"/>
            <p:cNvSpPr/>
            <p:nvPr/>
          </p:nvSpPr>
          <p:spPr>
            <a:xfrm>
              <a:off x="3825677" y="2043748"/>
              <a:ext cx="1448874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TextBox 242"/>
            <p:cNvSpPr txBox="1"/>
            <p:nvPr/>
          </p:nvSpPr>
          <p:spPr>
            <a:xfrm>
              <a:off x="4005464" y="2130057"/>
              <a:ext cx="1380839" cy="31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호텔배송상품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보기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sp>
        <p:nvSpPr>
          <p:cNvPr id="229" name="직사각형 228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247" name="그룹 246"/>
          <p:cNvGrpSpPr/>
          <p:nvPr/>
        </p:nvGrpSpPr>
        <p:grpSpPr>
          <a:xfrm>
            <a:off x="3273369" y="1186855"/>
            <a:ext cx="307658" cy="295587"/>
            <a:chOff x="7630335" y="2875175"/>
            <a:chExt cx="1219200" cy="1219201"/>
          </a:xfrm>
        </p:grpSpPr>
        <p:pic>
          <p:nvPicPr>
            <p:cNvPr id="248" name="Picture 18" descr="add, new, plus ico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20" descr="pin icon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0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그룹 204"/>
          <p:cNvGrpSpPr/>
          <p:nvPr/>
        </p:nvGrpSpPr>
        <p:grpSpPr>
          <a:xfrm>
            <a:off x="3273369" y="1186855"/>
            <a:ext cx="307658" cy="295587"/>
            <a:chOff x="7630335" y="2875175"/>
            <a:chExt cx="1219200" cy="1219201"/>
          </a:xfrm>
        </p:grpSpPr>
        <p:pic>
          <p:nvPicPr>
            <p:cNvPr id="215" name="Picture 18" descr="add, new, plu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20" descr="pin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704522" y="1109130"/>
            <a:ext cx="1519360" cy="5317070"/>
            <a:chOff x="1704522" y="1109130"/>
            <a:chExt cx="1519360" cy="5317070"/>
          </a:xfrm>
        </p:grpSpPr>
        <p:sp>
          <p:nvSpPr>
            <p:cNvPr id="120" name="직사각형 119"/>
            <p:cNvSpPr/>
            <p:nvPr/>
          </p:nvSpPr>
          <p:spPr>
            <a:xfrm>
              <a:off x="1749298" y="1109130"/>
              <a:ext cx="1448874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24" descr="close, delete, remove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337" y="1170688"/>
              <a:ext cx="180458" cy="18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1825920" y="1279296"/>
              <a:ext cx="102143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u="sng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명소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맛집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쇼핑</a:t>
              </a: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899365" y="1641991"/>
              <a:ext cx="1320424" cy="430998"/>
              <a:chOff x="3825677" y="2043748"/>
              <a:chExt cx="1497464" cy="493740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7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" name="TextBox 130"/>
            <p:cNvSpPr txBox="1"/>
            <p:nvPr/>
          </p:nvSpPr>
          <p:spPr>
            <a:xfrm>
              <a:off x="1704522" y="1410626"/>
              <a:ext cx="295274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3.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4.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5.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7.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8.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9.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10.</a:t>
              </a:r>
            </a:p>
          </p:txBody>
        </p:sp>
        <p:grpSp>
          <p:nvGrpSpPr>
            <p:cNvPr id="132" name="그룹 131"/>
            <p:cNvGrpSpPr/>
            <p:nvPr/>
          </p:nvGrpSpPr>
          <p:grpSpPr>
            <a:xfrm>
              <a:off x="1903023" y="2096488"/>
              <a:ext cx="1320424" cy="430998"/>
              <a:chOff x="3825677" y="2043748"/>
              <a:chExt cx="1497464" cy="49374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1895707" y="2525836"/>
              <a:ext cx="1320424" cy="430998"/>
              <a:chOff x="3825677" y="2043748"/>
              <a:chExt cx="1497464" cy="49374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8" name="그룹 147"/>
            <p:cNvGrpSpPr/>
            <p:nvPr/>
          </p:nvGrpSpPr>
          <p:grpSpPr>
            <a:xfrm>
              <a:off x="1899365" y="2980333"/>
              <a:ext cx="1320424" cy="430998"/>
              <a:chOff x="3825677" y="2043748"/>
              <a:chExt cx="1497464" cy="493740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Box 15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6" name="그룹 155"/>
            <p:cNvGrpSpPr/>
            <p:nvPr/>
          </p:nvGrpSpPr>
          <p:grpSpPr>
            <a:xfrm>
              <a:off x="1899800" y="3403553"/>
              <a:ext cx="1320424" cy="430998"/>
              <a:chOff x="3825677" y="2043748"/>
              <a:chExt cx="1497464" cy="493740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4" name="그룹 163"/>
            <p:cNvGrpSpPr/>
            <p:nvPr/>
          </p:nvGrpSpPr>
          <p:grpSpPr>
            <a:xfrm>
              <a:off x="1903458" y="3858050"/>
              <a:ext cx="1320424" cy="430998"/>
              <a:chOff x="3825677" y="2043748"/>
              <a:chExt cx="1497464" cy="493740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9" name="직사각형 168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8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2" name="그룹 171"/>
            <p:cNvGrpSpPr/>
            <p:nvPr/>
          </p:nvGrpSpPr>
          <p:grpSpPr>
            <a:xfrm>
              <a:off x="1896142" y="4287398"/>
              <a:ext cx="1320424" cy="430998"/>
              <a:chOff x="3825677" y="2043748"/>
              <a:chExt cx="1497464" cy="493740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TextBox 17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0" name="그룹 179"/>
            <p:cNvGrpSpPr/>
            <p:nvPr/>
          </p:nvGrpSpPr>
          <p:grpSpPr>
            <a:xfrm>
              <a:off x="1899800" y="4741895"/>
              <a:ext cx="1320424" cy="430998"/>
              <a:chOff x="3825677" y="2043748"/>
              <a:chExt cx="1497464" cy="49374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82" name="그룹 18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6" name="직선 연결선 18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8" name="그룹 187"/>
            <p:cNvGrpSpPr/>
            <p:nvPr/>
          </p:nvGrpSpPr>
          <p:grpSpPr>
            <a:xfrm>
              <a:off x="1899365" y="5176693"/>
              <a:ext cx="1320424" cy="430998"/>
              <a:chOff x="3825677" y="2043748"/>
              <a:chExt cx="1497464" cy="49374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0" name="그룹 18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6" name="그룹 195"/>
            <p:cNvGrpSpPr/>
            <p:nvPr/>
          </p:nvGrpSpPr>
          <p:grpSpPr>
            <a:xfrm>
              <a:off x="1903023" y="5631190"/>
              <a:ext cx="1320424" cy="430998"/>
              <a:chOff x="3825677" y="2043748"/>
              <a:chExt cx="1497464" cy="493740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TextBox 19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0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" name="Picture 4" descr="loading, throbber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706" y="6167144"/>
              <a:ext cx="165579" cy="16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직선 연결선 92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95" name="직사각형 94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9341" y="2582597"/>
              <a:ext cx="1032655" cy="2754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F1F2F6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8hours</a:t>
              </a:r>
              <a:endParaRPr lang="en-US" altLang="ko-KR" sz="1200" dirty="0" smtClean="0">
                <a:solidFill>
                  <a:srgbClr val="F1F2F6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L 도형 108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L 도형 106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P03-02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planner 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메모작성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37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68823"/>
              </p:ext>
            </p:extLst>
          </p:nvPr>
        </p:nvGraphicFramePr>
        <p:xfrm>
          <a:off x="7264401" y="571477"/>
          <a:ext cx="2571367" cy="3017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장소에 메모 넣기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장소명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메모입력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이용시간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적용시간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적용예산 </a:t>
                      </a:r>
                      <a:r>
                        <a:rPr lang="en-US" altLang="ko-KR" sz="800" dirty="0" smtClean="0"/>
                        <a:t>(CNY / KRW</a:t>
                      </a:r>
                      <a:r>
                        <a:rPr lang="en-US" altLang="ko-KR" sz="800" baseline="0" dirty="0" smtClean="0"/>
                        <a:t> / USD </a:t>
                      </a:r>
                      <a:r>
                        <a:rPr lang="ko-KR" altLang="en-US" sz="800" baseline="0" smtClean="0"/>
                        <a:t>선택가능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대신 메모 넣기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메모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이용시간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적용시간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적용예산 </a:t>
                      </a:r>
                      <a:r>
                        <a:rPr lang="en-US" altLang="ko-KR" sz="800" dirty="0" smtClean="0"/>
                        <a:t>(CNY / KRW</a:t>
                      </a:r>
                      <a:r>
                        <a:rPr lang="en-US" altLang="ko-KR" sz="800" baseline="0" dirty="0" smtClean="0"/>
                        <a:t> / USD </a:t>
                      </a:r>
                      <a:r>
                        <a:rPr lang="ko-KR" altLang="en-US" sz="800" baseline="0" smtClean="0"/>
                        <a:t>선택가능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장소에 입력 된 메모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장소메모와 동일 적용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05403" y="2904033"/>
            <a:ext cx="1217568" cy="396231"/>
            <a:chOff x="505403" y="2904033"/>
            <a:chExt cx="1217568" cy="396231"/>
          </a:xfrm>
        </p:grpSpPr>
        <p:grpSp>
          <p:nvGrpSpPr>
            <p:cNvPr id="206" name="그룹 205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8" name="그룹 20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11" name="직사각형 21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2" name="직선 연결선 21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4" name="Picture 2" descr="delete, remov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그룹 215"/>
          <p:cNvGrpSpPr/>
          <p:nvPr/>
        </p:nvGrpSpPr>
        <p:grpSpPr>
          <a:xfrm>
            <a:off x="515924" y="3589491"/>
            <a:ext cx="1217568" cy="396231"/>
            <a:chOff x="505403" y="2904033"/>
            <a:chExt cx="1217568" cy="396231"/>
          </a:xfrm>
        </p:grpSpPr>
        <p:grpSp>
          <p:nvGrpSpPr>
            <p:cNvPr id="217" name="그룹 216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TextBox 221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8" name="Picture 2" descr="delete, remov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553317" y="3347483"/>
            <a:ext cx="686863" cy="215444"/>
            <a:chOff x="553317" y="3320849"/>
            <a:chExt cx="686863" cy="215444"/>
          </a:xfrm>
        </p:grpSpPr>
        <p:grpSp>
          <p:nvGrpSpPr>
            <p:cNvPr id="23" name="그룹 22"/>
            <p:cNvGrpSpPr/>
            <p:nvPr/>
          </p:nvGrpSpPr>
          <p:grpSpPr>
            <a:xfrm>
              <a:off x="553317" y="3320849"/>
              <a:ext cx="575943" cy="215444"/>
              <a:chOff x="553317" y="3320849"/>
              <a:chExt cx="575943" cy="21544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9260" y="3320849"/>
                <a:ext cx="4700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  <a:latin typeface="+mn-ea"/>
                    <a:ea typeface="+mn-ea"/>
                  </a:rPr>
                  <a:t>1.2Km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150" name="Picture 6" descr="destination, point, road, route, traffic 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317" y="3360443"/>
                <a:ext cx="149854" cy="1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52" name="Picture 8" descr="arrow, arrows, direction, directions, go, path, sitemap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80" y="3327016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527509" y="4451388"/>
            <a:ext cx="1217568" cy="396231"/>
            <a:chOff x="505403" y="2904033"/>
            <a:chExt cx="1217568" cy="396231"/>
          </a:xfrm>
        </p:grpSpPr>
        <p:sp>
          <p:nvSpPr>
            <p:cNvPr id="230" name="직사각형 229"/>
            <p:cNvSpPr/>
            <p:nvPr/>
          </p:nvSpPr>
          <p:spPr>
            <a:xfrm>
              <a:off x="505403" y="2904033"/>
              <a:ext cx="1217568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" name="Picture 2" descr="delete, remov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4" name="Picture 10" descr="compose, create, draft, edit, note, pencil, write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5" y="4484450"/>
            <a:ext cx="233989" cy="2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 59"/>
          <p:cNvSpPr/>
          <p:nvPr/>
        </p:nvSpPr>
        <p:spPr bwMode="auto">
          <a:xfrm>
            <a:off x="361807" y="494001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0" name="타원형 설명선 209"/>
          <p:cNvSpPr/>
          <p:nvPr/>
        </p:nvSpPr>
        <p:spPr bwMode="auto">
          <a:xfrm>
            <a:off x="1345992" y="3009407"/>
            <a:ext cx="180000" cy="180000"/>
          </a:xfrm>
          <a:prstGeom prst="wedgeEllipseCallout">
            <a:avLst>
              <a:gd name="adj1" fmla="val 55707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18792" y="3976250"/>
            <a:ext cx="1217568" cy="268889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Picture 10" descr="compose, create, draft, edit, note, pencil, write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6" y="4035452"/>
            <a:ext cx="169631" cy="1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타원형 설명선 61"/>
          <p:cNvSpPr/>
          <p:nvPr/>
        </p:nvSpPr>
        <p:spPr bwMode="auto">
          <a:xfrm>
            <a:off x="361807" y="39437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431739" y="1335070"/>
            <a:ext cx="3166633" cy="2354264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형 설명선 236"/>
          <p:cNvSpPr/>
          <p:nvPr/>
        </p:nvSpPr>
        <p:spPr bwMode="auto">
          <a:xfrm>
            <a:off x="3371578" y="1349639"/>
            <a:ext cx="180000" cy="180000"/>
          </a:xfrm>
          <a:prstGeom prst="wedgeEllipseCallout">
            <a:avLst>
              <a:gd name="adj1" fmla="val 55707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8" name="타원형 설명선 237"/>
          <p:cNvSpPr/>
          <p:nvPr/>
        </p:nvSpPr>
        <p:spPr bwMode="auto">
          <a:xfrm>
            <a:off x="3367097" y="16223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36726" y="1381235"/>
            <a:ext cx="2714693" cy="2190456"/>
            <a:chOff x="3636726" y="1381235"/>
            <a:chExt cx="2714693" cy="2190456"/>
          </a:xfrm>
        </p:grpSpPr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617273" y="3266415"/>
              <a:ext cx="961295" cy="305276"/>
            </a:xfrm>
            <a:prstGeom prst="rect">
              <a:avLst/>
            </a:prstGeom>
          </p:spPr>
        </p:pic>
        <p:sp>
          <p:nvSpPr>
            <p:cNvPr id="235" name="직사각형 234"/>
            <p:cNvSpPr/>
            <p:nvPr/>
          </p:nvSpPr>
          <p:spPr>
            <a:xfrm>
              <a:off x="3716022" y="2144728"/>
              <a:ext cx="2635397" cy="437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36726" y="138123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장소 메모</a:t>
              </a: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3716022" y="1676758"/>
              <a:ext cx="2635397" cy="396231"/>
              <a:chOff x="3825676" y="2043748"/>
              <a:chExt cx="2988743" cy="453912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825676" y="2043748"/>
                <a:ext cx="298874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TextBox 244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49" name="TextBox 248"/>
            <p:cNvSpPr txBox="1"/>
            <p:nvPr/>
          </p:nvSpPr>
          <p:spPr>
            <a:xfrm>
              <a:off x="3716022" y="217100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메모 입력</a:t>
              </a: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347926" y="2648339"/>
              <a:ext cx="1808275" cy="1852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11848" y="263793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이용시간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867658" y="2635902"/>
              <a:ext cx="2821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458545" y="2648415"/>
              <a:ext cx="4876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 hour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4329613" y="3031245"/>
              <a:ext cx="499075" cy="158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759431" y="2985427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n-ea"/>
                  <a:ea typeface="+mn-ea"/>
                </a:rPr>
                <a:t>예산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546500" y="3009265"/>
              <a:ext cx="2821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310396" y="3025244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4889884" y="3021869"/>
              <a:ext cx="1266318" cy="1552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7097" y="4129462"/>
            <a:ext cx="3166633" cy="1811016"/>
            <a:chOff x="3424423" y="3873550"/>
            <a:chExt cx="3166633" cy="1811016"/>
          </a:xfrm>
        </p:grpSpPr>
        <p:sp>
          <p:nvSpPr>
            <p:cNvPr id="261" name="직사각형 260"/>
            <p:cNvSpPr/>
            <p:nvPr/>
          </p:nvSpPr>
          <p:spPr>
            <a:xfrm>
              <a:off x="3424423" y="3873550"/>
              <a:ext cx="3166633" cy="1811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44839" y="5325769"/>
              <a:ext cx="961295" cy="305276"/>
            </a:xfrm>
            <a:prstGeom prst="rect">
              <a:avLst/>
            </a:prstGeom>
          </p:spPr>
        </p:pic>
        <p:sp>
          <p:nvSpPr>
            <p:cNvPr id="264" name="직사각형 263"/>
            <p:cNvSpPr/>
            <p:nvPr/>
          </p:nvSpPr>
          <p:spPr>
            <a:xfrm>
              <a:off x="3643588" y="4204082"/>
              <a:ext cx="2635397" cy="437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29410" y="391971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메모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643588" y="4230359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메모 입력</a:t>
              </a: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4275492" y="4707693"/>
              <a:ext cx="1808275" cy="1852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639414" y="469728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이용시간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795224" y="4695256"/>
              <a:ext cx="2821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386111" y="4707769"/>
              <a:ext cx="4876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 hour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257179" y="5090599"/>
              <a:ext cx="499075" cy="1581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686997" y="5044781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n-ea"/>
                  <a:ea typeface="+mn-ea"/>
                </a:rPr>
                <a:t>예산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474066" y="5068619"/>
              <a:ext cx="2821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237962" y="5084598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4817450" y="5081223"/>
              <a:ext cx="1266318" cy="1552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3" name="타원형 설명선 282"/>
          <p:cNvSpPr/>
          <p:nvPr/>
        </p:nvSpPr>
        <p:spPr bwMode="auto">
          <a:xfrm>
            <a:off x="3359781" y="41933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" name="꺾인 연결선 4"/>
          <p:cNvCxnSpPr>
            <a:stCxn id="207" idx="3"/>
            <a:endCxn id="233" idx="1"/>
          </p:cNvCxnSpPr>
          <p:nvPr/>
        </p:nvCxnSpPr>
        <p:spPr>
          <a:xfrm flipV="1">
            <a:off x="1722971" y="2512202"/>
            <a:ext cx="1708768" cy="589947"/>
          </a:xfrm>
          <a:prstGeom prst="bentConnector3">
            <a:avLst/>
          </a:prstGeom>
          <a:ln w="127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endCxn id="233" idx="1"/>
          </p:cNvCxnSpPr>
          <p:nvPr/>
        </p:nvCxnSpPr>
        <p:spPr>
          <a:xfrm flipV="1">
            <a:off x="798245" y="2512202"/>
            <a:ext cx="2633494" cy="1629113"/>
          </a:xfrm>
          <a:prstGeom prst="bentConnector3">
            <a:avLst>
              <a:gd name="adj1" fmla="val 67682"/>
            </a:avLst>
          </a:prstGeom>
          <a:ln w="127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284"/>
          <p:cNvCxnSpPr>
            <a:endCxn id="261" idx="1"/>
          </p:cNvCxnSpPr>
          <p:nvPr/>
        </p:nvCxnSpPr>
        <p:spPr>
          <a:xfrm flipV="1">
            <a:off x="1019355" y="5034970"/>
            <a:ext cx="2437742" cy="173551"/>
          </a:xfrm>
          <a:prstGeom prst="bentConnector3">
            <a:avLst>
              <a:gd name="adj1" fmla="val 64935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285"/>
          <p:cNvCxnSpPr>
            <a:stCxn id="230" idx="3"/>
            <a:endCxn id="261" idx="1"/>
          </p:cNvCxnSpPr>
          <p:nvPr/>
        </p:nvCxnSpPr>
        <p:spPr>
          <a:xfrm>
            <a:off x="1745077" y="4649504"/>
            <a:ext cx="1712020" cy="38546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P03-03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날짜별 편집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051498" y="348477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600" b="1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48" name="직사각형 47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F1F2F6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rgbClr val="F1F2F6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L 도형 1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L 도형 63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506273" y="2407524"/>
            <a:ext cx="1226305" cy="400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529038" y="2878184"/>
            <a:ext cx="1167120" cy="438352"/>
            <a:chOff x="566864" y="2476836"/>
            <a:chExt cx="1167120" cy="438352"/>
          </a:xfrm>
        </p:grpSpPr>
        <p:sp>
          <p:nvSpPr>
            <p:cNvPr id="2" name="TextBox 1"/>
            <p:cNvSpPr txBox="1"/>
            <p:nvPr/>
          </p:nvSpPr>
          <p:spPr>
            <a:xfrm>
              <a:off x="643063" y="2595186"/>
              <a:ext cx="9204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DAY1  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12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sep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6864" y="2476836"/>
              <a:ext cx="1167120" cy="438352"/>
            </a:xfrm>
            <a:prstGeom prst="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136576" y="2405068"/>
            <a:ext cx="596002" cy="438352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505168" y="2405182"/>
            <a:ext cx="631408" cy="438352"/>
            <a:chOff x="568641" y="2991404"/>
            <a:chExt cx="502580" cy="438352"/>
          </a:xfrm>
        </p:grpSpPr>
        <p:sp>
          <p:nvSpPr>
            <p:cNvPr id="61" name="직사각형 60"/>
            <p:cNvSpPr/>
            <p:nvPr/>
          </p:nvSpPr>
          <p:spPr>
            <a:xfrm>
              <a:off x="568641" y="2991404"/>
              <a:ext cx="502580" cy="4383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039" y="305304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endPara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68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3992126" y="209456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타원형 설명선 78"/>
          <p:cNvSpPr/>
          <p:nvPr/>
        </p:nvSpPr>
        <p:spPr bwMode="auto">
          <a:xfrm>
            <a:off x="670215" y="189710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0" name="타원형 설명선 79"/>
          <p:cNvSpPr/>
          <p:nvPr/>
        </p:nvSpPr>
        <p:spPr bwMode="auto">
          <a:xfrm>
            <a:off x="406056" y="237730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422047" y="28822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47136"/>
              </p:ext>
            </p:extLst>
          </p:nvPr>
        </p:nvGraphicFramePr>
        <p:xfrm>
          <a:off x="7264401" y="571477"/>
          <a:ext cx="2571367" cy="3712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플래너</a:t>
                      </a:r>
                      <a:r>
                        <a:rPr lang="ko-KR" altLang="en-US" sz="800" dirty="0" smtClean="0"/>
                        <a:t> 날짜 </a:t>
                      </a:r>
                      <a:r>
                        <a:rPr lang="ko-KR" altLang="en-US" sz="800" dirty="0" err="1" smtClean="0"/>
                        <a:t>에디트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좌우 선택으로날자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현재날짜 ▼ 선택시 </a:t>
                      </a:r>
                      <a:r>
                        <a:rPr lang="en-US" altLang="ko-KR" sz="800" dirty="0" smtClean="0"/>
                        <a:t>day</a:t>
                      </a:r>
                      <a:r>
                        <a:rPr lang="ko-KR" altLang="en-US" sz="800" smtClean="0"/>
                        <a:t> 편집창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노출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smtClean="0"/>
                        <a:t>날짜추가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삭제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날짜별</a:t>
                      </a:r>
                      <a:r>
                        <a:rPr lang="ko-KR" altLang="en-US" sz="800" dirty="0" smtClean="0"/>
                        <a:t>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날짜간 일정</a:t>
                      </a:r>
                      <a:r>
                        <a:rPr lang="ko-KR" altLang="en-US" sz="800" baseline="0" dirty="0" smtClean="0"/>
                        <a:t> 순서 변경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전체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삭제버튼 </a:t>
                      </a:r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날짜 추가버튼비활성화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전체일정 삭제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전체일정 </a:t>
                      </a:r>
                      <a:r>
                        <a:rPr lang="ko-KR" altLang="en-US" sz="800" dirty="0" err="1" smtClean="0"/>
                        <a:t>삭제시</a:t>
                      </a:r>
                      <a:r>
                        <a:rPr lang="ko-KR" altLang="en-US" sz="800" dirty="0" smtClean="0"/>
                        <a:t> 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일정 전체를 삭제하시겠습니까</a:t>
                      </a:r>
                      <a:r>
                        <a:rPr lang="en-US" altLang="ko-KR" sz="800" dirty="0" smtClean="0"/>
                        <a:t>?”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현재날짜 ▼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선택시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편집창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노출 시▲변환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편집 상태 날짜 재선택시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편집창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닫힘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0" name="직선 연결선 99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2853505" y="1081126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타원형 설명선 81"/>
          <p:cNvSpPr/>
          <p:nvPr/>
        </p:nvSpPr>
        <p:spPr bwMode="auto">
          <a:xfrm>
            <a:off x="1649707" y="32118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1650579" y="2442864"/>
            <a:ext cx="180000" cy="180000"/>
          </a:xfrm>
          <a:prstGeom prst="wedgeEllipseCallout">
            <a:avLst>
              <a:gd name="adj1" fmla="val -67594"/>
              <a:gd name="adj2" fmla="val 52357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530383" y="3412771"/>
            <a:ext cx="1167120" cy="438352"/>
            <a:chOff x="566864" y="2476836"/>
            <a:chExt cx="1167120" cy="438352"/>
          </a:xfrm>
        </p:grpSpPr>
        <p:sp>
          <p:nvSpPr>
            <p:cNvPr id="139" name="TextBox 138"/>
            <p:cNvSpPr txBox="1"/>
            <p:nvPr/>
          </p:nvSpPr>
          <p:spPr>
            <a:xfrm>
              <a:off x="643063" y="2595186"/>
              <a:ext cx="9204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DAY1  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13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sep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66864" y="2476836"/>
              <a:ext cx="1167120" cy="438352"/>
            </a:xfrm>
            <a:prstGeom prst="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구부러진 연결선 45"/>
          <p:cNvCxnSpPr>
            <a:stCxn id="141" idx="3"/>
            <a:endCxn id="36" idx="3"/>
          </p:cNvCxnSpPr>
          <p:nvPr/>
        </p:nvCxnSpPr>
        <p:spPr>
          <a:xfrm flipH="1" flipV="1">
            <a:off x="1696158" y="3097360"/>
            <a:ext cx="1345" cy="534587"/>
          </a:xfrm>
          <a:prstGeom prst="curvedConnector3">
            <a:avLst>
              <a:gd name="adj1" fmla="val -16996283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all, audio, repea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9" y="2436582"/>
            <a:ext cx="302150" cy="3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2401881" y="4668400"/>
            <a:ext cx="3037481" cy="1271024"/>
            <a:chOff x="3904519" y="2187667"/>
            <a:chExt cx="3037481" cy="1271024"/>
          </a:xfrm>
        </p:grpSpPr>
        <p:sp>
          <p:nvSpPr>
            <p:cNvPr id="130" name="직사각형 129"/>
            <p:cNvSpPr/>
            <p:nvPr/>
          </p:nvSpPr>
          <p:spPr>
            <a:xfrm>
              <a:off x="3904519" y="2187667"/>
              <a:ext cx="147923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전체삭제 확인 </a:t>
              </a:r>
              <a:r>
                <a:rPr lang="en-US" altLang="ko-KR" b="1" dirty="0" smtClean="0">
                  <a:latin typeface="+mn-ea"/>
                  <a:ea typeface="+mn-ea"/>
                </a:rPr>
                <a:t>alert</a:t>
              </a:r>
              <a:r>
                <a:rPr lang="ko-KR" altLang="en-US" b="1" smtClean="0">
                  <a:latin typeface="+mn-ea"/>
                  <a:ea typeface="+mn-ea"/>
                </a:rPr>
                <a:t>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32" name="그룹 131"/>
            <p:cNvGrpSpPr/>
            <p:nvPr/>
          </p:nvGrpSpPr>
          <p:grpSpPr>
            <a:xfrm>
              <a:off x="3904519" y="2496348"/>
              <a:ext cx="3037481" cy="962343"/>
              <a:chOff x="3744500" y="2482193"/>
              <a:chExt cx="3037481" cy="962343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3744500" y="2482193"/>
                <a:ext cx="3037481" cy="962343"/>
                <a:chOff x="2105844" y="4742308"/>
                <a:chExt cx="3037481" cy="962343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2105844" y="4742308"/>
                  <a:ext cx="3037481" cy="96234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173968" y="4808210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188547" y="5032108"/>
                  <a:ext cx="16385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lt"/>
                      <a:ea typeface="+mn-ea"/>
                    </a:rPr>
                    <a:t>일정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 </a:t>
                  </a:r>
                  <a:r>
                    <a:rPr lang="ko-KR" altLang="en-US" smtClean="0">
                      <a:latin typeface="+mn-lt"/>
                      <a:ea typeface="+mn-ea"/>
                    </a:rPr>
                    <a:t>전체를 삭제하시겠습니까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?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714" y="3032824"/>
                <a:ext cx="961295" cy="305276"/>
              </a:xfrm>
              <a:prstGeom prst="rect">
                <a:avLst/>
              </a:prstGeom>
            </p:spPr>
          </p:pic>
        </p:grpSp>
      </p:grpSp>
      <p:grpSp>
        <p:nvGrpSpPr>
          <p:cNvPr id="147" name="그룹 146"/>
          <p:cNvGrpSpPr/>
          <p:nvPr/>
        </p:nvGrpSpPr>
        <p:grpSpPr>
          <a:xfrm>
            <a:off x="2365761" y="2996435"/>
            <a:ext cx="3037481" cy="1271024"/>
            <a:chOff x="3904519" y="2187667"/>
            <a:chExt cx="3037481" cy="1271024"/>
          </a:xfrm>
        </p:grpSpPr>
        <p:sp>
          <p:nvSpPr>
            <p:cNvPr id="148" name="직사각형 147"/>
            <p:cNvSpPr/>
            <p:nvPr/>
          </p:nvSpPr>
          <p:spPr>
            <a:xfrm>
              <a:off x="3904519" y="2187667"/>
              <a:ext cx="1909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선택 </a:t>
              </a:r>
              <a:r>
                <a:rPr lang="en-US" altLang="ko-KR" b="1" dirty="0" smtClean="0"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latin typeface="+mn-ea"/>
                  <a:ea typeface="+mn-ea"/>
                </a:rPr>
                <a:t>날자별 일정 삭제 </a:t>
              </a:r>
              <a:r>
                <a:rPr lang="ko-KR" altLang="en-US" b="1" dirty="0" smtClean="0">
                  <a:latin typeface="+mn-ea"/>
                  <a:ea typeface="+mn-ea"/>
                </a:rPr>
                <a:t>확인 </a:t>
              </a:r>
              <a:r>
                <a:rPr lang="en-US" altLang="ko-KR" b="1" dirty="0" smtClean="0">
                  <a:latin typeface="+mn-ea"/>
                  <a:ea typeface="+mn-ea"/>
                </a:rPr>
                <a:t>alert</a:t>
              </a:r>
              <a:r>
                <a:rPr lang="ko-KR" altLang="en-US" b="1" smtClean="0">
                  <a:latin typeface="+mn-ea"/>
                  <a:ea typeface="+mn-ea"/>
                </a:rPr>
                <a:t> 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3904519" y="2496348"/>
              <a:ext cx="3037481" cy="962343"/>
              <a:chOff x="3744500" y="2482193"/>
              <a:chExt cx="3037481" cy="962343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3744500" y="2482193"/>
                <a:ext cx="3037481" cy="962343"/>
                <a:chOff x="2105844" y="4742308"/>
                <a:chExt cx="3037481" cy="962343"/>
              </a:xfrm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2105844" y="4742308"/>
                  <a:ext cx="3037481" cy="96234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173968" y="4808210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188547" y="5032108"/>
                  <a:ext cx="21884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lt"/>
                      <a:ea typeface="+mn-ea"/>
                    </a:rPr>
                    <a:t>선택하신 날짜의 일정을 삭제하시겠습니까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?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714" y="3032824"/>
                <a:ext cx="961295" cy="305276"/>
              </a:xfrm>
              <a:prstGeom prst="rect">
                <a:avLst/>
              </a:prstGeom>
            </p:spPr>
          </p:pic>
        </p:grpSp>
      </p:grpSp>
      <p:pic>
        <p:nvPicPr>
          <p:cNvPr id="155" name="Picture 2" descr="delete, remo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64" y="3041496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delete, remo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90" y="3584600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855662" y="1187275"/>
            <a:ext cx="307658" cy="295587"/>
            <a:chOff x="7630335" y="2875175"/>
            <a:chExt cx="1219200" cy="1219201"/>
          </a:xfrm>
        </p:grpSpPr>
        <p:pic>
          <p:nvPicPr>
            <p:cNvPr id="84" name="Picture 18" descr="add, new, plu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0" descr="pin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03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04522" y="1109130"/>
            <a:ext cx="1519360" cy="5317070"/>
            <a:chOff x="1704522" y="1109130"/>
            <a:chExt cx="1519360" cy="5317070"/>
          </a:xfrm>
        </p:grpSpPr>
        <p:sp>
          <p:nvSpPr>
            <p:cNvPr id="120" name="직사각형 119"/>
            <p:cNvSpPr/>
            <p:nvPr/>
          </p:nvSpPr>
          <p:spPr>
            <a:xfrm>
              <a:off x="1749298" y="1109130"/>
              <a:ext cx="1448874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24" descr="close, delete, remov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337" y="1170688"/>
              <a:ext cx="180458" cy="18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1825920" y="1279296"/>
              <a:ext cx="102143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u="sng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명소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맛집</a:t>
              </a: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쇼핑</a:t>
              </a: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899365" y="1641991"/>
              <a:ext cx="1320424" cy="430998"/>
              <a:chOff x="3825677" y="2043748"/>
              <a:chExt cx="1497464" cy="493740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7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" name="TextBox 130"/>
            <p:cNvSpPr txBox="1"/>
            <p:nvPr/>
          </p:nvSpPr>
          <p:spPr>
            <a:xfrm>
              <a:off x="1704522" y="1410626"/>
              <a:ext cx="295274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3.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4.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5.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7.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8.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9.</a:t>
              </a:r>
            </a:p>
            <a:p>
              <a:pPr algn="l">
                <a:lnSpc>
                  <a:spcPct val="500000"/>
                </a:lnSpc>
              </a:pPr>
              <a:r>
                <a:rPr lang="en-US" altLang="ko-KR" sz="6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10.</a:t>
              </a:r>
            </a:p>
          </p:txBody>
        </p:sp>
        <p:grpSp>
          <p:nvGrpSpPr>
            <p:cNvPr id="132" name="그룹 131"/>
            <p:cNvGrpSpPr/>
            <p:nvPr/>
          </p:nvGrpSpPr>
          <p:grpSpPr>
            <a:xfrm>
              <a:off x="1903023" y="2096488"/>
              <a:ext cx="1320424" cy="430998"/>
              <a:chOff x="3825677" y="2043748"/>
              <a:chExt cx="1497464" cy="49374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1895707" y="2525836"/>
              <a:ext cx="1320424" cy="430998"/>
              <a:chOff x="3825677" y="2043748"/>
              <a:chExt cx="1497464" cy="49374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8" name="그룹 147"/>
            <p:cNvGrpSpPr/>
            <p:nvPr/>
          </p:nvGrpSpPr>
          <p:grpSpPr>
            <a:xfrm>
              <a:off x="1899365" y="2980333"/>
              <a:ext cx="1320424" cy="430998"/>
              <a:chOff x="3825677" y="2043748"/>
              <a:chExt cx="1497464" cy="493740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Box 15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6" name="그룹 155"/>
            <p:cNvGrpSpPr/>
            <p:nvPr/>
          </p:nvGrpSpPr>
          <p:grpSpPr>
            <a:xfrm>
              <a:off x="1899800" y="3403553"/>
              <a:ext cx="1320424" cy="430998"/>
              <a:chOff x="3825677" y="2043748"/>
              <a:chExt cx="1497464" cy="493740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4" name="그룹 163"/>
            <p:cNvGrpSpPr/>
            <p:nvPr/>
          </p:nvGrpSpPr>
          <p:grpSpPr>
            <a:xfrm>
              <a:off x="1903458" y="3858050"/>
              <a:ext cx="1320424" cy="430998"/>
              <a:chOff x="3825677" y="2043748"/>
              <a:chExt cx="1497464" cy="493740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69" name="직사각형 168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8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2" name="그룹 171"/>
            <p:cNvGrpSpPr/>
            <p:nvPr/>
          </p:nvGrpSpPr>
          <p:grpSpPr>
            <a:xfrm>
              <a:off x="1896142" y="4287398"/>
              <a:ext cx="1320424" cy="430998"/>
              <a:chOff x="3825677" y="2043748"/>
              <a:chExt cx="1497464" cy="493740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TextBox 174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6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0" name="그룹 179"/>
            <p:cNvGrpSpPr/>
            <p:nvPr/>
          </p:nvGrpSpPr>
          <p:grpSpPr>
            <a:xfrm>
              <a:off x="1899800" y="4741895"/>
              <a:ext cx="1320424" cy="430998"/>
              <a:chOff x="3825677" y="2043748"/>
              <a:chExt cx="1497464" cy="49374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82" name="그룹 181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86" name="직선 연결선 18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4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8" name="그룹 187"/>
            <p:cNvGrpSpPr/>
            <p:nvPr/>
          </p:nvGrpSpPr>
          <p:grpSpPr>
            <a:xfrm>
              <a:off x="1899365" y="5176693"/>
              <a:ext cx="1320424" cy="430998"/>
              <a:chOff x="3825677" y="2043748"/>
              <a:chExt cx="1497464" cy="49374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0" name="그룹 189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2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6" name="그룹 195"/>
            <p:cNvGrpSpPr/>
            <p:nvPr/>
          </p:nvGrpSpPr>
          <p:grpSpPr>
            <a:xfrm>
              <a:off x="1903023" y="5631190"/>
              <a:ext cx="1320424" cy="430998"/>
              <a:chOff x="3825677" y="2043748"/>
              <a:chExt cx="1497464" cy="493740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TextBox 19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00" name="Picture 26" descr="add, new, plus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3357" y="2199110"/>
                <a:ext cx="172022" cy="172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" name="Picture 4" descr="loading, throbb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706" y="6167144"/>
              <a:ext cx="165579" cy="16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직선 연결선 92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95" name="직사각형 94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9341" y="2582597"/>
              <a:ext cx="1032655" cy="2754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F1F2F6"/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8hours</a:t>
              </a:r>
              <a:endParaRPr lang="en-US" altLang="ko-KR" sz="1200" dirty="0" smtClean="0">
                <a:solidFill>
                  <a:srgbClr val="F1F2F6"/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1F2F6"/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rgbClr val="F1F2F6"/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rgbClr val="F1F2F6"/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rgbClr val="F1F2F6"/>
                  </a:solidFill>
                  <a:latin typeface="+mn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1F2F6"/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rgbClr val="F1F2F6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L 도형 108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L 도형 106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P03-04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일정저장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37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타원형 설명선 58"/>
          <p:cNvSpPr/>
          <p:nvPr/>
        </p:nvSpPr>
        <p:spPr bwMode="auto">
          <a:xfrm>
            <a:off x="434783" y="120915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11346"/>
              </p:ext>
            </p:extLst>
          </p:nvPr>
        </p:nvGraphicFramePr>
        <p:xfrm>
          <a:off x="7264401" y="571477"/>
          <a:ext cx="2571367" cy="44549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저장 버튼선택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Confirm</a:t>
                      </a:r>
                      <a:r>
                        <a:rPr lang="ko-KR" altLang="en-US" sz="800" smtClean="0"/>
                        <a:t> 창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제목자동입력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변경 가능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00 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님의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일 여행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시작일 종료일 수정 가능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달력 선택 시 날짜선택 창 노출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공개여부 설정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저장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취소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여행기간 자동 입력상태</a:t>
                      </a:r>
                      <a:endParaRPr lang="en-US" altLang="ko-KR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캘린더를 통해 여행일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시작일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을 지정하지 않았을 경우 여행일정은 현재 작업일을 기준으로 전체 여행일정 자동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표기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</a:t>
                      </a:r>
                      <a:r>
                        <a:rPr lang="ko-KR" altLang="en-US" sz="800" baseline="0" dirty="0" smtClean="0"/>
                        <a:t> 시작일</a:t>
                      </a:r>
                      <a:r>
                        <a:rPr lang="ko-KR" altLang="en-US" sz="800" dirty="0" smtClean="0"/>
                        <a:t>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날짜 직접 입력 안됨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날짜 입력 창 및 달력 아이콘 선택 </a:t>
                      </a:r>
                      <a:r>
                        <a:rPr lang="en-US" altLang="ko-KR" sz="800" dirty="0" smtClean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달력창</a:t>
                      </a:r>
                      <a:r>
                        <a:rPr lang="en-US" altLang="ko-KR" sz="800" dirty="0" smtClean="0"/>
                        <a:t>(date picker)</a:t>
                      </a:r>
                      <a:r>
                        <a:rPr lang="ko-KR" altLang="en-US" sz="800" smtClean="0"/>
                        <a:t> 노출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u="sng" dirty="0" smtClean="0">
                          <a:solidFill>
                            <a:srgbClr val="FF0000"/>
                          </a:solidFill>
                        </a:rPr>
                        <a:t>시작일 선택 </a:t>
                      </a:r>
                      <a:r>
                        <a:rPr lang="en-US" altLang="ko-KR" sz="800" b="1" u="sng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u="sng" baseline="0" smtClean="0">
                          <a:solidFill>
                            <a:srgbClr val="FF0000"/>
                          </a:solidFill>
                        </a:rPr>
                        <a:t>선택일 제한없음</a:t>
                      </a:r>
                      <a:endParaRPr lang="en-US" altLang="ko-KR" sz="800" b="1" u="sng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u="sng" baseline="0" dirty="0" smtClean="0">
                          <a:solidFill>
                            <a:srgbClr val="FF0000"/>
                          </a:solidFill>
                        </a:rPr>
                        <a:t>현재일 이전 날자 선택 가능</a:t>
                      </a:r>
                      <a:endParaRPr lang="ko-KR" altLang="en-US" sz="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저장 후 상세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05403" y="2904033"/>
            <a:ext cx="1217568" cy="396231"/>
            <a:chOff x="505403" y="2904033"/>
            <a:chExt cx="1217568" cy="396231"/>
          </a:xfrm>
        </p:grpSpPr>
        <p:grpSp>
          <p:nvGrpSpPr>
            <p:cNvPr id="206" name="그룹 205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8" name="그룹 20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11" name="직사각형 21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2" name="직선 연결선 21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4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그룹 215"/>
          <p:cNvGrpSpPr/>
          <p:nvPr/>
        </p:nvGrpSpPr>
        <p:grpSpPr>
          <a:xfrm>
            <a:off x="515924" y="3589491"/>
            <a:ext cx="1217568" cy="396231"/>
            <a:chOff x="505403" y="2904033"/>
            <a:chExt cx="1217568" cy="396231"/>
          </a:xfrm>
        </p:grpSpPr>
        <p:grpSp>
          <p:nvGrpSpPr>
            <p:cNvPr id="217" name="그룹 216"/>
            <p:cNvGrpSpPr/>
            <p:nvPr/>
          </p:nvGrpSpPr>
          <p:grpSpPr>
            <a:xfrm>
              <a:off x="505403" y="2904033"/>
              <a:ext cx="1217568" cy="396231"/>
              <a:chOff x="3825677" y="2043748"/>
              <a:chExt cx="1380816" cy="453912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3825677" y="2043748"/>
                <a:ext cx="13808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TextBox 221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18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2" descr="edit, editor, pen, pencil, writ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68" y="3160174"/>
              <a:ext cx="108000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553317" y="3347483"/>
            <a:ext cx="686863" cy="215444"/>
            <a:chOff x="553317" y="3320849"/>
            <a:chExt cx="686863" cy="215444"/>
          </a:xfrm>
        </p:grpSpPr>
        <p:grpSp>
          <p:nvGrpSpPr>
            <p:cNvPr id="23" name="그룹 22"/>
            <p:cNvGrpSpPr/>
            <p:nvPr/>
          </p:nvGrpSpPr>
          <p:grpSpPr>
            <a:xfrm>
              <a:off x="553317" y="3320849"/>
              <a:ext cx="575943" cy="215444"/>
              <a:chOff x="553317" y="3320849"/>
              <a:chExt cx="575943" cy="21544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9260" y="3320849"/>
                <a:ext cx="4700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  <a:latin typeface="+mn-ea"/>
                    <a:ea typeface="+mn-ea"/>
                  </a:rPr>
                  <a:t>1.2Km</a:t>
                </a:r>
                <a:endPara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150" name="Picture 6" descr="destination, point, road, route, traffic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317" y="3360443"/>
                <a:ext cx="149854" cy="1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52" name="Picture 8" descr="arrow, arrows, direction, directions, go, path, sitemap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80" y="3327016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526584" y="4035523"/>
            <a:ext cx="1217568" cy="396231"/>
            <a:chOff x="505403" y="2904033"/>
            <a:chExt cx="1217568" cy="396231"/>
          </a:xfrm>
        </p:grpSpPr>
        <p:sp>
          <p:nvSpPr>
            <p:cNvPr id="230" name="직사각형 229"/>
            <p:cNvSpPr/>
            <p:nvPr/>
          </p:nvSpPr>
          <p:spPr>
            <a:xfrm>
              <a:off x="505403" y="2904033"/>
              <a:ext cx="1217568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" name="Picture 2" descr="delete, remov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29" y="2938553"/>
              <a:ext cx="126957" cy="126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4" name="Picture 10" descr="compose, create, draft, edit, note, pencil, write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5" y="4112120"/>
            <a:ext cx="233989" cy="2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 59"/>
          <p:cNvSpPr/>
          <p:nvPr/>
        </p:nvSpPr>
        <p:spPr bwMode="auto">
          <a:xfrm>
            <a:off x="3391832" y="232348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0573" y="2610414"/>
            <a:ext cx="3037481" cy="1846188"/>
            <a:chOff x="3580573" y="2949083"/>
            <a:chExt cx="3037481" cy="1846188"/>
          </a:xfrm>
        </p:grpSpPr>
        <p:grpSp>
          <p:nvGrpSpPr>
            <p:cNvPr id="231" name="그룹 230"/>
            <p:cNvGrpSpPr/>
            <p:nvPr/>
          </p:nvGrpSpPr>
          <p:grpSpPr>
            <a:xfrm>
              <a:off x="3580573" y="2949083"/>
              <a:ext cx="3037481" cy="1846188"/>
              <a:chOff x="3744500" y="2482193"/>
              <a:chExt cx="3037481" cy="1846188"/>
            </a:xfrm>
          </p:grpSpPr>
          <p:grpSp>
            <p:nvGrpSpPr>
              <p:cNvPr id="232" name="그룹 231"/>
              <p:cNvGrpSpPr/>
              <p:nvPr/>
            </p:nvGrpSpPr>
            <p:grpSpPr>
              <a:xfrm>
                <a:off x="3744500" y="2482193"/>
                <a:ext cx="3037481" cy="1846188"/>
                <a:chOff x="2105844" y="4742308"/>
                <a:chExt cx="3037481" cy="1846188"/>
              </a:xfrm>
            </p:grpSpPr>
            <p:sp>
              <p:nvSpPr>
                <p:cNvPr id="234" name="직사각형 233"/>
                <p:cNvSpPr/>
                <p:nvPr/>
              </p:nvSpPr>
              <p:spPr>
                <a:xfrm>
                  <a:off x="2105844" y="4742308"/>
                  <a:ext cx="3037481" cy="18461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2173968" y="4808210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</p:grpSp>
          <p:pic>
            <p:nvPicPr>
              <p:cNvPr id="233" name="그림 23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15066" y="3944097"/>
                <a:ext cx="961295" cy="305276"/>
              </a:xfrm>
              <a:prstGeom prst="rect">
                <a:avLst/>
              </a:prstGeom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3846581" y="4164791"/>
              <a:ext cx="767026" cy="215444"/>
              <a:chOff x="3831202" y="3974822"/>
              <a:chExt cx="767026" cy="215444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3831202" y="4001456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966324" y="3974822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일정 공개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39" name="L 도형 238"/>
              <p:cNvSpPr/>
              <p:nvPr/>
            </p:nvSpPr>
            <p:spPr>
              <a:xfrm rot="3205095" flipH="1">
                <a:off x="3890915" y="3941619"/>
                <a:ext cx="92482" cy="185505"/>
              </a:xfrm>
              <a:prstGeom prst="corner">
                <a:avLst>
                  <a:gd name="adj1" fmla="val 28184"/>
                  <a:gd name="adj2" fmla="val 31480"/>
                </a:avLst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1" name="직사각형 240"/>
            <p:cNvSpPr/>
            <p:nvPr/>
          </p:nvSpPr>
          <p:spPr>
            <a:xfrm>
              <a:off x="3755468" y="3290427"/>
              <a:ext cx="2653799" cy="2827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855048" y="3327628"/>
              <a:ext cx="9861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00 </a:t>
              </a:r>
              <a:r>
                <a:rPr lang="ko-KR" altLang="en-US" b="1" smtClean="0">
                  <a:latin typeface="+mn-ea"/>
                  <a:ea typeface="+mn-ea"/>
                </a:rPr>
                <a:t>님의 </a:t>
              </a:r>
              <a:r>
                <a:rPr lang="en-US" altLang="ko-KR" b="1" dirty="0" smtClean="0">
                  <a:latin typeface="+mn-ea"/>
                  <a:ea typeface="+mn-ea"/>
                </a:rPr>
                <a:t>0</a:t>
              </a:r>
              <a:r>
                <a:rPr lang="ko-KR" altLang="en-US" b="1" smtClean="0">
                  <a:latin typeface="+mn-ea"/>
                  <a:ea typeface="+mn-ea"/>
                </a:rPr>
                <a:t>일 여행</a:t>
              </a:r>
              <a:endParaRPr lang="en-US" altLang="ko-KR" b="1" dirty="0" smtClean="0">
                <a:latin typeface="+mn-ea"/>
                <a:ea typeface="+mn-ea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755468" y="3706167"/>
              <a:ext cx="1185651" cy="2795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04571" y="3750328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YYY.MM.DD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955255" y="3750328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latin typeface="+mn-ea"/>
                  <a:ea typeface="+mn-ea"/>
                </a:rPr>
                <a:t>~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5223616" y="3706167"/>
              <a:ext cx="1185651" cy="2795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272719" y="3750328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YYY.MM.DD</a:t>
              </a:r>
            </a:p>
          </p:txBody>
        </p:sp>
        <p:pic>
          <p:nvPicPr>
            <p:cNvPr id="8194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881" y="3714635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026" y="3706167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0" name="그룹 249"/>
          <p:cNvGrpSpPr/>
          <p:nvPr/>
        </p:nvGrpSpPr>
        <p:grpSpPr>
          <a:xfrm>
            <a:off x="5827847" y="3994524"/>
            <a:ext cx="1932469" cy="1798977"/>
            <a:chOff x="2965306" y="2551081"/>
            <a:chExt cx="1932469" cy="1798977"/>
          </a:xfrm>
        </p:grpSpPr>
        <p:sp>
          <p:nvSpPr>
            <p:cNvPr id="251" name="사각형 설명선 250"/>
            <p:cNvSpPr/>
            <p:nvPr/>
          </p:nvSpPr>
          <p:spPr>
            <a:xfrm>
              <a:off x="2965306" y="2551081"/>
              <a:ext cx="1932469" cy="1798977"/>
            </a:xfrm>
            <a:prstGeom prst="wedgeRectCallout">
              <a:avLst>
                <a:gd name="adj1" fmla="val -31399"/>
                <a:gd name="adj2" fmla="val -60871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98117" y="2593775"/>
              <a:ext cx="1876425" cy="1756283"/>
            </a:xfrm>
            <a:prstGeom prst="rect">
              <a:avLst/>
            </a:prstGeom>
          </p:spPr>
        </p:pic>
      </p:grpSp>
      <p:sp>
        <p:nvSpPr>
          <p:cNvPr id="205" name="타원형 설명선 204"/>
          <p:cNvSpPr/>
          <p:nvPr/>
        </p:nvSpPr>
        <p:spPr bwMode="auto">
          <a:xfrm>
            <a:off x="3650086" y="32446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5" name="타원형 설명선 214"/>
          <p:cNvSpPr/>
          <p:nvPr/>
        </p:nvSpPr>
        <p:spPr bwMode="auto">
          <a:xfrm>
            <a:off x="5905713" y="32446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589061" y="1945759"/>
            <a:ext cx="792626" cy="738289"/>
            <a:chOff x="2965306" y="2551081"/>
            <a:chExt cx="1932469" cy="1798977"/>
          </a:xfrm>
        </p:grpSpPr>
        <p:sp>
          <p:nvSpPr>
            <p:cNvPr id="236" name="사각형 설명선 235"/>
            <p:cNvSpPr/>
            <p:nvPr/>
          </p:nvSpPr>
          <p:spPr>
            <a:xfrm>
              <a:off x="2965306" y="2551081"/>
              <a:ext cx="1932469" cy="1798977"/>
            </a:xfrm>
            <a:prstGeom prst="wedgeRectCallout">
              <a:avLst>
                <a:gd name="adj1" fmla="val -19649"/>
                <a:gd name="adj2" fmla="val -63164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98117" y="2593775"/>
              <a:ext cx="1876425" cy="1756283"/>
            </a:xfrm>
            <a:prstGeom prst="rect">
              <a:avLst/>
            </a:prstGeom>
          </p:spPr>
        </p:pic>
      </p:grpSp>
      <p:sp>
        <p:nvSpPr>
          <p:cNvPr id="244" name="타원형 설명선 243"/>
          <p:cNvSpPr/>
          <p:nvPr/>
        </p:nvSpPr>
        <p:spPr bwMode="auto">
          <a:xfrm>
            <a:off x="318424" y="155199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9093200" y="63500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210" name="그룹 209"/>
          <p:cNvGrpSpPr/>
          <p:nvPr/>
        </p:nvGrpSpPr>
        <p:grpSpPr>
          <a:xfrm>
            <a:off x="3273369" y="1186855"/>
            <a:ext cx="307658" cy="295587"/>
            <a:chOff x="7630335" y="2875175"/>
            <a:chExt cx="1219200" cy="1219201"/>
          </a:xfrm>
        </p:grpSpPr>
        <p:pic>
          <p:nvPicPr>
            <p:cNvPr id="227" name="Picture 18" descr="add, new, plus icon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075" y="3136595"/>
              <a:ext cx="351719" cy="35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20" descr="pin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335" y="287517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24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6138333" y="3581400"/>
            <a:ext cx="541867" cy="2116667"/>
          </a:xfrm>
          <a:custGeom>
            <a:avLst/>
            <a:gdLst>
              <a:gd name="connsiteX0" fmla="*/ 0 w 541867"/>
              <a:gd name="connsiteY0" fmla="*/ 0 h 2116667"/>
              <a:gd name="connsiteX1" fmla="*/ 541867 w 541867"/>
              <a:gd name="connsiteY1" fmla="*/ 982133 h 2116667"/>
              <a:gd name="connsiteX2" fmla="*/ 397934 w 541867"/>
              <a:gd name="connsiteY2" fmla="*/ 2116667 h 2116667"/>
              <a:gd name="connsiteX3" fmla="*/ 397934 w 541867"/>
              <a:gd name="connsiteY3" fmla="*/ 2116667 h 211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116667">
                <a:moveTo>
                  <a:pt x="0" y="0"/>
                </a:moveTo>
                <a:lnTo>
                  <a:pt x="541867" y="982133"/>
                </a:lnTo>
                <a:lnTo>
                  <a:pt x="397934" y="2116667"/>
                </a:lnTo>
                <a:lnTo>
                  <a:pt x="397934" y="2116667"/>
                </a:lnTo>
              </a:path>
            </a:pathLst>
          </a:cu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P04-01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내일정 상세페이지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527"/>
              </p:ext>
            </p:extLst>
          </p:nvPr>
        </p:nvGraphicFramePr>
        <p:xfrm>
          <a:off x="7230533" y="66453"/>
          <a:ext cx="2675467" cy="65235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00"/>
                <a:gridCol w="229446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여행일정 상세 페이지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표시내용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 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여행기간표시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“0</a:t>
                      </a:r>
                      <a:r>
                        <a:rPr lang="ko-KR" altLang="en-US" sz="800" smtClean="0"/>
                        <a:t>일 </a:t>
                      </a:r>
                      <a:r>
                        <a:rPr lang="en-US" altLang="ko-KR" sz="800" dirty="0" smtClean="0"/>
                        <a:t>(YYYY.MM.DD~YYYY.MM.DD)”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작성자 프로필이미지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닉네임 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좋아요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활성화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카운팅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리뷰 영역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비활성화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baseline="0" smtClean="0"/>
                        <a:t> 카운팅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전체예산 표시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위안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원화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달러 선택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명소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맛집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숙소별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일정복사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인쇄하기 영역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활성화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카운팅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북마크 비활성화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개수만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일정 상세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리뷰 </a:t>
                      </a:r>
                      <a:r>
                        <a:rPr lang="en-US" altLang="ko-KR" sz="800" baseline="0" dirty="0" smtClean="0"/>
                        <a:t>tab </a:t>
                      </a:r>
                      <a:r>
                        <a:rPr lang="ko-KR" altLang="en-US" sz="800" baseline="0" smtClean="0"/>
                        <a:t>으로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구분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일정상세 내용구성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일정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및 날짜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구성시간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거리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각 구성장소 카테고리아이콘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소요시간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다음장소와의 거리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장소 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smtClean="0"/>
                        <a:t>메모 있는경우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메모만 있는 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11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장소만 있는 경우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12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구성 장소에 연결된상품 추천 </a:t>
                      </a:r>
                      <a:r>
                        <a:rPr lang="en-US" altLang="ko-KR" sz="800" dirty="0" smtClean="0"/>
                        <a:t>day</a:t>
                      </a:r>
                      <a:r>
                        <a:rPr lang="ko-KR" altLang="en-US" sz="800" smtClean="0"/>
                        <a:t>별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smtClean="0"/>
                        <a:t>개 랜덤 노출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 마우스 오버시 상품정보 노출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0070C0"/>
                          </a:solidFill>
                        </a:rPr>
                        <a:t>구성 장소에 묶인 상품이 없을경우 해당일정의 권역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0070C0"/>
                          </a:solidFill>
                        </a:rPr>
                        <a:t>지역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rgbClr val="0070C0"/>
                          </a:solidFill>
                        </a:rPr>
                        <a:t>에 포함된 상품 랜덤 노출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지도위에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날짜별</a:t>
                      </a:r>
                      <a:r>
                        <a:rPr lang="ko-KR" altLang="en-US" sz="800" dirty="0" smtClean="0"/>
                        <a:t> 일정 동선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저장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마이페이지리스트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해당일정 상세 상태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닫기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접힌 영역 선택시 마이페이지 리스트로 이동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프로필 이미지 선택 시 해당 사용자 페이지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554181" y="10487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-95600" y="1100656"/>
            <a:ext cx="416367" cy="5300144"/>
            <a:chOff x="592070" y="1126056"/>
            <a:chExt cx="416367" cy="5300144"/>
          </a:xfrm>
        </p:grpSpPr>
        <p:sp>
          <p:nvSpPr>
            <p:cNvPr id="103" name="직사각형 102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592070" y="1294163"/>
              <a:ext cx="108075" cy="82975"/>
              <a:chOff x="928668" y="3820162"/>
              <a:chExt cx="108075" cy="82975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5987254" y="3432062"/>
            <a:ext cx="273265" cy="290399"/>
            <a:chOff x="3978077" y="2196148"/>
            <a:chExt cx="413916" cy="453912"/>
          </a:xfrm>
        </p:grpSpPr>
        <p:sp>
          <p:nvSpPr>
            <p:cNvPr id="113" name="직사각형 11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033395" y="231469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97911" y="3021269"/>
            <a:ext cx="325462" cy="455400"/>
            <a:chOff x="5897911" y="3021268"/>
            <a:chExt cx="325462" cy="532047"/>
          </a:xfrm>
        </p:grpSpPr>
        <p:pic>
          <p:nvPicPr>
            <p:cNvPr id="7170" name="Picture 2" descr="editor, flag, notific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314" y="3021268"/>
              <a:ext cx="320059" cy="53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897911" y="3039026"/>
              <a:ext cx="3241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日</a:t>
              </a:r>
              <a:endPara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95772" y="5537633"/>
            <a:ext cx="273265" cy="290399"/>
            <a:chOff x="3978077" y="2196148"/>
            <a:chExt cx="413916" cy="453912"/>
          </a:xfrm>
        </p:grpSpPr>
        <p:sp>
          <p:nvSpPr>
            <p:cNvPr id="119" name="직사각형 11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555319" y="4396998"/>
            <a:ext cx="273265" cy="290399"/>
            <a:chOff x="3978077" y="2196148"/>
            <a:chExt cx="413916" cy="453912"/>
          </a:xfrm>
        </p:grpSpPr>
        <p:sp>
          <p:nvSpPr>
            <p:cNvPr id="123" name="직사각형 12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-1303000" y="311807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120 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46148" y="1091786"/>
            <a:ext cx="4234023" cy="5300144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67972" y="2641399"/>
            <a:ext cx="973665" cy="215444"/>
            <a:chOff x="2155850" y="2750811"/>
            <a:chExt cx="1541929" cy="19881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60828" y="2750811"/>
              <a:ext cx="1117479" cy="198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err="1" smtClean="0">
                  <a:solidFill>
                    <a:srgbClr val="F1F2F6"/>
                  </a:solidFill>
                  <a:latin typeface="+mn-ea"/>
                  <a:ea typeface="+mn-ea"/>
                </a:rPr>
                <a:t>북마크</a:t>
              </a:r>
              <a:r>
                <a:rPr lang="ko-KR" altLang="en-US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(12)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165926" y="2649669"/>
            <a:ext cx="975859" cy="215444"/>
            <a:chOff x="3754132" y="2752953"/>
            <a:chExt cx="1747546" cy="20238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54132" y="2755770"/>
              <a:ext cx="1534681" cy="193758"/>
            </a:xfrm>
            <a:prstGeom prst="roundRect">
              <a:avLst/>
            </a:prstGeom>
            <a:solidFill>
              <a:srgbClr val="22BEC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7883" y="2752953"/>
              <a:ext cx="1613795" cy="20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>
                  <a:solidFill>
                    <a:srgbClr val="F1F2F6"/>
                  </a:solidFill>
                  <a:latin typeface="+mn-ea"/>
                  <a:ea typeface="+mn-ea"/>
                </a:rPr>
                <a:t>인쇄하기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(11)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925626" y="2650223"/>
            <a:ext cx="1101655" cy="221443"/>
            <a:chOff x="2139653" y="2758443"/>
            <a:chExt cx="1634168" cy="19692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solidFill>
              <a:srgbClr val="22BEC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9653" y="2763778"/>
              <a:ext cx="1634168" cy="19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일정 복사하기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(21)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26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17" y="1170783"/>
            <a:ext cx="161087" cy="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773596" y="1691631"/>
            <a:ext cx="1379240" cy="341370"/>
            <a:chOff x="2098936" y="4641453"/>
            <a:chExt cx="1379240" cy="341370"/>
          </a:xfrm>
        </p:grpSpPr>
        <p:sp>
          <p:nvSpPr>
            <p:cNvPr id="145" name="TextBox 144"/>
            <p:cNvSpPr txBox="1"/>
            <p:nvPr/>
          </p:nvSpPr>
          <p:spPr>
            <a:xfrm>
              <a:off x="2641087" y="4725988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등록자 닉네임</a:t>
              </a: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2098936" y="4641453"/>
              <a:ext cx="348489" cy="341370"/>
              <a:chOff x="2098936" y="4641453"/>
              <a:chExt cx="612000" cy="612000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>
                <a:stCxn id="147" idx="1"/>
                <a:endCxn id="147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7"/>
                <a:endCxn id="147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sp>
        <p:nvSpPr>
          <p:cNvPr id="152" name="TextBox 151"/>
          <p:cNvSpPr txBox="1"/>
          <p:nvPr/>
        </p:nvSpPr>
        <p:spPr>
          <a:xfrm>
            <a:off x="482764" y="1164922"/>
            <a:ext cx="16081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여행 타이틀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0</a:t>
            </a:r>
            <a:r>
              <a:rPr lang="ko-KR" altLang="en-US" sz="700" smtClean="0">
                <a:latin typeface="+mn-ea"/>
              </a:rPr>
              <a:t>日 </a:t>
            </a:r>
            <a:r>
              <a:rPr lang="en-US" altLang="ko-KR" sz="700" dirty="0" smtClean="0">
                <a:latin typeface="+mn-ea"/>
              </a:rPr>
              <a:t>(YYYY.MM.DD ~ YYYY.MM.DD)</a:t>
            </a:r>
            <a:endParaRPr lang="ko-KR" altLang="en-US" sz="700"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852681" y="2178098"/>
            <a:ext cx="1144865" cy="442828"/>
            <a:chOff x="3936932" y="1864034"/>
            <a:chExt cx="1144865" cy="442828"/>
          </a:xfrm>
        </p:grpSpPr>
        <p:sp>
          <p:nvSpPr>
            <p:cNvPr id="155" name="TextBox 154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56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10" descr="logo, share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599818" y="2955725"/>
            <a:ext cx="1442163" cy="225365"/>
            <a:chOff x="3192476" y="5735933"/>
            <a:chExt cx="1442163" cy="225365"/>
          </a:xfrm>
        </p:grpSpPr>
        <p:sp>
          <p:nvSpPr>
            <p:cNvPr id="160" name="TextBox 159"/>
            <p:cNvSpPr txBox="1"/>
            <p:nvPr/>
          </p:nvSpPr>
          <p:spPr>
            <a:xfrm>
              <a:off x="3192476" y="573593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일정상세</a:t>
              </a: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4144024" y="5745854"/>
              <a:ext cx="490615" cy="215444"/>
              <a:chOff x="3326118" y="4402610"/>
              <a:chExt cx="490615" cy="215444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3426883" y="440261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rgbClr val="BFBFBF"/>
                    </a:solidFill>
                    <a:latin typeface="+mn-ea"/>
                    <a:ea typeface="+mn-ea"/>
                  </a:rPr>
                  <a:t>리뷰</a:t>
                </a:r>
              </a:p>
            </p:txBody>
          </p:sp>
          <p:pic>
            <p:nvPicPr>
              <p:cNvPr id="169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26118" y="4413568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1" name="직선 연결선 170"/>
          <p:cNvCxnSpPr/>
          <p:nvPr/>
        </p:nvCxnSpPr>
        <p:spPr>
          <a:xfrm>
            <a:off x="509464" y="3237259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742610" y="3240793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789410" y="1588624"/>
            <a:ext cx="1458071" cy="882119"/>
            <a:chOff x="3423507" y="1639076"/>
            <a:chExt cx="1458071" cy="882119"/>
          </a:xfrm>
        </p:grpSpPr>
        <p:grpSp>
          <p:nvGrpSpPr>
            <p:cNvPr id="27" name="그룹 26"/>
            <p:cNvGrpSpPr/>
            <p:nvPr/>
          </p:nvGrpSpPr>
          <p:grpSpPr>
            <a:xfrm>
              <a:off x="3423507" y="1639076"/>
              <a:ext cx="1458071" cy="261610"/>
              <a:chOff x="2949128" y="1753043"/>
              <a:chExt cx="1458071" cy="261610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949128" y="178173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latin typeface="+mn-ea"/>
                    <a:ea typeface="+mn-ea"/>
                  </a:rPr>
                  <a:t>전체 여행예산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07969" y="1753043"/>
                <a:ext cx="6992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100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¥ 54.00 </a:t>
                </a:r>
                <a:endParaRPr lang="ko-KR" altLang="en-US" sz="1000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3542628" y="1874864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명소   </a:t>
              </a:r>
              <a:r>
                <a:rPr lang="en-US" altLang="ko-KR" dirty="0" smtClean="0">
                  <a:latin typeface="+mn-ea"/>
                  <a:ea typeface="+mn-ea"/>
                </a:rPr>
                <a:t>:  51,2342 CNY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맛집</a:t>
              </a:r>
              <a:r>
                <a:rPr lang="ko-KR" altLang="en-US" dirty="0" smtClean="0">
                  <a:latin typeface="+mn-ea"/>
                  <a:ea typeface="+mn-ea"/>
                </a:rPr>
                <a:t>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숙소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74683" y="1633283"/>
            <a:ext cx="279533" cy="187467"/>
            <a:chOff x="6311000" y="1506581"/>
            <a:chExt cx="557160" cy="224381"/>
          </a:xfrm>
        </p:grpSpPr>
        <p:sp>
          <p:nvSpPr>
            <p:cNvPr id="176" name="직사각형 175"/>
            <p:cNvSpPr/>
            <p:nvPr/>
          </p:nvSpPr>
          <p:spPr>
            <a:xfrm>
              <a:off x="6311000" y="1530656"/>
              <a:ext cx="554989" cy="173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85971" y="1528354"/>
              <a:ext cx="282189" cy="20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40924" y="1506581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186481" y="1805316"/>
            <a:ext cx="483440" cy="443486"/>
            <a:chOff x="6408530" y="1530656"/>
            <a:chExt cx="420014" cy="200305"/>
          </a:xfrm>
        </p:grpSpPr>
        <p:sp>
          <p:nvSpPr>
            <p:cNvPr id="180" name="직사각형 179"/>
            <p:cNvSpPr/>
            <p:nvPr/>
          </p:nvSpPr>
          <p:spPr>
            <a:xfrm>
              <a:off x="6408530" y="1530656"/>
              <a:ext cx="420014" cy="200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454151" y="1537449"/>
              <a:ext cx="327561" cy="18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KRW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USD</a:t>
              </a:r>
            </a:p>
          </p:txBody>
        </p:sp>
      </p:grpSp>
      <p:grpSp>
        <p:nvGrpSpPr>
          <p:cNvPr id="183" name="그룹 182"/>
          <p:cNvGrpSpPr/>
          <p:nvPr/>
        </p:nvGrpSpPr>
        <p:grpSpPr>
          <a:xfrm rot="5400000" flipV="1">
            <a:off x="-741410" y="5067480"/>
            <a:ext cx="2498648" cy="167992"/>
            <a:chOff x="2632390" y="1353456"/>
            <a:chExt cx="1542325" cy="9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2681161" y="1388968"/>
              <a:ext cx="1493554" cy="674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모서리가 둥근 직사각형 184"/>
            <p:cNvSpPr/>
            <p:nvPr/>
          </p:nvSpPr>
          <p:spPr>
            <a:xfrm>
              <a:off x="2632390" y="1394477"/>
              <a:ext cx="1476000" cy="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26361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30128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89561" y="1353456"/>
              <a:ext cx="90000" cy="90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39407" y="3285311"/>
            <a:ext cx="11288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DAY 1.  </a:t>
            </a:r>
            <a:r>
              <a:rPr lang="en-US" altLang="ko-KR" sz="700" dirty="0" smtClean="0">
                <a:latin typeface="+mn-ea"/>
              </a:rPr>
              <a:t>YYYY.MM.DD</a:t>
            </a:r>
            <a:endParaRPr lang="en-US" altLang="ko-KR" sz="7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8h 30min  / 15 Km</a:t>
            </a:r>
            <a:endParaRPr lang="ko-KR" altLang="en-US" sz="700">
              <a:latin typeface="+mn-ea"/>
            </a:endParaRPr>
          </a:p>
        </p:txBody>
      </p:sp>
      <p:pic>
        <p:nvPicPr>
          <p:cNvPr id="194" name="Picture 4" descr="landmark, location, map, marker, navigation, pin, point of interest, point of view, sightsee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" y="3848147"/>
            <a:ext cx="298053" cy="2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6" descr="bag, buy, mall, shop, shopping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8" y="4359996"/>
            <a:ext cx="348154" cy="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10" descr="cutlery, dinner, eat, eating, fork, knive, lunch, restaurant, spoon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7" y="50541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706265" y="384836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6008" y="4134493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706265" y="4441853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26008" y="4727986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698514" y="5106139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18257" y="539227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1425113" y="3831153"/>
            <a:ext cx="2998985" cy="396231"/>
            <a:chOff x="3825676" y="2043748"/>
            <a:chExt cx="3401080" cy="453912"/>
          </a:xfrm>
        </p:grpSpPr>
        <p:sp>
          <p:nvSpPr>
            <p:cNvPr id="208" name="직사각형 207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82390" y="3856614"/>
            <a:ext cx="1217568" cy="345218"/>
            <a:chOff x="-1258659" y="5534030"/>
            <a:chExt cx="1217568" cy="345218"/>
          </a:xfrm>
        </p:grpSpPr>
        <p:sp>
          <p:nvSpPr>
            <p:cNvPr id="219" name="직사각형 218"/>
            <p:cNvSpPr/>
            <p:nvPr/>
          </p:nvSpPr>
          <p:spPr>
            <a:xfrm>
              <a:off x="-1258659" y="5534030"/>
              <a:ext cx="1217568" cy="345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3" name="그룹 222"/>
          <p:cNvGrpSpPr/>
          <p:nvPr/>
        </p:nvGrpSpPr>
        <p:grpSpPr>
          <a:xfrm>
            <a:off x="1434943" y="4384093"/>
            <a:ext cx="2992561" cy="396231"/>
            <a:chOff x="-1258660" y="5499951"/>
            <a:chExt cx="2992561" cy="396231"/>
          </a:xfrm>
        </p:grpSpPr>
        <p:sp>
          <p:nvSpPr>
            <p:cNvPr id="224" name="직사각형 223"/>
            <p:cNvSpPr/>
            <p:nvPr/>
          </p:nvSpPr>
          <p:spPr>
            <a:xfrm>
              <a:off x="-1258660" y="5499951"/>
              <a:ext cx="2992561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5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1428519" y="5038972"/>
            <a:ext cx="2998985" cy="396231"/>
            <a:chOff x="3825676" y="2043748"/>
            <a:chExt cx="3401080" cy="453912"/>
          </a:xfrm>
        </p:grpSpPr>
        <p:sp>
          <p:nvSpPr>
            <p:cNvPr id="227" name="직사각형 226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1" name="직선 연결선 23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2934569" y="5760725"/>
            <a:ext cx="1365632" cy="589129"/>
            <a:chOff x="4199054" y="5268684"/>
            <a:chExt cx="1235361" cy="975978"/>
          </a:xfrm>
        </p:grpSpPr>
        <p:sp>
          <p:nvSpPr>
            <p:cNvPr id="247" name="직사각형 246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4210454" y="5599675"/>
              <a:ext cx="868779" cy="560864"/>
              <a:chOff x="4278190" y="5633543"/>
              <a:chExt cx="868779" cy="560864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4278190" y="5633543"/>
                <a:ext cx="868779" cy="56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/>
                <a:r>
                  <a:rPr lang="en-US" altLang="ko-KR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5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4701238" y="5814498"/>
                <a:ext cx="312059" cy="35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49" name="TextBox 248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527511" y="5743792"/>
            <a:ext cx="1298357" cy="607707"/>
            <a:chOff x="1952865" y="5172755"/>
            <a:chExt cx="1442939" cy="1235657"/>
          </a:xfrm>
        </p:grpSpPr>
        <p:sp>
          <p:nvSpPr>
            <p:cNvPr id="253" name="직사각형 25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289928" y="5415919"/>
              <a:ext cx="742511" cy="400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pic>
        <p:nvPicPr>
          <p:cNvPr id="257" name="Picture 2" descr="curso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4370730" y="6022322"/>
            <a:ext cx="215389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extBox 258"/>
          <p:cNvSpPr txBox="1"/>
          <p:nvPr/>
        </p:nvSpPr>
        <p:spPr>
          <a:xfrm>
            <a:off x="614947" y="5958516"/>
            <a:ext cx="7713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추천상품</a:t>
            </a:r>
            <a:r>
              <a:rPr lang="en-US" altLang="ko-KR" sz="1000" dirty="0" smtClean="0">
                <a:latin typeface="+mn-ea"/>
                <a:ea typeface="+mn-ea"/>
              </a:rPr>
              <a:t>!!</a:t>
            </a: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300983" y="11437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318565" y="167893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2" name="타원형 설명선 81"/>
          <p:cNvSpPr/>
          <p:nvPr/>
        </p:nvSpPr>
        <p:spPr bwMode="auto">
          <a:xfrm>
            <a:off x="335028" y="220792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2579439" y="15432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 bwMode="auto">
          <a:xfrm>
            <a:off x="349265" y="26159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360089" y="294881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3" name="타원형 설명선 92"/>
          <p:cNvSpPr/>
          <p:nvPr/>
        </p:nvSpPr>
        <p:spPr bwMode="auto">
          <a:xfrm>
            <a:off x="175552" y="33177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4" name="타원형 설명선 93"/>
          <p:cNvSpPr/>
          <p:nvPr/>
        </p:nvSpPr>
        <p:spPr bwMode="auto">
          <a:xfrm>
            <a:off x="172363" y="38339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5" name="타원형 설명선 94"/>
          <p:cNvSpPr/>
          <p:nvPr/>
        </p:nvSpPr>
        <p:spPr bwMode="auto">
          <a:xfrm>
            <a:off x="1274472" y="366771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202426" y="4295591"/>
            <a:ext cx="303288" cy="215444"/>
            <a:chOff x="-277970" y="4804569"/>
            <a:chExt cx="303288" cy="215444"/>
          </a:xfrm>
        </p:grpSpPr>
        <p:sp>
          <p:nvSpPr>
            <p:cNvPr id="97" name="타원형 설명선 96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228598" y="4948905"/>
            <a:ext cx="303288" cy="215444"/>
            <a:chOff x="-277970" y="4804569"/>
            <a:chExt cx="303288" cy="215444"/>
          </a:xfrm>
        </p:grpSpPr>
        <p:sp>
          <p:nvSpPr>
            <p:cNvPr id="262" name="타원형 설명선 261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396811" y="5853337"/>
            <a:ext cx="303288" cy="215444"/>
            <a:chOff x="-277970" y="4804569"/>
            <a:chExt cx="303288" cy="215444"/>
          </a:xfrm>
        </p:grpSpPr>
        <p:sp>
          <p:nvSpPr>
            <p:cNvPr id="265" name="타원형 설명선 264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12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5558056" y="3235462"/>
            <a:ext cx="303288" cy="215444"/>
            <a:chOff x="-277970" y="4804569"/>
            <a:chExt cx="303288" cy="215444"/>
          </a:xfrm>
        </p:grpSpPr>
        <p:sp>
          <p:nvSpPr>
            <p:cNvPr id="268" name="타원형 설명선 26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13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69872" y="1153478"/>
            <a:ext cx="877012" cy="219399"/>
            <a:chOff x="3927319" y="1192228"/>
            <a:chExt cx="877012" cy="219399"/>
          </a:xfrm>
        </p:grpSpPr>
        <p:grpSp>
          <p:nvGrpSpPr>
            <p:cNvPr id="162" name="그룹 161"/>
            <p:cNvGrpSpPr/>
            <p:nvPr/>
          </p:nvGrpSpPr>
          <p:grpSpPr>
            <a:xfrm>
              <a:off x="3927319" y="1196183"/>
              <a:ext cx="417031" cy="215444"/>
              <a:chOff x="3801493" y="2740387"/>
              <a:chExt cx="746809" cy="202386"/>
            </a:xfrm>
          </p:grpSpPr>
          <p:sp>
            <p:nvSpPr>
              <p:cNvPr id="163" name="모서리가 둥근 직사각형 162"/>
              <p:cNvSpPr/>
              <p:nvPr/>
            </p:nvSpPr>
            <p:spPr>
              <a:xfrm>
                <a:off x="3869080" y="2755355"/>
                <a:ext cx="571893" cy="160617"/>
              </a:xfrm>
              <a:prstGeom prst="roundRect">
                <a:avLst/>
              </a:prstGeom>
              <a:solidFill>
                <a:srgbClr val="22BEC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801493" y="2740387"/>
                <a:ext cx="746809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수정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4208432" y="1192228"/>
              <a:ext cx="595899" cy="215444"/>
              <a:chOff x="3670402" y="2739531"/>
              <a:chExt cx="1067119" cy="202386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3869079" y="2755355"/>
                <a:ext cx="622042" cy="164464"/>
              </a:xfrm>
              <a:prstGeom prst="roundRect">
                <a:avLst/>
              </a:prstGeom>
              <a:solidFill>
                <a:srgbClr val="22BEC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670402" y="2739531"/>
                <a:ext cx="1067119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삭제</a:t>
                </a:r>
              </a:p>
            </p:txBody>
          </p:sp>
        </p:grpSp>
      </p:grpSp>
      <p:grpSp>
        <p:nvGrpSpPr>
          <p:cNvPr id="181" name="그룹 180"/>
          <p:cNvGrpSpPr/>
          <p:nvPr/>
        </p:nvGrpSpPr>
        <p:grpSpPr>
          <a:xfrm>
            <a:off x="-93529" y="6044783"/>
            <a:ext cx="303288" cy="215444"/>
            <a:chOff x="-277970" y="4804569"/>
            <a:chExt cx="303288" cy="215444"/>
          </a:xfrm>
        </p:grpSpPr>
        <p:sp>
          <p:nvSpPr>
            <p:cNvPr id="189" name="타원형 설명선 188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14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4395415" y="894480"/>
            <a:ext cx="303288" cy="215444"/>
            <a:chOff x="-277970" y="4804569"/>
            <a:chExt cx="303288" cy="215444"/>
          </a:xfrm>
        </p:grpSpPr>
        <p:sp>
          <p:nvSpPr>
            <p:cNvPr id="192" name="타원형 설명선 191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-52250"/>
                <a:gd name="adj2" fmla="val 76788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14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202" name="직선 연결선 201"/>
          <p:cNvCxnSpPr/>
          <p:nvPr/>
        </p:nvCxnSpPr>
        <p:spPr>
          <a:xfrm>
            <a:off x="4558536" y="3326251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6138333" y="3581400"/>
            <a:ext cx="541867" cy="2116667"/>
          </a:xfrm>
          <a:custGeom>
            <a:avLst/>
            <a:gdLst>
              <a:gd name="connsiteX0" fmla="*/ 0 w 541867"/>
              <a:gd name="connsiteY0" fmla="*/ 0 h 2116667"/>
              <a:gd name="connsiteX1" fmla="*/ 541867 w 541867"/>
              <a:gd name="connsiteY1" fmla="*/ 982133 h 2116667"/>
              <a:gd name="connsiteX2" fmla="*/ 397934 w 541867"/>
              <a:gd name="connsiteY2" fmla="*/ 2116667 h 2116667"/>
              <a:gd name="connsiteX3" fmla="*/ 397934 w 541867"/>
              <a:gd name="connsiteY3" fmla="*/ 2116667 h 211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116667">
                <a:moveTo>
                  <a:pt x="0" y="0"/>
                </a:moveTo>
                <a:lnTo>
                  <a:pt x="541867" y="982133"/>
                </a:lnTo>
                <a:lnTo>
                  <a:pt x="397934" y="2116667"/>
                </a:lnTo>
                <a:lnTo>
                  <a:pt x="397934" y="2116667"/>
                </a:lnTo>
              </a:path>
            </a:pathLst>
          </a:cu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P04-02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다른사용자의 일정 상세페이지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75664"/>
              </p:ext>
            </p:extLst>
          </p:nvPr>
        </p:nvGraphicFramePr>
        <p:xfrm>
          <a:off x="7230533" y="571480"/>
          <a:ext cx="2571367" cy="16941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다른 사용자의 여행일정 상세 페이지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프로필 이미지 선택 시 해당 사용자 페이지 이동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좋아요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공유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리뷰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개수표시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활성화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err="1" smtClean="0"/>
                        <a:t>북마크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일정복사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인쇄하기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개수표시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활성화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1224917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987254" y="3432062"/>
            <a:ext cx="273265" cy="290399"/>
            <a:chOff x="3978077" y="2196148"/>
            <a:chExt cx="413916" cy="453912"/>
          </a:xfrm>
        </p:grpSpPr>
        <p:sp>
          <p:nvSpPr>
            <p:cNvPr id="113" name="직사각형 11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033395" y="231469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97911" y="3021269"/>
            <a:ext cx="325462" cy="455400"/>
            <a:chOff x="5897911" y="3021268"/>
            <a:chExt cx="325462" cy="532047"/>
          </a:xfrm>
        </p:grpSpPr>
        <p:pic>
          <p:nvPicPr>
            <p:cNvPr id="7170" name="Picture 2" descr="editor, flag, notific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314" y="3021268"/>
              <a:ext cx="320059" cy="53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897911" y="3039026"/>
              <a:ext cx="3241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日</a:t>
              </a:r>
              <a:endPara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95772" y="5537633"/>
            <a:ext cx="273265" cy="290399"/>
            <a:chOff x="3978077" y="2196148"/>
            <a:chExt cx="413916" cy="453912"/>
          </a:xfrm>
        </p:grpSpPr>
        <p:sp>
          <p:nvSpPr>
            <p:cNvPr id="119" name="직사각형 11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555319" y="4396998"/>
            <a:ext cx="273265" cy="290399"/>
            <a:chOff x="3978077" y="2196148"/>
            <a:chExt cx="413916" cy="453912"/>
          </a:xfrm>
        </p:grpSpPr>
        <p:sp>
          <p:nvSpPr>
            <p:cNvPr id="123" name="직사각형 12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-1303000" y="311807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120 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48015" y="1117186"/>
            <a:ext cx="4234023" cy="5300144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95240" y="2666799"/>
            <a:ext cx="3373813" cy="223714"/>
            <a:chOff x="1466055" y="2438752"/>
            <a:chExt cx="3373813" cy="223714"/>
          </a:xfrm>
          <a:solidFill>
            <a:srgbClr val="22BECC"/>
          </a:solidFill>
        </p:grpSpPr>
        <p:grpSp>
          <p:nvGrpSpPr>
            <p:cNvPr id="49" name="그룹 48"/>
            <p:cNvGrpSpPr/>
            <p:nvPr/>
          </p:nvGrpSpPr>
          <p:grpSpPr>
            <a:xfrm>
              <a:off x="1466055" y="2438752"/>
              <a:ext cx="973665" cy="215444"/>
              <a:chOff x="2155850" y="2750811"/>
              <a:chExt cx="1541929" cy="198817"/>
            </a:xfrm>
            <a:grpFill/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155850" y="2758443"/>
                <a:ext cx="1541929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60828" y="2750811"/>
                <a:ext cx="1117479" cy="198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북마크</a:t>
                </a:r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(12)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864009" y="2447022"/>
              <a:ext cx="975859" cy="215444"/>
              <a:chOff x="3754132" y="2752953"/>
              <a:chExt cx="1747546" cy="202386"/>
            </a:xfrm>
            <a:grpFill/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754132" y="2755770"/>
                <a:ext cx="1534681" cy="193758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87883" y="2752953"/>
                <a:ext cx="1613795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mtClean="0">
                    <a:solidFill>
                      <a:srgbClr val="F1F2F6"/>
                    </a:solidFill>
                    <a:latin typeface="+mn-ea"/>
                    <a:ea typeface="+mn-ea"/>
                  </a:rPr>
                  <a:t>인쇄하기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(11)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634628" y="2447231"/>
              <a:ext cx="1186634" cy="215235"/>
              <a:chOff x="2155850" y="2758129"/>
              <a:chExt cx="1760224" cy="191399"/>
            </a:xfrm>
            <a:grpFill/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2155850" y="2758443"/>
                <a:ext cx="1541929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5283" y="2758129"/>
                <a:ext cx="1750791" cy="186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일정 복사하기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(21)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26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85" y="1196183"/>
            <a:ext cx="161087" cy="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800864" y="1717031"/>
            <a:ext cx="1379240" cy="341370"/>
            <a:chOff x="2098936" y="4641453"/>
            <a:chExt cx="1379240" cy="341370"/>
          </a:xfrm>
        </p:grpSpPr>
        <p:sp>
          <p:nvSpPr>
            <p:cNvPr id="145" name="TextBox 144"/>
            <p:cNvSpPr txBox="1"/>
            <p:nvPr/>
          </p:nvSpPr>
          <p:spPr>
            <a:xfrm>
              <a:off x="2641087" y="4725988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등록자 닉네임</a:t>
              </a: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2098936" y="4641453"/>
              <a:ext cx="348489" cy="341370"/>
              <a:chOff x="2098936" y="4641453"/>
              <a:chExt cx="612000" cy="612000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>
                <a:stCxn id="147" idx="1"/>
                <a:endCxn id="147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7"/>
                <a:endCxn id="147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sp>
        <p:nvSpPr>
          <p:cNvPr id="152" name="TextBox 151"/>
          <p:cNvSpPr txBox="1"/>
          <p:nvPr/>
        </p:nvSpPr>
        <p:spPr>
          <a:xfrm>
            <a:off x="510032" y="1190322"/>
            <a:ext cx="16081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여행 타이틀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0</a:t>
            </a:r>
            <a:r>
              <a:rPr lang="ko-KR" altLang="en-US" sz="700" smtClean="0">
                <a:latin typeface="+mn-ea"/>
              </a:rPr>
              <a:t>日 </a:t>
            </a:r>
            <a:r>
              <a:rPr lang="en-US" altLang="ko-KR" sz="700" dirty="0" smtClean="0">
                <a:latin typeface="+mn-ea"/>
              </a:rPr>
              <a:t>(YYYY.MM.DD ~ YYYY.MM.DD)</a:t>
            </a:r>
            <a:endParaRPr lang="ko-KR" altLang="en-US" sz="700"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879949" y="2203498"/>
            <a:ext cx="1144865" cy="442828"/>
            <a:chOff x="3936932" y="1864034"/>
            <a:chExt cx="1144865" cy="442828"/>
          </a:xfrm>
        </p:grpSpPr>
        <p:sp>
          <p:nvSpPr>
            <p:cNvPr id="155" name="TextBox 154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56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10" descr="logo, share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627086" y="2981125"/>
            <a:ext cx="1442163" cy="225365"/>
            <a:chOff x="3192476" y="5735933"/>
            <a:chExt cx="1442163" cy="225365"/>
          </a:xfrm>
        </p:grpSpPr>
        <p:sp>
          <p:nvSpPr>
            <p:cNvPr id="160" name="TextBox 159"/>
            <p:cNvSpPr txBox="1"/>
            <p:nvPr/>
          </p:nvSpPr>
          <p:spPr>
            <a:xfrm>
              <a:off x="3192476" y="573593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일정상세</a:t>
              </a: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4144024" y="5745854"/>
              <a:ext cx="490615" cy="215444"/>
              <a:chOff x="3326118" y="4402610"/>
              <a:chExt cx="490615" cy="215444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3426883" y="440261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rgbClr val="BFBFBF"/>
                    </a:solidFill>
                    <a:latin typeface="+mn-ea"/>
                    <a:ea typeface="+mn-ea"/>
                  </a:rPr>
                  <a:t>리뷰</a:t>
                </a:r>
              </a:p>
            </p:txBody>
          </p:sp>
          <p:pic>
            <p:nvPicPr>
              <p:cNvPr id="169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26118" y="4413568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1" name="직선 연결선 170"/>
          <p:cNvCxnSpPr/>
          <p:nvPr/>
        </p:nvCxnSpPr>
        <p:spPr>
          <a:xfrm>
            <a:off x="536732" y="3262659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769878" y="3266193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816678" y="1614024"/>
            <a:ext cx="1458071" cy="882119"/>
            <a:chOff x="3423507" y="1639076"/>
            <a:chExt cx="1458071" cy="882119"/>
          </a:xfrm>
        </p:grpSpPr>
        <p:grpSp>
          <p:nvGrpSpPr>
            <p:cNvPr id="27" name="그룹 26"/>
            <p:cNvGrpSpPr/>
            <p:nvPr/>
          </p:nvGrpSpPr>
          <p:grpSpPr>
            <a:xfrm>
              <a:off x="3423507" y="1639076"/>
              <a:ext cx="1458071" cy="261610"/>
              <a:chOff x="2949128" y="1753043"/>
              <a:chExt cx="1458071" cy="261610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949128" y="178173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latin typeface="+mn-ea"/>
                    <a:ea typeface="+mn-ea"/>
                  </a:rPr>
                  <a:t>전체 여행예산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07969" y="1753043"/>
                <a:ext cx="6992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100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¥ 54.00 </a:t>
                </a:r>
                <a:endParaRPr lang="ko-KR" altLang="en-US" sz="1000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3542628" y="1874864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명소   </a:t>
              </a:r>
              <a:r>
                <a:rPr lang="en-US" altLang="ko-KR" dirty="0" smtClean="0">
                  <a:latin typeface="+mn-ea"/>
                  <a:ea typeface="+mn-ea"/>
                </a:rPr>
                <a:t>:  51,2342 CNY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맛집</a:t>
              </a:r>
              <a:r>
                <a:rPr lang="ko-KR" altLang="en-US" dirty="0" smtClean="0">
                  <a:latin typeface="+mn-ea"/>
                  <a:ea typeface="+mn-ea"/>
                </a:rPr>
                <a:t>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숙소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01951" y="1658683"/>
            <a:ext cx="279533" cy="187467"/>
            <a:chOff x="6311000" y="1506581"/>
            <a:chExt cx="557160" cy="224381"/>
          </a:xfrm>
        </p:grpSpPr>
        <p:sp>
          <p:nvSpPr>
            <p:cNvPr id="176" name="직사각형 175"/>
            <p:cNvSpPr/>
            <p:nvPr/>
          </p:nvSpPr>
          <p:spPr>
            <a:xfrm>
              <a:off x="6311000" y="1530656"/>
              <a:ext cx="554989" cy="173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85971" y="1528354"/>
              <a:ext cx="282189" cy="20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40924" y="1506581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213749" y="1830716"/>
            <a:ext cx="483440" cy="443486"/>
            <a:chOff x="6408530" y="1530656"/>
            <a:chExt cx="420014" cy="200305"/>
          </a:xfrm>
        </p:grpSpPr>
        <p:sp>
          <p:nvSpPr>
            <p:cNvPr id="180" name="직사각형 179"/>
            <p:cNvSpPr/>
            <p:nvPr/>
          </p:nvSpPr>
          <p:spPr>
            <a:xfrm>
              <a:off x="6408530" y="1530656"/>
              <a:ext cx="420014" cy="200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454151" y="1537449"/>
              <a:ext cx="327561" cy="18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KRW</a:t>
              </a:r>
            </a:p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USD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66675" y="3310711"/>
            <a:ext cx="11288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DAY 1.  </a:t>
            </a:r>
            <a:r>
              <a:rPr lang="en-US" altLang="ko-KR" sz="700" dirty="0" smtClean="0">
                <a:latin typeface="+mn-ea"/>
              </a:rPr>
              <a:t>YYYY.MM.DD</a:t>
            </a:r>
            <a:endParaRPr lang="en-US" altLang="ko-KR" sz="7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8h 30min  / 15 Km</a:t>
            </a:r>
            <a:endParaRPr lang="ko-KR" altLang="en-US" sz="70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533" y="387376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3276" y="4159893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733533" y="4467253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53276" y="4753386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25782" y="5131539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h 30min</a:t>
            </a:r>
            <a:endParaRPr lang="ko-KR" altLang="en-US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45525" y="541767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0.6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Km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1452381" y="3856553"/>
            <a:ext cx="2998985" cy="396231"/>
            <a:chOff x="3825676" y="2043748"/>
            <a:chExt cx="3401080" cy="453912"/>
          </a:xfrm>
        </p:grpSpPr>
        <p:sp>
          <p:nvSpPr>
            <p:cNvPr id="208" name="직사각형 207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209658" y="3882014"/>
            <a:ext cx="1217568" cy="345218"/>
            <a:chOff x="-1258659" y="5534030"/>
            <a:chExt cx="1217568" cy="345218"/>
          </a:xfrm>
        </p:grpSpPr>
        <p:sp>
          <p:nvSpPr>
            <p:cNvPr id="219" name="직사각형 218"/>
            <p:cNvSpPr/>
            <p:nvPr/>
          </p:nvSpPr>
          <p:spPr>
            <a:xfrm>
              <a:off x="-1258659" y="5534030"/>
              <a:ext cx="1217568" cy="345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3" name="그룹 222"/>
          <p:cNvGrpSpPr/>
          <p:nvPr/>
        </p:nvGrpSpPr>
        <p:grpSpPr>
          <a:xfrm>
            <a:off x="1462211" y="4409493"/>
            <a:ext cx="2992561" cy="396231"/>
            <a:chOff x="-1258660" y="5499951"/>
            <a:chExt cx="2992561" cy="396231"/>
          </a:xfrm>
        </p:grpSpPr>
        <p:sp>
          <p:nvSpPr>
            <p:cNvPr id="224" name="직사각형 223"/>
            <p:cNvSpPr/>
            <p:nvPr/>
          </p:nvSpPr>
          <p:spPr>
            <a:xfrm>
              <a:off x="-1258660" y="5499951"/>
              <a:ext cx="2992561" cy="3962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5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그룹 225"/>
          <p:cNvGrpSpPr/>
          <p:nvPr/>
        </p:nvGrpSpPr>
        <p:grpSpPr>
          <a:xfrm>
            <a:off x="1455787" y="5064372"/>
            <a:ext cx="2998985" cy="396231"/>
            <a:chOff x="3825676" y="2043748"/>
            <a:chExt cx="3401080" cy="453912"/>
          </a:xfrm>
        </p:grpSpPr>
        <p:sp>
          <p:nvSpPr>
            <p:cNvPr id="227" name="직사각형 226"/>
            <p:cNvSpPr/>
            <p:nvPr/>
          </p:nvSpPr>
          <p:spPr>
            <a:xfrm>
              <a:off x="3825676" y="2043748"/>
              <a:ext cx="3401080" cy="4539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3873783" y="2104894"/>
              <a:ext cx="342054" cy="336406"/>
              <a:chOff x="3978077" y="2196148"/>
              <a:chExt cx="413916" cy="453912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1" name="직선 연결선 230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4211918" y="2102186"/>
              <a:ext cx="727231" cy="3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타이틀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2961837" y="5786125"/>
            <a:ext cx="1365632" cy="589129"/>
            <a:chOff x="4199054" y="5268684"/>
            <a:chExt cx="1235361" cy="975978"/>
          </a:xfrm>
        </p:grpSpPr>
        <p:sp>
          <p:nvSpPr>
            <p:cNvPr id="247" name="직사각형 246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4210454" y="5599675"/>
              <a:ext cx="868779" cy="560864"/>
              <a:chOff x="4278190" y="5633543"/>
              <a:chExt cx="868779" cy="560864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4278190" y="5633543"/>
                <a:ext cx="868779" cy="56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/>
                <a:r>
                  <a:rPr lang="en-US" altLang="ko-KR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5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4701238" y="5814498"/>
                <a:ext cx="312059" cy="35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49" name="TextBox 248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554779" y="5769192"/>
            <a:ext cx="1298357" cy="607707"/>
            <a:chOff x="1952865" y="5172755"/>
            <a:chExt cx="1442939" cy="1235657"/>
          </a:xfrm>
        </p:grpSpPr>
        <p:sp>
          <p:nvSpPr>
            <p:cNvPr id="253" name="직사각형 25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289928" y="5415919"/>
              <a:ext cx="742511" cy="400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pic>
        <p:nvPicPr>
          <p:cNvPr id="257" name="Picture 2" descr="curs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4397998" y="6047722"/>
            <a:ext cx="215389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extBox 258"/>
          <p:cNvSpPr txBox="1"/>
          <p:nvPr/>
        </p:nvSpPr>
        <p:spPr>
          <a:xfrm>
            <a:off x="642215" y="5983916"/>
            <a:ext cx="7713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추천상품</a:t>
            </a:r>
            <a:r>
              <a:rPr lang="en-US" altLang="ko-KR" sz="1000" dirty="0" smtClean="0">
                <a:latin typeface="+mn-ea"/>
                <a:ea typeface="+mn-ea"/>
              </a:rPr>
              <a:t>!!</a:t>
            </a: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362807" y="173482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2" name="타원형 설명선 81"/>
          <p:cNvSpPr/>
          <p:nvPr/>
        </p:nvSpPr>
        <p:spPr bwMode="auto">
          <a:xfrm>
            <a:off x="362296" y="223332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 bwMode="auto">
          <a:xfrm>
            <a:off x="376533" y="26413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-95600" y="1100656"/>
            <a:ext cx="416367" cy="5300144"/>
            <a:chOff x="592070" y="1126056"/>
            <a:chExt cx="416367" cy="5300144"/>
          </a:xfrm>
        </p:grpSpPr>
        <p:sp>
          <p:nvSpPr>
            <p:cNvPr id="135" name="직사각형 134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41" name="직선 연결선 140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/>
            <p:cNvGrpSpPr/>
            <p:nvPr/>
          </p:nvGrpSpPr>
          <p:grpSpPr>
            <a:xfrm>
              <a:off x="592070" y="1294163"/>
              <a:ext cx="108075" cy="82975"/>
              <a:chOff x="928668" y="3820162"/>
              <a:chExt cx="108075" cy="82975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직선 연결선 126"/>
          <p:cNvCxnSpPr/>
          <p:nvPr/>
        </p:nvCxnSpPr>
        <p:spPr>
          <a:xfrm>
            <a:off x="4558536" y="3326251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6138333" y="3581400"/>
            <a:ext cx="541867" cy="2116667"/>
          </a:xfrm>
          <a:custGeom>
            <a:avLst/>
            <a:gdLst>
              <a:gd name="connsiteX0" fmla="*/ 0 w 541867"/>
              <a:gd name="connsiteY0" fmla="*/ 0 h 2116667"/>
              <a:gd name="connsiteX1" fmla="*/ 541867 w 541867"/>
              <a:gd name="connsiteY1" fmla="*/ 982133 h 2116667"/>
              <a:gd name="connsiteX2" fmla="*/ 397934 w 541867"/>
              <a:gd name="connsiteY2" fmla="*/ 2116667 h 2116667"/>
              <a:gd name="connsiteX3" fmla="*/ 397934 w 541867"/>
              <a:gd name="connsiteY3" fmla="*/ 2116667 h 211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116667">
                <a:moveTo>
                  <a:pt x="0" y="0"/>
                </a:moveTo>
                <a:lnTo>
                  <a:pt x="541867" y="982133"/>
                </a:lnTo>
                <a:lnTo>
                  <a:pt x="397934" y="2116667"/>
                </a:lnTo>
                <a:lnTo>
                  <a:pt x="397934" y="2116667"/>
                </a:lnTo>
              </a:path>
            </a:pathLst>
          </a:custGeom>
          <a:noFill/>
          <a:ln>
            <a:solidFill>
              <a:srgbClr val="21B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P04-03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 상세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20309"/>
              </p:ext>
            </p:extLst>
          </p:nvPr>
        </p:nvGraphicFramePr>
        <p:xfrm>
          <a:off x="7264401" y="571477"/>
          <a:ext cx="2571367" cy="44293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상세 리뷰 정렬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쓰기 버튼 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 프로필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 닉네임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리뷰내용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등록 시 이미지 등록 경우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대표이미지 노출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전체 등록 이미지 개수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선택시 이미지 확대 보기 팝업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</a:t>
                      </a:r>
                      <a:r>
                        <a:rPr lang="ko-KR" altLang="en-US" sz="800" dirty="0" err="1" smtClean="0"/>
                        <a:t>더보기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일반 사용자 선택 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신고하기 기능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작성자 선택 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수정 하기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삭제하기 기능 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987254" y="3432062"/>
            <a:ext cx="273265" cy="290399"/>
            <a:chOff x="3978077" y="2196148"/>
            <a:chExt cx="413916" cy="453912"/>
          </a:xfrm>
        </p:grpSpPr>
        <p:sp>
          <p:nvSpPr>
            <p:cNvPr id="113" name="직사각형 11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033395" y="2314694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97911" y="3021269"/>
            <a:ext cx="325462" cy="455400"/>
            <a:chOff x="5897911" y="3021268"/>
            <a:chExt cx="325462" cy="532047"/>
          </a:xfrm>
        </p:grpSpPr>
        <p:pic>
          <p:nvPicPr>
            <p:cNvPr id="7170" name="Picture 2" descr="editor, flag, notific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314" y="3021268"/>
              <a:ext cx="320059" cy="53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897911" y="3039026"/>
              <a:ext cx="3241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日</a:t>
              </a:r>
              <a:endPara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395772" y="5537633"/>
            <a:ext cx="273265" cy="290399"/>
            <a:chOff x="3978077" y="2196148"/>
            <a:chExt cx="413916" cy="453912"/>
          </a:xfrm>
        </p:grpSpPr>
        <p:sp>
          <p:nvSpPr>
            <p:cNvPr id="119" name="직사각형 11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555319" y="4396998"/>
            <a:ext cx="273265" cy="290399"/>
            <a:chOff x="3978077" y="2196148"/>
            <a:chExt cx="413916" cy="453912"/>
          </a:xfrm>
        </p:grpSpPr>
        <p:sp>
          <p:nvSpPr>
            <p:cNvPr id="123" name="직사각형 122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-1303000" y="311807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120 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48012" y="1117186"/>
            <a:ext cx="4234023" cy="5300144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95237" y="2666799"/>
            <a:ext cx="3373813" cy="223714"/>
            <a:chOff x="1466055" y="2438752"/>
            <a:chExt cx="3373813" cy="223714"/>
          </a:xfrm>
        </p:grpSpPr>
        <p:grpSp>
          <p:nvGrpSpPr>
            <p:cNvPr id="49" name="그룹 48"/>
            <p:cNvGrpSpPr/>
            <p:nvPr/>
          </p:nvGrpSpPr>
          <p:grpSpPr>
            <a:xfrm>
              <a:off x="1466055" y="2438752"/>
              <a:ext cx="973665" cy="215444"/>
              <a:chOff x="2155850" y="2750811"/>
              <a:chExt cx="1541929" cy="198817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155850" y="2758443"/>
                <a:ext cx="1541929" cy="19108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60828" y="2750811"/>
                <a:ext cx="1117479" cy="198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북마크</a:t>
                </a:r>
                <a:r>
                  <a:rPr lang="ko-KR" altLang="en-US" smtClean="0">
                    <a:solidFill>
                      <a:srgbClr val="F1F2F6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(12)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864009" y="2447022"/>
              <a:ext cx="975859" cy="215444"/>
              <a:chOff x="3754132" y="2752953"/>
              <a:chExt cx="1747546" cy="20238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754132" y="2755770"/>
                <a:ext cx="1534681" cy="19375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87883" y="2752953"/>
                <a:ext cx="1613795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mtClean="0">
                    <a:solidFill>
                      <a:srgbClr val="F1F2F6"/>
                    </a:solidFill>
                    <a:latin typeface="+mn-ea"/>
                    <a:ea typeface="+mn-ea"/>
                  </a:rPr>
                  <a:t>인쇄하기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(11)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634628" y="2447231"/>
              <a:ext cx="1186634" cy="215235"/>
              <a:chOff x="2155850" y="2758129"/>
              <a:chExt cx="1760224" cy="191399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2155850" y="2758443"/>
                <a:ext cx="1541929" cy="19108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5283" y="2758129"/>
                <a:ext cx="1750791" cy="186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일정 복사하기 </a:t>
                </a:r>
                <a:r>
                  <a:rPr lang="en-US" altLang="ko-KR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(21)</a:t>
                </a:r>
                <a:endParaRPr lang="ko-KR" altLang="en-US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26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82" y="1196183"/>
            <a:ext cx="161087" cy="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800861" y="1717031"/>
            <a:ext cx="1379240" cy="341370"/>
            <a:chOff x="2098936" y="4641453"/>
            <a:chExt cx="1379240" cy="341370"/>
          </a:xfrm>
        </p:grpSpPr>
        <p:sp>
          <p:nvSpPr>
            <p:cNvPr id="145" name="TextBox 144"/>
            <p:cNvSpPr txBox="1"/>
            <p:nvPr/>
          </p:nvSpPr>
          <p:spPr>
            <a:xfrm>
              <a:off x="2641087" y="4725988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등록자 닉네임</a:t>
              </a: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2098936" y="4641453"/>
              <a:ext cx="348489" cy="341370"/>
              <a:chOff x="2098936" y="4641453"/>
              <a:chExt cx="612000" cy="612000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>
                <a:stCxn id="147" idx="1"/>
                <a:endCxn id="147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7"/>
                <a:endCxn id="147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sp>
        <p:nvSpPr>
          <p:cNvPr id="152" name="TextBox 151"/>
          <p:cNvSpPr txBox="1"/>
          <p:nvPr/>
        </p:nvSpPr>
        <p:spPr>
          <a:xfrm>
            <a:off x="510029" y="1190322"/>
            <a:ext cx="16081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여행 타이틀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0</a:t>
            </a:r>
            <a:r>
              <a:rPr lang="ko-KR" altLang="en-US" sz="700" smtClean="0">
                <a:latin typeface="+mn-ea"/>
              </a:rPr>
              <a:t>日 </a:t>
            </a:r>
            <a:r>
              <a:rPr lang="en-US" altLang="ko-KR" sz="700" dirty="0" smtClean="0">
                <a:latin typeface="+mn-ea"/>
              </a:rPr>
              <a:t>(YYYY.MM.DD ~ YYYY.MM.DD)</a:t>
            </a:r>
            <a:endParaRPr lang="ko-KR" altLang="en-US" sz="700"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879946" y="2203498"/>
            <a:ext cx="1144865" cy="442828"/>
            <a:chOff x="3936932" y="1864034"/>
            <a:chExt cx="1144865" cy="442828"/>
          </a:xfrm>
        </p:grpSpPr>
        <p:sp>
          <p:nvSpPr>
            <p:cNvPr id="155" name="TextBox 154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56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10" descr="logo, shar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627083" y="2981125"/>
            <a:ext cx="1442163" cy="225365"/>
            <a:chOff x="3192476" y="5735933"/>
            <a:chExt cx="1442163" cy="225365"/>
          </a:xfrm>
        </p:grpSpPr>
        <p:sp>
          <p:nvSpPr>
            <p:cNvPr id="160" name="TextBox 159"/>
            <p:cNvSpPr txBox="1"/>
            <p:nvPr/>
          </p:nvSpPr>
          <p:spPr>
            <a:xfrm>
              <a:off x="3192476" y="573593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BFBFBF"/>
                  </a:solidFill>
                  <a:latin typeface="+mn-ea"/>
                  <a:ea typeface="+mn-ea"/>
                </a:rPr>
                <a:t>일정상세</a:t>
              </a: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4144024" y="5745854"/>
              <a:ext cx="490615" cy="215444"/>
              <a:chOff x="3326118" y="4402610"/>
              <a:chExt cx="490615" cy="215444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3426883" y="440261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리뷰</a:t>
                </a:r>
              </a:p>
            </p:txBody>
          </p:sp>
          <p:pic>
            <p:nvPicPr>
              <p:cNvPr id="169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26118" y="4413568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2" name="직선 연결선 171"/>
          <p:cNvCxnSpPr/>
          <p:nvPr/>
        </p:nvCxnSpPr>
        <p:spPr>
          <a:xfrm>
            <a:off x="627083" y="3266193"/>
            <a:ext cx="3692816" cy="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388073" y="3266193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816675" y="1614024"/>
            <a:ext cx="1458071" cy="882119"/>
            <a:chOff x="3423507" y="1639076"/>
            <a:chExt cx="1458071" cy="882119"/>
          </a:xfrm>
        </p:grpSpPr>
        <p:grpSp>
          <p:nvGrpSpPr>
            <p:cNvPr id="27" name="그룹 26"/>
            <p:cNvGrpSpPr/>
            <p:nvPr/>
          </p:nvGrpSpPr>
          <p:grpSpPr>
            <a:xfrm>
              <a:off x="3423507" y="1639076"/>
              <a:ext cx="1458071" cy="261610"/>
              <a:chOff x="2949128" y="1753043"/>
              <a:chExt cx="1458071" cy="261610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949128" y="178173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latin typeface="+mn-ea"/>
                    <a:ea typeface="+mn-ea"/>
                  </a:rPr>
                  <a:t>전체 여행예산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07969" y="1753043"/>
                <a:ext cx="6992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100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¥ 54.00 </a:t>
                </a:r>
                <a:endParaRPr lang="ko-KR" altLang="en-US" sz="1000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3542628" y="1874864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명소   </a:t>
              </a:r>
              <a:r>
                <a:rPr lang="en-US" altLang="ko-KR" dirty="0" smtClean="0">
                  <a:latin typeface="+mn-ea"/>
                  <a:ea typeface="+mn-ea"/>
                </a:rPr>
                <a:t>:  51,2342 CNY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맛집</a:t>
              </a:r>
              <a:r>
                <a:rPr lang="ko-KR" altLang="en-US" dirty="0" smtClean="0">
                  <a:latin typeface="+mn-ea"/>
                  <a:ea typeface="+mn-ea"/>
                </a:rPr>
                <a:t>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숙소  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:  51,2342 </a:t>
              </a:r>
              <a:r>
                <a:rPr lang="en-US" altLang="ko-KR" dirty="0" smtClean="0">
                  <a:latin typeface="+mn-ea"/>
                </a:rPr>
                <a:t>CNY</a:t>
              </a:r>
              <a:endParaRPr lang="en-US" altLang="ko-KR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01948" y="1658683"/>
            <a:ext cx="279533" cy="187467"/>
            <a:chOff x="6311000" y="1506581"/>
            <a:chExt cx="557160" cy="224381"/>
          </a:xfrm>
        </p:grpSpPr>
        <p:sp>
          <p:nvSpPr>
            <p:cNvPr id="176" name="직사각형 175"/>
            <p:cNvSpPr/>
            <p:nvPr/>
          </p:nvSpPr>
          <p:spPr>
            <a:xfrm>
              <a:off x="6311000" y="1530656"/>
              <a:ext cx="554989" cy="173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85971" y="1528354"/>
              <a:ext cx="282189" cy="20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40924" y="1506581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CNY</a:t>
              </a:r>
            </a:p>
          </p:txBody>
        </p:sp>
      </p:grpSp>
      <p:sp>
        <p:nvSpPr>
          <p:cNvPr id="75" name="타원형 설명선 74"/>
          <p:cNvSpPr/>
          <p:nvPr/>
        </p:nvSpPr>
        <p:spPr bwMode="auto">
          <a:xfrm>
            <a:off x="1200056" y="289686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3373188" y="320339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3675383" y="3365980"/>
            <a:ext cx="595035" cy="218484"/>
            <a:chOff x="4698891" y="2608411"/>
            <a:chExt cx="595035" cy="218484"/>
          </a:xfrm>
        </p:grpSpPr>
        <p:sp>
          <p:nvSpPr>
            <p:cNvPr id="241" name="모서리가 둥근 직사각형 240"/>
            <p:cNvSpPr/>
            <p:nvPr/>
          </p:nvSpPr>
          <p:spPr>
            <a:xfrm>
              <a:off x="4713325" y="260841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98891" y="26099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리뷰쓰기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1227" y="3674740"/>
            <a:ext cx="3630258" cy="722258"/>
            <a:chOff x="1416956" y="3785636"/>
            <a:chExt cx="3094618" cy="604533"/>
          </a:xfrm>
        </p:grpSpPr>
        <p:grpSp>
          <p:nvGrpSpPr>
            <p:cNvPr id="220" name="그룹 219"/>
            <p:cNvGrpSpPr/>
            <p:nvPr/>
          </p:nvGrpSpPr>
          <p:grpSpPr>
            <a:xfrm>
              <a:off x="1416956" y="3785636"/>
              <a:ext cx="3094618" cy="604533"/>
              <a:chOff x="2105844" y="4742308"/>
              <a:chExt cx="3094618" cy="604533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2105844" y="4742308"/>
                <a:ext cx="3037481" cy="6045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643420" y="4771414"/>
                <a:ext cx="1331227" cy="23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b="1" dirty="0" smtClean="0">
                    <a:latin typeface="+mn-ea"/>
                    <a:ea typeface="+mn-ea"/>
                  </a:rPr>
                  <a:t>평점  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00</a:t>
                </a:r>
                <a:r>
                  <a:rPr lang="ko-KR" altLang="en-US" b="1" smtClean="0">
                    <a:latin typeface="+mn-ea"/>
                    <a:ea typeface="+mn-ea"/>
                  </a:rPr>
                  <a:t>님의 리뷰</a:t>
                </a:r>
                <a:r>
                  <a:rPr lang="en-US" altLang="ko-KR" b="1" dirty="0">
                    <a:latin typeface="+mn-ea"/>
                    <a:ea typeface="+mn-ea"/>
                  </a:rPr>
                  <a:t> 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YYYY.MM.DD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234" name="그룹 233"/>
              <p:cNvGrpSpPr/>
              <p:nvPr/>
            </p:nvGrpSpPr>
            <p:grpSpPr>
              <a:xfrm>
                <a:off x="2217514" y="4855778"/>
                <a:ext cx="348489" cy="341370"/>
                <a:chOff x="2098936" y="4641453"/>
                <a:chExt cx="612000" cy="612000"/>
              </a:xfrm>
            </p:grpSpPr>
            <p:sp>
              <p:nvSpPr>
                <p:cNvPr id="236" name="타원 235"/>
                <p:cNvSpPr/>
                <p:nvPr/>
              </p:nvSpPr>
              <p:spPr>
                <a:xfrm>
                  <a:off x="2098936" y="4641453"/>
                  <a:ext cx="612000" cy="61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7" name="직선 연결선 236"/>
                <p:cNvCxnSpPr>
                  <a:stCxn id="236" idx="1"/>
                  <a:endCxn id="236" idx="5"/>
                </p:cNvCxnSpPr>
                <p:nvPr/>
              </p:nvCxnSpPr>
              <p:spPr>
                <a:xfrm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/>
                <p:cNvCxnSpPr>
                  <a:stCxn id="236" idx="7"/>
                  <a:endCxn id="236" idx="3"/>
                </p:cNvCxnSpPr>
                <p:nvPr/>
              </p:nvCxnSpPr>
              <p:spPr>
                <a:xfrm flipH="1"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/>
                <p:cNvSpPr txBox="1"/>
                <p:nvPr/>
              </p:nvSpPr>
              <p:spPr>
                <a:xfrm>
                  <a:off x="2165882" y="4688533"/>
                  <a:ext cx="49244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프로필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이미지</a:t>
                  </a:r>
                </a:p>
              </p:txBody>
            </p:sp>
          </p:grpSp>
          <p:sp>
            <p:nvSpPr>
              <p:cNvPr id="235" name="TextBox 234"/>
              <p:cNvSpPr txBox="1"/>
              <p:nvPr/>
            </p:nvSpPr>
            <p:spPr>
              <a:xfrm>
                <a:off x="2632130" y="5087350"/>
                <a:ext cx="25683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리뷰 리뷰 리뷰 리뷰 리뷰 </a:t>
                </a:r>
                <a:r>
                  <a:rPr lang="ko-KR" altLang="en-US" dirty="0">
                    <a:latin typeface="+mn-ea"/>
                    <a:ea typeface="+mn-ea"/>
                  </a:rPr>
                  <a:t>리뷰 리뷰 리뷰 리뷰 </a:t>
                </a:r>
                <a:r>
                  <a:rPr lang="ko-KR" altLang="en-US" dirty="0" smtClean="0">
                    <a:latin typeface="+mn-ea"/>
                    <a:ea typeface="+mn-ea"/>
                  </a:rPr>
                  <a:t>리뷰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260" name="Picture 2" descr="more, ver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11068" y="3797992"/>
              <a:ext cx="271798" cy="27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5" name="그룹 314"/>
          <p:cNvGrpSpPr/>
          <p:nvPr/>
        </p:nvGrpSpPr>
        <p:grpSpPr>
          <a:xfrm>
            <a:off x="659797" y="4617976"/>
            <a:ext cx="3552922" cy="1715089"/>
            <a:chOff x="2105844" y="4742307"/>
            <a:chExt cx="3072966" cy="1532269"/>
          </a:xfrm>
        </p:grpSpPr>
        <p:sp>
          <p:nvSpPr>
            <p:cNvPr id="316" name="직사각형 315"/>
            <p:cNvSpPr/>
            <p:nvPr/>
          </p:nvSpPr>
          <p:spPr>
            <a:xfrm>
              <a:off x="2105844" y="4742307"/>
              <a:ext cx="3037481" cy="1532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217514" y="4855778"/>
              <a:ext cx="348489" cy="341370"/>
              <a:chOff x="2098936" y="4641453"/>
              <a:chExt cx="612000" cy="612000"/>
            </a:xfrm>
          </p:grpSpPr>
          <p:sp>
            <p:nvSpPr>
              <p:cNvPr id="319" name="타원 318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0" name="직선 연결선 319"/>
              <p:cNvCxnSpPr>
                <a:stCxn id="319" idx="1"/>
                <a:endCxn id="319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>
                <a:stCxn id="319" idx="7"/>
                <a:endCxn id="319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sp>
          <p:nvSpPr>
            <p:cNvPr id="318" name="TextBox 317"/>
            <p:cNvSpPr txBox="1"/>
            <p:nvPr/>
          </p:nvSpPr>
          <p:spPr>
            <a:xfrm>
              <a:off x="2610478" y="5059002"/>
              <a:ext cx="25683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lt"/>
                  <a:ea typeface="+mn-ea"/>
                </a:rPr>
                <a:t>리뷰 리뷰 리뷰 리뷰 리뷰 </a:t>
              </a:r>
              <a:r>
                <a:rPr lang="ko-KR" altLang="en-US" dirty="0">
                  <a:latin typeface="+mn-ea"/>
                  <a:ea typeface="+mn-ea"/>
                </a:rPr>
                <a:t>리뷰 리뷰 리뷰 리뷰 </a:t>
              </a:r>
              <a:r>
                <a:rPr lang="ko-KR" altLang="en-US" dirty="0" smtClean="0">
                  <a:latin typeface="+mn-ea"/>
                  <a:ea typeface="+mn-ea"/>
                </a:rPr>
                <a:t>리뷰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pic>
        <p:nvPicPr>
          <p:cNvPr id="323" name="Picture 2" descr="more, ver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22837" y="4657512"/>
            <a:ext cx="314249" cy="3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4" name="그룹 323"/>
          <p:cNvGrpSpPr/>
          <p:nvPr/>
        </p:nvGrpSpPr>
        <p:grpSpPr>
          <a:xfrm>
            <a:off x="810728" y="5410563"/>
            <a:ext cx="3233522" cy="875890"/>
            <a:chOff x="2150056" y="1512668"/>
            <a:chExt cx="1507282" cy="1219643"/>
          </a:xfrm>
        </p:grpSpPr>
        <p:grpSp>
          <p:nvGrpSpPr>
            <p:cNvPr id="325" name="그룹 324"/>
            <p:cNvGrpSpPr/>
            <p:nvPr/>
          </p:nvGrpSpPr>
          <p:grpSpPr>
            <a:xfrm>
              <a:off x="2150056" y="1512668"/>
              <a:ext cx="1507282" cy="1219643"/>
              <a:chOff x="3978077" y="2196148"/>
              <a:chExt cx="413916" cy="453912"/>
            </a:xfrm>
          </p:grpSpPr>
          <p:sp>
            <p:nvSpPr>
              <p:cNvPr id="329" name="직사각형 328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0" name="직선 연결선 329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모서리가 둥근 직사각형 325"/>
            <p:cNvSpPr/>
            <p:nvPr/>
          </p:nvSpPr>
          <p:spPr>
            <a:xfrm>
              <a:off x="3316077" y="2207505"/>
              <a:ext cx="317758" cy="493183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7" name="Picture 2" descr="album, gallery, image, images, photos, pictures icon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326" y="2186568"/>
              <a:ext cx="123651" cy="506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" name="TextBox 327"/>
            <p:cNvSpPr txBox="1"/>
            <p:nvPr/>
          </p:nvSpPr>
          <p:spPr>
            <a:xfrm>
              <a:off x="3303412" y="2284039"/>
              <a:ext cx="253291" cy="43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+13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2" name="타원형 설명선 81"/>
          <p:cNvSpPr/>
          <p:nvPr/>
        </p:nvSpPr>
        <p:spPr bwMode="auto">
          <a:xfrm>
            <a:off x="504044" y="35295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537083" y="452656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 bwMode="auto">
          <a:xfrm>
            <a:off x="3828361" y="37008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-95600" y="1100656"/>
            <a:ext cx="416367" cy="5300144"/>
            <a:chOff x="592070" y="1126056"/>
            <a:chExt cx="416367" cy="5300144"/>
          </a:xfrm>
        </p:grpSpPr>
        <p:sp>
          <p:nvSpPr>
            <p:cNvPr id="128" name="직사각형 127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그룹 129"/>
            <p:cNvGrpSpPr/>
            <p:nvPr/>
          </p:nvGrpSpPr>
          <p:grpSpPr>
            <a:xfrm>
              <a:off x="592070" y="1294163"/>
              <a:ext cx="108075" cy="82975"/>
              <a:chOff x="928668" y="3820162"/>
              <a:chExt cx="108075" cy="82975"/>
            </a:xfrm>
          </p:grpSpPr>
          <p:cxnSp>
            <p:nvCxnSpPr>
              <p:cNvPr id="131" name="직선 연결선 130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직선 연결선 136"/>
          <p:cNvCxnSpPr/>
          <p:nvPr/>
        </p:nvCxnSpPr>
        <p:spPr>
          <a:xfrm>
            <a:off x="4558536" y="3326251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255029" y="4698854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평점  </a:t>
            </a:r>
            <a:r>
              <a:rPr lang="en-US" altLang="ko-KR" b="1" dirty="0" smtClean="0">
                <a:latin typeface="+mn-ea"/>
                <a:ea typeface="+mn-ea"/>
              </a:rPr>
              <a:t>00</a:t>
            </a:r>
            <a:r>
              <a:rPr lang="ko-KR" altLang="en-US" b="1" smtClean="0">
                <a:latin typeface="+mn-ea"/>
                <a:ea typeface="+mn-ea"/>
              </a:rPr>
              <a:t>님의 리뷰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YYYY.MM.DD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93000"/>
              </p:ext>
            </p:extLst>
          </p:nvPr>
        </p:nvGraphicFramePr>
        <p:xfrm>
          <a:off x="999950" y="1925599"/>
          <a:ext cx="6035850" cy="333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75"/>
                <a:gridCol w="1005975"/>
                <a:gridCol w="1005975"/>
                <a:gridCol w="1005975"/>
                <a:gridCol w="1005975"/>
                <a:gridCol w="1005975"/>
              </a:tblGrid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dirty="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월</a:t>
                      </a:r>
                      <a:r>
                        <a:rPr lang="en-US" altLang="ko-KR" sz="1000" dirty="0" smtClean="0">
                          <a:solidFill>
                            <a:srgbClr val="21BDCB"/>
                          </a:solidFill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rgbClr val="21BDCB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rgbClr val="21BDCB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장소개수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 hours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P05-01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전체일정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2871" y="1848984"/>
            <a:ext cx="348154" cy="2548014"/>
            <a:chOff x="122871" y="1848984"/>
            <a:chExt cx="348154" cy="2548014"/>
          </a:xfrm>
        </p:grpSpPr>
        <p:pic>
          <p:nvPicPr>
            <p:cNvPr id="61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8" name="그룹 67"/>
            <p:cNvGrpSpPr/>
            <p:nvPr/>
          </p:nvGrpSpPr>
          <p:grpSpPr>
            <a:xfrm>
              <a:off x="137827" y="4101411"/>
              <a:ext cx="307658" cy="295587"/>
              <a:chOff x="7630335" y="2875175"/>
              <a:chExt cx="1219200" cy="1219201"/>
            </a:xfrm>
          </p:grpSpPr>
          <p:pic>
            <p:nvPicPr>
              <p:cNvPr id="72" name="Picture 18" descr="add, new, plu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075" y="3136595"/>
                <a:ext cx="351719" cy="35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0" descr="pi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0335" y="2875175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1485"/>
              </p:ext>
            </p:extLst>
          </p:nvPr>
        </p:nvGraphicFramePr>
        <p:xfrm>
          <a:off x="7264401" y="571477"/>
          <a:ext cx="2571367" cy="34491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일정만들기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ko-KR" altLang="en-US" sz="800" smtClean="0"/>
                        <a:t>전체일정 선택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전체일정 창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전체화면 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전체 여행기간 표시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“0</a:t>
                      </a:r>
                      <a:r>
                        <a:rPr lang="ko-KR" altLang="en-US" sz="800" baseline="0" smtClean="0"/>
                        <a:t>일 </a:t>
                      </a:r>
                      <a:r>
                        <a:rPr lang="en-US" altLang="ko-KR" sz="800" baseline="0" dirty="0" smtClean="0"/>
                        <a:t>(YYYYY.MM.DD~YYYY.MM.DD)”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최대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smtClean="0"/>
                        <a:t>일 노출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이후 좌우 날짜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-”0</a:t>
                      </a:r>
                      <a:r>
                        <a:rPr lang="ko-KR" altLang="en-US" sz="800" smtClean="0"/>
                        <a:t>월</a:t>
                      </a:r>
                      <a:r>
                        <a:rPr lang="en-US" altLang="ko-KR" sz="800" dirty="0" smtClean="0"/>
                        <a:t>0</a:t>
                      </a:r>
                      <a:r>
                        <a:rPr lang="ko-KR" altLang="en-US" sz="800" smtClean="0"/>
                        <a:t>일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smtClean="0"/>
                        <a:t>날짜 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날짜</a:t>
                      </a:r>
                      <a:r>
                        <a:rPr lang="ko-KR" altLang="en-US" sz="800" baseline="0" dirty="0" smtClean="0"/>
                        <a:t> 구성 장소개수 및 구성 시간 표시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장소명</a:t>
                      </a:r>
                      <a:r>
                        <a:rPr lang="ko-KR" altLang="en-US" sz="800" dirty="0" smtClean="0"/>
                        <a:t> 및 카테고리 아이콘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메모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메모표시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smtClean="0"/>
                        <a:t>메모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둘다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각 구성장소 및 메모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Drag</a:t>
                      </a:r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&amp; drop</a:t>
                      </a:r>
                      <a:r>
                        <a:rPr lang="ko-KR" altLang="en-US" sz="800" smtClean="0"/>
                        <a:t>으로 날짜 및 순서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520903" y="1126056"/>
            <a:ext cx="479067" cy="5300144"/>
            <a:chOff x="529370" y="1126056"/>
            <a:chExt cx="479067" cy="5300144"/>
          </a:xfrm>
        </p:grpSpPr>
        <p:sp>
          <p:nvSpPr>
            <p:cNvPr id="100" name="직사각형 99"/>
            <p:cNvSpPr/>
            <p:nvPr/>
          </p:nvSpPr>
          <p:spPr>
            <a:xfrm>
              <a:off x="529370" y="1126057"/>
              <a:ext cx="251359" cy="530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592070" y="1294163"/>
              <a:ext cx="108075" cy="82975"/>
              <a:chOff x="928668" y="3820162"/>
              <a:chExt cx="108075" cy="82975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직사각형 19"/>
          <p:cNvSpPr/>
          <p:nvPr/>
        </p:nvSpPr>
        <p:spPr>
          <a:xfrm>
            <a:off x="-1303000" y="311807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120 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6" name="Picture 24" descr="close, delete, remo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20" y="1201247"/>
            <a:ext cx="161087" cy="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12050" y="1249163"/>
            <a:ext cx="2347116" cy="29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1BDCB"/>
                </a:solidFill>
                <a:latin typeface="+mn-ea"/>
              </a:rPr>
              <a:t>0</a:t>
            </a:r>
            <a:r>
              <a:rPr lang="ko-KR" altLang="en-US" sz="1000" b="1" smtClean="0">
                <a:solidFill>
                  <a:srgbClr val="21BDCB"/>
                </a:solidFill>
                <a:latin typeface="+mn-ea"/>
              </a:rPr>
              <a:t>日 </a:t>
            </a:r>
            <a:r>
              <a:rPr lang="en-US" altLang="ko-KR" sz="1000" b="1" dirty="0" smtClean="0">
                <a:solidFill>
                  <a:srgbClr val="21BDCB"/>
                </a:solidFill>
                <a:latin typeface="+mn-ea"/>
              </a:rPr>
              <a:t>(YYYY.MM.DD ~ YYYY.MM.DD)</a:t>
            </a:r>
            <a:endParaRPr lang="ko-KR" altLang="en-US" sz="1000" b="1">
              <a:solidFill>
                <a:srgbClr val="21BDCB"/>
              </a:solidFill>
              <a:latin typeface="+mn-ea"/>
            </a:endParaRP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1016036" y="109707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 bwMode="auto">
          <a:xfrm>
            <a:off x="836036" y="177770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2" name="타원형 설명선 81"/>
          <p:cNvSpPr/>
          <p:nvPr/>
        </p:nvSpPr>
        <p:spPr bwMode="auto">
          <a:xfrm>
            <a:off x="811928" y="22430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828186" y="27364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 bwMode="auto">
          <a:xfrm>
            <a:off x="2307780" y="324352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1333530" y="1777703"/>
            <a:ext cx="5472000" cy="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갈매기형 수장 136"/>
          <p:cNvSpPr/>
          <p:nvPr/>
        </p:nvSpPr>
        <p:spPr>
          <a:xfrm rot="10800000">
            <a:off x="1517003" y="1281790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138" name="갈매기형 수장 137"/>
          <p:cNvSpPr/>
          <p:nvPr/>
        </p:nvSpPr>
        <p:spPr>
          <a:xfrm rot="10800000" flipH="1">
            <a:off x="6342915" y="1244444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1009614" y="2705997"/>
            <a:ext cx="988520" cy="834433"/>
            <a:chOff x="-1258659" y="5465004"/>
            <a:chExt cx="964385" cy="834433"/>
          </a:xfrm>
        </p:grpSpPr>
        <p:sp>
          <p:nvSpPr>
            <p:cNvPr id="181" name="직사각형 180"/>
            <p:cNvSpPr/>
            <p:nvPr/>
          </p:nvSpPr>
          <p:spPr>
            <a:xfrm>
              <a:off x="-1258659" y="5465004"/>
              <a:ext cx="964385" cy="834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2" name="Picture 10" descr="compose, create, draft, edit, note, pencil, writ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6798" y="5576548"/>
              <a:ext cx="233989" cy="23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구부러진 연결선 6"/>
          <p:cNvCxnSpPr>
            <a:endCxn id="191" idx="1"/>
          </p:cNvCxnSpPr>
          <p:nvPr/>
        </p:nvCxnSpPr>
        <p:spPr>
          <a:xfrm flipV="1">
            <a:off x="2020621" y="3138223"/>
            <a:ext cx="973339" cy="848912"/>
          </a:xfrm>
          <a:prstGeom prst="curvedConnector3">
            <a:avLst>
              <a:gd name="adj1" fmla="val 50000"/>
            </a:avLst>
          </a:prstGeom>
          <a:ln>
            <a:solidFill>
              <a:srgbClr val="FF5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022457" y="3577262"/>
            <a:ext cx="981831" cy="819737"/>
            <a:chOff x="1022457" y="3577262"/>
            <a:chExt cx="981831" cy="81973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022457" y="3577262"/>
              <a:ext cx="981831" cy="819737"/>
              <a:chOff x="3825677" y="2043747"/>
              <a:chExt cx="1113472" cy="939069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3825677" y="2043747"/>
                <a:ext cx="1106493" cy="9390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200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494" y="3628248"/>
              <a:ext cx="298053" cy="29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2993960" y="2705997"/>
            <a:ext cx="1042391" cy="864446"/>
            <a:chOff x="2397603" y="5419726"/>
            <a:chExt cx="1108124" cy="879473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397603" y="5419726"/>
              <a:ext cx="1108124" cy="879473"/>
              <a:chOff x="3825677" y="2019765"/>
              <a:chExt cx="1256698" cy="1007502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3825677" y="2019765"/>
                <a:ext cx="1256698" cy="100750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2412409" y="5936280"/>
              <a:ext cx="1067916" cy="345218"/>
              <a:chOff x="-1284060" y="5534030"/>
              <a:chExt cx="1067916" cy="345218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-1284060" y="5534030"/>
                <a:ext cx="1067916" cy="3452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9" name="Picture 10" descr="compose, create, draft, edit, note, pencil, write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86798" y="5640560"/>
                <a:ext cx="169977" cy="169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1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10" y="5450266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그룹 203"/>
          <p:cNvGrpSpPr/>
          <p:nvPr/>
        </p:nvGrpSpPr>
        <p:grpSpPr>
          <a:xfrm>
            <a:off x="4006321" y="2705999"/>
            <a:ext cx="1014412" cy="871263"/>
            <a:chOff x="2397603" y="5440662"/>
            <a:chExt cx="1108124" cy="858538"/>
          </a:xfrm>
        </p:grpSpPr>
        <p:grpSp>
          <p:nvGrpSpPr>
            <p:cNvPr id="205" name="그룹 204"/>
            <p:cNvGrpSpPr/>
            <p:nvPr/>
          </p:nvGrpSpPr>
          <p:grpSpPr>
            <a:xfrm>
              <a:off x="2397603" y="5440662"/>
              <a:ext cx="1108124" cy="858538"/>
              <a:chOff x="3825677" y="2043748"/>
              <a:chExt cx="1256698" cy="983519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825677" y="2043748"/>
                <a:ext cx="1256698" cy="9835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211918" y="2102186"/>
                <a:ext cx="727231" cy="31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2421658" y="5940974"/>
              <a:ext cx="1067916" cy="340524"/>
              <a:chOff x="-1274811" y="5538724"/>
              <a:chExt cx="1067916" cy="340524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-1274811" y="5538724"/>
                <a:ext cx="1067916" cy="340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9" name="Picture 10" descr="compose, create, draft, edit, note, pencil, write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86798" y="5640560"/>
                <a:ext cx="169977" cy="169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7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10" y="5450266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5" name="직선 연결선 64"/>
          <p:cNvCxnSpPr/>
          <p:nvPr/>
        </p:nvCxnSpPr>
        <p:spPr>
          <a:xfrm>
            <a:off x="7149336" y="2904443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P06-01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등록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09682"/>
              </p:ext>
            </p:extLst>
          </p:nvPr>
        </p:nvGraphicFramePr>
        <p:xfrm>
          <a:off x="7264401" y="349527"/>
          <a:ext cx="2571367" cy="60801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장소등록 기능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신규장소등록 </a:t>
                      </a:r>
                      <a:r>
                        <a:rPr lang="ko-KR" altLang="en-US" sz="800" dirty="0" err="1" smtClean="0"/>
                        <a:t>창팝업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등록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저작권 확인 내용 표시</a:t>
                      </a:r>
                      <a:endParaRPr lang="en-US" altLang="ko-KR" sz="800" dirty="0" smtClean="0"/>
                    </a:p>
                    <a:p>
                      <a:pPr algn="l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잠깐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!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지금 등록하시는 이미지의 저작권에 대한 책임은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작성자에게 있음을 알려드립니다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저작권 확인 및 출처 표기 부탁 드립니다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!!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필수입력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카테고리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세부타입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기존 </a:t>
                      </a:r>
                      <a:r>
                        <a:rPr lang="en-US" altLang="ko-KR" sz="800" dirty="0" err="1" smtClean="0"/>
                        <a:t>planb</a:t>
                      </a:r>
                      <a:r>
                        <a:rPr lang="ko-KR" altLang="en-US" sz="800" smtClean="0"/>
                        <a:t> 동일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주소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선택입력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태그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운영시간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이용시간 </a:t>
                      </a:r>
                      <a:r>
                        <a:rPr lang="en-US" altLang="ko-KR" sz="800" dirty="0" smtClean="0"/>
                        <a:t>(30</a:t>
                      </a:r>
                      <a:r>
                        <a:rPr lang="ko-KR" altLang="en-US" sz="800" smtClean="0"/>
                        <a:t>분 단위 선택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이용금액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교통정보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홈페이지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연락처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공개여부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공개 </a:t>
                      </a:r>
                      <a:r>
                        <a:rPr lang="en-US" altLang="ko-KR" sz="800" dirty="0" smtClean="0"/>
                        <a:t>default)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관리자에 의해 비공개처리 가능 여부 안내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저작권 및 내용에 따라 관리자에 의해 비공개 처리 될 수 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저장하기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86" name="직사각형 85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L 도형 10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L 도형 98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22871" y="1848984"/>
            <a:ext cx="348154" cy="2548014"/>
            <a:chOff x="122871" y="1848984"/>
            <a:chExt cx="348154" cy="2548014"/>
          </a:xfrm>
        </p:grpSpPr>
        <p:pic>
          <p:nvPicPr>
            <p:cNvPr id="107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그룹 111"/>
            <p:cNvGrpSpPr/>
            <p:nvPr/>
          </p:nvGrpSpPr>
          <p:grpSpPr>
            <a:xfrm>
              <a:off x="137827" y="4101411"/>
              <a:ext cx="307658" cy="295587"/>
              <a:chOff x="7630335" y="2875175"/>
              <a:chExt cx="1219200" cy="1219201"/>
            </a:xfrm>
          </p:grpSpPr>
          <p:pic>
            <p:nvPicPr>
              <p:cNvPr id="114" name="Picture 18" descr="add, new, plu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075" y="3136595"/>
                <a:ext cx="351719" cy="35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0" descr="pi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0335" y="2875175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947776" y="1309365"/>
            <a:ext cx="2750003" cy="4741535"/>
            <a:chOff x="947776" y="1309365"/>
            <a:chExt cx="2750003" cy="4741535"/>
          </a:xfrm>
        </p:grpSpPr>
        <p:sp>
          <p:nvSpPr>
            <p:cNvPr id="122" name="순서도: 문서 121"/>
            <p:cNvSpPr/>
            <p:nvPr/>
          </p:nvSpPr>
          <p:spPr>
            <a:xfrm>
              <a:off x="947776" y="1309365"/>
              <a:ext cx="2750003" cy="4741535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27731" y="1360228"/>
              <a:ext cx="837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신규장소 등록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pic>
          <p:nvPicPr>
            <p:cNvPr id="124" name="Picture 24" descr="close, delete, remov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379" y="1345050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직사각형 124"/>
            <p:cNvSpPr/>
            <p:nvPr/>
          </p:nvSpPr>
          <p:spPr>
            <a:xfrm>
              <a:off x="1104737" y="1663272"/>
              <a:ext cx="2431080" cy="11245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5901" y="1650806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잠깐</a:t>
              </a:r>
              <a:r>
                <a:rPr lang="en-US" altLang="ko-KR" sz="700" dirty="0" smtClean="0">
                  <a:latin typeface="+mn-ea"/>
                  <a:ea typeface="+mn-ea"/>
                </a:rPr>
                <a:t>! </a:t>
              </a:r>
              <a:r>
                <a:rPr lang="ko-KR" altLang="en-US" sz="700" smtClean="0">
                  <a:latin typeface="+mn-ea"/>
                  <a:ea typeface="+mn-ea"/>
                </a:rPr>
                <a:t>지금 등록하시는 이미지의 저작권에 대한 책임은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작성자에게 있음을 알려드립니다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저작권 확인 및 출처 표기 부탁 드립니다</a:t>
              </a:r>
              <a:r>
                <a:rPr lang="en-US" altLang="ko-KR" sz="700" dirty="0" smtClean="0">
                  <a:latin typeface="+mn-ea"/>
                  <a:ea typeface="+mn-ea"/>
                </a:rPr>
                <a:t>!!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014570" y="2079340"/>
              <a:ext cx="540000" cy="540000"/>
              <a:chOff x="3272617" y="2874437"/>
              <a:chExt cx="720000" cy="72000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451317" y="3162718"/>
                <a:ext cx="370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+</a:t>
                </a:r>
                <a:endPara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39280" y="3040801"/>
                <a:ext cx="59503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n-ea"/>
                    <a:ea typeface="+mn-ea"/>
                  </a:rPr>
                  <a:t>사진등록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72617" y="2874437"/>
                <a:ext cx="720000" cy="720000"/>
              </a:xfrm>
              <a:prstGeom prst="ellipse">
                <a:avLst/>
              </a:prstGeom>
              <a:noFill/>
              <a:ln w="6350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09223" y="2885254"/>
              <a:ext cx="2393059" cy="446988"/>
              <a:chOff x="2337945" y="2712579"/>
              <a:chExt cx="2393059" cy="44698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37945" y="2712579"/>
                <a:ext cx="49244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latin typeface="+mn-ea"/>
                    <a:ea typeface="+mn-ea"/>
                  </a:rPr>
                  <a:t>장소명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887478" y="2921204"/>
                <a:ext cx="618054" cy="238363"/>
                <a:chOff x="2887478" y="3524891"/>
                <a:chExt cx="618054" cy="238363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2931608" y="3556342"/>
                  <a:ext cx="530683" cy="15141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887478" y="3524891"/>
                  <a:ext cx="618054" cy="238363"/>
                </a:xfrm>
                <a:prstGeom prst="round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주소검색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1081373" y="3363117"/>
              <a:ext cx="2420909" cy="577788"/>
              <a:chOff x="2310095" y="3172686"/>
              <a:chExt cx="2420909" cy="57778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2333459" y="3395170"/>
                <a:ext cx="2397545" cy="355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310095" y="3172686"/>
                <a:ext cx="11560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카테고리 </a:t>
                </a:r>
                <a:r>
                  <a:rPr lang="en-US" altLang="ko-KR" dirty="0" smtClean="0">
                    <a:latin typeface="+mn-ea"/>
                    <a:ea typeface="+mn-ea"/>
                  </a:rPr>
                  <a:t>/ </a:t>
                </a:r>
                <a:r>
                  <a:rPr lang="ko-KR" altLang="en-US" smtClean="0">
                    <a:latin typeface="+mn-ea"/>
                    <a:ea typeface="+mn-ea"/>
                  </a:rPr>
                  <a:t>세부타입 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47022" y="3448987"/>
                <a:ext cx="9765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카테고리 아이콘 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77776" y="4598784"/>
              <a:ext cx="2420909" cy="604422"/>
              <a:chOff x="2306498" y="4186406"/>
              <a:chExt cx="2420909" cy="60442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329862" y="4435524"/>
                <a:ext cx="2397545" cy="355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06498" y="4186406"/>
                <a:ext cx="631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장소 설명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116945" y="4110774"/>
              <a:ext cx="2341762" cy="438579"/>
              <a:chOff x="2345667" y="3831566"/>
              <a:chExt cx="2341762" cy="43857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2879154" y="3841972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45667" y="3831566"/>
                <a:ext cx="38985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주소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2782019" y="4031782"/>
                <a:ext cx="864000" cy="238363"/>
                <a:chOff x="2851925" y="3526645"/>
                <a:chExt cx="697820" cy="191261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931607" y="3556341"/>
                  <a:ext cx="552441" cy="11554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851925" y="3526645"/>
                  <a:ext cx="697820" cy="191261"/>
                </a:xfrm>
                <a:prstGeom prst="round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지도에서 선택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150" name="TextBox 149"/>
          <p:cNvSpPr txBox="1"/>
          <p:nvPr/>
        </p:nvSpPr>
        <p:spPr>
          <a:xfrm>
            <a:off x="1203390" y="5475004"/>
            <a:ext cx="9989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필수입력 내용</a:t>
            </a:r>
            <a:endParaRPr lang="en-US" altLang="ko-KR" sz="1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3" name="아래쪽 화살표 152"/>
          <p:cNvSpPr/>
          <p:nvPr/>
        </p:nvSpPr>
        <p:spPr>
          <a:xfrm rot="10800000">
            <a:off x="2163320" y="5418293"/>
            <a:ext cx="298036" cy="283334"/>
          </a:xfrm>
          <a:prstGeom prst="downArrow">
            <a:avLst>
              <a:gd name="adj1" fmla="val 52905"/>
              <a:gd name="adj2" fmla="val 5000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719982" y="3270095"/>
            <a:ext cx="459889" cy="911362"/>
            <a:chOff x="3418640" y="4887803"/>
            <a:chExt cx="459889" cy="911362"/>
          </a:xfrm>
        </p:grpSpPr>
        <p:sp>
          <p:nvSpPr>
            <p:cNvPr id="152" name="아래쪽 화살표 151"/>
            <p:cNvSpPr/>
            <p:nvPr/>
          </p:nvSpPr>
          <p:spPr>
            <a:xfrm rot="16200000">
              <a:off x="3216934" y="5137570"/>
              <a:ext cx="911362" cy="411828"/>
            </a:xfrm>
            <a:prstGeom prst="downArrow">
              <a:avLst>
                <a:gd name="adj1" fmla="val 73849"/>
                <a:gd name="adj2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418640" y="51281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계속</a:t>
              </a:r>
              <a:endParaRPr lang="en-US" altLang="ko-KR" sz="9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900" b="1" dirty="0" smtClean="0">
                  <a:solidFill>
                    <a:srgbClr val="FFFFFF"/>
                  </a:solidFill>
                  <a:latin typeface="+mn-ea"/>
                  <a:ea typeface="+mn-ea"/>
                </a:rPr>
                <a:t>연결</a:t>
              </a:r>
              <a:endParaRPr lang="en-US" altLang="ko-KR" sz="900" b="1" dirty="0" smtClean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66583" y="1318973"/>
            <a:ext cx="2909771" cy="4514467"/>
            <a:chOff x="4166583" y="1318973"/>
            <a:chExt cx="2909771" cy="4514467"/>
          </a:xfrm>
        </p:grpSpPr>
        <p:sp>
          <p:nvSpPr>
            <p:cNvPr id="149" name="순서도: 문서 148"/>
            <p:cNvSpPr/>
            <p:nvPr/>
          </p:nvSpPr>
          <p:spPr>
            <a:xfrm flipH="1" flipV="1">
              <a:off x="4221361" y="1318973"/>
              <a:ext cx="2800216" cy="4514467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229791" y="2323726"/>
              <a:ext cx="2800664" cy="24630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9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94334" y="1580737"/>
              <a:ext cx="9989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선택입력 내용</a:t>
              </a:r>
              <a:endParaRPr lang="en-US" altLang="ko-KR" sz="10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아래쪽 화살표 153"/>
            <p:cNvSpPr/>
            <p:nvPr/>
          </p:nvSpPr>
          <p:spPr>
            <a:xfrm rot="10800000" flipV="1">
              <a:off x="5666434" y="1571195"/>
              <a:ext cx="268909" cy="274903"/>
            </a:xfrm>
            <a:prstGeom prst="downArrow">
              <a:avLst>
                <a:gd name="adj1" fmla="val 52905"/>
                <a:gd name="adj2" fmla="val 5000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4323505" y="2737185"/>
              <a:ext cx="2444353" cy="215444"/>
              <a:chOff x="2286651" y="2712579"/>
              <a:chExt cx="2444353" cy="21544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286651" y="271257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운영시간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323785" y="3064928"/>
              <a:ext cx="2444353" cy="217475"/>
              <a:chOff x="4343258" y="2660220"/>
              <a:chExt cx="2444353" cy="217475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343258" y="2662251"/>
                <a:ext cx="2444353" cy="215444"/>
                <a:chOff x="2286651" y="2712579"/>
                <a:chExt cx="2444353" cy="215444"/>
              </a:xfrm>
            </p:grpSpPr>
            <p:sp>
              <p:nvSpPr>
                <p:cNvPr id="163" name="직사각형 162"/>
                <p:cNvSpPr/>
                <p:nvPr/>
              </p:nvSpPr>
              <p:spPr>
                <a:xfrm>
                  <a:off x="2922729" y="2722985"/>
                  <a:ext cx="1808275" cy="1852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286651" y="2712579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이용시간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6499068" y="2660220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089955" y="2672733"/>
                <a:ext cx="48763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1 hour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4335940" y="3366700"/>
              <a:ext cx="2444351" cy="215444"/>
              <a:chOff x="2286653" y="2712579"/>
              <a:chExt cx="2444351" cy="215444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286653" y="271257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이용금액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4335939" y="3706809"/>
              <a:ext cx="2444352" cy="215444"/>
              <a:chOff x="2286652" y="2712579"/>
              <a:chExt cx="2444352" cy="215444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286652" y="271257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교통정보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345295" y="4044126"/>
              <a:ext cx="2444352" cy="215444"/>
              <a:chOff x="2286652" y="2712579"/>
              <a:chExt cx="2444352" cy="21544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286652" y="271257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홈페이지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4383960" y="4373566"/>
              <a:ext cx="2393056" cy="215444"/>
              <a:chOff x="2337948" y="2712579"/>
              <a:chExt cx="2393056" cy="215444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337948" y="2712579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연락처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4427497" y="2426058"/>
              <a:ext cx="2341759" cy="215444"/>
              <a:chOff x="2389245" y="2712579"/>
              <a:chExt cx="2341759" cy="215444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389245" y="2712579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태그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84" name="직사각형 183"/>
            <p:cNvSpPr/>
            <p:nvPr/>
          </p:nvSpPr>
          <p:spPr>
            <a:xfrm>
              <a:off x="4307258" y="4882496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442380" y="4855862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장소정보 공유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87" name="L 도형 186"/>
            <p:cNvSpPr/>
            <p:nvPr/>
          </p:nvSpPr>
          <p:spPr>
            <a:xfrm rot="3205095" flipH="1">
              <a:off x="4366971" y="4822659"/>
              <a:ext cx="92482" cy="185505"/>
            </a:xfrm>
            <a:prstGeom prst="corner">
              <a:avLst>
                <a:gd name="adj1" fmla="val 28184"/>
                <a:gd name="adj2" fmla="val 31480"/>
              </a:avLst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166583" y="5124403"/>
              <a:ext cx="2909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+mn-ea"/>
                  <a:ea typeface="+mn-ea"/>
                </a:rPr>
                <a:t>* </a:t>
              </a:r>
              <a:r>
                <a:rPr lang="ko-KR" altLang="en-US" sz="700" smtClean="0">
                  <a:latin typeface="+mn-ea"/>
                  <a:ea typeface="+mn-ea"/>
                </a:rPr>
                <a:t>저작권 및 내용에 따라 관리자에 의해 비공개 처리 될 수 있습니다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5071909" y="5458777"/>
              <a:ext cx="1142611" cy="252000"/>
              <a:chOff x="7236527" y="2778711"/>
              <a:chExt cx="1142611" cy="25200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490500" y="2778711"/>
                <a:ext cx="612000" cy="252000"/>
              </a:xfrm>
              <a:prstGeom prst="roundRect">
                <a:avLst/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7236527" y="2795375"/>
                <a:ext cx="11426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</a:p>
            </p:txBody>
          </p:sp>
        </p:grpSp>
      </p:grpSp>
      <p:sp>
        <p:nvSpPr>
          <p:cNvPr id="193" name="TextBox 192"/>
          <p:cNvSpPr txBox="1"/>
          <p:nvPr/>
        </p:nvSpPr>
        <p:spPr>
          <a:xfrm>
            <a:off x="4267304" y="1667436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556054" y="4037039"/>
            <a:ext cx="180000" cy="180000"/>
          </a:xfrm>
          <a:prstGeom prst="wedgeEllipseCallout">
            <a:avLst>
              <a:gd name="adj1" fmla="val -72526"/>
              <a:gd name="adj2" fmla="val 572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857776" y="11984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3" name="타원형 설명선 72"/>
          <p:cNvSpPr/>
          <p:nvPr/>
        </p:nvSpPr>
        <p:spPr bwMode="auto">
          <a:xfrm>
            <a:off x="1719572" y="21876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4" name="타원형 설명선 73"/>
          <p:cNvSpPr/>
          <p:nvPr/>
        </p:nvSpPr>
        <p:spPr bwMode="auto">
          <a:xfrm>
            <a:off x="1019223" y="536407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타원형 설명선 74"/>
          <p:cNvSpPr/>
          <p:nvPr/>
        </p:nvSpPr>
        <p:spPr bwMode="auto">
          <a:xfrm>
            <a:off x="6931577" y="1523877"/>
            <a:ext cx="180000" cy="180000"/>
          </a:xfrm>
          <a:prstGeom prst="wedgeEllipseCallout">
            <a:avLst>
              <a:gd name="adj1" fmla="val -72526"/>
              <a:gd name="adj2" fmla="val 62221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6" name="타원형 설명선 75"/>
          <p:cNvSpPr/>
          <p:nvPr/>
        </p:nvSpPr>
        <p:spPr bwMode="auto">
          <a:xfrm>
            <a:off x="4037146" y="47737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타원형 설명선 76"/>
          <p:cNvSpPr/>
          <p:nvPr/>
        </p:nvSpPr>
        <p:spPr bwMode="auto">
          <a:xfrm>
            <a:off x="5077322" y="540316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8" name="타원형 설명선 77"/>
          <p:cNvSpPr/>
          <p:nvPr/>
        </p:nvSpPr>
        <p:spPr bwMode="auto">
          <a:xfrm>
            <a:off x="3209899" y="12140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P06-02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등록주소검색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53825"/>
              </p:ext>
            </p:extLst>
          </p:nvPr>
        </p:nvGraphicFramePr>
        <p:xfrm>
          <a:off x="7264401" y="571477"/>
          <a:ext cx="2571367" cy="28090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장소명</a:t>
                      </a:r>
                      <a:r>
                        <a:rPr lang="ko-KR" altLang="en-US" sz="800" dirty="0" smtClean="0"/>
                        <a:t> 입력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자동완성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장소명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주소</a:t>
                      </a:r>
                      <a:r>
                        <a:rPr lang="en-US" altLang="ko-KR" sz="800" dirty="0" smtClean="0"/>
                        <a:t>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선택 시 주소란 선택 주소 입력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주소검색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입력한 장소의 주소 검색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주소입력 자동완성 선택 시 자동입력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지도에서 위치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위치 선택 핀 생성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 위치 주소 자동입력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영문기준 입력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중문 데이터 있는경우 중문반영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86" name="직사각형 85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L 도형 100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L 도형 98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22871" y="1137300"/>
            <a:ext cx="1972469" cy="2791374"/>
            <a:chOff x="122871" y="1137300"/>
            <a:chExt cx="1972469" cy="2791374"/>
          </a:xfrm>
        </p:grpSpPr>
        <p:pic>
          <p:nvPicPr>
            <p:cNvPr id="107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그룹 111"/>
            <p:cNvGrpSpPr/>
            <p:nvPr/>
          </p:nvGrpSpPr>
          <p:grpSpPr>
            <a:xfrm>
              <a:off x="1787682" y="1137300"/>
              <a:ext cx="307658" cy="295587"/>
              <a:chOff x="14168449" y="-9350826"/>
              <a:chExt cx="1219200" cy="1219201"/>
            </a:xfrm>
          </p:grpSpPr>
          <p:pic>
            <p:nvPicPr>
              <p:cNvPr id="114" name="Picture 18" descr="add, new, plu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1931" y="-9098623"/>
                <a:ext cx="351718" cy="35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0" descr="pi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8449" y="-935082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그룹 3"/>
          <p:cNvGrpSpPr/>
          <p:nvPr/>
        </p:nvGrpSpPr>
        <p:grpSpPr>
          <a:xfrm>
            <a:off x="947776" y="1074199"/>
            <a:ext cx="2750003" cy="4976701"/>
            <a:chOff x="947776" y="1074199"/>
            <a:chExt cx="2750003" cy="4976701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1233384" y="1074199"/>
              <a:ext cx="613315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2" name="순서도: 문서 121"/>
            <p:cNvSpPr/>
            <p:nvPr/>
          </p:nvSpPr>
          <p:spPr>
            <a:xfrm>
              <a:off x="947776" y="1309365"/>
              <a:ext cx="2750003" cy="4741535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27731" y="1360228"/>
              <a:ext cx="837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신규장소 등록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pic>
          <p:nvPicPr>
            <p:cNvPr id="124" name="Picture 24" descr="close, delete, remov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113" y="1358608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직사각형 124"/>
            <p:cNvSpPr/>
            <p:nvPr/>
          </p:nvSpPr>
          <p:spPr>
            <a:xfrm>
              <a:off x="1104737" y="1663272"/>
              <a:ext cx="2431080" cy="11245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5901" y="1650806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잠깐</a:t>
              </a:r>
              <a:r>
                <a:rPr lang="en-US" altLang="ko-KR" sz="700" dirty="0" smtClean="0">
                  <a:latin typeface="+mn-ea"/>
                  <a:ea typeface="+mn-ea"/>
                </a:rPr>
                <a:t>! </a:t>
              </a:r>
              <a:r>
                <a:rPr lang="ko-KR" altLang="en-US" sz="700" smtClean="0">
                  <a:latin typeface="+mn-ea"/>
                  <a:ea typeface="+mn-ea"/>
                </a:rPr>
                <a:t>지금 등록하시는 이미지의 저작권에 대한 책임은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작성자에게 있음을 알려드립니다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저작권 확인 및 출처 표기 부탁 드립니다</a:t>
              </a:r>
              <a:r>
                <a:rPr lang="en-US" altLang="ko-KR" sz="700" dirty="0" smtClean="0">
                  <a:latin typeface="+mn-ea"/>
                  <a:ea typeface="+mn-ea"/>
                </a:rPr>
                <a:t>!!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014570" y="2034950"/>
              <a:ext cx="540000" cy="540000"/>
              <a:chOff x="3272617" y="2815252"/>
              <a:chExt cx="720000" cy="72000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451317" y="3103533"/>
                <a:ext cx="370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+</a:t>
                </a:r>
                <a:endPara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39280" y="2981615"/>
                <a:ext cx="59503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n-ea"/>
                    <a:ea typeface="+mn-ea"/>
                  </a:rPr>
                  <a:t>사진등록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272617" y="2815252"/>
                <a:ext cx="720000" cy="720000"/>
              </a:xfrm>
              <a:prstGeom prst="ellipse">
                <a:avLst/>
              </a:prstGeom>
              <a:noFill/>
              <a:ln w="6350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09223" y="2885254"/>
              <a:ext cx="2393059" cy="446988"/>
              <a:chOff x="2337945" y="2712579"/>
              <a:chExt cx="2393059" cy="44698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922729" y="2722985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37945" y="2712579"/>
                <a:ext cx="49244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latin typeface="+mn-ea"/>
                    <a:ea typeface="+mn-ea"/>
                  </a:rPr>
                  <a:t>장소명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887478" y="2921204"/>
                <a:ext cx="618054" cy="238363"/>
                <a:chOff x="2887478" y="3524891"/>
                <a:chExt cx="618054" cy="238363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2931608" y="3556342"/>
                  <a:ext cx="530683" cy="15141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887478" y="3524891"/>
                  <a:ext cx="618054" cy="238363"/>
                </a:xfrm>
                <a:prstGeom prst="round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주소검색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1081373" y="3363117"/>
              <a:ext cx="2420909" cy="577788"/>
              <a:chOff x="2310095" y="3172686"/>
              <a:chExt cx="2420909" cy="57778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2333459" y="3395170"/>
                <a:ext cx="2397545" cy="355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310095" y="3172686"/>
                <a:ext cx="11560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카테고리 </a:t>
                </a:r>
                <a:r>
                  <a:rPr lang="en-US" altLang="ko-KR" dirty="0" smtClean="0">
                    <a:latin typeface="+mn-ea"/>
                    <a:ea typeface="+mn-ea"/>
                  </a:rPr>
                  <a:t>/ </a:t>
                </a:r>
                <a:r>
                  <a:rPr lang="ko-KR" altLang="en-US" smtClean="0">
                    <a:latin typeface="+mn-ea"/>
                    <a:ea typeface="+mn-ea"/>
                  </a:rPr>
                  <a:t>세부타입 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47022" y="3448987"/>
                <a:ext cx="9765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카테고리 아이콘 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77776" y="4598784"/>
              <a:ext cx="2420909" cy="604422"/>
              <a:chOff x="2306498" y="4186406"/>
              <a:chExt cx="2420909" cy="60442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329862" y="4435524"/>
                <a:ext cx="2397545" cy="355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06498" y="4186406"/>
                <a:ext cx="631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장소 설명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116945" y="4110774"/>
              <a:ext cx="2341762" cy="438579"/>
              <a:chOff x="2345667" y="3831566"/>
              <a:chExt cx="2341762" cy="43857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2879154" y="3841972"/>
                <a:ext cx="1808275" cy="185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45667" y="3831566"/>
                <a:ext cx="38985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주소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2782019" y="4031782"/>
                <a:ext cx="864000" cy="238363"/>
                <a:chOff x="2851925" y="3526645"/>
                <a:chExt cx="697820" cy="191261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931607" y="3556341"/>
                  <a:ext cx="552441" cy="11554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851925" y="3526645"/>
                  <a:ext cx="697820" cy="191261"/>
                </a:xfrm>
                <a:prstGeom prst="round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지도에서 선택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71" name="타원형 설명선 70"/>
          <p:cNvSpPr/>
          <p:nvPr/>
        </p:nvSpPr>
        <p:spPr bwMode="auto">
          <a:xfrm>
            <a:off x="1470432" y="273397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1481667" y="299093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3" name="타원형 설명선 72"/>
          <p:cNvSpPr/>
          <p:nvPr/>
        </p:nvSpPr>
        <p:spPr bwMode="auto">
          <a:xfrm>
            <a:off x="1480773" y="39738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4" name="타원형 설명선 73"/>
          <p:cNvSpPr/>
          <p:nvPr/>
        </p:nvSpPr>
        <p:spPr bwMode="auto">
          <a:xfrm>
            <a:off x="1470432" y="42555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55610" y="5856663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70090" y="1604586"/>
            <a:ext cx="2583127" cy="947359"/>
            <a:chOff x="3970090" y="1604586"/>
            <a:chExt cx="2583127" cy="947359"/>
          </a:xfrm>
        </p:grpSpPr>
        <p:grpSp>
          <p:nvGrpSpPr>
            <p:cNvPr id="5" name="그룹 4"/>
            <p:cNvGrpSpPr/>
            <p:nvPr/>
          </p:nvGrpSpPr>
          <p:grpSpPr>
            <a:xfrm>
              <a:off x="3970090" y="1604586"/>
              <a:ext cx="2583127" cy="738760"/>
              <a:chOff x="4110636" y="1822155"/>
              <a:chExt cx="2583127" cy="738760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4110636" y="1822155"/>
                <a:ext cx="2583127" cy="7387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/>
              <p:cNvGrpSpPr/>
              <p:nvPr/>
            </p:nvGrpSpPr>
            <p:grpSpPr>
              <a:xfrm>
                <a:off x="4156214" y="1982435"/>
                <a:ext cx="2393059" cy="446988"/>
                <a:chOff x="2337945" y="2712579"/>
                <a:chExt cx="2393059" cy="446988"/>
              </a:xfrm>
            </p:grpSpPr>
            <p:sp>
              <p:nvSpPr>
                <p:cNvPr id="147" name="직사각형 146"/>
                <p:cNvSpPr/>
                <p:nvPr/>
              </p:nvSpPr>
              <p:spPr>
                <a:xfrm>
                  <a:off x="2922729" y="2722985"/>
                  <a:ext cx="1808275" cy="1852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337945" y="2712579"/>
                  <a:ext cx="492444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장소명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9" name="그룹 158"/>
                <p:cNvGrpSpPr/>
                <p:nvPr/>
              </p:nvGrpSpPr>
              <p:grpSpPr>
                <a:xfrm>
                  <a:off x="2887478" y="2921204"/>
                  <a:ext cx="618054" cy="238363"/>
                  <a:chOff x="2887478" y="3524891"/>
                  <a:chExt cx="618054" cy="238363"/>
                </a:xfrm>
              </p:grpSpPr>
              <p:sp>
                <p:nvSpPr>
                  <p:cNvPr id="160" name="직사각형 129"/>
                  <p:cNvSpPr/>
                  <p:nvPr/>
                </p:nvSpPr>
                <p:spPr>
                  <a:xfrm>
                    <a:off x="2931608" y="3556342"/>
                    <a:ext cx="530683" cy="15141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887478" y="3524891"/>
                    <a:ext cx="618054" cy="238363"/>
                  </a:xfrm>
                  <a:prstGeom prst="round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latin typeface="+mn-ea"/>
                        <a:ea typeface="+mn-ea"/>
                      </a:rPr>
                      <a:t>주소검색</a:t>
                    </a:r>
                    <a:endParaRPr lang="en-US" altLang="ko-KR" dirty="0" smtClean="0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7" name="그룹 6"/>
            <p:cNvGrpSpPr/>
            <p:nvPr/>
          </p:nvGrpSpPr>
          <p:grpSpPr>
            <a:xfrm>
              <a:off x="4600311" y="1980310"/>
              <a:ext cx="1787697" cy="571635"/>
              <a:chOff x="5003720" y="2051829"/>
              <a:chExt cx="1787697" cy="571635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5003720" y="2051829"/>
                <a:ext cx="1787697" cy="57163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28098" y="2057373"/>
                <a:ext cx="176331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700" dirty="0" err="1" smtClean="0">
                    <a:latin typeface="+mn-ea"/>
                    <a:ea typeface="+mn-ea"/>
                  </a:rPr>
                  <a:t>등촌역</a:t>
                </a:r>
                <a:r>
                  <a:rPr lang="ko-KR" altLang="en-US" sz="7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700" dirty="0" err="1" smtClean="0">
                    <a:latin typeface="+mn-ea"/>
                    <a:ea typeface="+mn-ea"/>
                  </a:rPr>
                  <a:t>샤브샤브</a:t>
                </a:r>
                <a:r>
                  <a:rPr lang="ko-KR" altLang="en-US" sz="7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700" smtClean="0">
                    <a:latin typeface="+mn-ea"/>
                    <a:ea typeface="+mn-ea"/>
                  </a:rPr>
                  <a:t>서울시 강서구 등촌동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등촌 갈비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700" smtClean="0">
                    <a:latin typeface="+mn-ea"/>
                    <a:ea typeface="+mn-ea"/>
                  </a:rPr>
                  <a:t>서울시 종로구 인사동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…)</a:t>
                </a:r>
              </a:p>
            </p:txBody>
          </p:sp>
        </p:grpSp>
        <p:sp>
          <p:nvSpPr>
            <p:cNvPr id="256" name="타원형 설명선 255"/>
            <p:cNvSpPr/>
            <p:nvPr/>
          </p:nvSpPr>
          <p:spPr bwMode="auto">
            <a:xfrm>
              <a:off x="4429706" y="1634225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642559" y="178724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등촌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60218" y="2592797"/>
            <a:ext cx="2583127" cy="992804"/>
            <a:chOff x="3960218" y="2592797"/>
            <a:chExt cx="2583127" cy="992804"/>
          </a:xfrm>
        </p:grpSpPr>
        <p:grpSp>
          <p:nvGrpSpPr>
            <p:cNvPr id="241" name="그룹 240"/>
            <p:cNvGrpSpPr/>
            <p:nvPr/>
          </p:nvGrpSpPr>
          <p:grpSpPr>
            <a:xfrm>
              <a:off x="3960218" y="2592797"/>
              <a:ext cx="2583127" cy="738760"/>
              <a:chOff x="4110636" y="1822155"/>
              <a:chExt cx="2583127" cy="738760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4110636" y="1822155"/>
                <a:ext cx="2583127" cy="7387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3" name="그룹 242"/>
              <p:cNvGrpSpPr/>
              <p:nvPr/>
            </p:nvGrpSpPr>
            <p:grpSpPr>
              <a:xfrm>
                <a:off x="4156214" y="1982435"/>
                <a:ext cx="2393059" cy="446988"/>
                <a:chOff x="2337945" y="2712579"/>
                <a:chExt cx="2393059" cy="446988"/>
              </a:xfrm>
            </p:grpSpPr>
            <p:sp>
              <p:nvSpPr>
                <p:cNvPr id="244" name="직사각형 243"/>
                <p:cNvSpPr/>
                <p:nvPr/>
              </p:nvSpPr>
              <p:spPr>
                <a:xfrm>
                  <a:off x="2922729" y="2722985"/>
                  <a:ext cx="1808275" cy="1852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2337945" y="2712579"/>
                  <a:ext cx="492444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장소명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46" name="그룹 245"/>
                <p:cNvGrpSpPr/>
                <p:nvPr/>
              </p:nvGrpSpPr>
              <p:grpSpPr>
                <a:xfrm>
                  <a:off x="2887478" y="2921204"/>
                  <a:ext cx="618054" cy="238363"/>
                  <a:chOff x="2887478" y="3524891"/>
                  <a:chExt cx="618054" cy="238363"/>
                </a:xfrm>
              </p:grpSpPr>
              <p:sp>
                <p:nvSpPr>
                  <p:cNvPr id="247" name="직사각형 129"/>
                  <p:cNvSpPr/>
                  <p:nvPr/>
                </p:nvSpPr>
                <p:spPr>
                  <a:xfrm>
                    <a:off x="2931608" y="3556342"/>
                    <a:ext cx="530683" cy="15141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887478" y="3524891"/>
                    <a:ext cx="618054" cy="238363"/>
                  </a:xfrm>
                  <a:prstGeom prst="round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latin typeface="+mn-ea"/>
                        <a:ea typeface="+mn-ea"/>
                      </a:rPr>
                      <a:t>주소검색</a:t>
                    </a:r>
                    <a:endParaRPr lang="en-US" altLang="ko-KR" dirty="0" smtClean="0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249" name="그룹 248"/>
            <p:cNvGrpSpPr/>
            <p:nvPr/>
          </p:nvGrpSpPr>
          <p:grpSpPr>
            <a:xfrm>
              <a:off x="4586108" y="3163084"/>
              <a:ext cx="1787697" cy="422517"/>
              <a:chOff x="5003720" y="2051829"/>
              <a:chExt cx="1787697" cy="422517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5003720" y="2051829"/>
                <a:ext cx="1787697" cy="4225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028098" y="2057373"/>
                <a:ext cx="176331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서울시 강서구 등촌동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서울시 마포구 연남동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57" name="타원형 설명선 256"/>
            <p:cNvSpPr/>
            <p:nvPr/>
          </p:nvSpPr>
          <p:spPr bwMode="auto">
            <a:xfrm>
              <a:off x="4404470" y="2805713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642559" y="273910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등촌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70090" y="3715387"/>
            <a:ext cx="2583127" cy="898109"/>
            <a:chOff x="3970090" y="3715387"/>
            <a:chExt cx="2583127" cy="898109"/>
          </a:xfrm>
        </p:grpSpPr>
        <p:grpSp>
          <p:nvGrpSpPr>
            <p:cNvPr id="6" name="그룹 5"/>
            <p:cNvGrpSpPr/>
            <p:nvPr/>
          </p:nvGrpSpPr>
          <p:grpSpPr>
            <a:xfrm>
              <a:off x="3970090" y="3715387"/>
              <a:ext cx="2583127" cy="630969"/>
              <a:chOff x="4110636" y="3297705"/>
              <a:chExt cx="2583127" cy="630969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4110636" y="3297705"/>
                <a:ext cx="2583127" cy="6309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/>
              <p:cNvGrpSpPr/>
              <p:nvPr/>
            </p:nvGrpSpPr>
            <p:grpSpPr>
              <a:xfrm>
                <a:off x="4171825" y="3420128"/>
                <a:ext cx="2279616" cy="438579"/>
                <a:chOff x="2407813" y="3831566"/>
                <a:chExt cx="2279616" cy="438579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2879154" y="3841972"/>
                  <a:ext cx="1808275" cy="1852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407813" y="3831566"/>
                  <a:ext cx="389851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주소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93" name="그룹 192"/>
                <p:cNvGrpSpPr/>
                <p:nvPr/>
              </p:nvGrpSpPr>
              <p:grpSpPr>
                <a:xfrm>
                  <a:off x="2782019" y="4031782"/>
                  <a:ext cx="864000" cy="238363"/>
                  <a:chOff x="2851925" y="3526645"/>
                  <a:chExt cx="697820" cy="191261"/>
                </a:xfrm>
              </p:grpSpPr>
              <p:sp>
                <p:nvSpPr>
                  <p:cNvPr id="194" name="직사각형 141"/>
                  <p:cNvSpPr/>
                  <p:nvPr/>
                </p:nvSpPr>
                <p:spPr>
                  <a:xfrm>
                    <a:off x="2931607" y="3556341"/>
                    <a:ext cx="552441" cy="11554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2851925" y="3526645"/>
                    <a:ext cx="697820" cy="191261"/>
                  </a:xfrm>
                  <a:prstGeom prst="round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latin typeface="+mn-ea"/>
                        <a:ea typeface="+mn-ea"/>
                      </a:rPr>
                      <a:t>지도에서 선택</a:t>
                    </a:r>
                    <a:endParaRPr lang="en-US" altLang="ko-KR" dirty="0" smtClean="0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230" name="그룹 229"/>
            <p:cNvGrpSpPr/>
            <p:nvPr/>
          </p:nvGrpSpPr>
          <p:grpSpPr>
            <a:xfrm>
              <a:off x="4512908" y="4030871"/>
              <a:ext cx="1787697" cy="582625"/>
              <a:chOff x="5003720" y="2051829"/>
              <a:chExt cx="1787697" cy="582625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5003720" y="2051829"/>
                <a:ext cx="1787697" cy="57163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028098" y="2057373"/>
                <a:ext cx="176331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서울시 강서구 등촌동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서울시 강남구 연남동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서울시 강남구 인사동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58" name="타원형 설명선 257"/>
            <p:cNvSpPr/>
            <p:nvPr/>
          </p:nvSpPr>
          <p:spPr bwMode="auto">
            <a:xfrm>
              <a:off x="4375329" y="3743221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599459" y="3821623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서울시 강남구 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70090" y="4759013"/>
            <a:ext cx="2583127" cy="1274409"/>
            <a:chOff x="3970090" y="4759013"/>
            <a:chExt cx="2583127" cy="1274409"/>
          </a:xfrm>
        </p:grpSpPr>
        <p:grpSp>
          <p:nvGrpSpPr>
            <p:cNvPr id="233" name="그룹 232"/>
            <p:cNvGrpSpPr/>
            <p:nvPr/>
          </p:nvGrpSpPr>
          <p:grpSpPr>
            <a:xfrm>
              <a:off x="3970090" y="4759013"/>
              <a:ext cx="2583127" cy="630969"/>
              <a:chOff x="4110636" y="3297705"/>
              <a:chExt cx="2583127" cy="630969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4110636" y="3297705"/>
                <a:ext cx="2583127" cy="6309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5" name="그룹 234"/>
              <p:cNvGrpSpPr/>
              <p:nvPr/>
            </p:nvGrpSpPr>
            <p:grpSpPr>
              <a:xfrm>
                <a:off x="4171825" y="3420128"/>
                <a:ext cx="2279616" cy="438579"/>
                <a:chOff x="2407813" y="3831566"/>
                <a:chExt cx="2279616" cy="438579"/>
              </a:xfrm>
            </p:grpSpPr>
            <p:sp>
              <p:nvSpPr>
                <p:cNvPr id="236" name="직사각형 235"/>
                <p:cNvSpPr/>
                <p:nvPr/>
              </p:nvSpPr>
              <p:spPr>
                <a:xfrm>
                  <a:off x="2879154" y="3841972"/>
                  <a:ext cx="1808275" cy="1852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2407813" y="3831566"/>
                  <a:ext cx="389851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주소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38" name="그룹 237"/>
                <p:cNvGrpSpPr/>
                <p:nvPr/>
              </p:nvGrpSpPr>
              <p:grpSpPr>
                <a:xfrm>
                  <a:off x="2782019" y="4031782"/>
                  <a:ext cx="864000" cy="238363"/>
                  <a:chOff x="2851925" y="3526645"/>
                  <a:chExt cx="697820" cy="191261"/>
                </a:xfrm>
              </p:grpSpPr>
              <p:sp>
                <p:nvSpPr>
                  <p:cNvPr id="239" name="직사각형 141"/>
                  <p:cNvSpPr/>
                  <p:nvPr/>
                </p:nvSpPr>
                <p:spPr>
                  <a:xfrm>
                    <a:off x="2931607" y="3556341"/>
                    <a:ext cx="552441" cy="11554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2851925" y="3526645"/>
                    <a:ext cx="697820" cy="191261"/>
                  </a:xfrm>
                  <a:prstGeom prst="round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latin typeface="+mn-ea"/>
                        <a:ea typeface="+mn-ea"/>
                      </a:rPr>
                      <a:t>지도에서 선택</a:t>
                    </a:r>
                    <a:endParaRPr lang="en-US" altLang="ko-KR" dirty="0" smtClean="0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253" name="그룹 252"/>
            <p:cNvGrpSpPr/>
            <p:nvPr/>
          </p:nvGrpSpPr>
          <p:grpSpPr>
            <a:xfrm>
              <a:off x="6011821" y="5684187"/>
              <a:ext cx="307658" cy="295587"/>
              <a:chOff x="7630335" y="2875175"/>
              <a:chExt cx="1219200" cy="1219201"/>
            </a:xfrm>
          </p:grpSpPr>
          <p:pic>
            <p:nvPicPr>
              <p:cNvPr id="254" name="Picture 18" descr="add, new, plu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075" y="3136595"/>
                <a:ext cx="351719" cy="35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20" descr="pi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0335" y="2875175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9" name="타원형 설명선 258"/>
            <p:cNvSpPr/>
            <p:nvPr/>
          </p:nvSpPr>
          <p:spPr bwMode="auto">
            <a:xfrm>
              <a:off x="4276465" y="499225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5935532" y="5589611"/>
              <a:ext cx="454445" cy="443811"/>
            </a:xfrm>
            <a:prstGeom prst="ellipse">
              <a:avLst/>
            </a:prstGeom>
            <a:noFill/>
            <a:ln w="19050">
              <a:solidFill>
                <a:srgbClr val="FF5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구부러진 연결선 260"/>
            <p:cNvCxnSpPr>
              <a:stCxn id="240" idx="2"/>
              <a:endCxn id="260" idx="2"/>
            </p:cNvCxnSpPr>
            <p:nvPr/>
          </p:nvCxnSpPr>
          <p:spPr>
            <a:xfrm rot="16200000" flipH="1">
              <a:off x="5140757" y="5016742"/>
              <a:ext cx="491502" cy="1098047"/>
            </a:xfrm>
            <a:prstGeom prst="curvedConnector2">
              <a:avLst/>
            </a:prstGeom>
            <a:ln w="28575">
              <a:solidFill>
                <a:srgbClr val="FF5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4522041" y="4861333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서울시 강남구 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</p:grpSp>
      <p:cxnSp>
        <p:nvCxnSpPr>
          <p:cNvPr id="9" name="꺾인 연결선 8"/>
          <p:cNvCxnSpPr>
            <a:stCxn id="128" idx="3"/>
            <a:endCxn id="196" idx="1"/>
          </p:cNvCxnSpPr>
          <p:nvPr/>
        </p:nvCxnSpPr>
        <p:spPr>
          <a:xfrm flipV="1">
            <a:off x="3502282" y="1973966"/>
            <a:ext cx="467808" cy="1014305"/>
          </a:xfrm>
          <a:prstGeom prst="bentConnector3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31" idx="3"/>
            <a:endCxn id="248" idx="1"/>
          </p:cNvCxnSpPr>
          <p:nvPr/>
        </p:nvCxnSpPr>
        <p:spPr>
          <a:xfrm flipV="1">
            <a:off x="2276810" y="3080884"/>
            <a:ext cx="2278519" cy="132177"/>
          </a:xfrm>
          <a:prstGeom prst="bentConnector3">
            <a:avLst>
              <a:gd name="adj1" fmla="val 67871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9" idx="3"/>
            <a:endCxn id="197" idx="1"/>
          </p:cNvCxnSpPr>
          <p:nvPr/>
        </p:nvCxnSpPr>
        <p:spPr>
          <a:xfrm flipV="1">
            <a:off x="3458707" y="4030872"/>
            <a:ext cx="511383" cy="182919"/>
          </a:xfrm>
          <a:prstGeom prst="bentConnector3">
            <a:avLst>
              <a:gd name="adj1" fmla="val 59779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43" idx="3"/>
          </p:cNvCxnSpPr>
          <p:nvPr/>
        </p:nvCxnSpPr>
        <p:spPr>
          <a:xfrm>
            <a:off x="2417297" y="4430172"/>
            <a:ext cx="2104744" cy="773034"/>
          </a:xfrm>
          <a:prstGeom prst="bentConnector3">
            <a:avLst>
              <a:gd name="adj1" fmla="val 65613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8227812" y="4215840"/>
            <a:ext cx="1526721" cy="2073742"/>
            <a:chOff x="8227812" y="4215840"/>
            <a:chExt cx="1526721" cy="2073742"/>
          </a:xfrm>
        </p:grpSpPr>
        <p:sp>
          <p:nvSpPr>
            <p:cNvPr id="187" name="직사각형 186"/>
            <p:cNvSpPr/>
            <p:nvPr/>
          </p:nvSpPr>
          <p:spPr>
            <a:xfrm>
              <a:off x="8227812" y="4215840"/>
              <a:ext cx="1420330" cy="2073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876155" y="4983191"/>
              <a:ext cx="868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1 Depth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369276" y="4993275"/>
              <a:ext cx="434467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AD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876155" y="5343231"/>
              <a:ext cx="868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2 Depth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369276" y="5353315"/>
              <a:ext cx="434467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2CB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화살표 연결선 193"/>
            <p:cNvCxnSpPr/>
            <p:nvPr/>
          </p:nvCxnSpPr>
          <p:spPr>
            <a:xfrm>
              <a:off x="8378720" y="6085741"/>
              <a:ext cx="434467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8885599" y="5991735"/>
              <a:ext cx="868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연결메뉴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8369276" y="4658541"/>
              <a:ext cx="434467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76155" y="4656620"/>
              <a:ext cx="868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err="1" smtClean="0">
                  <a:latin typeface="+mn-ea"/>
                  <a:ea typeface="+mn-ea"/>
                </a:rPr>
                <a:t>대메뉴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876155" y="5694595"/>
              <a:ext cx="868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3 Depth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69276" y="5704679"/>
              <a:ext cx="434467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31800" y="685801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Home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27744" y="685800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자동일정추천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69646" y="683158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일정만들기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83756" y="683158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여행공략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23232" y="683158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트렌디한국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8657542" y="708306"/>
            <a:ext cx="897468" cy="468000"/>
            <a:chOff x="8023905" y="683159"/>
            <a:chExt cx="897468" cy="56724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023905" y="979473"/>
              <a:ext cx="897467" cy="270933"/>
            </a:xfrm>
            <a:prstGeom prst="roundRect">
              <a:avLst>
                <a:gd name="adj" fmla="val 8504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항공예약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023906" y="683159"/>
              <a:ext cx="897467" cy="270933"/>
            </a:xfrm>
            <a:prstGeom prst="roundRect">
              <a:avLst>
                <a:gd name="adj" fmla="val 8504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숙소예약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54334" y="1231235"/>
            <a:ext cx="1456267" cy="1603548"/>
          </a:xfrm>
          <a:prstGeom prst="roundRect">
            <a:avLst>
              <a:gd name="adj" fmla="val 1017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자동일정추천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트렌디한국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여행공략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프리미엄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테마쇼핑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추천일정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숙소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항공권 예약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86263" y="2985728"/>
            <a:ext cx="1261527" cy="1330870"/>
            <a:chOff x="228600" y="3190333"/>
            <a:chExt cx="1261527" cy="133087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28600" y="3319055"/>
              <a:ext cx="1261527" cy="1202148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사용 매뉴얼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프로모션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어플리케이션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제휴사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회사소개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13" y="3190333"/>
              <a:ext cx="86754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하단 서브 메뉴</a:t>
              </a:r>
              <a:endParaRPr lang="ko-KR" altLang="en-US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2078546" y="1228559"/>
            <a:ext cx="797451" cy="23421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78546" y="1708874"/>
            <a:ext cx="797451" cy="289017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2556896" y="2796120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관심상품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카테고리선택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1666080" y="3530931"/>
            <a:ext cx="1648913" cy="369434"/>
            <a:chOff x="2063500" y="3513207"/>
            <a:chExt cx="1648913" cy="36943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063500" y="3513208"/>
              <a:ext cx="812497" cy="369433"/>
            </a:xfrm>
            <a:prstGeom prst="roundRect">
              <a:avLst>
                <a:gd name="adj" fmla="val 8504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여행일정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추천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899916" y="3513207"/>
              <a:ext cx="812497" cy="369433"/>
            </a:xfrm>
            <a:prstGeom prst="roundRect">
              <a:avLst>
                <a:gd name="adj" fmla="val 8504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관련상품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추천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418267" y="1239091"/>
            <a:ext cx="797451" cy="23421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94578" y="1236580"/>
            <a:ext cx="797451" cy="23421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87054" y="1966137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CAD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94578" y="1558934"/>
            <a:ext cx="797451" cy="34394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CAD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13037" y="2971169"/>
            <a:ext cx="858725" cy="3290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418266" y="1935282"/>
            <a:ext cx="774905" cy="319204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위시리스트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18266" y="1546873"/>
            <a:ext cx="774905" cy="319204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북마크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06171" y="4720249"/>
            <a:ext cx="746830" cy="312410"/>
          </a:xfrm>
          <a:prstGeom prst="roundRect">
            <a:avLst>
              <a:gd name="adj" fmla="val 1628"/>
            </a:avLst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56632" y="1194423"/>
            <a:ext cx="956588" cy="8034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프리미엄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   (</a:t>
            </a:r>
            <a:r>
              <a:rPr lang="ko-KR" altLang="en-US" smtClean="0">
                <a:solidFill>
                  <a:schemeClr val="tx1"/>
                </a:solidFill>
              </a:rPr>
              <a:t>콘텐츠 추천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트렌디한국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518723" y="2965273"/>
            <a:ext cx="862500" cy="298353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8266" y="2339586"/>
            <a:ext cx="774905" cy="319204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08788" y="3459086"/>
            <a:ext cx="862500" cy="298353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06901" y="4720249"/>
            <a:ext cx="858725" cy="3089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일정에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18191" y="5847802"/>
            <a:ext cx="861395" cy="287866"/>
          </a:xfrm>
          <a:prstGeom prst="roundRect">
            <a:avLst>
              <a:gd name="adj" fmla="val 1628"/>
            </a:avLst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90922" y="2222242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CAD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63889" y="4147664"/>
            <a:ext cx="1551494" cy="3029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북마크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좋아요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공유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937900" y="1636929"/>
            <a:ext cx="862500" cy="298353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CAD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테마쇼핑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93830" y="1636929"/>
            <a:ext cx="862500" cy="298353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카테고리쇼핑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48625" y="2266328"/>
            <a:ext cx="862500" cy="298353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쇼핑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추천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55580" y="2944519"/>
            <a:ext cx="862500" cy="335595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55580" y="3481945"/>
            <a:ext cx="862500" cy="335595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상세정보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83144" y="4147664"/>
            <a:ext cx="1551494" cy="3029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위시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장바구니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>
                <a:solidFill>
                  <a:schemeClr val="tx1"/>
                </a:solidFill>
              </a:rPr>
              <a:t>바로구매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142158" y="4662048"/>
            <a:ext cx="1037961" cy="458875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장바구니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구매 단계 진행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연결선 71"/>
          <p:cNvCxnSpPr>
            <a:stCxn id="4" idx="3"/>
            <a:endCxn id="5" idx="1"/>
          </p:cNvCxnSpPr>
          <p:nvPr/>
        </p:nvCxnSpPr>
        <p:spPr>
          <a:xfrm flipV="1">
            <a:off x="1329267" y="821267"/>
            <a:ext cx="6984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" idx="3"/>
            <a:endCxn id="6" idx="1"/>
          </p:cNvCxnSpPr>
          <p:nvPr/>
        </p:nvCxnSpPr>
        <p:spPr>
          <a:xfrm flipV="1">
            <a:off x="2925211" y="818625"/>
            <a:ext cx="844435" cy="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" idx="3"/>
            <a:endCxn id="7" idx="1"/>
          </p:cNvCxnSpPr>
          <p:nvPr/>
        </p:nvCxnSpPr>
        <p:spPr>
          <a:xfrm>
            <a:off x="4667113" y="818625"/>
            <a:ext cx="816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" idx="3"/>
            <a:endCxn id="8" idx="1"/>
          </p:cNvCxnSpPr>
          <p:nvPr/>
        </p:nvCxnSpPr>
        <p:spPr>
          <a:xfrm>
            <a:off x="6381223" y="818625"/>
            <a:ext cx="542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8" idx="3"/>
            <a:endCxn id="10" idx="1"/>
          </p:cNvCxnSpPr>
          <p:nvPr/>
        </p:nvCxnSpPr>
        <p:spPr>
          <a:xfrm>
            <a:off x="7820699" y="818625"/>
            <a:ext cx="836844" cy="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" idx="2"/>
            <a:endCxn id="12" idx="0"/>
          </p:cNvCxnSpPr>
          <p:nvPr/>
        </p:nvCxnSpPr>
        <p:spPr>
          <a:xfrm>
            <a:off x="880534" y="956734"/>
            <a:ext cx="1934" cy="274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" idx="2"/>
            <a:endCxn id="34" idx="0"/>
          </p:cNvCxnSpPr>
          <p:nvPr/>
        </p:nvCxnSpPr>
        <p:spPr>
          <a:xfrm>
            <a:off x="2476478" y="956733"/>
            <a:ext cx="794" cy="2718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34" idx="2"/>
            <a:endCxn id="35" idx="0"/>
          </p:cNvCxnSpPr>
          <p:nvPr/>
        </p:nvCxnSpPr>
        <p:spPr>
          <a:xfrm>
            <a:off x="2477272" y="1462769"/>
            <a:ext cx="0" cy="246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5" idx="2"/>
          </p:cNvCxnSpPr>
          <p:nvPr/>
        </p:nvCxnSpPr>
        <p:spPr>
          <a:xfrm flipH="1">
            <a:off x="2474846" y="1997891"/>
            <a:ext cx="2426" cy="14611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7" idx="2"/>
            <a:endCxn id="48" idx="0"/>
          </p:cNvCxnSpPr>
          <p:nvPr/>
        </p:nvCxnSpPr>
        <p:spPr>
          <a:xfrm>
            <a:off x="5932490" y="954091"/>
            <a:ext cx="2436" cy="2403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8" idx="2"/>
            <a:endCxn id="49" idx="0"/>
          </p:cNvCxnSpPr>
          <p:nvPr/>
        </p:nvCxnSpPr>
        <p:spPr>
          <a:xfrm>
            <a:off x="5934926" y="1997891"/>
            <a:ext cx="15047" cy="9673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9" idx="2"/>
            <a:endCxn id="70" idx="0"/>
          </p:cNvCxnSpPr>
          <p:nvPr/>
        </p:nvCxnSpPr>
        <p:spPr>
          <a:xfrm>
            <a:off x="6658891" y="4450632"/>
            <a:ext cx="2248" cy="2114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4" idx="2"/>
            <a:endCxn id="65" idx="0"/>
          </p:cNvCxnSpPr>
          <p:nvPr/>
        </p:nvCxnSpPr>
        <p:spPr>
          <a:xfrm>
            <a:off x="7779875" y="2564681"/>
            <a:ext cx="6955" cy="3798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5" idx="2"/>
            <a:endCxn id="66" idx="0"/>
          </p:cNvCxnSpPr>
          <p:nvPr/>
        </p:nvCxnSpPr>
        <p:spPr>
          <a:xfrm>
            <a:off x="7786830" y="3280114"/>
            <a:ext cx="0" cy="2018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62" idx="3"/>
            <a:endCxn id="63" idx="1"/>
          </p:cNvCxnSpPr>
          <p:nvPr/>
        </p:nvCxnSpPr>
        <p:spPr>
          <a:xfrm>
            <a:off x="7800400" y="1786106"/>
            <a:ext cx="93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44" idx="2"/>
            <a:endCxn id="54" idx="0"/>
          </p:cNvCxnSpPr>
          <p:nvPr/>
        </p:nvCxnSpPr>
        <p:spPr>
          <a:xfrm flipH="1">
            <a:off x="4240038" y="3300257"/>
            <a:ext cx="2362" cy="158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6" idx="2"/>
            <a:endCxn id="39" idx="0"/>
          </p:cNvCxnSpPr>
          <p:nvPr/>
        </p:nvCxnSpPr>
        <p:spPr>
          <a:xfrm rot="5400000">
            <a:off x="3875187" y="895898"/>
            <a:ext cx="285000" cy="4013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" idx="2"/>
            <a:endCxn id="40" idx="0"/>
          </p:cNvCxnSpPr>
          <p:nvPr/>
        </p:nvCxnSpPr>
        <p:spPr>
          <a:xfrm rot="16200000" flipH="1">
            <a:off x="4314598" y="857873"/>
            <a:ext cx="282489" cy="47492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53" idx="2"/>
            <a:endCxn id="44" idx="0"/>
          </p:cNvCxnSpPr>
          <p:nvPr/>
        </p:nvCxnSpPr>
        <p:spPr>
          <a:xfrm rot="16200000" flipH="1">
            <a:off x="3867870" y="2596638"/>
            <a:ext cx="312379" cy="4366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2" idx="2"/>
            <a:endCxn id="44" idx="0"/>
          </p:cNvCxnSpPr>
          <p:nvPr/>
        </p:nvCxnSpPr>
        <p:spPr>
          <a:xfrm rot="5400000">
            <a:off x="4150053" y="2427918"/>
            <a:ext cx="635599" cy="450903"/>
          </a:xfrm>
          <a:prstGeom prst="bentConnector3">
            <a:avLst>
              <a:gd name="adj1" fmla="val 7530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54" idx="2"/>
            <a:endCxn id="55" idx="0"/>
          </p:cNvCxnSpPr>
          <p:nvPr/>
        </p:nvCxnSpPr>
        <p:spPr>
          <a:xfrm rot="5400000">
            <a:off x="3506746" y="3986957"/>
            <a:ext cx="962810" cy="5037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54" idx="2"/>
            <a:endCxn id="60" idx="0"/>
          </p:cNvCxnSpPr>
          <p:nvPr/>
        </p:nvCxnSpPr>
        <p:spPr>
          <a:xfrm rot="16200000" flipH="1">
            <a:off x="4444725" y="3552752"/>
            <a:ext cx="390225" cy="7995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54" idx="2"/>
            <a:endCxn id="69" idx="0"/>
          </p:cNvCxnSpPr>
          <p:nvPr/>
        </p:nvCxnSpPr>
        <p:spPr>
          <a:xfrm rot="16200000" flipH="1">
            <a:off x="5254352" y="2743124"/>
            <a:ext cx="390225" cy="24188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55" idx="2"/>
            <a:endCxn id="58" idx="0"/>
          </p:cNvCxnSpPr>
          <p:nvPr/>
        </p:nvCxnSpPr>
        <p:spPr>
          <a:xfrm rot="16200000" flipH="1">
            <a:off x="3533281" y="5232194"/>
            <a:ext cx="818590" cy="4126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47" idx="2"/>
            <a:endCxn id="58" idx="0"/>
          </p:cNvCxnSpPr>
          <p:nvPr/>
        </p:nvCxnSpPr>
        <p:spPr>
          <a:xfrm rot="5400000">
            <a:off x="3956667" y="5224882"/>
            <a:ext cx="815143" cy="4306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59" idx="3"/>
            <a:endCxn id="65" idx="1"/>
          </p:cNvCxnSpPr>
          <p:nvPr/>
        </p:nvCxnSpPr>
        <p:spPr>
          <a:xfrm>
            <a:off x="6803419" y="2406959"/>
            <a:ext cx="552161" cy="70535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66" idx="2"/>
            <a:endCxn id="69" idx="3"/>
          </p:cNvCxnSpPr>
          <p:nvPr/>
        </p:nvCxnSpPr>
        <p:spPr>
          <a:xfrm rot="5400000">
            <a:off x="7369930" y="3882248"/>
            <a:ext cx="481608" cy="3521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62" idx="2"/>
            <a:endCxn id="64" idx="0"/>
          </p:cNvCxnSpPr>
          <p:nvPr/>
        </p:nvCxnSpPr>
        <p:spPr>
          <a:xfrm rot="16200000" flipH="1">
            <a:off x="7408989" y="1895442"/>
            <a:ext cx="331046" cy="4107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63" idx="2"/>
            <a:endCxn id="64" idx="0"/>
          </p:cNvCxnSpPr>
          <p:nvPr/>
        </p:nvCxnSpPr>
        <p:spPr>
          <a:xfrm rot="5400000">
            <a:off x="7886955" y="1828203"/>
            <a:ext cx="331046" cy="5452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/>
          <p:nvPr/>
        </p:nvCxnSpPr>
        <p:spPr>
          <a:xfrm flipV="1">
            <a:off x="6142160" y="1284215"/>
            <a:ext cx="1226989" cy="6194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8" idx="2"/>
            <a:endCxn id="62" idx="0"/>
          </p:cNvCxnSpPr>
          <p:nvPr/>
        </p:nvCxnSpPr>
        <p:spPr>
          <a:xfrm rot="5400000">
            <a:off x="7029139" y="1294102"/>
            <a:ext cx="682838" cy="2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8" idx="2"/>
            <a:endCxn id="63" idx="0"/>
          </p:cNvCxnSpPr>
          <p:nvPr/>
        </p:nvCxnSpPr>
        <p:spPr>
          <a:xfrm rot="16200000" flipH="1">
            <a:off x="7507104" y="818953"/>
            <a:ext cx="682838" cy="9531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208" idx="3"/>
          </p:cNvCxnSpPr>
          <p:nvPr/>
        </p:nvCxnSpPr>
        <p:spPr>
          <a:xfrm>
            <a:off x="3051770" y="2437743"/>
            <a:ext cx="107713" cy="31685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456735" y="23300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쇼핑여행</a:t>
            </a:r>
            <a:endParaRPr lang="ko-KR" altLang="en-US"/>
          </a:p>
        </p:txBody>
      </p:sp>
      <p:cxnSp>
        <p:nvCxnSpPr>
          <p:cNvPr id="212" name="꺾인 연결선 211"/>
          <p:cNvCxnSpPr>
            <a:stCxn id="36" idx="2"/>
          </p:cNvCxnSpPr>
          <p:nvPr/>
        </p:nvCxnSpPr>
        <p:spPr>
          <a:xfrm rot="5400000">
            <a:off x="2682126" y="2948735"/>
            <a:ext cx="117356" cy="51242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1617682" y="604073"/>
            <a:ext cx="1758329" cy="3874899"/>
          </a:xfrm>
          <a:prstGeom prst="roundRect">
            <a:avLst>
              <a:gd name="adj" fmla="val 23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196703" y="4133103"/>
            <a:ext cx="697627" cy="215444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로그인기반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212882" y="5489235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  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9" name="순서도: 판단 228"/>
          <p:cNvSpPr/>
          <p:nvPr/>
        </p:nvSpPr>
        <p:spPr>
          <a:xfrm>
            <a:off x="5039636" y="5424895"/>
            <a:ext cx="1195058" cy="33497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230" name="직선 연결선 229"/>
          <p:cNvCxnSpPr>
            <a:stCxn id="228" idx="3"/>
            <a:endCxn id="229" idx="1"/>
          </p:cNvCxnSpPr>
          <p:nvPr/>
        </p:nvCxnSpPr>
        <p:spPr>
          <a:xfrm flipV="1">
            <a:off x="4815932" y="5592384"/>
            <a:ext cx="223704" cy="45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4684325" y="5357594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199166" y="5644136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40" name="꺾인 연결선 239"/>
          <p:cNvCxnSpPr>
            <a:stCxn id="229" idx="2"/>
            <a:endCxn id="234" idx="3"/>
          </p:cNvCxnSpPr>
          <p:nvPr/>
        </p:nvCxnSpPr>
        <p:spPr>
          <a:xfrm rot="5400000" flipH="1">
            <a:off x="5035345" y="5158054"/>
            <a:ext cx="8015" cy="1195625"/>
          </a:xfrm>
          <a:prstGeom prst="bentConnector4">
            <a:avLst>
              <a:gd name="adj1" fmla="val -2852152"/>
              <a:gd name="adj2" fmla="val 7498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L 도형 245"/>
          <p:cNvSpPr/>
          <p:nvPr/>
        </p:nvSpPr>
        <p:spPr>
          <a:xfrm rot="10800000">
            <a:off x="4244468" y="4074905"/>
            <a:ext cx="3246031" cy="1180642"/>
          </a:xfrm>
          <a:prstGeom prst="corner">
            <a:avLst>
              <a:gd name="adj1" fmla="val 37809"/>
              <a:gd name="adj2" fmla="val 129488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369276" y="4328122"/>
            <a:ext cx="425023" cy="194229"/>
          </a:xfrm>
          <a:prstGeom prst="roundRect">
            <a:avLst>
              <a:gd name="adj" fmla="val 23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/>
          <p:cNvSpPr txBox="1"/>
          <p:nvPr/>
        </p:nvSpPr>
        <p:spPr>
          <a:xfrm>
            <a:off x="8889880" y="4309280"/>
            <a:ext cx="868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로그인 기반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272287" y="4737517"/>
            <a:ext cx="697627" cy="215444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로그인기반</a:t>
            </a:r>
            <a:endParaRPr lang="ko-KR" altLang="en-US" dirty="0"/>
          </a:p>
        </p:txBody>
      </p:sp>
      <p:cxnSp>
        <p:nvCxnSpPr>
          <p:cNvPr id="260" name="꺾인 연결선 259"/>
          <p:cNvCxnSpPr>
            <a:stCxn id="49" idx="2"/>
            <a:endCxn id="54" idx="3"/>
          </p:cNvCxnSpPr>
          <p:nvPr/>
        </p:nvCxnSpPr>
        <p:spPr>
          <a:xfrm rot="5400000">
            <a:off x="5138313" y="2796602"/>
            <a:ext cx="344637" cy="127868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모서리가 둥근 직사각형 263"/>
          <p:cNvSpPr/>
          <p:nvPr/>
        </p:nvSpPr>
        <p:spPr>
          <a:xfrm>
            <a:off x="8646200" y="1205135"/>
            <a:ext cx="897467" cy="25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388742" y="1499493"/>
            <a:ext cx="862791" cy="788898"/>
          </a:xfrm>
          <a:prstGeom prst="roundRect">
            <a:avLst>
              <a:gd name="adj" fmla="val 23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상세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7407" y="1134830"/>
            <a:ext cx="3400743" cy="54677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97892" y="3044223"/>
            <a:ext cx="1328786" cy="229197"/>
            <a:chOff x="2155850" y="2758443"/>
            <a:chExt cx="1541929" cy="192819"/>
          </a:xfrm>
          <a:solidFill>
            <a:schemeClr val="bg2">
              <a:lumMod val="75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31075" y="2770013"/>
              <a:ext cx="938608" cy="181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err="1" smtClean="0">
                  <a:solidFill>
                    <a:srgbClr val="F1F2F6"/>
                  </a:solidFill>
                  <a:latin typeface="+mn-ea"/>
                  <a:ea typeface="+mn-ea"/>
                </a:rPr>
                <a:t>북마크</a:t>
              </a:r>
              <a:r>
                <a:rPr lang="ko-KR" altLang="en-US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(12)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583" y="3032042"/>
            <a:ext cx="1481934" cy="246983"/>
            <a:chOff x="3754132" y="2755770"/>
            <a:chExt cx="1534681" cy="193758"/>
          </a:xfrm>
          <a:solidFill>
            <a:schemeClr val="bg2">
              <a:lumMod val="75000"/>
            </a:schemeClr>
          </a:solidFill>
        </p:grpSpPr>
        <p:sp>
          <p:nvSpPr>
            <p:cNvPr id="57" name="모서리가 둥근 직사각형 56"/>
            <p:cNvSpPr/>
            <p:nvPr/>
          </p:nvSpPr>
          <p:spPr>
            <a:xfrm>
              <a:off x="3754132" y="2755770"/>
              <a:ext cx="1534681" cy="193758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76604" y="2765330"/>
              <a:ext cx="1280434" cy="169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일정에 추가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00856" y="12392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장소명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1986" y="339186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상품추천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83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119" name="직사각형 118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L 도형 134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L 도형 132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1749298" y="1109130"/>
            <a:ext cx="239853" cy="5317070"/>
            <a:chOff x="1749298" y="1109130"/>
            <a:chExt cx="239853" cy="5317070"/>
          </a:xfrm>
        </p:grpSpPr>
        <p:sp>
          <p:nvSpPr>
            <p:cNvPr id="144" name="직사각형 143"/>
            <p:cNvSpPr/>
            <p:nvPr/>
          </p:nvSpPr>
          <p:spPr>
            <a:xfrm>
              <a:off x="1749298" y="1109130"/>
              <a:ext cx="239853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837821" y="1300494"/>
              <a:ext cx="108075" cy="82975"/>
              <a:chOff x="928668" y="3820162"/>
              <a:chExt cx="108075" cy="82975"/>
            </a:xfrm>
          </p:grpSpPr>
          <p:cxnSp>
            <p:nvCxnSpPr>
              <p:cNvPr id="146" name="직선 연결선 14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그룹 148"/>
          <p:cNvGrpSpPr/>
          <p:nvPr/>
        </p:nvGrpSpPr>
        <p:grpSpPr>
          <a:xfrm>
            <a:off x="6024570" y="3398099"/>
            <a:ext cx="612893" cy="584987"/>
            <a:chOff x="3978077" y="2196148"/>
            <a:chExt cx="413916" cy="453912"/>
          </a:xfrm>
        </p:grpSpPr>
        <p:sp>
          <p:nvSpPr>
            <p:cNvPr id="150" name="직사각형 149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137009" y="2813573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4" name="Picture 24" descr="close, delete, remov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1200667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132282" y="1544009"/>
            <a:ext cx="1507282" cy="1219643"/>
            <a:chOff x="2150056" y="1512668"/>
            <a:chExt cx="1507282" cy="121964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150056" y="1512668"/>
              <a:ext cx="1507282" cy="1219643"/>
              <a:chOff x="3978077" y="2196148"/>
              <a:chExt cx="413916" cy="453912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모서리가 둥근 직사각형 4"/>
            <p:cNvSpPr/>
            <p:nvPr/>
          </p:nvSpPr>
          <p:spPr>
            <a:xfrm>
              <a:off x="3098407" y="247222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album, gallery, image, images, photos, pictures icon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741" y="2460676"/>
              <a:ext cx="260878" cy="26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/>
            <p:cNvSpPr txBox="1"/>
            <p:nvPr/>
          </p:nvSpPr>
          <p:spPr>
            <a:xfrm>
              <a:off x="3061427" y="2485881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+13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31976" y="1572177"/>
            <a:ext cx="1332652" cy="793952"/>
            <a:chOff x="3929634" y="1669835"/>
            <a:chExt cx="1332652" cy="793952"/>
          </a:xfrm>
        </p:grpSpPr>
        <p:sp>
          <p:nvSpPr>
            <p:cNvPr id="4" name="TextBox 3"/>
            <p:cNvSpPr txBox="1"/>
            <p:nvPr/>
          </p:nvSpPr>
          <p:spPr>
            <a:xfrm>
              <a:off x="4325969" y="167876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253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개의 리뷰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354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명의 평가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52930" y="1669835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21BDCB"/>
                  </a:solidFill>
                  <a:latin typeface="+mn-ea"/>
                  <a:ea typeface="+mn-ea"/>
                </a:rPr>
                <a:t>5.0 </a:t>
              </a:r>
              <a:endParaRPr lang="ko-KR" altLang="en-US" sz="1400" b="1">
                <a:solidFill>
                  <a:srgbClr val="21BDCB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9634" y="1954037"/>
              <a:ext cx="1075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장소를 평가해 주세요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992830" y="2175687"/>
              <a:ext cx="1269456" cy="288100"/>
              <a:chOff x="3902845" y="2203270"/>
              <a:chExt cx="1269456" cy="2881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939550" y="2203270"/>
                <a:ext cx="288000" cy="288000"/>
              </a:xfrm>
              <a:prstGeom prst="ellipse">
                <a:avLst/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4842488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4402925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02845" y="2238570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좋음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375631" y="2249984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중간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808099" y="2249480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나쁨</a:t>
                </a:r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3750639" y="3779052"/>
            <a:ext cx="1365632" cy="589129"/>
            <a:chOff x="4199054" y="5268684"/>
            <a:chExt cx="1235361" cy="975978"/>
          </a:xfrm>
        </p:grpSpPr>
        <p:sp>
          <p:nvSpPr>
            <p:cNvPr id="169" name="직사각형 168"/>
            <p:cNvSpPr/>
            <p:nvPr/>
          </p:nvSpPr>
          <p:spPr>
            <a:xfrm>
              <a:off x="4199054" y="5268684"/>
              <a:ext cx="1235361" cy="9759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4210454" y="5599675"/>
              <a:ext cx="868779" cy="560864"/>
              <a:chOff x="4278190" y="5633543"/>
              <a:chExt cx="868779" cy="560864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4278190" y="5633543"/>
                <a:ext cx="868779" cy="56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rgbClr val="21BDCB"/>
                    </a:solidFill>
                    <a:latin typeface="+mn-ea"/>
                  </a:rPr>
                  <a:t>\  12000 </a:t>
                </a:r>
              </a:p>
              <a:p>
                <a:pPr algn="l"/>
                <a:r>
                  <a:rPr lang="en-US" altLang="ko-KR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(¥ 600.00)</a:t>
                </a:r>
                <a:endParaRPr lang="ko-KR" altLang="en-US" sz="5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4701238" y="5814498"/>
                <a:ext cx="312059" cy="35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8</a:t>
                </a:r>
                <a:r>
                  <a:rPr lang="ko-KR" altLang="en-US" b="1">
                    <a:solidFill>
                      <a:schemeClr val="bg1"/>
                    </a:solidFill>
                    <a:latin typeface="+mj-lt"/>
                    <a:ea typeface="바탕" panose="02030600000101010101" pitchFamily="18" charset="-127"/>
                  </a:rPr>
                  <a:t>折</a:t>
                </a:r>
                <a:endParaRPr lang="ko-KR" altLang="en-US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4202885" y="5311770"/>
              <a:ext cx="908735" cy="16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216576" y="3779053"/>
            <a:ext cx="1298357" cy="607707"/>
            <a:chOff x="1952865" y="5172755"/>
            <a:chExt cx="1442939" cy="1235657"/>
          </a:xfrm>
        </p:grpSpPr>
        <p:sp>
          <p:nvSpPr>
            <p:cNvPr id="177" name="직사각형 17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105020" y="5532222"/>
              <a:ext cx="1138740" cy="6258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추천 상품</a:t>
              </a:r>
              <a:r>
                <a:rPr lang="en-US" altLang="ko-KR" sz="700" dirty="0" smtClean="0">
                  <a:latin typeface="+mn-ea"/>
                  <a:ea typeface="+mn-ea"/>
                </a:rPr>
                <a:t>(</a:t>
              </a:r>
              <a:r>
                <a:rPr lang="ko-KR" altLang="en-US" sz="700" smtClean="0">
                  <a:latin typeface="+mn-ea"/>
                  <a:ea typeface="+mn-ea"/>
                </a:rPr>
                <a:t>티켓</a:t>
              </a:r>
              <a:r>
                <a:rPr lang="en-US" altLang="ko-KR" sz="700" dirty="0" smtClean="0">
                  <a:latin typeface="+mn-ea"/>
                  <a:ea typeface="+mn-ea"/>
                </a:rPr>
                <a:t>/</a:t>
              </a:r>
              <a:r>
                <a:rPr lang="ko-KR" altLang="en-US" sz="700" smtClean="0">
                  <a:latin typeface="+mn-ea"/>
                  <a:ea typeface="+mn-ea"/>
                </a:rPr>
                <a:t>쿠폰</a:t>
              </a:r>
              <a:r>
                <a:rPr lang="en-US" altLang="ko-KR" sz="7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ko-KR" altLang="en-US" sz="7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pic>
        <p:nvPicPr>
          <p:cNvPr id="187" name="Picture 2" descr="cursor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118816" y="4178120"/>
            <a:ext cx="215389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2127944" y="46007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1BDCB"/>
                </a:solidFill>
                <a:latin typeface="+mn-ea"/>
                <a:ea typeface="+mn-ea"/>
              </a:rPr>
              <a:t>장소정보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2106190" y="4929464"/>
            <a:ext cx="3037481" cy="604533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217860" y="5042934"/>
            <a:ext cx="1174971" cy="341370"/>
            <a:chOff x="2098936" y="4641453"/>
            <a:chExt cx="1174971" cy="341370"/>
          </a:xfrm>
        </p:grpSpPr>
        <p:sp>
          <p:nvSpPr>
            <p:cNvPr id="192" name="TextBox 191"/>
            <p:cNvSpPr txBox="1"/>
            <p:nvPr/>
          </p:nvSpPr>
          <p:spPr>
            <a:xfrm>
              <a:off x="2436818" y="4717386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등록자 닉네임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098936" y="4641453"/>
              <a:ext cx="348489" cy="341370"/>
              <a:chOff x="2098936" y="4641453"/>
              <a:chExt cx="612000" cy="61200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>
                <a:stCxn id="191" idx="1"/>
                <a:endCxn id="191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91" idx="7"/>
                <a:endCxn id="191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805346" y="4589815"/>
            <a:ext cx="779156" cy="215444"/>
            <a:chOff x="3326118" y="4402610"/>
            <a:chExt cx="779156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426883" y="4402610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리뷰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(253)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715606" y="4576620"/>
            <a:ext cx="763233" cy="231337"/>
            <a:chOff x="4098548" y="4442145"/>
            <a:chExt cx="763233" cy="231337"/>
          </a:xfrm>
        </p:grpSpPr>
        <p:pic>
          <p:nvPicPr>
            <p:cNvPr id="1030" name="Picture 6" descr="direction, pin, plan, travel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548" y="4442145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4205832" y="4458038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일정 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(13)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00" name="직선 연결선 199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2127944" y="481764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2106190" y="5625444"/>
            <a:ext cx="3037481" cy="97140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아래쪽 화살표 202"/>
          <p:cNvSpPr/>
          <p:nvPr/>
        </p:nvSpPr>
        <p:spPr>
          <a:xfrm>
            <a:off x="5078550" y="6163854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552118" y="6216739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다음페이지 계속</a:t>
            </a:r>
          </a:p>
        </p:txBody>
      </p:sp>
      <p:cxnSp>
        <p:nvCxnSpPr>
          <p:cNvPr id="205" name="직선 연결선 204"/>
          <p:cNvCxnSpPr/>
          <p:nvPr/>
        </p:nvCxnSpPr>
        <p:spPr>
          <a:xfrm>
            <a:off x="2741259" y="4825046"/>
            <a:ext cx="257783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396841" y="5160502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2203947" y="5617701"/>
            <a:ext cx="146285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700" b="1" dirty="0" smtClean="0">
                <a:latin typeface="+mn-ea"/>
                <a:ea typeface="+mn-ea"/>
              </a:rPr>
              <a:t>장소정보 정렬순서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장소 설명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태그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주소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운영시간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연락처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홈페이지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latin typeface="+mn-ea"/>
                <a:ea typeface="+mn-ea"/>
              </a:rPr>
              <a:t>교통정보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106" name="타원형 설명선 105"/>
          <p:cNvSpPr/>
          <p:nvPr/>
        </p:nvSpPr>
        <p:spPr bwMode="auto">
          <a:xfrm>
            <a:off x="5698635" y="315001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7" name="타원형 설명선 106"/>
          <p:cNvSpPr/>
          <p:nvPr/>
        </p:nvSpPr>
        <p:spPr bwMode="auto">
          <a:xfrm>
            <a:off x="1959393" y="10134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8" name="타원형 설명선 107"/>
          <p:cNvSpPr/>
          <p:nvPr/>
        </p:nvSpPr>
        <p:spPr bwMode="auto">
          <a:xfrm>
            <a:off x="2824109" y="23599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9" name="타원형 설명선 108"/>
          <p:cNvSpPr/>
          <p:nvPr/>
        </p:nvSpPr>
        <p:spPr bwMode="auto">
          <a:xfrm>
            <a:off x="3636015" y="16382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3688144" y="24499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2058761" y="29105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2" name="타원형 설명선 111"/>
          <p:cNvSpPr/>
          <p:nvPr/>
        </p:nvSpPr>
        <p:spPr bwMode="auto">
          <a:xfrm>
            <a:off x="1934242" y="33822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3" name="타원형 설명선 112"/>
          <p:cNvSpPr/>
          <p:nvPr/>
        </p:nvSpPr>
        <p:spPr bwMode="auto">
          <a:xfrm>
            <a:off x="3560201" y="38657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4" name="타원형 설명선 113"/>
          <p:cNvSpPr/>
          <p:nvPr/>
        </p:nvSpPr>
        <p:spPr bwMode="auto">
          <a:xfrm>
            <a:off x="1926190" y="453553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845819" y="5150316"/>
            <a:ext cx="303288" cy="215444"/>
            <a:chOff x="-277970" y="4804569"/>
            <a:chExt cx="303288" cy="215444"/>
          </a:xfrm>
        </p:grpSpPr>
        <p:sp>
          <p:nvSpPr>
            <p:cNvPr id="116" name="타원형 설명선 115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2506221" y="1912544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장소 대표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47946"/>
              </p:ext>
            </p:extLst>
          </p:nvPr>
        </p:nvGraphicFramePr>
        <p:xfrm>
          <a:off x="7234001" y="36235"/>
          <a:ext cx="2657711" cy="73436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3809"/>
                <a:gridCol w="2263902"/>
              </a:tblGrid>
              <a:tr h="25920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 위 장소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포인트 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선택 장소 아이콘 구분 처리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320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장소상세 페이지 팝업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상단 </a:t>
                      </a:r>
                      <a:r>
                        <a:rPr lang="ko-KR" altLang="en-US" sz="800" dirty="0" err="1" smtClean="0"/>
                        <a:t>장소명</a:t>
                      </a:r>
                      <a:r>
                        <a:rPr lang="ko-KR" altLang="en-US" sz="800" dirty="0" smtClean="0"/>
                        <a:t>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48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대표이미지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smtClean="0"/>
                        <a:t>추가이미지 개수 표시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선택 시 이미지 확대보기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43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현재 장소의 평점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누적 리뷰개수 및 평가인원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좋아요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공유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리뷰</a:t>
                      </a:r>
                      <a:r>
                        <a:rPr lang="ko-KR" altLang="en-US" sz="800" baseline="0" smtClean="0"/>
                        <a:t> 선택 및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개수 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북마크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일정에 추가 버튼구성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76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추천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800" dirty="0" smtClean="0"/>
                        <a:t>해당장소에 연결된 상품 추천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쿠폰 포함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800" dirty="0" smtClean="0"/>
                        <a:t>연결장소 없을 경우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주변 장소 상품  랜덤 추천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24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상품이미지 마우스오버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한화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위시담기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상세 내용 </a:t>
                      </a:r>
                      <a:r>
                        <a:rPr lang="en-US" altLang="ko-KR" sz="800" dirty="0" smtClean="0"/>
                        <a:t>tab</a:t>
                      </a:r>
                      <a:r>
                        <a:rPr lang="ko-KR" altLang="en-US" sz="800" smtClean="0"/>
                        <a:t> 구분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장소정보 </a:t>
                      </a:r>
                      <a:r>
                        <a:rPr lang="en-US" altLang="ko-KR" sz="800" baseline="0" dirty="0" smtClean="0"/>
                        <a:t>default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tab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장소정보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리뷰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개수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일정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개수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6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장소정보 </a:t>
                      </a:r>
                      <a:r>
                        <a:rPr lang="en-US" altLang="ko-KR" sz="800" dirty="0" smtClean="0"/>
                        <a:t>tab</a:t>
                      </a:r>
                      <a:r>
                        <a:rPr lang="ko-KR" altLang="en-US" sz="800" smtClean="0"/>
                        <a:t> 구성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내용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장소설명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태그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주소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운영시간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연락처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홈페이지</a:t>
                      </a:r>
                      <a:endParaRPr lang="en-US" altLang="ko-KR" sz="800" dirty="0" smtClean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교통정보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48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프리미엄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콘텐츠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보유 장소일 경우 프리미엄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콘텐츠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더보기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이동버튼 추가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048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Tab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내용 영역 스크롤 적용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8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73" y="4100158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3937934" y="2723225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120        300        345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10" name="Picture 8" descr="bubble, favorite, heart, like, love, round, speech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0" y="2480452"/>
            <a:ext cx="274633" cy="27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0" descr="logo, share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75" y="2487313"/>
            <a:ext cx="262916" cy="2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4" descr="bubble, chat, comment, message, review, talk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56" y="2532960"/>
            <a:ext cx="174738" cy="1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nemy, explore, find, locate, radar, search, sonar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89" y="1167669"/>
            <a:ext cx="343691" cy="3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4335412" y="5286506"/>
            <a:ext cx="877012" cy="219399"/>
            <a:chOff x="3927319" y="1192228"/>
            <a:chExt cx="877012" cy="219399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927319" y="1196183"/>
              <a:ext cx="417031" cy="215444"/>
              <a:chOff x="3801493" y="2740387"/>
              <a:chExt cx="746809" cy="202386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3869080" y="2755355"/>
                <a:ext cx="571893" cy="160617"/>
              </a:xfrm>
              <a:prstGeom prst="roundRect">
                <a:avLst/>
              </a:prstGeom>
              <a:solidFill>
                <a:srgbClr val="22BEC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801493" y="2740387"/>
                <a:ext cx="746809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수정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08432" y="1192228"/>
              <a:ext cx="595899" cy="215444"/>
              <a:chOff x="3670402" y="2739531"/>
              <a:chExt cx="1067119" cy="202386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3869079" y="2755355"/>
                <a:ext cx="622042" cy="164464"/>
              </a:xfrm>
              <a:prstGeom prst="roundRect">
                <a:avLst/>
              </a:prstGeom>
              <a:solidFill>
                <a:srgbClr val="22BEC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670402" y="2739531"/>
                <a:ext cx="1067119" cy="2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삭제</a:t>
                </a:r>
              </a:p>
            </p:txBody>
          </p:sp>
        </p:grpSp>
      </p:grpSp>
      <p:sp>
        <p:nvSpPr>
          <p:cNvPr id="163" name="직사각형 16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2" name="포인트가 8개인 별 1"/>
          <p:cNvSpPr/>
          <p:nvPr/>
        </p:nvSpPr>
        <p:spPr>
          <a:xfrm>
            <a:off x="4361068" y="5711738"/>
            <a:ext cx="1024467" cy="8908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프리미엄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콘텐츠</a:t>
            </a:r>
            <a:endParaRPr lang="en-US" altLang="ko-KR" b="1" dirty="0" smtClean="0"/>
          </a:p>
          <a:p>
            <a:pPr algn="ctr"/>
            <a:r>
              <a:rPr lang="ko-KR" altLang="en-US" b="1" smtClean="0"/>
              <a:t>더보기</a:t>
            </a:r>
            <a:endParaRPr lang="ko-KR" altLang="en-US" b="1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4197918" y="5743785"/>
            <a:ext cx="303288" cy="215444"/>
            <a:chOff x="-277970" y="4804569"/>
            <a:chExt cx="303288" cy="215444"/>
          </a:xfrm>
        </p:grpSpPr>
        <p:sp>
          <p:nvSpPr>
            <p:cNvPr id="166" name="타원형 설명선 165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87767"/>
              </p:ext>
            </p:extLst>
          </p:nvPr>
        </p:nvGraphicFramePr>
        <p:xfrm>
          <a:off x="7264401" y="571477"/>
          <a:ext cx="2571367" cy="44549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정보 상세 창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리뷰 </a:t>
                      </a:r>
                      <a:r>
                        <a:rPr lang="en-US" altLang="ko-KR" sz="800" dirty="0" smtClean="0"/>
                        <a:t>tab</a:t>
                      </a:r>
                      <a:r>
                        <a:rPr lang="ko-KR" altLang="en-US" sz="800" smtClean="0"/>
                        <a:t> 선택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장소 리뷰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 프로필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 닉네임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리뷰내용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등록 시 이미지 등록 경우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대표이미지 노출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전체 등록 이미지 개수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선택시 이미지 확대 보기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</a:t>
                      </a:r>
                      <a:r>
                        <a:rPr lang="ko-KR" altLang="en-US" sz="800" dirty="0" err="1" smtClean="0"/>
                        <a:t>더보기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일반 사용자 선택 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신고하기 기능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작성자 선택 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수정 하기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삭제하기 기능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Tab</a:t>
                      </a:r>
                      <a:r>
                        <a:rPr lang="ko-KR" altLang="en-US" sz="800" baseline="0" smtClean="0"/>
                        <a:t> 내용 영역 스크롤 적용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상세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12972" y="554037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50940" y="558270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12972" y="554037"/>
            <a:ext cx="180000" cy="144000"/>
            <a:chOff x="-1143104" y="1291967"/>
            <a:chExt cx="234360" cy="169277"/>
          </a:xfrm>
        </p:grpSpPr>
        <p:sp>
          <p:nvSpPr>
            <p:cNvPr id="17" name="타원 16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0940" y="558270"/>
            <a:ext cx="180000" cy="144000"/>
            <a:chOff x="-1143104" y="1291967"/>
            <a:chExt cx="234360" cy="169277"/>
          </a:xfrm>
        </p:grpSpPr>
        <p:sp>
          <p:nvSpPr>
            <p:cNvPr id="23" name="타원 2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997407" y="548893"/>
            <a:ext cx="3400743" cy="59704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97892" y="2458284"/>
            <a:ext cx="1328786" cy="228020"/>
            <a:chOff x="2155850" y="2758443"/>
            <a:chExt cx="1541929" cy="191829"/>
          </a:xfrm>
          <a:solidFill>
            <a:schemeClr val="bg1">
              <a:lumMod val="65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5546" y="2769023"/>
              <a:ext cx="938608" cy="181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err="1" smtClean="0">
                  <a:solidFill>
                    <a:srgbClr val="F1F2F6"/>
                  </a:solidFill>
                  <a:latin typeface="+mn-ea"/>
                  <a:ea typeface="+mn-ea"/>
                </a:rPr>
                <a:t>북마크</a:t>
              </a:r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(12)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583" y="2446106"/>
            <a:ext cx="1481934" cy="246983"/>
            <a:chOff x="3754132" y="2755770"/>
            <a:chExt cx="1534681" cy="193758"/>
          </a:xfrm>
          <a:solidFill>
            <a:schemeClr val="bg1">
              <a:lumMod val="65000"/>
            </a:schemeClr>
          </a:solidFill>
        </p:grpSpPr>
        <p:sp>
          <p:nvSpPr>
            <p:cNvPr id="57" name="모서리가 둥근 직사각형 56"/>
            <p:cNvSpPr/>
            <p:nvPr/>
          </p:nvSpPr>
          <p:spPr>
            <a:xfrm>
              <a:off x="3754132" y="2755770"/>
              <a:ext cx="1534681" cy="193758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76604" y="2765330"/>
              <a:ext cx="1280434" cy="169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일정에 추가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00856" y="653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장소명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2505" y="27109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상품추천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83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119" name="직사각형 118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L 도형 134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L 도형 132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1749298" y="1109130"/>
            <a:ext cx="239853" cy="5317070"/>
            <a:chOff x="1749298" y="1109130"/>
            <a:chExt cx="239853" cy="5317070"/>
          </a:xfrm>
        </p:grpSpPr>
        <p:sp>
          <p:nvSpPr>
            <p:cNvPr id="144" name="직사각형 143"/>
            <p:cNvSpPr/>
            <p:nvPr/>
          </p:nvSpPr>
          <p:spPr>
            <a:xfrm>
              <a:off x="1749298" y="1109130"/>
              <a:ext cx="239853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837821" y="1300494"/>
              <a:ext cx="108075" cy="82975"/>
              <a:chOff x="928668" y="3820162"/>
              <a:chExt cx="108075" cy="82975"/>
            </a:xfrm>
          </p:grpSpPr>
          <p:cxnSp>
            <p:nvCxnSpPr>
              <p:cNvPr id="146" name="직선 연결선 14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그룹 148"/>
          <p:cNvGrpSpPr/>
          <p:nvPr/>
        </p:nvGrpSpPr>
        <p:grpSpPr>
          <a:xfrm>
            <a:off x="6024570" y="3398099"/>
            <a:ext cx="612893" cy="584987"/>
            <a:chOff x="3978077" y="2196148"/>
            <a:chExt cx="413916" cy="453912"/>
          </a:xfrm>
        </p:grpSpPr>
        <p:sp>
          <p:nvSpPr>
            <p:cNvPr id="150" name="직사각형 149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137009" y="2813573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4" name="Picture 24" descr="close, delete, remov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61473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132282" y="1015225"/>
            <a:ext cx="1507282" cy="1219643"/>
            <a:chOff x="2150056" y="1512668"/>
            <a:chExt cx="1507282" cy="121964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150056" y="1512668"/>
              <a:ext cx="1507282" cy="1219643"/>
              <a:chOff x="3978077" y="2196148"/>
              <a:chExt cx="413916" cy="453912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모서리가 둥근 직사각형 4"/>
            <p:cNvSpPr/>
            <p:nvPr/>
          </p:nvSpPr>
          <p:spPr>
            <a:xfrm>
              <a:off x="3098407" y="247222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album, gallery, image, images, photos, pictures icon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741" y="2460676"/>
              <a:ext cx="260878" cy="26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/>
            <p:cNvSpPr txBox="1"/>
            <p:nvPr/>
          </p:nvSpPr>
          <p:spPr>
            <a:xfrm>
              <a:off x="3061427" y="2485881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+13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16347" y="98624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253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개의 리뷰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354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명의 평가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5272" y="986241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21BDCB"/>
                </a:solidFill>
                <a:latin typeface="+mn-ea"/>
                <a:ea typeface="+mn-ea"/>
              </a:rPr>
              <a:t>5.0 </a:t>
            </a:r>
            <a:endParaRPr lang="ko-KR" altLang="en-US" sz="1400" b="1">
              <a:solidFill>
                <a:srgbClr val="21BDCB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31976" y="1270443"/>
            <a:ext cx="1075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장소를 평가해 주세요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95172" y="1492093"/>
            <a:ext cx="1269456" cy="288100"/>
            <a:chOff x="3902845" y="2203270"/>
            <a:chExt cx="1269456" cy="288100"/>
          </a:xfrm>
        </p:grpSpPr>
        <p:sp>
          <p:nvSpPr>
            <p:cNvPr id="7" name="타원 6"/>
            <p:cNvSpPr/>
            <p:nvPr/>
          </p:nvSpPr>
          <p:spPr>
            <a:xfrm>
              <a:off x="3939550" y="2203270"/>
              <a:ext cx="288000" cy="288000"/>
            </a:xfrm>
            <a:prstGeom prst="ellips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4842488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402925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2845" y="223857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좋음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75631" y="224998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중간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08099" y="224948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나쁨</a:t>
              </a: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264931" y="2971148"/>
            <a:ext cx="1298357" cy="607707"/>
            <a:chOff x="1952865" y="5172755"/>
            <a:chExt cx="1442939" cy="1235657"/>
          </a:xfrm>
        </p:grpSpPr>
        <p:sp>
          <p:nvSpPr>
            <p:cNvPr id="177" name="직사각형 17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127598" y="38276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장소정보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805000" y="3816723"/>
            <a:ext cx="770278" cy="215444"/>
            <a:chOff x="3326118" y="4402610"/>
            <a:chExt cx="770278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418005" y="4402610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리뷰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(123)</a:t>
              </a:r>
              <a:endParaRPr lang="ko-KR" altLang="en-US" b="1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715260" y="3803528"/>
            <a:ext cx="763233" cy="231337"/>
            <a:chOff x="4098548" y="4442145"/>
            <a:chExt cx="763233" cy="231337"/>
          </a:xfrm>
        </p:grpSpPr>
        <p:pic>
          <p:nvPicPr>
            <p:cNvPr id="1030" name="Picture 6" descr="direction, pin, plan, travel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548" y="4442145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4205832" y="4458038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일정 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(13)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00" name="직선 연결선 199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2861990" y="4040920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781404" y="267303"/>
            <a:ext cx="2084530" cy="559996"/>
            <a:chOff x="5398150" y="6154976"/>
            <a:chExt cx="2084530" cy="559996"/>
          </a:xfrm>
        </p:grpSpPr>
        <p:sp>
          <p:nvSpPr>
            <p:cNvPr id="203" name="아래쪽 화살표 202"/>
            <p:cNvSpPr/>
            <p:nvPr/>
          </p:nvSpPr>
          <p:spPr>
            <a:xfrm>
              <a:off x="5398150" y="6154976"/>
              <a:ext cx="2084530" cy="559996"/>
            </a:xfrm>
            <a:prstGeom prst="downArrow">
              <a:avLst>
                <a:gd name="adj1" fmla="val 73849"/>
                <a:gd name="adj2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36207" y="6207861"/>
              <a:ext cx="11272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n-ea"/>
                  <a:ea typeface="+mn-ea"/>
                </a:rPr>
                <a:t>이전페이지 계속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119477" y="4051954"/>
            <a:ext cx="2988000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105844" y="4394681"/>
            <a:ext cx="3072966" cy="604533"/>
            <a:chOff x="2105844" y="4742308"/>
            <a:chExt cx="3072966" cy="604533"/>
          </a:xfrm>
        </p:grpSpPr>
        <p:sp>
          <p:nvSpPr>
            <p:cNvPr id="197" name="직사각형 196"/>
            <p:cNvSpPr/>
            <p:nvPr/>
          </p:nvSpPr>
          <p:spPr>
            <a:xfrm>
              <a:off x="2105844" y="4742308"/>
              <a:ext cx="3037481" cy="6045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17514" y="4855778"/>
              <a:ext cx="348489" cy="341370"/>
              <a:chOff x="2098936" y="4641453"/>
              <a:chExt cx="612000" cy="61200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>
                <a:stCxn id="191" idx="1"/>
                <a:endCxn id="191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91" idx="7"/>
                <a:endCxn id="191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2610478" y="5059002"/>
              <a:ext cx="25683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lt"/>
                  <a:ea typeface="+mn-ea"/>
                </a:rPr>
                <a:t>리뷰 리뷰 리뷰 리뷰 리뷰 </a:t>
              </a:r>
              <a:r>
                <a:rPr lang="ko-KR" altLang="en-US" dirty="0">
                  <a:latin typeface="+mn-ea"/>
                  <a:ea typeface="+mn-ea"/>
                </a:rPr>
                <a:t>리뷰 리뷰 리뷰 리뷰 </a:t>
              </a:r>
              <a:r>
                <a:rPr lang="ko-KR" altLang="en-US" dirty="0" smtClean="0">
                  <a:latin typeface="+mn-ea"/>
                  <a:ea typeface="+mn-ea"/>
                </a:rPr>
                <a:t>리뷰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00319" y="5109248"/>
            <a:ext cx="3072966" cy="1316395"/>
            <a:chOff x="2105844" y="4742308"/>
            <a:chExt cx="3072966" cy="1316395"/>
          </a:xfrm>
        </p:grpSpPr>
        <p:sp>
          <p:nvSpPr>
            <p:cNvPr id="161" name="직사각형 160"/>
            <p:cNvSpPr/>
            <p:nvPr/>
          </p:nvSpPr>
          <p:spPr>
            <a:xfrm>
              <a:off x="2105844" y="4742308"/>
              <a:ext cx="3037481" cy="1316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2217514" y="4855778"/>
              <a:ext cx="348489" cy="341370"/>
              <a:chOff x="2098936" y="4641453"/>
              <a:chExt cx="612000" cy="612000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>
                <a:stCxn id="170" idx="1"/>
                <a:endCxn id="170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stCxn id="170" idx="7"/>
                <a:endCxn id="170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2610478" y="5059002"/>
              <a:ext cx="25683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lt"/>
                  <a:ea typeface="+mn-ea"/>
                </a:rPr>
                <a:t>리뷰 리뷰 리뷰 리뷰 리뷰 </a:t>
              </a:r>
              <a:r>
                <a:rPr lang="ko-KR" altLang="en-US" dirty="0">
                  <a:latin typeface="+mn-ea"/>
                  <a:ea typeface="+mn-ea"/>
                </a:rPr>
                <a:t>리뷰 리뷰 리뷰 리뷰 </a:t>
              </a:r>
              <a:r>
                <a:rPr lang="ko-KR" altLang="en-US" dirty="0" smtClean="0">
                  <a:latin typeface="+mn-ea"/>
                  <a:ea typeface="+mn-ea"/>
                </a:rPr>
                <a:t>리뷰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pic>
        <p:nvPicPr>
          <p:cNvPr id="2050" name="Picture 2" descr="more, vert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22562" y="4407037"/>
            <a:ext cx="271798" cy="2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more, vert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22562" y="5144569"/>
            <a:ext cx="271798" cy="2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" name="그룹 184"/>
          <p:cNvGrpSpPr/>
          <p:nvPr/>
        </p:nvGrpSpPr>
        <p:grpSpPr>
          <a:xfrm>
            <a:off x="2230861" y="5817348"/>
            <a:ext cx="2796713" cy="642629"/>
            <a:chOff x="2150056" y="1512668"/>
            <a:chExt cx="1507282" cy="1284549"/>
          </a:xfrm>
        </p:grpSpPr>
        <p:grpSp>
          <p:nvGrpSpPr>
            <p:cNvPr id="186" name="그룹 185"/>
            <p:cNvGrpSpPr/>
            <p:nvPr/>
          </p:nvGrpSpPr>
          <p:grpSpPr>
            <a:xfrm>
              <a:off x="2150056" y="1512668"/>
              <a:ext cx="1507282" cy="1219643"/>
              <a:chOff x="3978077" y="2196148"/>
              <a:chExt cx="413916" cy="453912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모서리가 둥근 직사각형 189"/>
            <p:cNvSpPr/>
            <p:nvPr/>
          </p:nvSpPr>
          <p:spPr>
            <a:xfrm>
              <a:off x="3327918" y="2290035"/>
              <a:ext cx="317758" cy="4931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3" name="Picture 2" descr="album, gallery, image, images, photos, pictures icon"/>
            <p:cNvPicPr>
              <a:picLocks noChangeAspect="1" noChangeArrowheads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167" y="2269098"/>
              <a:ext cx="123651" cy="506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3315253" y="2366567"/>
              <a:ext cx="253291" cy="43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+13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3767167" y="2981257"/>
            <a:ext cx="1298357" cy="607707"/>
            <a:chOff x="1952865" y="5172755"/>
            <a:chExt cx="1442939" cy="1235657"/>
          </a:xfrm>
        </p:grpSpPr>
        <p:sp>
          <p:nvSpPr>
            <p:cNvPr id="209" name="직사각형 208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/>
          <p:cNvSpPr txBox="1"/>
          <p:nvPr/>
        </p:nvSpPr>
        <p:spPr>
          <a:xfrm>
            <a:off x="5487268" y="4223062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일반 사용자 선택 시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/>
            <a:r>
              <a:rPr lang="ko-KR" altLang="en-US" b="1" dirty="0" smtClean="0">
                <a:latin typeface="+mn-ea"/>
                <a:ea typeface="+mn-ea"/>
              </a:rPr>
              <a:t>신고하기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504588" y="4752181"/>
            <a:ext cx="1074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작성자선택 시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l"/>
            <a:r>
              <a:rPr lang="ko-KR" altLang="en-US" b="1" smtClean="0">
                <a:latin typeface="+mn-ea"/>
                <a:ea typeface="+mn-ea"/>
              </a:rPr>
              <a:t>수정하기</a:t>
            </a:r>
            <a:endParaRPr lang="en-US" altLang="ko-KR" b="1" dirty="0">
              <a:latin typeface="+mn-ea"/>
              <a:ea typeface="+mn-ea"/>
            </a:endParaRPr>
          </a:p>
          <a:p>
            <a:pPr algn="l"/>
            <a:r>
              <a:rPr lang="ko-KR" altLang="en-US" b="1" dirty="0">
                <a:latin typeface="+mn-ea"/>
                <a:ea typeface="+mn-ea"/>
              </a:rPr>
              <a:t>삭제하기</a:t>
            </a:r>
          </a:p>
        </p:txBody>
      </p:sp>
      <p:cxnSp>
        <p:nvCxnSpPr>
          <p:cNvPr id="216" name="직선 연결선 215"/>
          <p:cNvCxnSpPr/>
          <p:nvPr/>
        </p:nvCxnSpPr>
        <p:spPr>
          <a:xfrm>
            <a:off x="5380394" y="4322737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형 설명선 105"/>
          <p:cNvSpPr/>
          <p:nvPr/>
        </p:nvSpPr>
        <p:spPr bwMode="auto">
          <a:xfrm>
            <a:off x="2556626" y="369135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7" name="타원형 설명선 106"/>
          <p:cNvSpPr/>
          <p:nvPr/>
        </p:nvSpPr>
        <p:spPr bwMode="auto">
          <a:xfrm>
            <a:off x="1952370" y="404549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8" name="타원형 설명선 107"/>
          <p:cNvSpPr/>
          <p:nvPr/>
        </p:nvSpPr>
        <p:spPr bwMode="auto">
          <a:xfrm>
            <a:off x="1939891" y="576744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9" name="타원형 설명선 108"/>
          <p:cNvSpPr/>
          <p:nvPr/>
        </p:nvSpPr>
        <p:spPr bwMode="auto">
          <a:xfrm>
            <a:off x="4702550" y="434894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4539252" y="4118675"/>
            <a:ext cx="595035" cy="218484"/>
            <a:chOff x="4698891" y="2608411"/>
            <a:chExt cx="595035" cy="218484"/>
          </a:xfrm>
        </p:grpSpPr>
        <p:sp>
          <p:nvSpPr>
            <p:cNvPr id="221" name="모서리가 둥근 직사각형 220"/>
            <p:cNvSpPr/>
            <p:nvPr/>
          </p:nvSpPr>
          <p:spPr>
            <a:xfrm>
              <a:off x="4713325" y="260841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698891" y="26099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리뷰쓰기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936932" y="1864034"/>
            <a:ext cx="1144865" cy="442828"/>
            <a:chOff x="3936932" y="1864034"/>
            <a:chExt cx="1144865" cy="442828"/>
          </a:xfrm>
        </p:grpSpPr>
        <p:sp>
          <p:nvSpPr>
            <p:cNvPr id="84" name="TextBox 83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2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logo, share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2" name="TextBox 161"/>
          <p:cNvSpPr txBox="1"/>
          <p:nvPr/>
        </p:nvSpPr>
        <p:spPr>
          <a:xfrm>
            <a:off x="2419397" y="3105698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추천 상품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smtClean="0">
                <a:latin typeface="+mn-ea"/>
                <a:ea typeface="+mn-ea"/>
              </a:rPr>
              <a:t>티켓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smtClean="0">
                <a:latin typeface="+mn-ea"/>
                <a:ea typeface="+mn-ea"/>
              </a:rPr>
              <a:t>쿠폰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</a:p>
          <a:p>
            <a:r>
              <a:rPr lang="ko-KR" altLang="en-US" sz="7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916601" y="3084554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추천 상품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smtClean="0">
                <a:latin typeface="+mn-ea"/>
                <a:ea typeface="+mn-ea"/>
              </a:rPr>
              <a:t>티켓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smtClean="0">
                <a:latin typeface="+mn-ea"/>
                <a:ea typeface="+mn-ea"/>
              </a:rPr>
              <a:t>쿠폰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</a:p>
          <a:p>
            <a:r>
              <a:rPr lang="ko-KR" altLang="en-US" sz="7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610478" y="44199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평점  </a:t>
            </a:r>
            <a:r>
              <a:rPr lang="en-US" altLang="ko-KR" b="1" dirty="0" smtClean="0">
                <a:latin typeface="+mn-ea"/>
                <a:ea typeface="+mn-ea"/>
              </a:rPr>
              <a:t>00</a:t>
            </a:r>
            <a:r>
              <a:rPr lang="ko-KR" altLang="en-US" b="1" smtClean="0">
                <a:latin typeface="+mn-ea"/>
                <a:ea typeface="+mn-ea"/>
              </a:rPr>
              <a:t>님의 리뷰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YYYY.MM.DD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610478" y="519375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평점  </a:t>
            </a:r>
            <a:r>
              <a:rPr lang="en-US" altLang="ko-KR" b="1" dirty="0" smtClean="0">
                <a:latin typeface="+mn-ea"/>
                <a:ea typeface="+mn-ea"/>
              </a:rPr>
              <a:t>00</a:t>
            </a:r>
            <a:r>
              <a:rPr lang="ko-KR" altLang="en-US" b="1" smtClean="0">
                <a:latin typeface="+mn-ea"/>
                <a:ea typeface="+mn-ea"/>
              </a:rPr>
              <a:t>님의 리뷰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YYYY.MM.DD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3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08486"/>
              </p:ext>
            </p:extLst>
          </p:nvPr>
        </p:nvGraphicFramePr>
        <p:xfrm>
          <a:off x="7264401" y="571477"/>
          <a:ext cx="2571367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다른 사용자의 리뷰 메뉴 선택 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신고하기 팝업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신고 사유 선택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 smtClean="0"/>
                        <a:t> &gt; </a:t>
                      </a:r>
                      <a:r>
                        <a:rPr lang="ko-KR" altLang="en-US" sz="800" smtClean="0"/>
                        <a:t>신고내용 등록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관리가 승인 대기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ko-KR" altLang="en-US" sz="800" smtClean="0"/>
                        <a:t>관리자 처리 적용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작성자가</a:t>
                      </a:r>
                      <a:r>
                        <a:rPr lang="ko-KR" altLang="en-US" sz="800" baseline="0" dirty="0" smtClean="0"/>
                        <a:t> 본인의 리뷰 메뉴 선택 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삭제하기 확인 팝업</a:t>
                      </a:r>
                      <a:r>
                        <a:rPr lang="ko-KR" altLang="en-US" sz="800" baseline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바로 팝업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신고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삭제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3362" y="1345585"/>
            <a:ext cx="3096983" cy="604533"/>
            <a:chOff x="2205295" y="2215060"/>
            <a:chExt cx="3096983" cy="604533"/>
          </a:xfrm>
        </p:grpSpPr>
        <p:grpSp>
          <p:nvGrpSpPr>
            <p:cNvPr id="12" name="그룹 11"/>
            <p:cNvGrpSpPr/>
            <p:nvPr/>
          </p:nvGrpSpPr>
          <p:grpSpPr>
            <a:xfrm>
              <a:off x="2205295" y="2215060"/>
              <a:ext cx="3072966" cy="604533"/>
              <a:chOff x="2105844" y="4742308"/>
              <a:chExt cx="3072966" cy="604533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2105844" y="4742308"/>
                <a:ext cx="3037481" cy="6045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2217514" y="4855778"/>
                <a:ext cx="348489" cy="341370"/>
                <a:chOff x="2098936" y="4641453"/>
                <a:chExt cx="612000" cy="612000"/>
              </a:xfrm>
            </p:grpSpPr>
            <p:sp>
              <p:nvSpPr>
                <p:cNvPr id="191" name="타원 190"/>
                <p:cNvSpPr/>
                <p:nvPr/>
              </p:nvSpPr>
              <p:spPr>
                <a:xfrm>
                  <a:off x="2098936" y="4641453"/>
                  <a:ext cx="612000" cy="61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4" name="직선 연결선 193"/>
                <p:cNvCxnSpPr>
                  <a:stCxn id="191" idx="1"/>
                  <a:endCxn id="191" idx="5"/>
                </p:cNvCxnSpPr>
                <p:nvPr/>
              </p:nvCxnSpPr>
              <p:spPr>
                <a:xfrm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>
                  <a:stCxn id="191" idx="7"/>
                  <a:endCxn id="191" idx="3"/>
                </p:cNvCxnSpPr>
                <p:nvPr/>
              </p:nvCxnSpPr>
              <p:spPr>
                <a:xfrm flipH="1"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/>
                <p:cNvSpPr txBox="1"/>
                <p:nvPr/>
              </p:nvSpPr>
              <p:spPr>
                <a:xfrm>
                  <a:off x="2165882" y="4688533"/>
                  <a:ext cx="49244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프로필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이미지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2610478" y="5059002"/>
                <a:ext cx="25683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리뷰 리뷰 리뷰 리뷰 리뷰 </a:t>
                </a:r>
                <a:r>
                  <a:rPr lang="ko-KR" altLang="en-US" dirty="0">
                    <a:latin typeface="+mn-ea"/>
                    <a:ea typeface="+mn-ea"/>
                  </a:rPr>
                  <a:t>리뷰 리뷰 리뷰 리뷰 </a:t>
                </a:r>
                <a:r>
                  <a:rPr lang="ko-KR" altLang="en-US" dirty="0" smtClean="0">
                    <a:latin typeface="+mn-ea"/>
                    <a:ea typeface="+mn-ea"/>
                  </a:rPr>
                  <a:t>리뷰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2050" name="Picture 2" descr="more, ver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0480" y="2252817"/>
              <a:ext cx="271798" cy="27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3904519" y="2102752"/>
            <a:ext cx="3037481" cy="1355939"/>
            <a:chOff x="3904519" y="2102752"/>
            <a:chExt cx="3037481" cy="1355939"/>
          </a:xfrm>
        </p:grpSpPr>
        <p:sp>
          <p:nvSpPr>
            <p:cNvPr id="29" name="직사각형 28"/>
            <p:cNvSpPr/>
            <p:nvPr/>
          </p:nvSpPr>
          <p:spPr>
            <a:xfrm>
              <a:off x="3904519" y="2102752"/>
              <a:ext cx="10746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작성자선택 시 </a:t>
              </a:r>
              <a:endParaRPr lang="en-US" altLang="ko-KR" b="1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삭제하기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3904519" y="2496348"/>
              <a:ext cx="3037481" cy="962343"/>
              <a:chOff x="3744500" y="2482193"/>
              <a:chExt cx="3037481" cy="96234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744500" y="2482193"/>
                <a:ext cx="3037481" cy="962343"/>
                <a:chOff x="2105844" y="4742308"/>
                <a:chExt cx="3037481" cy="962343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2105844" y="4742308"/>
                  <a:ext cx="3037481" cy="96234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2173968" y="4808210"/>
                  <a:ext cx="579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latin typeface="+mn-ea"/>
                      <a:ea typeface="+mn-ea"/>
                    </a:rPr>
                    <a:t>Confirm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2188547" y="5032108"/>
                  <a:ext cx="139653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dirty="0" smtClean="0">
                      <a:latin typeface="+mn-lt"/>
                      <a:ea typeface="+mn-ea"/>
                    </a:rPr>
                    <a:t>리뷰를 삭제하시겠습니까</a:t>
                  </a:r>
                  <a:r>
                    <a:rPr lang="en-US" altLang="ko-KR" dirty="0" smtClean="0">
                      <a:latin typeface="+mn-lt"/>
                      <a:ea typeface="+mn-ea"/>
                    </a:rPr>
                    <a:t>?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254" name="그림 25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8714" y="3032824"/>
                <a:ext cx="961295" cy="305276"/>
              </a:xfrm>
              <a:prstGeom prst="rect">
                <a:avLst/>
              </a:prstGeom>
            </p:spPr>
          </p:pic>
        </p:grpSp>
      </p:grpSp>
      <p:sp>
        <p:nvSpPr>
          <p:cNvPr id="258" name="타원형 설명선 257"/>
          <p:cNvSpPr/>
          <p:nvPr/>
        </p:nvSpPr>
        <p:spPr bwMode="auto">
          <a:xfrm>
            <a:off x="193361" y="18835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9" name="타원형 설명선 258"/>
          <p:cNvSpPr/>
          <p:nvPr/>
        </p:nvSpPr>
        <p:spPr bwMode="auto">
          <a:xfrm>
            <a:off x="3676204" y="192859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3361" y="2067623"/>
            <a:ext cx="3354468" cy="2605662"/>
            <a:chOff x="373361" y="2067623"/>
            <a:chExt cx="3354468" cy="2605662"/>
          </a:xfrm>
        </p:grpSpPr>
        <p:sp>
          <p:nvSpPr>
            <p:cNvPr id="213" name="TextBox 212"/>
            <p:cNvSpPr txBox="1"/>
            <p:nvPr/>
          </p:nvSpPr>
          <p:spPr>
            <a:xfrm>
              <a:off x="507955" y="2067623"/>
              <a:ext cx="1116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일반 사용자 선택 시</a:t>
              </a:r>
              <a:endParaRPr lang="en-US" altLang="ko-KR" b="1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신고하기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73361" y="2488121"/>
              <a:ext cx="3354468" cy="2185164"/>
              <a:chOff x="283361" y="2088013"/>
              <a:chExt cx="3354468" cy="2185164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283361" y="2088013"/>
                <a:ext cx="3037481" cy="2185164"/>
                <a:chOff x="3744500" y="2482193"/>
                <a:chExt cx="3037481" cy="2185164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744500" y="2482193"/>
                  <a:ext cx="3037481" cy="2185164"/>
                  <a:chOff x="2105844" y="4742308"/>
                  <a:chExt cx="3037481" cy="2185164"/>
                </a:xfrm>
              </p:grpSpPr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2105844" y="4742308"/>
                    <a:ext cx="3037481" cy="2185164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BFBF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173968" y="4808210"/>
                    <a:ext cx="22153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ko-KR" altLang="en-US" b="1" dirty="0" smtClean="0">
                        <a:latin typeface="+mn-ea"/>
                        <a:ea typeface="+mn-ea"/>
                      </a:rPr>
                      <a:t> </a:t>
                    </a:r>
                    <a:endParaRPr lang="en-US" altLang="ko-KR" b="1" dirty="0" smtClean="0">
                      <a:latin typeface="+mn-ea"/>
                      <a:ea typeface="+mn-ea"/>
                    </a:endParaRPr>
                  </a:p>
                </p:txBody>
              </p:sp>
            </p:grpSp>
            <p:pic>
              <p:nvPicPr>
                <p:cNvPr id="167" name="그림 1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1542" y="4314664"/>
                  <a:ext cx="961295" cy="305276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2" descr="alarm, alert, attention, emergency, siren, urgency, urgent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955" y="2205518"/>
                <a:ext cx="301736" cy="30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5" name="TextBox 174"/>
              <p:cNvSpPr txBox="1"/>
              <p:nvPr/>
            </p:nvSpPr>
            <p:spPr>
              <a:xfrm>
                <a:off x="625178" y="2221062"/>
                <a:ext cx="8322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b="1" dirty="0" smtClean="0">
                    <a:latin typeface="+mn-ea"/>
                    <a:ea typeface="+mn-ea"/>
                  </a:rPr>
                  <a:t>   신고하기</a:t>
                </a:r>
                <a:endParaRPr lang="en-US" altLang="ko-KR" sz="10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231" name="그룹 230"/>
              <p:cNvGrpSpPr/>
              <p:nvPr/>
            </p:nvGrpSpPr>
            <p:grpSpPr>
              <a:xfrm>
                <a:off x="2086242" y="3145467"/>
                <a:ext cx="1551587" cy="312924"/>
                <a:chOff x="4040921" y="2958556"/>
                <a:chExt cx="1551586" cy="312924"/>
              </a:xfrm>
            </p:grpSpPr>
            <p:sp>
              <p:nvSpPr>
                <p:cNvPr id="232" name="사각형 설명선 231"/>
                <p:cNvSpPr/>
                <p:nvPr/>
              </p:nvSpPr>
              <p:spPr>
                <a:xfrm>
                  <a:off x="4079994" y="2958556"/>
                  <a:ext cx="1512513" cy="312924"/>
                </a:xfrm>
                <a:prstGeom prst="wedgeRectCallout">
                  <a:avLst>
                    <a:gd name="adj1" fmla="val -82327"/>
                    <a:gd name="adj2" fmla="val 21053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3" name="그룹 232"/>
                <p:cNvGrpSpPr/>
                <p:nvPr/>
              </p:nvGrpSpPr>
              <p:grpSpPr>
                <a:xfrm>
                  <a:off x="5175106" y="3020639"/>
                  <a:ext cx="364558" cy="193690"/>
                  <a:chOff x="-1769422" y="378773"/>
                  <a:chExt cx="364558" cy="193690"/>
                </a:xfrm>
              </p:grpSpPr>
              <p:pic>
                <p:nvPicPr>
                  <p:cNvPr id="23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-1769422" y="385764"/>
                    <a:ext cx="183736" cy="1866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-1581396" y="378773"/>
                    <a:ext cx="176532" cy="1912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34" name="직사각형 233"/>
                <p:cNvSpPr/>
                <p:nvPr/>
              </p:nvSpPr>
              <p:spPr>
                <a:xfrm>
                  <a:off x="4114800" y="2999419"/>
                  <a:ext cx="1424864" cy="22443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4040921" y="2990647"/>
                  <a:ext cx="18473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418259" y="3536169"/>
                <a:ext cx="29955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dirty="0">
                    <a:latin typeface="+mn-ea"/>
                    <a:ea typeface="+mn-ea"/>
                  </a:rPr>
                  <a:t>신고하시면 </a:t>
                </a:r>
                <a:r>
                  <a:rPr lang="ko-KR" altLang="en-US" dirty="0" err="1">
                    <a:latin typeface="+mn-ea"/>
                    <a:ea typeface="+mn-ea"/>
                  </a:rPr>
                  <a:t>댓글이</a:t>
                </a:r>
                <a:r>
                  <a:rPr lang="ko-KR" altLang="en-US" dirty="0">
                    <a:latin typeface="+mn-ea"/>
                    <a:ea typeface="+mn-ea"/>
                  </a:rPr>
                  <a:t> 삭제될 수 있습니다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algn="l"/>
                <a:r>
                  <a:rPr lang="ko-KR" altLang="en-US" dirty="0">
                    <a:latin typeface="+mn-ea"/>
                    <a:ea typeface="+mn-ea"/>
                  </a:rPr>
                  <a:t>허위 신고의 경우 신고자의 활동이 제한 될 수 있습니다</a:t>
                </a:r>
                <a:endParaRPr lang="ko-KR" altLang="en-US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600348" y="2631489"/>
                <a:ext cx="2481404" cy="830997"/>
                <a:chOff x="499275" y="2544013"/>
                <a:chExt cx="2481404" cy="830997"/>
              </a:xfrm>
            </p:grpSpPr>
            <p:sp>
              <p:nvSpPr>
                <p:cNvPr id="214" name="타원 213"/>
                <p:cNvSpPr/>
                <p:nvPr/>
              </p:nvSpPr>
              <p:spPr>
                <a:xfrm>
                  <a:off x="499275" y="258997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499275" y="2795999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499275" y="2971107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499275" y="3160453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675965" y="2544013"/>
                  <a:ext cx="230471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부적절한 </a:t>
                  </a:r>
                  <a:r>
                    <a:rPr lang="ko-KR" altLang="en-US" dirty="0">
                      <a:latin typeface="+mn-ea"/>
                      <a:ea typeface="+mn-ea"/>
                    </a:rPr>
                    <a:t>광고</a:t>
                  </a:r>
                  <a:r>
                    <a:rPr lang="en-US" altLang="ko-KR" dirty="0">
                      <a:latin typeface="+mn-ea"/>
                      <a:ea typeface="+mn-ea"/>
                    </a:rPr>
                    <a:t>/</a:t>
                  </a:r>
                  <a:r>
                    <a:rPr lang="ko-KR" altLang="en-US">
                      <a:latin typeface="+mn-ea"/>
                      <a:ea typeface="+mn-ea"/>
                    </a:rPr>
                    <a:t>홍보글</a:t>
                  </a:r>
                  <a:endParaRPr lang="en-US" altLang="ko-KR" dirty="0">
                    <a:latin typeface="+mn-ea"/>
                    <a:ea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>
                      <a:latin typeface="+mn-ea"/>
                      <a:ea typeface="+mn-ea"/>
                    </a:rPr>
                    <a:t>음란성</a:t>
                  </a:r>
                  <a:r>
                    <a:rPr lang="en-US" altLang="ko-KR" dirty="0">
                      <a:latin typeface="+mn-ea"/>
                      <a:ea typeface="+mn-ea"/>
                    </a:rPr>
                    <a:t>/</a:t>
                  </a:r>
                  <a:r>
                    <a:rPr lang="ko-KR" altLang="en-US">
                      <a:latin typeface="+mn-ea"/>
                      <a:ea typeface="+mn-ea"/>
                    </a:rPr>
                    <a:t>선정성</a:t>
                  </a:r>
                  <a:endParaRPr lang="en-US" altLang="ko-KR" dirty="0">
                    <a:latin typeface="+mn-ea"/>
                    <a:ea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>
                      <a:latin typeface="+mn-ea"/>
                      <a:ea typeface="+mn-ea"/>
                    </a:rPr>
                    <a:t>타인비방</a:t>
                  </a:r>
                  <a:r>
                    <a:rPr lang="en-US" altLang="ko-KR" dirty="0">
                      <a:latin typeface="+mn-ea"/>
                      <a:ea typeface="+mn-ea"/>
                    </a:rPr>
                    <a:t>/ </a:t>
                  </a:r>
                  <a:r>
                    <a:rPr lang="ko-KR" altLang="en-US">
                      <a:latin typeface="+mn-ea"/>
                      <a:ea typeface="+mn-ea"/>
                    </a:rPr>
                    <a:t>명예회손</a:t>
                  </a:r>
                  <a:endParaRPr lang="en-US" altLang="ko-KR" dirty="0">
                    <a:latin typeface="+mn-ea"/>
                    <a:ea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>
                      <a:latin typeface="+mn-ea"/>
                      <a:ea typeface="+mn-ea"/>
                    </a:rPr>
                    <a:t>기타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p:grpSp>
        </p:grpSp>
        <p:cxnSp>
          <p:nvCxnSpPr>
            <p:cNvPr id="35" name="직선 연결선 34"/>
            <p:cNvCxnSpPr/>
            <p:nvPr/>
          </p:nvCxnSpPr>
          <p:spPr>
            <a:xfrm>
              <a:off x="2294009" y="3620001"/>
              <a:ext cx="0" cy="1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4017" y="1406274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평점  </a:t>
            </a:r>
            <a:r>
              <a:rPr lang="en-US" altLang="ko-KR" b="1" dirty="0" smtClean="0">
                <a:latin typeface="+mn-ea"/>
                <a:ea typeface="+mn-ea"/>
              </a:rPr>
              <a:t>00</a:t>
            </a:r>
            <a:r>
              <a:rPr lang="ko-KR" altLang="en-US" b="1" smtClean="0">
                <a:latin typeface="+mn-ea"/>
                <a:ea typeface="+mn-ea"/>
              </a:rPr>
              <a:t>님의 리뷰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YYYY.MM.DD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8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29397"/>
              </p:ext>
            </p:extLst>
          </p:nvPr>
        </p:nvGraphicFramePr>
        <p:xfrm>
          <a:off x="7264401" y="571477"/>
          <a:ext cx="2571367" cy="37234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상세 페이지 내 평가 하기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좋음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중간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나쁨 선택시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Confirm</a:t>
                      </a:r>
                      <a:r>
                        <a:rPr lang="ko-KR" altLang="en-US" sz="800" smtClean="0"/>
                        <a:t> 창팝업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평가 반영 및 리뷰 추가 작성 여부 확인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평점이</a:t>
                      </a: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반영 되었습니다</a:t>
                      </a: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추가로 리뷰를 작성 하시겠습니까</a:t>
                      </a: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?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쓰기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추가 리뷰 작성 선택 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쓰기 창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등록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평점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재평가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의견쓰기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종아요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장소 좋아요 선택 시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공유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선택 시 공유 채널 선택 창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P07-04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및 리뷰작성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44767" y="1440965"/>
            <a:ext cx="1730744" cy="16097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09337" y="1554519"/>
            <a:ext cx="1341309" cy="793953"/>
            <a:chOff x="3929634" y="1669834"/>
            <a:chExt cx="1341309" cy="793953"/>
          </a:xfrm>
        </p:grpSpPr>
        <p:sp>
          <p:nvSpPr>
            <p:cNvPr id="4" name="TextBox 3"/>
            <p:cNvSpPr txBox="1"/>
            <p:nvPr/>
          </p:nvSpPr>
          <p:spPr>
            <a:xfrm>
              <a:off x="4514005" y="1669834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253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개의 리뷰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354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명의 평가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52930" y="1669835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5.0 </a:t>
              </a:r>
              <a:endParaRPr lang="ko-KR" alt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9634" y="1954037"/>
              <a:ext cx="1075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장소를 평가해 주세요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992830" y="2175687"/>
              <a:ext cx="1269456" cy="288100"/>
              <a:chOff x="3902845" y="2203270"/>
              <a:chExt cx="1269456" cy="2881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939550" y="2203270"/>
                <a:ext cx="288000" cy="288000"/>
              </a:xfrm>
              <a:prstGeom prst="ellipse">
                <a:avLst/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4842488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4402925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02845" y="2238570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좋음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375631" y="2249984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중간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808099" y="2249480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나쁨</a:t>
                </a: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254981" y="1442888"/>
            <a:ext cx="3037481" cy="962343"/>
            <a:chOff x="3744500" y="2482193"/>
            <a:chExt cx="3037481" cy="962343"/>
          </a:xfrm>
        </p:grpSpPr>
        <p:grpSp>
          <p:nvGrpSpPr>
            <p:cNvPr id="221" name="그룹 220"/>
            <p:cNvGrpSpPr/>
            <p:nvPr/>
          </p:nvGrpSpPr>
          <p:grpSpPr>
            <a:xfrm>
              <a:off x="3744500" y="2482193"/>
              <a:ext cx="3037481" cy="962343"/>
              <a:chOff x="2105844" y="4742308"/>
              <a:chExt cx="3037481" cy="962343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2105844" y="4742308"/>
                <a:ext cx="3037481" cy="96234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188547" y="5032108"/>
                <a:ext cx="2937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평점이</a:t>
                </a:r>
                <a:r>
                  <a:rPr lang="en-US" altLang="ko-KR" dirty="0" smtClean="0">
                    <a:latin typeface="+mn-lt"/>
                    <a:ea typeface="+mn-ea"/>
                  </a:rPr>
                  <a:t> </a:t>
                </a:r>
                <a:r>
                  <a:rPr lang="ko-KR" altLang="en-US" smtClean="0">
                    <a:latin typeface="+mn-lt"/>
                    <a:ea typeface="+mn-ea"/>
                  </a:rPr>
                  <a:t>반영 되었습니다</a:t>
                </a:r>
                <a:r>
                  <a:rPr lang="en-US" altLang="ko-KR" dirty="0" smtClean="0">
                    <a:latin typeface="+mn-lt"/>
                    <a:ea typeface="+mn-ea"/>
                  </a:rPr>
                  <a:t>. </a:t>
                </a:r>
                <a:r>
                  <a:rPr lang="ko-KR" altLang="en-US" smtClean="0">
                    <a:latin typeface="+mn-lt"/>
                    <a:ea typeface="+mn-ea"/>
                  </a:rPr>
                  <a:t>추가로 </a:t>
                </a:r>
                <a:r>
                  <a:rPr lang="ko-KR" altLang="en-US" dirty="0" smtClean="0">
                    <a:latin typeface="+mn-lt"/>
                    <a:ea typeface="+mn-ea"/>
                  </a:rPr>
                  <a:t>리뷰를 작성 하시겠습니까</a:t>
                </a:r>
                <a:r>
                  <a:rPr lang="en-US" altLang="ko-KR" dirty="0" smtClean="0">
                    <a:latin typeface="+mn-lt"/>
                    <a:ea typeface="+mn-ea"/>
                  </a:rPr>
                  <a:t>?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8714" y="3032824"/>
              <a:ext cx="961295" cy="305276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3250464" y="2811066"/>
            <a:ext cx="2321103" cy="3084905"/>
            <a:chOff x="4054994" y="3664765"/>
            <a:chExt cx="1716914" cy="2588911"/>
          </a:xfrm>
        </p:grpSpPr>
        <p:sp>
          <p:nvSpPr>
            <p:cNvPr id="230" name="직사각형 229"/>
            <p:cNvSpPr/>
            <p:nvPr/>
          </p:nvSpPr>
          <p:spPr>
            <a:xfrm>
              <a:off x="4054994" y="3664765"/>
              <a:ext cx="1716914" cy="25889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086351" y="3696906"/>
              <a:ext cx="506547" cy="21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 b="1" dirty="0" smtClean="0">
                  <a:latin typeface="+mn-ea"/>
                  <a:ea typeface="+mn-ea"/>
                </a:rPr>
                <a:t>Review</a:t>
              </a:r>
              <a:r>
                <a:rPr lang="ko-KR" altLang="en-US" sz="1050" b="1" smtClean="0">
                  <a:latin typeface="+mn-ea"/>
                  <a:ea typeface="+mn-ea"/>
                </a:rPr>
                <a:t> 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4294096" y="4826201"/>
              <a:ext cx="1194808" cy="288100"/>
              <a:chOff x="3935680" y="2203270"/>
              <a:chExt cx="1194808" cy="288100"/>
            </a:xfrm>
          </p:grpSpPr>
          <p:sp>
            <p:nvSpPr>
              <p:cNvPr id="233" name="타원 232"/>
              <p:cNvSpPr/>
              <p:nvPr/>
            </p:nvSpPr>
            <p:spPr>
              <a:xfrm>
                <a:off x="3939550" y="2203270"/>
                <a:ext cx="288000" cy="288000"/>
              </a:xfrm>
              <a:prstGeom prst="ellipse">
                <a:avLst/>
              </a:prstGeom>
              <a:solidFill>
                <a:srgbClr val="21B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4842488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4402925" y="220337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935680" y="2253471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좋음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4408466" y="2264886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중간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4840934" y="2264382"/>
                <a:ext cx="288371" cy="18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나쁨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34053" y="4018428"/>
              <a:ext cx="1308610" cy="732068"/>
              <a:chOff x="6839707" y="3722399"/>
              <a:chExt cx="2431080" cy="1124559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6839707" y="3722399"/>
                <a:ext cx="2431080" cy="11245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797740" y="4269374"/>
                <a:ext cx="482858" cy="476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+</a:t>
                </a:r>
                <a:endParaRPr lang="ko-KR" altLang="en-US" sz="1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7613833" y="4218850"/>
                <a:ext cx="817684" cy="277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사진등록</a:t>
                </a:r>
                <a:endParaRPr lang="en-US" altLang="ko-KR" sz="105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42" name="타원 241"/>
              <p:cNvSpPr/>
              <p:nvPr/>
            </p:nvSpPr>
            <p:spPr>
              <a:xfrm>
                <a:off x="7686703" y="4121302"/>
                <a:ext cx="679770" cy="539999"/>
              </a:xfrm>
              <a:prstGeom prst="ellipse">
                <a:avLst/>
              </a:prstGeom>
              <a:noFill/>
              <a:ln w="6350">
                <a:solidFill>
                  <a:srgbClr val="21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2248" y="5946395"/>
              <a:ext cx="858383" cy="272594"/>
            </a:xfrm>
            <a:prstGeom prst="rect">
              <a:avLst/>
            </a:prstGeom>
          </p:spPr>
        </p:pic>
        <p:sp>
          <p:nvSpPr>
            <p:cNvPr id="245" name="직사각형 244"/>
            <p:cNvSpPr/>
            <p:nvPr/>
          </p:nvSpPr>
          <p:spPr>
            <a:xfrm>
              <a:off x="4260951" y="5317619"/>
              <a:ext cx="1308610" cy="5962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105916" y="5117696"/>
              <a:ext cx="467418" cy="18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의견쓰기</a:t>
              </a:r>
              <a:r>
                <a:rPr lang="en-US" altLang="ko-KR" b="1" dirty="0" smtClean="0">
                  <a:latin typeface="+mn-ea"/>
                  <a:ea typeface="+mn-ea"/>
                </a:rPr>
                <a:t> </a:t>
              </a:r>
            </a:p>
          </p:txBody>
        </p:sp>
      </p:grpSp>
      <p:sp>
        <p:nvSpPr>
          <p:cNvPr id="250" name="타원형 설명선 249"/>
          <p:cNvSpPr/>
          <p:nvPr/>
        </p:nvSpPr>
        <p:spPr bwMode="auto">
          <a:xfrm>
            <a:off x="3119587" y="138191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1" name="타원형 설명선 250"/>
          <p:cNvSpPr/>
          <p:nvPr/>
        </p:nvSpPr>
        <p:spPr bwMode="auto">
          <a:xfrm>
            <a:off x="3090430" y="268511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488278" y="3286634"/>
            <a:ext cx="2273908" cy="1135381"/>
            <a:chOff x="3744501" y="2482193"/>
            <a:chExt cx="2273908" cy="1135381"/>
          </a:xfrm>
        </p:grpSpPr>
        <p:grpSp>
          <p:nvGrpSpPr>
            <p:cNvPr id="263" name="그룹 262"/>
            <p:cNvGrpSpPr/>
            <p:nvPr/>
          </p:nvGrpSpPr>
          <p:grpSpPr>
            <a:xfrm>
              <a:off x="3744501" y="2482193"/>
              <a:ext cx="2273908" cy="1135381"/>
              <a:chOff x="2105845" y="4742308"/>
              <a:chExt cx="2273908" cy="1135381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2105845" y="4742308"/>
                <a:ext cx="2273908" cy="113538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335232" y="5059104"/>
                <a:ext cx="175881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해당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콘텐츠를</a:t>
                </a:r>
                <a:r>
                  <a:rPr lang="ko-KR" altLang="en-US" dirty="0" smtClean="0">
                    <a:latin typeface="+mn-ea"/>
                    <a:ea typeface="+mn-ea"/>
                  </a:rPr>
                  <a:t> 좋아요 </a:t>
                </a:r>
                <a:r>
                  <a:rPr lang="ko-KR" altLang="en-US" b="1" smtClean="0">
                    <a:latin typeface="+mn-ea"/>
                    <a:ea typeface="+mn-ea"/>
                  </a:rPr>
                  <a:t>하셨습니다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.</a:t>
                </a:r>
              </a:p>
            </p:txBody>
          </p:sp>
        </p:grpSp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8625" y="3147714"/>
              <a:ext cx="961295" cy="305276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488278" y="4760590"/>
            <a:ext cx="2273908" cy="1135381"/>
            <a:chOff x="488278" y="4760590"/>
            <a:chExt cx="2273908" cy="1135381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88278" y="4760590"/>
              <a:ext cx="2273908" cy="1135381"/>
              <a:chOff x="2105845" y="4742308"/>
              <a:chExt cx="2273908" cy="1135381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2105845" y="4742308"/>
                <a:ext cx="2273908" cy="113538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173968" y="4808210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Share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55615" y="5135812"/>
              <a:ext cx="1701002" cy="470293"/>
              <a:chOff x="5961342" y="2976323"/>
              <a:chExt cx="1701002" cy="470293"/>
            </a:xfrm>
          </p:grpSpPr>
          <p:pic>
            <p:nvPicPr>
              <p:cNvPr id="3074" name="Picture 2" descr="qq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1342" y="3007982"/>
                <a:ext cx="438634" cy="43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we chat, wechat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2526" y="3006320"/>
                <a:ext cx="438634" cy="43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weibo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3710" y="2976323"/>
                <a:ext cx="438634" cy="43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2" name="타원형 설명선 251"/>
          <p:cNvSpPr/>
          <p:nvPr/>
        </p:nvSpPr>
        <p:spPr bwMode="auto">
          <a:xfrm>
            <a:off x="376401" y="31725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3" name="타원형 설명선 252"/>
          <p:cNvSpPr/>
          <p:nvPr/>
        </p:nvSpPr>
        <p:spPr bwMode="auto">
          <a:xfrm>
            <a:off x="388938" y="46677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7" name="꺾인 연결선 36"/>
          <p:cNvCxnSpPr>
            <a:endCxn id="222" idx="1"/>
          </p:cNvCxnSpPr>
          <p:nvPr/>
        </p:nvCxnSpPr>
        <p:spPr>
          <a:xfrm flipV="1">
            <a:off x="2541989" y="1924060"/>
            <a:ext cx="712992" cy="280312"/>
          </a:xfrm>
          <a:prstGeom prst="bentConnector3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endCxn id="230" idx="0"/>
          </p:cNvCxnSpPr>
          <p:nvPr/>
        </p:nvCxnSpPr>
        <p:spPr>
          <a:xfrm rot="5400000">
            <a:off x="4229435" y="2445773"/>
            <a:ext cx="546875" cy="183711"/>
          </a:xfrm>
          <a:prstGeom prst="bentConnector3">
            <a:avLst>
              <a:gd name="adj1" fmla="val 58117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endCxn id="265" idx="1"/>
          </p:cNvCxnSpPr>
          <p:nvPr/>
        </p:nvCxnSpPr>
        <p:spPr>
          <a:xfrm rot="10800000" flipV="1">
            <a:off x="488279" y="2569629"/>
            <a:ext cx="842761" cy="1284695"/>
          </a:xfrm>
          <a:prstGeom prst="bentConnector3">
            <a:avLst>
              <a:gd name="adj1" fmla="val 127125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279" idx="2"/>
            <a:endCxn id="271" idx="3"/>
          </p:cNvCxnSpPr>
          <p:nvPr/>
        </p:nvCxnSpPr>
        <p:spPr>
          <a:xfrm rot="16200000" flipH="1">
            <a:off x="1142671" y="3708765"/>
            <a:ext cx="2404265" cy="834766"/>
          </a:xfrm>
          <a:prstGeom prst="bentConnector4">
            <a:avLst>
              <a:gd name="adj1" fmla="val 11430"/>
              <a:gd name="adj2" fmla="val 127385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/>
          <p:cNvGrpSpPr/>
          <p:nvPr/>
        </p:nvGrpSpPr>
        <p:grpSpPr>
          <a:xfrm>
            <a:off x="1354987" y="2481188"/>
            <a:ext cx="1144865" cy="442828"/>
            <a:chOff x="3936932" y="1864034"/>
            <a:chExt cx="1144865" cy="442828"/>
          </a:xfrm>
        </p:grpSpPr>
        <p:sp>
          <p:nvSpPr>
            <p:cNvPr id="279" name="TextBox 278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80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10" descr="logo, shar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그룹 282"/>
          <p:cNvGrpSpPr/>
          <p:nvPr/>
        </p:nvGrpSpPr>
        <p:grpSpPr>
          <a:xfrm>
            <a:off x="6173318" y="2849365"/>
            <a:ext cx="595035" cy="218484"/>
            <a:chOff x="4698891" y="2608411"/>
            <a:chExt cx="595035" cy="218484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4713325" y="260841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698891" y="260993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리뷰쓰기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86" name="꺾인 연결선 285"/>
          <p:cNvCxnSpPr>
            <a:stCxn id="284" idx="2"/>
            <a:endCxn id="230" idx="3"/>
          </p:cNvCxnSpPr>
          <p:nvPr/>
        </p:nvCxnSpPr>
        <p:spPr>
          <a:xfrm rot="5400000">
            <a:off x="5373642" y="3265774"/>
            <a:ext cx="1285670" cy="889820"/>
          </a:xfrm>
          <a:prstGeom prst="bent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32928"/>
              </p:ext>
            </p:extLst>
          </p:nvPr>
        </p:nvGraphicFramePr>
        <p:xfrm>
          <a:off x="7264401" y="571477"/>
          <a:ext cx="2571367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정보 상세 창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일정 </a:t>
                      </a:r>
                      <a:r>
                        <a:rPr lang="en-US" altLang="ko-KR" sz="800" dirty="0" smtClean="0"/>
                        <a:t>tab</a:t>
                      </a:r>
                      <a:r>
                        <a:rPr lang="ko-KR" altLang="en-US" sz="800" smtClean="0"/>
                        <a:t> 선택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해당 장소가 포함된 일정 정렬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목록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표시 내용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 프로필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일정에 포함 된 내용 알림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님의 일정에 포함되었습니다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작성일 표시 </a:t>
                      </a:r>
                      <a:r>
                        <a:rPr lang="en-US" altLang="ko-KR" sz="800" dirty="0" smtClean="0"/>
                        <a:t>“YYYY.MM.DD”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대표 이미지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타이틀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Tab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내용 영역 스크롤 적용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P07-05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상세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12972" y="554037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50940" y="558270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12972" y="554037"/>
            <a:ext cx="180000" cy="144000"/>
            <a:chOff x="-1143104" y="1291967"/>
            <a:chExt cx="234360" cy="169277"/>
          </a:xfrm>
        </p:grpSpPr>
        <p:sp>
          <p:nvSpPr>
            <p:cNvPr id="17" name="타원 16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0940" y="558270"/>
            <a:ext cx="180000" cy="144000"/>
            <a:chOff x="-1143104" y="1291967"/>
            <a:chExt cx="234360" cy="169277"/>
          </a:xfrm>
        </p:grpSpPr>
        <p:sp>
          <p:nvSpPr>
            <p:cNvPr id="23" name="타원 2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997407" y="548894"/>
            <a:ext cx="3400743" cy="5789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97892" y="2458284"/>
            <a:ext cx="1328786" cy="228020"/>
            <a:chOff x="2155850" y="2758443"/>
            <a:chExt cx="1541929" cy="191829"/>
          </a:xfrm>
          <a:solidFill>
            <a:schemeClr val="bg1">
              <a:lumMod val="65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2155850" y="2758443"/>
              <a:ext cx="1541929" cy="191085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15196" y="2769023"/>
              <a:ext cx="938608" cy="181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err="1" smtClean="0">
                  <a:solidFill>
                    <a:srgbClr val="F1F2F6"/>
                  </a:solidFill>
                  <a:latin typeface="+mn-ea"/>
                  <a:ea typeface="+mn-ea"/>
                </a:rPr>
                <a:t>북마크</a:t>
              </a:r>
              <a:r>
                <a:rPr lang="ko-KR" altLang="en-US" smtClean="0">
                  <a:solidFill>
                    <a:srgbClr val="F1F2F6"/>
                  </a:solidFill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solidFill>
                    <a:srgbClr val="F1F2F6"/>
                  </a:solidFill>
                  <a:latin typeface="+mn-ea"/>
                  <a:ea typeface="+mn-ea"/>
                </a:rPr>
                <a:t>(12)</a:t>
              </a:r>
              <a:endParaRPr lang="ko-KR" altLang="en-US" dirty="0" smtClean="0">
                <a:solidFill>
                  <a:srgbClr val="F1F2F6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583" y="2446106"/>
            <a:ext cx="1481934" cy="246983"/>
            <a:chOff x="3754132" y="2755770"/>
            <a:chExt cx="1534681" cy="193758"/>
          </a:xfrm>
          <a:solidFill>
            <a:schemeClr val="bg1">
              <a:lumMod val="65000"/>
            </a:schemeClr>
          </a:solidFill>
        </p:grpSpPr>
        <p:sp>
          <p:nvSpPr>
            <p:cNvPr id="57" name="모서리가 둥근 직사각형 56"/>
            <p:cNvSpPr/>
            <p:nvPr/>
          </p:nvSpPr>
          <p:spPr>
            <a:xfrm>
              <a:off x="3754132" y="2755770"/>
              <a:ext cx="1534681" cy="193758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76604" y="2765330"/>
              <a:ext cx="1280434" cy="169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1F2F6"/>
                  </a:solidFill>
                  <a:latin typeface="+mn-ea"/>
                  <a:ea typeface="+mn-ea"/>
                </a:rPr>
                <a:t>일정에 추가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00856" y="653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장소명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2505" y="27109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상품추천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83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119" name="직사각형 118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L 도형 134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L 도형 132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1749298" y="1109130"/>
            <a:ext cx="239853" cy="5317070"/>
            <a:chOff x="1749298" y="1109130"/>
            <a:chExt cx="239853" cy="5317070"/>
          </a:xfrm>
        </p:grpSpPr>
        <p:sp>
          <p:nvSpPr>
            <p:cNvPr id="144" name="직사각형 143"/>
            <p:cNvSpPr/>
            <p:nvPr/>
          </p:nvSpPr>
          <p:spPr>
            <a:xfrm>
              <a:off x="1749298" y="1109130"/>
              <a:ext cx="239853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837821" y="1300494"/>
              <a:ext cx="108075" cy="82975"/>
              <a:chOff x="928668" y="3820162"/>
              <a:chExt cx="108075" cy="82975"/>
            </a:xfrm>
          </p:grpSpPr>
          <p:cxnSp>
            <p:nvCxnSpPr>
              <p:cNvPr id="146" name="직선 연결선 14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그룹 148"/>
          <p:cNvGrpSpPr/>
          <p:nvPr/>
        </p:nvGrpSpPr>
        <p:grpSpPr>
          <a:xfrm>
            <a:off x="6024570" y="3398099"/>
            <a:ext cx="612893" cy="584987"/>
            <a:chOff x="3978077" y="2196148"/>
            <a:chExt cx="413916" cy="453912"/>
          </a:xfrm>
        </p:grpSpPr>
        <p:sp>
          <p:nvSpPr>
            <p:cNvPr id="150" name="직사각형 149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137009" y="2813573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4" name="Picture 24" descr="close, delete, remov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61473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132282" y="1015225"/>
            <a:ext cx="1507282" cy="1219643"/>
            <a:chOff x="2150056" y="1512668"/>
            <a:chExt cx="1507282" cy="121964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150056" y="1512668"/>
              <a:ext cx="1507282" cy="1219643"/>
              <a:chOff x="3978077" y="2196148"/>
              <a:chExt cx="413916" cy="453912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모서리가 둥근 직사각형 4"/>
            <p:cNvSpPr/>
            <p:nvPr/>
          </p:nvSpPr>
          <p:spPr>
            <a:xfrm>
              <a:off x="3098407" y="2472221"/>
              <a:ext cx="547269" cy="218484"/>
            </a:xfrm>
            <a:prstGeom prst="round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album, gallery, image, images, photos, pictures icon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741" y="2460676"/>
              <a:ext cx="260878" cy="26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/>
            <p:cNvSpPr txBox="1"/>
            <p:nvPr/>
          </p:nvSpPr>
          <p:spPr>
            <a:xfrm>
              <a:off x="3061427" y="2485881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+13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16347" y="98624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253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개의 리뷰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354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명의 평가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5272" y="986241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21BDCB"/>
                </a:solidFill>
                <a:latin typeface="+mn-ea"/>
                <a:ea typeface="+mn-ea"/>
              </a:rPr>
              <a:t>5.0 </a:t>
            </a:r>
            <a:endParaRPr lang="ko-KR" altLang="en-US" sz="1400" b="1">
              <a:solidFill>
                <a:srgbClr val="21BDCB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31976" y="1270443"/>
            <a:ext cx="1075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장소를 평가해 주세요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95172" y="1492093"/>
            <a:ext cx="1269456" cy="288100"/>
            <a:chOff x="3902845" y="2203270"/>
            <a:chExt cx="1269456" cy="288100"/>
          </a:xfrm>
        </p:grpSpPr>
        <p:sp>
          <p:nvSpPr>
            <p:cNvPr id="7" name="타원 6"/>
            <p:cNvSpPr/>
            <p:nvPr/>
          </p:nvSpPr>
          <p:spPr>
            <a:xfrm>
              <a:off x="3939550" y="2203270"/>
              <a:ext cx="288000" cy="288000"/>
            </a:xfrm>
            <a:prstGeom prst="ellips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4842488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402925" y="2203370"/>
              <a:ext cx="288000" cy="28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2845" y="223857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좋음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75631" y="224998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중간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08099" y="224948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나쁨</a:t>
              </a: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264931" y="2971148"/>
            <a:ext cx="1298357" cy="607707"/>
            <a:chOff x="1952865" y="5172755"/>
            <a:chExt cx="1442939" cy="1235657"/>
          </a:xfrm>
        </p:grpSpPr>
        <p:sp>
          <p:nvSpPr>
            <p:cNvPr id="177" name="직사각형 17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127598" y="38276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장소정보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805000" y="3816723"/>
            <a:ext cx="779156" cy="215444"/>
            <a:chOff x="3326118" y="4402610"/>
            <a:chExt cx="779156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426883" y="4402610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리뷰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(123)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715260" y="3803528"/>
            <a:ext cx="820941" cy="246725"/>
            <a:chOff x="4098548" y="4442145"/>
            <a:chExt cx="820941" cy="246725"/>
          </a:xfrm>
        </p:grpSpPr>
        <p:pic>
          <p:nvPicPr>
            <p:cNvPr id="1030" name="Picture 6" descr="direction, pin, plan, travel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548" y="4442145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4205832" y="4458038"/>
              <a:ext cx="7136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일정 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(13)</a:t>
              </a:r>
              <a:endParaRPr lang="ko-KR" altLang="en-US" sz="900" b="1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00" name="직선 연결선 199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803031" y="4040920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781404" y="320571"/>
            <a:ext cx="2084530" cy="559996"/>
            <a:chOff x="5398150" y="6154976"/>
            <a:chExt cx="2084530" cy="559996"/>
          </a:xfrm>
        </p:grpSpPr>
        <p:sp>
          <p:nvSpPr>
            <p:cNvPr id="203" name="아래쪽 화살표 202"/>
            <p:cNvSpPr/>
            <p:nvPr/>
          </p:nvSpPr>
          <p:spPr>
            <a:xfrm>
              <a:off x="5398150" y="6154976"/>
              <a:ext cx="2084530" cy="559996"/>
            </a:xfrm>
            <a:prstGeom prst="downArrow">
              <a:avLst>
                <a:gd name="adj1" fmla="val 73849"/>
                <a:gd name="adj2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36207" y="6207861"/>
              <a:ext cx="11272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n-ea"/>
                  <a:ea typeface="+mn-ea"/>
                </a:rPr>
                <a:t>이전페이지 계속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119477" y="4051954"/>
            <a:ext cx="2988000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39859" y="4213985"/>
            <a:ext cx="3037481" cy="1316395"/>
            <a:chOff x="2100319" y="4897573"/>
            <a:chExt cx="3037481" cy="1316395"/>
          </a:xfrm>
        </p:grpSpPr>
        <p:grpSp>
          <p:nvGrpSpPr>
            <p:cNvPr id="160" name="그룹 159"/>
            <p:cNvGrpSpPr/>
            <p:nvPr/>
          </p:nvGrpSpPr>
          <p:grpSpPr>
            <a:xfrm>
              <a:off x="2100319" y="4897573"/>
              <a:ext cx="3037481" cy="1316395"/>
              <a:chOff x="2105844" y="4742308"/>
              <a:chExt cx="3037481" cy="1316395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105844" y="4742308"/>
                <a:ext cx="3037481" cy="131639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643123" y="4916823"/>
                <a:ext cx="16353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00</a:t>
                </a:r>
                <a:r>
                  <a:rPr lang="ko-KR" altLang="en-US" b="1" smtClean="0">
                    <a:latin typeface="+mn-ea"/>
                    <a:ea typeface="+mn-ea"/>
                  </a:rPr>
                  <a:t>님의 일정에 포함되었습니다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.</a:t>
                </a:r>
              </a:p>
              <a:p>
                <a:pPr algn="l"/>
                <a:r>
                  <a:rPr lang="en-US" altLang="ko-KR" sz="700" dirty="0" smtClean="0">
                    <a:latin typeface="+mn-ea"/>
                  </a:rPr>
                  <a:t>YYYY.MM.DD</a:t>
                </a:r>
                <a:endParaRPr lang="ko-KR" altLang="en-US" sz="700">
                  <a:latin typeface="+mn-ea"/>
                </a:endParaRPr>
              </a:p>
            </p:txBody>
          </p:sp>
          <p:grpSp>
            <p:nvGrpSpPr>
              <p:cNvPr id="163" name="그룹 162"/>
              <p:cNvGrpSpPr/>
              <p:nvPr/>
            </p:nvGrpSpPr>
            <p:grpSpPr>
              <a:xfrm>
                <a:off x="2217514" y="4855778"/>
                <a:ext cx="348489" cy="341370"/>
                <a:chOff x="2098936" y="4641453"/>
                <a:chExt cx="612000" cy="612000"/>
              </a:xfrm>
            </p:grpSpPr>
            <p:sp>
              <p:nvSpPr>
                <p:cNvPr id="170" name="타원 169"/>
                <p:cNvSpPr/>
                <p:nvPr/>
              </p:nvSpPr>
              <p:spPr>
                <a:xfrm>
                  <a:off x="2098936" y="4641453"/>
                  <a:ext cx="612000" cy="61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>
                  <a:stCxn id="170" idx="1"/>
                  <a:endCxn id="170" idx="5"/>
                </p:cNvCxnSpPr>
                <p:nvPr/>
              </p:nvCxnSpPr>
              <p:spPr>
                <a:xfrm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>
                  <a:stCxn id="170" idx="7"/>
                  <a:endCxn id="170" idx="3"/>
                </p:cNvCxnSpPr>
                <p:nvPr/>
              </p:nvCxnSpPr>
              <p:spPr>
                <a:xfrm flipH="1">
                  <a:off x="2188561" y="4731078"/>
                  <a:ext cx="432750" cy="432750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2165882" y="4688533"/>
                  <a:ext cx="49244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프로필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이미지</a:t>
                  </a:r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3217994" y="5547641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smtClean="0">
                    <a:latin typeface="+mn-lt"/>
                    <a:ea typeface="+mn-ea"/>
                  </a:rPr>
                  <a:t>일정</a:t>
                </a:r>
                <a:r>
                  <a:rPr lang="en-US" altLang="ko-KR" b="1" dirty="0" smtClean="0">
                    <a:latin typeface="+mn-lt"/>
                    <a:ea typeface="+mn-ea"/>
                  </a:rPr>
                  <a:t> </a:t>
                </a:r>
                <a:r>
                  <a:rPr lang="ko-KR" altLang="en-US" b="1" smtClean="0">
                    <a:latin typeface="+mn-lt"/>
                    <a:ea typeface="+mn-ea"/>
                  </a:rPr>
                  <a:t>타이틀</a:t>
                </a:r>
                <a:endParaRPr lang="en-US" altLang="ko-KR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211989" y="5507738"/>
              <a:ext cx="849772" cy="610158"/>
              <a:chOff x="3978077" y="2196148"/>
              <a:chExt cx="413916" cy="453912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그룹 207"/>
          <p:cNvGrpSpPr/>
          <p:nvPr/>
        </p:nvGrpSpPr>
        <p:grpSpPr>
          <a:xfrm>
            <a:off x="3767167" y="2981257"/>
            <a:ext cx="1298357" cy="607707"/>
            <a:chOff x="1952865" y="5172755"/>
            <a:chExt cx="1442939" cy="1235657"/>
          </a:xfrm>
        </p:grpSpPr>
        <p:sp>
          <p:nvSpPr>
            <p:cNvPr id="209" name="직사각형 208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직선 연결선 215"/>
          <p:cNvCxnSpPr/>
          <p:nvPr/>
        </p:nvCxnSpPr>
        <p:spPr>
          <a:xfrm>
            <a:off x="5380394" y="4322737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2158895" y="5608173"/>
            <a:ext cx="3037481" cy="730484"/>
            <a:chOff x="2105844" y="4742309"/>
            <a:chExt cx="3037481" cy="730484"/>
          </a:xfrm>
        </p:grpSpPr>
        <p:sp>
          <p:nvSpPr>
            <p:cNvPr id="187" name="직사각형 186"/>
            <p:cNvSpPr/>
            <p:nvPr/>
          </p:nvSpPr>
          <p:spPr>
            <a:xfrm>
              <a:off x="2105844" y="4742309"/>
              <a:ext cx="3037481" cy="7304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643123" y="4916823"/>
              <a:ext cx="16353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00</a:t>
              </a:r>
              <a:r>
                <a:rPr lang="ko-KR" altLang="en-US" b="1" smtClean="0">
                  <a:latin typeface="+mn-ea"/>
                  <a:ea typeface="+mn-ea"/>
                </a:rPr>
                <a:t>님의 일정에 포함되었습니다</a:t>
              </a:r>
              <a:r>
                <a:rPr lang="en-US" altLang="ko-KR" b="1" dirty="0" smtClean="0">
                  <a:latin typeface="+mn-ea"/>
                  <a:ea typeface="+mn-ea"/>
                </a:rPr>
                <a:t>.</a:t>
              </a:r>
            </a:p>
            <a:p>
              <a:pPr algn="l"/>
              <a:r>
                <a:rPr lang="en-US" altLang="ko-KR" sz="700" dirty="0" smtClean="0">
                  <a:latin typeface="+mn-ea"/>
                </a:rPr>
                <a:t>YYYY.MM.DD</a:t>
              </a:r>
              <a:endParaRPr lang="ko-KR" altLang="en-US" sz="700">
                <a:latin typeface="+mn-ea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217514" y="4855778"/>
              <a:ext cx="348489" cy="341370"/>
              <a:chOff x="2098936" y="4641453"/>
              <a:chExt cx="612000" cy="612000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8" name="직선 연결선 217"/>
              <p:cNvCxnSpPr>
                <a:stCxn id="217" idx="1"/>
                <a:endCxn id="217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>
                <a:stCxn id="217" idx="7"/>
                <a:endCxn id="217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sp>
        <p:nvSpPr>
          <p:cNvPr id="106" name="타원형 설명선 105"/>
          <p:cNvSpPr/>
          <p:nvPr/>
        </p:nvSpPr>
        <p:spPr bwMode="auto">
          <a:xfrm>
            <a:off x="3468576" y="363658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7" name="타원형 설명선 106"/>
          <p:cNvSpPr/>
          <p:nvPr/>
        </p:nvSpPr>
        <p:spPr bwMode="auto">
          <a:xfrm>
            <a:off x="1994946" y="40890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36932" y="1864034"/>
            <a:ext cx="1144865" cy="442828"/>
            <a:chOff x="3936932" y="1864034"/>
            <a:chExt cx="1144865" cy="442828"/>
          </a:xfrm>
        </p:grpSpPr>
        <p:sp>
          <p:nvSpPr>
            <p:cNvPr id="222" name="TextBox 221"/>
            <p:cNvSpPr txBox="1"/>
            <p:nvPr/>
          </p:nvSpPr>
          <p:spPr>
            <a:xfrm>
              <a:off x="3936932" y="2106807"/>
              <a:ext cx="11448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120        300        345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23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678" y="1864034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10" descr="logo, shar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73" y="1870895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54" y="1916542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>
            <a:off x="2432910" y="3125386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추천 상품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smtClean="0">
                <a:latin typeface="+mn-ea"/>
                <a:ea typeface="+mn-ea"/>
              </a:rPr>
              <a:t>티켓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smtClean="0">
                <a:latin typeface="+mn-ea"/>
                <a:ea typeface="+mn-ea"/>
              </a:rPr>
              <a:t>쿠폰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</a:p>
          <a:p>
            <a:r>
              <a:rPr lang="ko-KR" altLang="en-US" sz="7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911270" y="3127985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추천 상품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smtClean="0">
                <a:latin typeface="+mn-ea"/>
                <a:ea typeface="+mn-ea"/>
              </a:rPr>
              <a:t>티켓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smtClean="0">
                <a:latin typeface="+mn-ea"/>
                <a:ea typeface="+mn-ea"/>
              </a:rPr>
              <a:t>쿠폰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</a:p>
          <a:p>
            <a:r>
              <a:rPr lang="ko-KR" altLang="en-US" sz="700" dirty="0" smtClean="0">
                <a:latin typeface="+mn-ea"/>
                <a:ea typeface="+mn-ea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84145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P07-06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 상세 스크롤다운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))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7407" y="1134830"/>
            <a:ext cx="3400743" cy="51897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500856" y="12392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장소명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83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487160" y="1116057"/>
            <a:ext cx="1263563" cy="5310143"/>
            <a:chOff x="487160" y="1116057"/>
            <a:chExt cx="1263563" cy="5310143"/>
          </a:xfrm>
        </p:grpSpPr>
        <p:sp>
          <p:nvSpPr>
            <p:cNvPr id="119" name="직사각형 118"/>
            <p:cNvSpPr/>
            <p:nvPr/>
          </p:nvSpPr>
          <p:spPr>
            <a:xfrm>
              <a:off x="487160" y="1116057"/>
              <a:ext cx="1263563" cy="53101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9341" y="2582597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12 SEP</a:t>
              </a:r>
              <a:r>
                <a:rPr lang="ko-KR" altLang="en-US" sz="12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장소나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메모를 추가하여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여행일정을 만들어 보세요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메모작성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557307" y="1304159"/>
              <a:ext cx="1123271" cy="301841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553964" y="1687045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139310" y="1687831"/>
              <a:ext cx="535405" cy="224947"/>
            </a:xfrm>
            <a:prstGeom prst="round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1832" y="13350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일정저장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0153" y="169610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캘린더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13937" y="169352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전체일정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70097" y="2002231"/>
              <a:ext cx="836597" cy="395331"/>
              <a:chOff x="4420102" y="2545833"/>
              <a:chExt cx="836597" cy="395331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420102" y="2694943"/>
                <a:ext cx="76447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12 </a:t>
                </a:r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SEP</a:t>
                </a:r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74511" y="2706584"/>
                <a:ext cx="2821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594240" y="2545833"/>
                <a:ext cx="53142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Day1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544438" y="2101975"/>
              <a:ext cx="180000" cy="180000"/>
              <a:chOff x="4303657" y="2694953"/>
              <a:chExt cx="180000" cy="18000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L 도형 134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>
              <a:off x="1487235" y="2104345"/>
              <a:ext cx="180000" cy="180000"/>
              <a:chOff x="4303657" y="2694953"/>
              <a:chExt cx="180000" cy="18000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303657" y="2694953"/>
                <a:ext cx="180000" cy="18000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L 도형 132"/>
              <p:cNvSpPr/>
              <p:nvPr/>
            </p:nvSpPr>
            <p:spPr>
              <a:xfrm rot="18902429" flipV="1">
                <a:off x="4372801" y="2752617"/>
                <a:ext cx="72000" cy="72000"/>
              </a:xfrm>
              <a:prstGeom prst="corner">
                <a:avLst>
                  <a:gd name="adj1" fmla="val 29739"/>
                  <a:gd name="adj2" fmla="val 27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1749298" y="1109130"/>
            <a:ext cx="239853" cy="5317070"/>
            <a:chOff x="1749298" y="1109130"/>
            <a:chExt cx="239853" cy="5317070"/>
          </a:xfrm>
        </p:grpSpPr>
        <p:sp>
          <p:nvSpPr>
            <p:cNvPr id="144" name="직사각형 143"/>
            <p:cNvSpPr/>
            <p:nvPr/>
          </p:nvSpPr>
          <p:spPr>
            <a:xfrm>
              <a:off x="1749298" y="1109130"/>
              <a:ext cx="239853" cy="5317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837821" y="1300494"/>
              <a:ext cx="108075" cy="82975"/>
              <a:chOff x="928668" y="3820162"/>
              <a:chExt cx="108075" cy="82975"/>
            </a:xfrm>
          </p:grpSpPr>
          <p:cxnSp>
            <p:nvCxnSpPr>
              <p:cNvPr id="146" name="직선 연결선 14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4" name="Picture 24" descr="close, delete, remov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1200667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2110997" y="16032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1BDCB"/>
                </a:solidFill>
                <a:latin typeface="+mn-ea"/>
                <a:ea typeface="+mn-ea"/>
              </a:rPr>
              <a:t>장소정보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2089243" y="1932014"/>
            <a:ext cx="3037481" cy="604533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200913" y="2045484"/>
            <a:ext cx="1174971" cy="341370"/>
            <a:chOff x="2098936" y="4641453"/>
            <a:chExt cx="1174971" cy="341370"/>
          </a:xfrm>
        </p:grpSpPr>
        <p:sp>
          <p:nvSpPr>
            <p:cNvPr id="192" name="TextBox 191"/>
            <p:cNvSpPr txBox="1"/>
            <p:nvPr/>
          </p:nvSpPr>
          <p:spPr>
            <a:xfrm>
              <a:off x="2436818" y="4717386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등록자 닉네임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098936" y="4641453"/>
              <a:ext cx="348489" cy="341370"/>
              <a:chOff x="2098936" y="4641453"/>
              <a:chExt cx="612000" cy="61200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2098936" y="4641453"/>
                <a:ext cx="612000" cy="61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>
                <a:stCxn id="191" idx="1"/>
                <a:endCxn id="191" idx="5"/>
              </p:cNvCxnSpPr>
              <p:nvPr/>
            </p:nvCxnSpPr>
            <p:spPr>
              <a:xfrm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91" idx="7"/>
                <a:endCxn id="191" idx="3"/>
              </p:cNvCxnSpPr>
              <p:nvPr/>
            </p:nvCxnSpPr>
            <p:spPr>
              <a:xfrm flipH="1">
                <a:off x="2188561" y="4731078"/>
                <a:ext cx="432750" cy="43275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2165882" y="4688533"/>
                <a:ext cx="49244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프로필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788399" y="1592365"/>
            <a:ext cx="779156" cy="215444"/>
            <a:chOff x="3326118" y="4402610"/>
            <a:chExt cx="779156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426883" y="4402610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리뷰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(253)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698659" y="1579170"/>
            <a:ext cx="763233" cy="231337"/>
            <a:chOff x="4098548" y="4442145"/>
            <a:chExt cx="763233" cy="231337"/>
          </a:xfrm>
        </p:grpSpPr>
        <p:pic>
          <p:nvPicPr>
            <p:cNvPr id="1030" name="Picture 6" descr="direction, pin, plan, trave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548" y="4442145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4205832" y="4458038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일정 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(13)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00" name="직선 연결선 199"/>
          <p:cNvCxnSpPr/>
          <p:nvPr/>
        </p:nvCxnSpPr>
        <p:spPr>
          <a:xfrm>
            <a:off x="1233384" y="1074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2110997" y="1820199"/>
            <a:ext cx="61331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2089243" y="2627993"/>
            <a:ext cx="3037481" cy="3588745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2724312" y="1827596"/>
            <a:ext cx="257783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354915" y="1943375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2186744" y="2747666"/>
            <a:ext cx="14628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장소정보 정렬순서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장소 설명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태그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주소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운영시간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연락처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홈페이지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교통정보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7" name="타원형 설명선 106"/>
          <p:cNvSpPr/>
          <p:nvPr/>
        </p:nvSpPr>
        <p:spPr bwMode="auto">
          <a:xfrm>
            <a:off x="5008221" y="209547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5987"/>
              </p:ext>
            </p:extLst>
          </p:nvPr>
        </p:nvGraphicFramePr>
        <p:xfrm>
          <a:off x="7260045" y="575690"/>
          <a:ext cx="2571367" cy="23262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상세 스크롤다운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장소명</a:t>
                      </a:r>
                      <a:r>
                        <a:rPr lang="ko-KR" altLang="en-US" sz="800" dirty="0" smtClean="0"/>
                        <a:t> 영역 유지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 장소 </a:t>
                      </a:r>
                      <a:r>
                        <a:rPr lang="ko-KR" altLang="en-US" sz="800" dirty="0" smtClean="0"/>
                        <a:t>정보 </a:t>
                      </a:r>
                      <a:r>
                        <a:rPr lang="en-US" altLang="ko-KR" sz="800" dirty="0" smtClean="0"/>
                        <a:t>tab </a:t>
                      </a:r>
                      <a:r>
                        <a:rPr lang="ko-KR" altLang="en-US" sz="800" smtClean="0"/>
                        <a:t>유지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스크롤 다운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상세 정보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658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프리미엄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콘텐츠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보유 장소일 경우 프리미엄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콘텐츠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더보기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이동버튼 추가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658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2" descr="enemy, explore, find, locate, radar, search, sona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89" y="1167669"/>
            <a:ext cx="343691" cy="3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직선 연결선 139"/>
          <p:cNvCxnSpPr/>
          <p:nvPr/>
        </p:nvCxnSpPr>
        <p:spPr>
          <a:xfrm>
            <a:off x="2122792" y="1527778"/>
            <a:ext cx="3179353" cy="10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형 설명선 141"/>
          <p:cNvSpPr/>
          <p:nvPr/>
        </p:nvSpPr>
        <p:spPr bwMode="auto">
          <a:xfrm>
            <a:off x="1891214" y="127507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noProof="0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9" name="타원형 설명선 158"/>
          <p:cNvSpPr/>
          <p:nvPr/>
        </p:nvSpPr>
        <p:spPr bwMode="auto">
          <a:xfrm>
            <a:off x="1875666" y="179057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0" name="포인트가 8개인 별 69"/>
          <p:cNvSpPr/>
          <p:nvPr/>
        </p:nvSpPr>
        <p:spPr>
          <a:xfrm>
            <a:off x="4133917" y="5189987"/>
            <a:ext cx="1024467" cy="8908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프리미엄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콘텐츠</a:t>
            </a:r>
            <a:endParaRPr lang="en-US" altLang="ko-KR" b="1" dirty="0" smtClean="0"/>
          </a:p>
          <a:p>
            <a:pPr algn="ctr"/>
            <a:r>
              <a:rPr lang="ko-KR" altLang="en-US" b="1" smtClean="0"/>
              <a:t>더보기</a:t>
            </a:r>
            <a:endParaRPr lang="ko-KR" altLang="en-US" b="1" dirty="0"/>
          </a:p>
        </p:txBody>
      </p:sp>
      <p:sp>
        <p:nvSpPr>
          <p:cNvPr id="71" name="타원형 설명선 70"/>
          <p:cNvSpPr/>
          <p:nvPr/>
        </p:nvSpPr>
        <p:spPr bwMode="auto">
          <a:xfrm>
            <a:off x="3956748" y="52011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3397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일정 만들기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P08-01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일정만들기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상세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2889" y="77851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0903" y="1126056"/>
            <a:ext cx="479067" cy="5300144"/>
            <a:chOff x="529370" y="1126056"/>
            <a:chExt cx="479067" cy="5300144"/>
          </a:xfrm>
        </p:grpSpPr>
        <p:sp>
          <p:nvSpPr>
            <p:cNvPr id="48" name="직사각형 47"/>
            <p:cNvSpPr/>
            <p:nvPr/>
          </p:nvSpPr>
          <p:spPr>
            <a:xfrm>
              <a:off x="529370" y="1126057"/>
              <a:ext cx="251359" cy="5300143"/>
            </a:xfrm>
            <a:prstGeom prst="rect">
              <a:avLst/>
            </a:prstGeom>
            <a:solidFill>
              <a:srgbClr val="2CB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9565" y="1126056"/>
              <a:ext cx="228872" cy="5300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592070" y="1294163"/>
              <a:ext cx="108075" cy="82975"/>
              <a:chOff x="928668" y="3820162"/>
              <a:chExt cx="108075" cy="82975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122871" y="1848984"/>
            <a:ext cx="348154" cy="2079690"/>
            <a:chOff x="122871" y="1848984"/>
            <a:chExt cx="348154" cy="2079690"/>
          </a:xfrm>
        </p:grpSpPr>
        <p:pic>
          <p:nvPicPr>
            <p:cNvPr id="58" name="Picture 4" descr="landmark, location, map, marker, navigation, pin, point of interest, point of view, sightseeing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31" y="1848984"/>
              <a:ext cx="298053" cy="29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bag, buy, mall, shop, shoppin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1" y="2251087"/>
              <a:ext cx="348154" cy="34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utlery, dinner, eat, eating, fork, knive, lunch, restaurant, spo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3" y="2769973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2" descr="accomodation, bed, hotel, mote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7" y="3199496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4" descr="book, bookmark, favorite, mark, marker, ribbon, sta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53" y="367667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타원형 설명선 79"/>
          <p:cNvSpPr/>
          <p:nvPr/>
        </p:nvSpPr>
        <p:spPr bwMode="auto">
          <a:xfrm>
            <a:off x="355484" y="102635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56438"/>
              </p:ext>
            </p:extLst>
          </p:nvPr>
        </p:nvGraphicFramePr>
        <p:xfrm>
          <a:off x="7213264" y="64588"/>
          <a:ext cx="2671841" cy="61164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5903"/>
                <a:gridCol w="227593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기존 페이지 접힘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상세창</a:t>
                      </a:r>
                      <a:r>
                        <a:rPr lang="ko-KR" altLang="en-US" sz="800" dirty="0" smtClean="0"/>
                        <a:t> 노출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 화면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 상세 정보 장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대표이미지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추가이미지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=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smtClean="0"/>
                        <a:t>이미지선택 </a:t>
                      </a:r>
                      <a:r>
                        <a:rPr lang="en-US" altLang="ko-KR" sz="800" b="1" dirty="0" smtClean="0"/>
                        <a:t>; </a:t>
                      </a:r>
                      <a:r>
                        <a:rPr lang="ko-KR" altLang="en-US" sz="800" b="1" smtClean="0"/>
                        <a:t>확대 창 팝업</a:t>
                      </a:r>
                      <a:endParaRPr lang="en-US" altLang="ko-KR" sz="8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가격정보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기본가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할인가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위안화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할인적용율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무료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유료 배송 상태 알림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옵션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옵션 선택 시 추가옵션 창 생성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담기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dirty="0" smtClean="0"/>
                        <a:t>담기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바로구매 선택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제조사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브랜드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원산지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상품평점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리뷰개수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평가인원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평점 선택 시 </a:t>
                      </a: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이동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공유하기 </a:t>
                      </a:r>
                      <a:r>
                        <a:rPr lang="en-US" altLang="ko-KR" sz="800" dirty="0" smtClean="0"/>
                        <a:t>( </a:t>
                      </a:r>
                      <a:r>
                        <a:rPr lang="ko-KR" altLang="en-US" sz="800" smtClean="0"/>
                        <a:t>연동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노출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상품정보</a:t>
                      </a:r>
                      <a:r>
                        <a:rPr lang="ko-KR" altLang="en-US" sz="800" baseline="0" dirty="0" smtClean="0"/>
                        <a:t> 정렬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(tab</a:t>
                      </a:r>
                      <a:r>
                        <a:rPr lang="ko-KR" altLang="en-US" sz="800" smtClean="0"/>
                        <a:t> 형태 노출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smtClean="0"/>
                        <a:t>선택시 해당 영역 바로가기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정보 구성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상세정보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상품평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배송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환불 정책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오늘의 환율 정보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호텔 배송상품 안내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관련 상품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 이미지 마우스 오버 시점 정보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10~12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영역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스크롤 배너 형태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6" name="직사각형 225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2" name="그룹 1"/>
          <p:cNvGrpSpPr/>
          <p:nvPr/>
        </p:nvGrpSpPr>
        <p:grpSpPr>
          <a:xfrm>
            <a:off x="1065521" y="1128423"/>
            <a:ext cx="6181946" cy="5451284"/>
            <a:chOff x="4114153" y="1046077"/>
            <a:chExt cx="6619352" cy="6005425"/>
          </a:xfrm>
        </p:grpSpPr>
        <p:sp>
          <p:nvSpPr>
            <p:cNvPr id="169" name="TextBox 168"/>
            <p:cNvSpPr txBox="1"/>
            <p:nvPr/>
          </p:nvSpPr>
          <p:spPr>
            <a:xfrm>
              <a:off x="7335304" y="138253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상품명</a:t>
              </a: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4619027" y="1419551"/>
              <a:ext cx="2252139" cy="1755186"/>
              <a:chOff x="3978077" y="2196148"/>
              <a:chExt cx="413916" cy="453912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5392439" y="2073621"/>
              <a:ext cx="78739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상품  대표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893399" y="1777353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8</a:t>
              </a:r>
              <a:r>
                <a:rPr lang="ko-KR" altLang="en-US" sz="900" b="1" smtClean="0">
                  <a:ea typeface="바탕" panose="02030600000101010101" pitchFamily="18" charset="-127"/>
                </a:rPr>
                <a:t>折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358035" y="1626815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err="1" smtClean="0">
                  <a:solidFill>
                    <a:srgbClr val="BFBFBF"/>
                  </a:solidFill>
                  <a:latin typeface="+mn-ea"/>
                  <a:ea typeface="+mn-ea"/>
                </a:rPr>
                <a:t>정상가</a:t>
              </a:r>
              <a:r>
                <a:rPr lang="ko-KR" altLang="en-US" b="1" dirty="0" smtClean="0">
                  <a:solidFill>
                    <a:srgbClr val="BFBFBF"/>
                  </a:solidFill>
                  <a:latin typeface="+mn-ea"/>
                </a:rPr>
                <a:t> </a:t>
              </a:r>
              <a:r>
                <a:rPr lang="en-US" altLang="ko-KR" b="1" dirty="0" smtClean="0">
                  <a:solidFill>
                    <a:srgbClr val="BFBFBF"/>
                  </a:solidFill>
                  <a:latin typeface="+mn-ea"/>
                </a:rPr>
                <a:t>\ 50,000</a:t>
              </a:r>
            </a:p>
            <a:p>
              <a:pPr algn="l"/>
              <a:r>
                <a:rPr lang="en-US" altLang="ko-KR" sz="1200" b="1" dirty="0" smtClean="0">
                  <a:solidFill>
                    <a:srgbClr val="21BDCB"/>
                  </a:solidFill>
                  <a:latin typeface="+mn-ea"/>
                </a:rPr>
                <a:t>\ 45,000  </a:t>
              </a:r>
              <a:r>
                <a:rPr lang="en-US" altLang="ko-KR" sz="1050" dirty="0" smtClean="0">
                  <a:solidFill>
                    <a:srgbClr val="21BDCB"/>
                  </a:solidFill>
                  <a:latin typeface="+mn-ea"/>
                  <a:ea typeface="+mn-ea"/>
                </a:rPr>
                <a:t>(¥ 252.09)</a:t>
              </a:r>
              <a:endParaRPr lang="ko-KR" altLang="en-US" sz="9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318195" y="2938550"/>
              <a:ext cx="282080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브랜드명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      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XXXXX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제조사            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XXXXX   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원산지            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XXXXX</a:t>
              </a: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7379045" y="2676552"/>
              <a:ext cx="2956271" cy="239488"/>
              <a:chOff x="3325415" y="4451871"/>
              <a:chExt cx="2956271" cy="239488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3910440" y="4453328"/>
                <a:ext cx="1151998" cy="227136"/>
                <a:chOff x="2381822" y="2772689"/>
                <a:chExt cx="1336785" cy="191085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2381822" y="2772689"/>
                  <a:ext cx="1336785" cy="191085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2463538" y="2783269"/>
                  <a:ext cx="1198340" cy="16830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rgbClr val="F1F2F6"/>
                      </a:solidFill>
                      <a:latin typeface="+mn-ea"/>
                      <a:ea typeface="+mn-ea"/>
                    </a:rPr>
                    <a:t>장바구니 담기</a:t>
                  </a:r>
                </a:p>
              </p:txBody>
            </p:sp>
          </p:grpSp>
          <p:grpSp>
            <p:nvGrpSpPr>
              <p:cNvPr id="180" name="그룹 179"/>
              <p:cNvGrpSpPr/>
              <p:nvPr/>
            </p:nvGrpSpPr>
            <p:grpSpPr>
              <a:xfrm>
                <a:off x="5129690" y="4451871"/>
                <a:ext cx="1151996" cy="239488"/>
                <a:chOff x="3760320" y="2762413"/>
                <a:chExt cx="1193004" cy="18787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3760320" y="2762413"/>
                  <a:ext cx="1193004" cy="187878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3823995" y="2771972"/>
                  <a:ext cx="1081164" cy="1569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 smtClean="0">
                      <a:solidFill>
                        <a:srgbClr val="F1F2F6"/>
                      </a:solidFill>
                      <a:latin typeface="+mn-ea"/>
                      <a:ea typeface="+mn-ea"/>
                    </a:rPr>
                    <a:t>바로구매</a:t>
                  </a:r>
                  <a:endParaRPr lang="ko-KR" altLang="en-US" sz="700" dirty="0" smtClean="0">
                    <a:solidFill>
                      <a:srgbClr val="F1F2F6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81" name="모서리가 둥근 직사각형 180"/>
              <p:cNvSpPr/>
              <p:nvPr/>
            </p:nvSpPr>
            <p:spPr>
              <a:xfrm>
                <a:off x="3325415" y="4457551"/>
                <a:ext cx="526745" cy="213480"/>
              </a:xfrm>
              <a:prstGeom prst="round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5364604" y="3223989"/>
              <a:ext cx="774560" cy="317278"/>
              <a:chOff x="2353342" y="2986867"/>
              <a:chExt cx="1226394" cy="459720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2353342" y="2986867"/>
                <a:ext cx="1226394" cy="459720"/>
              </a:xfrm>
              <a:prstGeom prst="rect">
                <a:avLst/>
              </a:prstGeom>
              <a:ln w="3175">
                <a:solidFill>
                  <a:srgbClr val="21BDCB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2442193" y="3052679"/>
                <a:ext cx="996779" cy="295460"/>
                <a:chOff x="2000599" y="3017609"/>
                <a:chExt cx="1119134" cy="322924"/>
              </a:xfrm>
            </p:grpSpPr>
            <p:pic>
              <p:nvPicPr>
                <p:cNvPr id="232" name="Picture 2" descr="qq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0599" y="3019650"/>
                  <a:ext cx="315955" cy="3159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3" name="Picture 4" descr="we chat, wechat icon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146" y="3017609"/>
                  <a:ext cx="315955" cy="3159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4" name="Picture 6" descr="weibo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3779" y="3024577"/>
                  <a:ext cx="315954" cy="3159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35" name="그룹 234"/>
            <p:cNvGrpSpPr/>
            <p:nvPr/>
          </p:nvGrpSpPr>
          <p:grpSpPr>
            <a:xfrm>
              <a:off x="7379045" y="2352933"/>
              <a:ext cx="2198490" cy="269102"/>
              <a:chOff x="3749725" y="2249790"/>
              <a:chExt cx="2198490" cy="269102"/>
            </a:xfrm>
          </p:grpSpPr>
          <p:grpSp>
            <p:nvGrpSpPr>
              <p:cNvPr id="236" name="그룹 235"/>
              <p:cNvGrpSpPr/>
              <p:nvPr/>
            </p:nvGrpSpPr>
            <p:grpSpPr>
              <a:xfrm>
                <a:off x="3749725" y="2249790"/>
                <a:ext cx="2190766" cy="269102"/>
                <a:chOff x="7374467" y="3149184"/>
                <a:chExt cx="2452014" cy="277605"/>
              </a:xfrm>
            </p:grpSpPr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7374467" y="3149184"/>
                  <a:ext cx="2452014" cy="269945"/>
                </a:xfrm>
                <a:prstGeom prst="roundRect">
                  <a:avLst/>
                </a:prstGeom>
                <a:noFill/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"/>
                </a:p>
              </p:txBody>
            </p:sp>
            <p:cxnSp>
              <p:nvCxnSpPr>
                <p:cNvPr id="239" name="직선 연결선 238"/>
                <p:cNvCxnSpPr/>
                <p:nvPr/>
              </p:nvCxnSpPr>
              <p:spPr>
                <a:xfrm>
                  <a:off x="9503401" y="3155855"/>
                  <a:ext cx="0" cy="270934"/>
                </a:xfrm>
                <a:prstGeom prst="line">
                  <a:avLst/>
                </a:prstGeom>
                <a:ln>
                  <a:solidFill>
                    <a:srgbClr val="D9D9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TextBox 239"/>
                <p:cNvSpPr txBox="1"/>
                <p:nvPr/>
              </p:nvSpPr>
              <p:spPr>
                <a:xfrm>
                  <a:off x="7472240" y="3186939"/>
                  <a:ext cx="608580" cy="20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700" dirty="0" smtClean="0">
                      <a:latin typeface="+mn-ea"/>
                      <a:ea typeface="+mn-ea"/>
                    </a:rPr>
                    <a:t>상품선택</a:t>
                  </a:r>
                </a:p>
              </p:txBody>
            </p:sp>
          </p:grpSp>
          <p:sp>
            <p:nvSpPr>
              <p:cNvPr id="237" name="TextBox 236"/>
              <p:cNvSpPr txBox="1"/>
              <p:nvPr/>
            </p:nvSpPr>
            <p:spPr>
              <a:xfrm>
                <a:off x="5635309" y="22687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4184496" y="1370410"/>
              <a:ext cx="404874" cy="1823530"/>
              <a:chOff x="2873955" y="1261322"/>
              <a:chExt cx="404874" cy="1823530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2873955" y="1381150"/>
                <a:ext cx="403487" cy="378938"/>
                <a:chOff x="3978077" y="2196148"/>
                <a:chExt cx="413916" cy="453912"/>
              </a:xfrm>
            </p:grpSpPr>
            <p:sp>
              <p:nvSpPr>
                <p:cNvPr id="268" name="직사각형 267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ln w="3175">
                  <a:solidFill>
                    <a:srgbClr val="BFBFBF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9" name="직선 연결선 268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그룹 242"/>
              <p:cNvGrpSpPr/>
              <p:nvPr/>
            </p:nvGrpSpPr>
            <p:grpSpPr>
              <a:xfrm>
                <a:off x="2875342" y="1778552"/>
                <a:ext cx="403487" cy="378938"/>
                <a:chOff x="3978077" y="2196148"/>
                <a:chExt cx="413916" cy="453912"/>
              </a:xfrm>
            </p:grpSpPr>
            <p:sp>
              <p:nvSpPr>
                <p:cNvPr id="264" name="직사각형 263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ln w="3175">
                  <a:solidFill>
                    <a:srgbClr val="BFBFBF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6" name="직선 연결선 265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그룹 243"/>
              <p:cNvGrpSpPr/>
              <p:nvPr/>
            </p:nvGrpSpPr>
            <p:grpSpPr>
              <a:xfrm>
                <a:off x="2874052" y="2175174"/>
                <a:ext cx="403487" cy="378938"/>
                <a:chOff x="3978077" y="2196148"/>
                <a:chExt cx="413916" cy="453912"/>
              </a:xfrm>
            </p:grpSpPr>
            <p:sp>
              <p:nvSpPr>
                <p:cNvPr id="261" name="직사각형 260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ln w="3175">
                  <a:solidFill>
                    <a:srgbClr val="BFBFBF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2" name="직선 연결선 261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그룹 244"/>
              <p:cNvGrpSpPr/>
              <p:nvPr/>
            </p:nvGrpSpPr>
            <p:grpSpPr>
              <a:xfrm>
                <a:off x="2875209" y="2573271"/>
                <a:ext cx="403487" cy="378938"/>
                <a:chOff x="3978077" y="2196148"/>
                <a:chExt cx="413916" cy="453912"/>
              </a:xfrm>
            </p:grpSpPr>
            <p:sp>
              <p:nvSpPr>
                <p:cNvPr id="258" name="직사각형 257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ln w="3175">
                  <a:solidFill>
                    <a:srgbClr val="BFBFBF"/>
                  </a:solidFill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9" name="직선 연결선 258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 w="3175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갈매기형 수장 245"/>
              <p:cNvSpPr/>
              <p:nvPr/>
            </p:nvSpPr>
            <p:spPr>
              <a:xfrm rot="5400000">
                <a:off x="3021677" y="2958852"/>
                <a:ext cx="108000" cy="144000"/>
              </a:xfrm>
              <a:prstGeom prst="chevron">
                <a:avLst>
                  <a:gd name="adj" fmla="val 63789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>
                  <a:solidFill>
                    <a:srgbClr val="B2B2B2"/>
                  </a:solidFill>
                </a:endParaRPr>
              </a:p>
            </p:txBody>
          </p:sp>
          <p:sp>
            <p:nvSpPr>
              <p:cNvPr id="247" name="갈매기형 수장 246"/>
              <p:cNvSpPr/>
              <p:nvPr/>
            </p:nvSpPr>
            <p:spPr>
              <a:xfrm rot="5400000" flipH="1">
                <a:off x="3021677" y="1243322"/>
                <a:ext cx="108000" cy="144000"/>
              </a:xfrm>
              <a:prstGeom prst="chevron">
                <a:avLst>
                  <a:gd name="adj" fmla="val 63789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>
                  <a:solidFill>
                    <a:srgbClr val="B2B2B2"/>
                  </a:solidFill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7379045" y="2062792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유료배송</a:t>
              </a:r>
            </a:p>
          </p:txBody>
        </p:sp>
        <p:grpSp>
          <p:nvGrpSpPr>
            <p:cNvPr id="272" name="그룹 271"/>
            <p:cNvGrpSpPr/>
            <p:nvPr/>
          </p:nvGrpSpPr>
          <p:grpSpPr>
            <a:xfrm>
              <a:off x="7312070" y="3405783"/>
              <a:ext cx="2285636" cy="276999"/>
              <a:chOff x="3604658" y="1611179"/>
              <a:chExt cx="2285636" cy="276999"/>
            </a:xfrm>
          </p:grpSpPr>
          <p:grpSp>
            <p:nvGrpSpPr>
              <p:cNvPr id="273" name="그룹 272"/>
              <p:cNvGrpSpPr/>
              <p:nvPr/>
            </p:nvGrpSpPr>
            <p:grpSpPr>
              <a:xfrm>
                <a:off x="4190450" y="1611179"/>
                <a:ext cx="1699844" cy="276999"/>
                <a:chOff x="2992387" y="1851270"/>
                <a:chExt cx="1699844" cy="276999"/>
              </a:xfrm>
            </p:grpSpPr>
            <p:sp>
              <p:nvSpPr>
                <p:cNvPr id="275" name="TextBox 274"/>
                <p:cNvSpPr txBox="1"/>
                <p:nvPr/>
              </p:nvSpPr>
              <p:spPr>
                <a:xfrm>
                  <a:off x="3343785" y="1910999"/>
                  <a:ext cx="1348446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ea typeface="+mn-ea"/>
                    </a:rPr>
                    <a:t>253 </a:t>
                  </a:r>
                  <a:r>
                    <a:rPr lang="ko-KR" altLang="en-US" sz="60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ea typeface="+mn-ea"/>
                    </a:rPr>
                    <a:t>개의 상품평</a:t>
                  </a:r>
                  <a:r>
                    <a:rPr lang="en-US" altLang="ko-KR" sz="60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en-US" altLang="ko-KR" sz="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ea typeface="+mn-ea"/>
                    </a:rPr>
                    <a:t>/ 354 </a:t>
                  </a:r>
                  <a:r>
                    <a:rPr lang="ko-KR" altLang="en-US" sz="60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ea typeface="+mn-ea"/>
                    </a:rPr>
                    <a:t>명의 평가 </a:t>
                  </a:r>
                  <a:endPara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992387" y="1851270"/>
                  <a:ext cx="45877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21BDCB"/>
                      </a:solidFill>
                      <a:latin typeface="+mn-ea"/>
                      <a:ea typeface="+mn-ea"/>
                    </a:rPr>
                    <a:t>5.0 </a:t>
                  </a:r>
                  <a:endParaRPr lang="ko-KR" altLang="en-US" sz="1200" b="1">
                    <a:solidFill>
                      <a:srgbClr val="21BDCB"/>
                    </a:solidFill>
                  </a:endParaRPr>
                </a:p>
              </p:txBody>
            </p:sp>
          </p:grpSp>
          <p:sp>
            <p:nvSpPr>
              <p:cNvPr id="274" name="직사각형 273"/>
              <p:cNvSpPr/>
              <p:nvPr/>
            </p:nvSpPr>
            <p:spPr>
              <a:xfrm>
                <a:off x="3604658" y="1619498"/>
                <a:ext cx="49244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상품평점</a:t>
                </a:r>
              </a:p>
            </p:txBody>
          </p:sp>
        </p:grpSp>
        <p:grpSp>
          <p:nvGrpSpPr>
            <p:cNvPr id="277" name="그룹 276"/>
            <p:cNvGrpSpPr/>
            <p:nvPr/>
          </p:nvGrpSpPr>
          <p:grpSpPr>
            <a:xfrm>
              <a:off x="8833462" y="5566841"/>
              <a:ext cx="1445968" cy="1484661"/>
              <a:chOff x="1070396" y="3637732"/>
              <a:chExt cx="1445968" cy="1484661"/>
            </a:xfrm>
          </p:grpSpPr>
          <p:sp>
            <p:nvSpPr>
              <p:cNvPr id="278" name="TextBox 277"/>
              <p:cNvSpPr txBox="1"/>
              <p:nvPr/>
            </p:nvSpPr>
            <p:spPr>
              <a:xfrm>
                <a:off x="1070396" y="3637732"/>
                <a:ext cx="5950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상품추천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79" name="그룹 278"/>
              <p:cNvGrpSpPr/>
              <p:nvPr/>
            </p:nvGrpSpPr>
            <p:grpSpPr>
              <a:xfrm>
                <a:off x="1233384" y="4507936"/>
                <a:ext cx="1119442" cy="589129"/>
                <a:chOff x="4199054" y="5268684"/>
                <a:chExt cx="1249910" cy="975978"/>
              </a:xfrm>
            </p:grpSpPr>
            <p:sp>
              <p:nvSpPr>
                <p:cNvPr id="286" name="직사각형 285"/>
                <p:cNvSpPr/>
                <p:nvPr/>
              </p:nvSpPr>
              <p:spPr>
                <a:xfrm>
                  <a:off x="4199054" y="5268684"/>
                  <a:ext cx="1235361" cy="975978"/>
                </a:xfrm>
                <a:prstGeom prst="rect">
                  <a:avLst/>
                </a:prstGeom>
                <a:solidFill>
                  <a:schemeClr val="tx1">
                    <a:alpha val="5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7" name="그룹 286"/>
                <p:cNvGrpSpPr/>
                <p:nvPr/>
              </p:nvGrpSpPr>
              <p:grpSpPr>
                <a:xfrm>
                  <a:off x="4210454" y="5599675"/>
                  <a:ext cx="868779" cy="560864"/>
                  <a:chOff x="4278190" y="5633543"/>
                  <a:chExt cx="868779" cy="560864"/>
                </a:xfrm>
              </p:grpSpPr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4278190" y="5633543"/>
                    <a:ext cx="868779" cy="5608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ko-KR" sz="900" b="1" dirty="0" smtClean="0">
                        <a:solidFill>
                          <a:srgbClr val="21BDCB"/>
                        </a:solidFill>
                        <a:latin typeface="+mn-ea"/>
                      </a:rPr>
                      <a:t>\  12000 </a:t>
                    </a:r>
                  </a:p>
                  <a:p>
                    <a:pPr algn="l"/>
                    <a:r>
                      <a:rPr lang="en-US" altLang="ko-KR" sz="7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rPr>
                      <a:t>(¥ 600.00)</a:t>
                    </a:r>
                    <a:endParaRPr lang="ko-KR" altLang="en-US" sz="500" dirty="0" smtClean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4830101" y="5814498"/>
                    <a:ext cx="312059" cy="356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rPr>
                      <a:t>8</a:t>
                    </a:r>
                    <a:r>
                      <a:rPr lang="ko-KR" altLang="en-US" b="1">
                        <a:solidFill>
                          <a:schemeClr val="bg1"/>
                        </a:solidFill>
                        <a:latin typeface="+mj-lt"/>
                        <a:ea typeface="바탕" panose="02030600000101010101" pitchFamily="18" charset="-127"/>
                      </a:rPr>
                      <a:t>折</a:t>
                    </a:r>
                    <a:endParaRPr lang="ko-KR" altLang="en-US" b="1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288" name="TextBox 287"/>
                <p:cNvSpPr txBox="1"/>
                <p:nvPr/>
              </p:nvSpPr>
              <p:spPr>
                <a:xfrm>
                  <a:off x="4202885" y="5311770"/>
                  <a:ext cx="1246079" cy="35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b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라네즈</a:t>
                  </a:r>
                  <a:r>
                    <a:rPr lang="en-US" altLang="ko-KR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]</a:t>
                  </a:r>
                  <a:r>
                    <a:rPr lang="ko-KR" altLang="en-US" b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b="1" dirty="0" err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워터에센스</a:t>
                  </a:r>
                  <a:endPara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0" name="그룹 279"/>
              <p:cNvGrpSpPr/>
              <p:nvPr/>
            </p:nvGrpSpPr>
            <p:grpSpPr>
              <a:xfrm>
                <a:off x="1242500" y="3855632"/>
                <a:ext cx="1051907" cy="607707"/>
                <a:chOff x="1952865" y="5327699"/>
                <a:chExt cx="1442939" cy="1235657"/>
              </a:xfrm>
            </p:grpSpPr>
            <p:sp>
              <p:nvSpPr>
                <p:cNvPr id="282" name="직사각형 281"/>
                <p:cNvSpPr/>
                <p:nvPr/>
              </p:nvSpPr>
              <p:spPr>
                <a:xfrm>
                  <a:off x="1952865" y="5327699"/>
                  <a:ext cx="1442939" cy="1235657"/>
                </a:xfrm>
                <a:prstGeom prst="rect">
                  <a:avLst/>
                </a:prstGeom>
                <a:solidFill>
                  <a:schemeClr val="bg1">
                    <a:alpha val="54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3" name="직선 연결선 282"/>
                <p:cNvCxnSpPr/>
                <p:nvPr/>
              </p:nvCxnSpPr>
              <p:spPr>
                <a:xfrm>
                  <a:off x="1952865" y="5327699"/>
                  <a:ext cx="1442939" cy="1235657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직선 연결선 283"/>
                <p:cNvCxnSpPr/>
                <p:nvPr/>
              </p:nvCxnSpPr>
              <p:spPr>
                <a:xfrm flipH="1">
                  <a:off x="1952865" y="5372033"/>
                  <a:ext cx="1442939" cy="1191323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/>
                <p:cNvSpPr txBox="1"/>
                <p:nvPr/>
              </p:nvSpPr>
              <p:spPr>
                <a:xfrm>
                  <a:off x="2227780" y="5625018"/>
                  <a:ext cx="866806" cy="6883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추천 상품</a:t>
                  </a:r>
                  <a:endParaRPr lang="en-US" altLang="ko-KR" dirty="0" smtClean="0">
                    <a:latin typeface="+mn-ea"/>
                    <a:ea typeface="+mn-ea"/>
                  </a:endParaRPr>
                </a:p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이미지</a:t>
                  </a:r>
                </a:p>
              </p:txBody>
            </p:sp>
          </p:grpSp>
          <p:pic>
            <p:nvPicPr>
              <p:cNvPr id="281" name="Picture 2" descr="cursor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16115">
                <a:off x="2341859" y="4907004"/>
                <a:ext cx="174505" cy="215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1" name="그룹 290"/>
            <p:cNvGrpSpPr/>
            <p:nvPr/>
          </p:nvGrpSpPr>
          <p:grpSpPr>
            <a:xfrm>
              <a:off x="8751780" y="4742277"/>
              <a:ext cx="1582558" cy="742394"/>
              <a:chOff x="3978077" y="2196148"/>
              <a:chExt cx="413916" cy="453912"/>
            </a:xfrm>
          </p:grpSpPr>
          <p:sp>
            <p:nvSpPr>
              <p:cNvPr id="292" name="직사각형 291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TextBox 303"/>
            <p:cNvSpPr txBox="1"/>
            <p:nvPr/>
          </p:nvSpPr>
          <p:spPr>
            <a:xfrm>
              <a:off x="8932012" y="4876028"/>
              <a:ext cx="11721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호텔배송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적용 상품 이미지</a:t>
              </a:r>
            </a:p>
          </p:txBody>
        </p:sp>
        <p:grpSp>
          <p:nvGrpSpPr>
            <p:cNvPr id="305" name="그룹 304"/>
            <p:cNvGrpSpPr/>
            <p:nvPr/>
          </p:nvGrpSpPr>
          <p:grpSpPr>
            <a:xfrm>
              <a:off x="8926731" y="4181028"/>
              <a:ext cx="1287506" cy="399449"/>
              <a:chOff x="7722593" y="3724014"/>
              <a:chExt cx="1606658" cy="440207"/>
            </a:xfrm>
          </p:grpSpPr>
          <p:sp>
            <p:nvSpPr>
              <p:cNvPr id="306" name="직사각형 305"/>
              <p:cNvSpPr/>
              <p:nvPr/>
            </p:nvSpPr>
            <p:spPr>
              <a:xfrm>
                <a:off x="7722593" y="3724014"/>
                <a:ext cx="1582558" cy="440207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122920" y="3766402"/>
                <a:ext cx="956016" cy="195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오늘의 </a:t>
                </a:r>
                <a:r>
                  <a:rPr lang="ko-KR" altLang="en-US" sz="6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환률</a:t>
                </a:r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정보</a:t>
                </a: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119058" y="3910304"/>
                <a:ext cx="1210193" cy="24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rgbClr val="21BDCB"/>
                    </a:solidFill>
                    <a:latin typeface="+mn-ea"/>
                  </a:rPr>
                  <a:t>\ 1,000  </a:t>
                </a:r>
                <a:r>
                  <a:rPr lang="en-US" altLang="ko-KR" sz="700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(¥ 5.5)</a:t>
                </a:r>
                <a:endParaRPr lang="ko-KR" altLang="en-US" sz="500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311" name="Picture 2" descr="cash, currencies, currency, dollars, euro, exchange, money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1544" y="3799859"/>
                <a:ext cx="299926" cy="29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2" name="그룹 311"/>
            <p:cNvGrpSpPr/>
            <p:nvPr/>
          </p:nvGrpSpPr>
          <p:grpSpPr>
            <a:xfrm>
              <a:off x="4114153" y="3658937"/>
              <a:ext cx="6511285" cy="2540038"/>
              <a:chOff x="2643938" y="3762201"/>
              <a:chExt cx="6511285" cy="2540038"/>
            </a:xfrm>
          </p:grpSpPr>
          <p:sp>
            <p:nvSpPr>
              <p:cNvPr id="313" name="TextBox 312"/>
              <p:cNvSpPr txBox="1"/>
              <p:nvPr/>
            </p:nvSpPr>
            <p:spPr>
              <a:xfrm>
                <a:off x="2889723" y="3810235"/>
                <a:ext cx="8771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900" b="1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상품상세정보</a:t>
                </a:r>
              </a:p>
            </p:txBody>
          </p:sp>
          <p:grpSp>
            <p:nvGrpSpPr>
              <p:cNvPr id="314" name="그룹 313"/>
              <p:cNvGrpSpPr/>
              <p:nvPr/>
            </p:nvGrpSpPr>
            <p:grpSpPr>
              <a:xfrm>
                <a:off x="3868086" y="3870552"/>
                <a:ext cx="984340" cy="215444"/>
                <a:chOff x="3326118" y="4402610"/>
                <a:chExt cx="984340" cy="215444"/>
              </a:xfrm>
            </p:grpSpPr>
            <p:sp>
              <p:nvSpPr>
                <p:cNvPr id="369" name="TextBox 368"/>
                <p:cNvSpPr txBox="1"/>
                <p:nvPr/>
              </p:nvSpPr>
              <p:spPr>
                <a:xfrm>
                  <a:off x="3426883" y="4402610"/>
                  <a:ext cx="8835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b="1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상품평</a:t>
                  </a:r>
                  <a:r>
                    <a:rPr lang="ko-KR" altLang="en-US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en-US" altLang="ko-KR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(232</a:t>
                  </a:r>
                  <a:r>
                    <a:rPr lang="ko-KR" altLang="en-US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개</a:t>
                  </a:r>
                  <a:r>
                    <a:rPr lang="en-US" altLang="ko-KR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)</a:t>
                  </a:r>
                  <a:endParaRPr lang="ko-KR" alt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370" name="Picture 4" descr="bubble, chat, comment, message, review, talk icon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26118" y="4413568"/>
                  <a:ext cx="174738" cy="1665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315" name="직선 연결선 314"/>
              <p:cNvCxnSpPr/>
              <p:nvPr/>
            </p:nvCxnSpPr>
            <p:spPr>
              <a:xfrm>
                <a:off x="2865981" y="4098190"/>
                <a:ext cx="867819" cy="0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/>
              <p:cNvCxnSpPr/>
              <p:nvPr/>
            </p:nvCxnSpPr>
            <p:spPr>
              <a:xfrm>
                <a:off x="2679315" y="4098190"/>
                <a:ext cx="6475908" cy="0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그룹 316"/>
              <p:cNvGrpSpPr/>
              <p:nvPr/>
            </p:nvGrpSpPr>
            <p:grpSpPr>
              <a:xfrm>
                <a:off x="5042759" y="3886782"/>
                <a:ext cx="982738" cy="215444"/>
                <a:chOff x="3744142" y="4418195"/>
                <a:chExt cx="982738" cy="215444"/>
              </a:xfrm>
            </p:grpSpPr>
            <p:sp>
              <p:nvSpPr>
                <p:cNvPr id="367" name="TextBox 366"/>
                <p:cNvSpPr txBox="1"/>
                <p:nvPr/>
              </p:nvSpPr>
              <p:spPr>
                <a:xfrm>
                  <a:off x="3844907" y="4418195"/>
                  <a:ext cx="88197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배송</a:t>
                  </a:r>
                  <a:r>
                    <a:rPr lang="en-US" altLang="ko-KR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/</a:t>
                  </a:r>
                  <a:r>
                    <a:rPr lang="ko-KR" altLang="en-US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환불 정책</a:t>
                  </a:r>
                  <a:endParaRPr lang="ko-KR" alt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368" name="Picture 4" descr="bubble, chat, comment, message, review, talk icon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744142" y="4429153"/>
                  <a:ext cx="174738" cy="1665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349" name="직선 연결선 348"/>
              <p:cNvCxnSpPr/>
              <p:nvPr/>
            </p:nvCxnSpPr>
            <p:spPr>
              <a:xfrm flipV="1">
                <a:off x="2927043" y="6286256"/>
                <a:ext cx="3960744" cy="15983"/>
              </a:xfrm>
              <a:prstGeom prst="line">
                <a:avLst/>
              </a:prstGeom>
              <a:ln>
                <a:solidFill>
                  <a:srgbClr val="BFBFB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 flipV="1">
                <a:off x="2944799" y="5974008"/>
                <a:ext cx="3960744" cy="15983"/>
              </a:xfrm>
              <a:prstGeom prst="line">
                <a:avLst/>
              </a:prstGeom>
              <a:ln>
                <a:solidFill>
                  <a:srgbClr val="BFBFB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6" name="그룹 355"/>
              <p:cNvGrpSpPr/>
              <p:nvPr/>
            </p:nvGrpSpPr>
            <p:grpSpPr>
              <a:xfrm>
                <a:off x="3003497" y="5710697"/>
                <a:ext cx="593208" cy="215444"/>
                <a:chOff x="2176713" y="4367453"/>
                <a:chExt cx="593208" cy="215444"/>
              </a:xfrm>
            </p:grpSpPr>
            <p:sp>
              <p:nvSpPr>
                <p:cNvPr id="365" name="TextBox 364"/>
                <p:cNvSpPr txBox="1"/>
                <p:nvPr/>
              </p:nvSpPr>
              <p:spPr>
                <a:xfrm>
                  <a:off x="2277478" y="436745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b="1" dirty="0" err="1" smtClean="0">
                      <a:solidFill>
                        <a:srgbClr val="21BDCB"/>
                      </a:solidFill>
                      <a:latin typeface="+mn-ea"/>
                      <a:ea typeface="+mn-ea"/>
                    </a:rPr>
                    <a:t>상품평</a:t>
                  </a:r>
                  <a:endParaRPr lang="ko-KR" altLang="en-US" b="1" dirty="0" smtClean="0">
                    <a:solidFill>
                      <a:srgbClr val="21BDCB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366" name="Picture 4" descr="bubble, chat, comment, message, review, talk icon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176713" y="4378411"/>
                  <a:ext cx="174738" cy="1665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59" name="그룹 358"/>
              <p:cNvGrpSpPr/>
              <p:nvPr/>
            </p:nvGrpSpPr>
            <p:grpSpPr>
              <a:xfrm>
                <a:off x="3003497" y="6066777"/>
                <a:ext cx="982738" cy="215444"/>
                <a:chOff x="1410991" y="4384333"/>
                <a:chExt cx="982738" cy="215444"/>
              </a:xfrm>
            </p:grpSpPr>
            <p:sp>
              <p:nvSpPr>
                <p:cNvPr id="363" name="TextBox 362"/>
                <p:cNvSpPr txBox="1"/>
                <p:nvPr/>
              </p:nvSpPr>
              <p:spPr>
                <a:xfrm>
                  <a:off x="1511756" y="4384333"/>
                  <a:ext cx="88197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b="1" dirty="0" smtClean="0">
                      <a:solidFill>
                        <a:srgbClr val="21BDCB"/>
                      </a:solidFill>
                      <a:latin typeface="+mn-ea"/>
                      <a:ea typeface="+mn-ea"/>
                    </a:rPr>
                    <a:t>배송</a:t>
                  </a:r>
                  <a:r>
                    <a:rPr lang="en-US" altLang="ko-KR" b="1" dirty="0" smtClean="0">
                      <a:solidFill>
                        <a:srgbClr val="21BDCB"/>
                      </a:solidFill>
                      <a:latin typeface="+mn-ea"/>
                      <a:ea typeface="+mn-ea"/>
                    </a:rPr>
                    <a:t>/</a:t>
                  </a:r>
                  <a:r>
                    <a:rPr lang="ko-KR" altLang="en-US" b="1" smtClean="0">
                      <a:solidFill>
                        <a:srgbClr val="21BDCB"/>
                      </a:solidFill>
                      <a:latin typeface="+mn-ea"/>
                      <a:ea typeface="+mn-ea"/>
                    </a:rPr>
                    <a:t>환불 정책</a:t>
                  </a:r>
                  <a:endParaRPr lang="ko-KR" altLang="en-US" b="1" dirty="0" smtClean="0">
                    <a:solidFill>
                      <a:srgbClr val="21BDCB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364" name="Picture 4" descr="bubble, chat, comment, message, review, talk icon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0991" y="4395291"/>
                  <a:ext cx="174738" cy="1665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0" name="직사각형 359"/>
              <p:cNvSpPr/>
              <p:nvPr/>
            </p:nvSpPr>
            <p:spPr>
              <a:xfrm>
                <a:off x="2916401" y="4192451"/>
                <a:ext cx="4027338" cy="1379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4415475" y="4766365"/>
                <a:ext cx="99899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상품상세 정보</a:t>
                </a:r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>
                <a:off x="2643938" y="3762201"/>
                <a:ext cx="30328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11</a:t>
                </a:r>
                <a:endParaRPr kumimoji="0" lang="ko-KR" altLang="en-US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371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656" y="6791071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2" name="직선 연결선 371"/>
            <p:cNvCxnSpPr/>
            <p:nvPr/>
          </p:nvCxnSpPr>
          <p:spPr>
            <a:xfrm>
              <a:off x="10618298" y="5493727"/>
              <a:ext cx="7140" cy="1127984"/>
            </a:xfrm>
            <a:prstGeom prst="line">
              <a:avLst/>
            </a:prstGeom>
            <a:ln w="381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모서리가 둥근 직사각형 372"/>
            <p:cNvSpPr/>
            <p:nvPr/>
          </p:nvSpPr>
          <p:spPr>
            <a:xfrm>
              <a:off x="8617526" y="4055157"/>
              <a:ext cx="1841589" cy="2971017"/>
            </a:xfrm>
            <a:prstGeom prst="roundRect">
              <a:avLst>
                <a:gd name="adj" fmla="val 5634"/>
              </a:avLst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4" name="Picture 2" descr="down, scroll, up ico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831" y="5642184"/>
              <a:ext cx="326259" cy="32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5" name="그룹 374"/>
            <p:cNvGrpSpPr/>
            <p:nvPr/>
          </p:nvGrpSpPr>
          <p:grpSpPr>
            <a:xfrm>
              <a:off x="8516720" y="4054029"/>
              <a:ext cx="243977" cy="215444"/>
              <a:chOff x="-248315" y="4804569"/>
              <a:chExt cx="243977" cy="215444"/>
            </a:xfrm>
          </p:grpSpPr>
          <p:sp>
            <p:nvSpPr>
              <p:cNvPr id="376" name="타원형 설명선 375"/>
              <p:cNvSpPr/>
              <p:nvPr/>
            </p:nvSpPr>
            <p:spPr bwMode="auto">
              <a:xfrm>
                <a:off x="-212957" y="4819146"/>
                <a:ext cx="180000" cy="180000"/>
              </a:xfrm>
              <a:prstGeom prst="wedgeEllipseCallout">
                <a:avLst>
                  <a:gd name="adj1" fmla="val 60639"/>
                  <a:gd name="adj2" fmla="val 72085"/>
                </a:avLst>
              </a:prstGeom>
              <a:solidFill>
                <a:srgbClr val="FF0000"/>
              </a:solidFill>
              <a:ln w="635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-248315" y="4804569"/>
                <a:ext cx="24397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9</a:t>
                </a:r>
                <a:endParaRPr kumimoji="0" lang="ko-KR" altLang="en-US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8" name="그룹 377"/>
            <p:cNvGrpSpPr/>
            <p:nvPr/>
          </p:nvGrpSpPr>
          <p:grpSpPr>
            <a:xfrm>
              <a:off x="8492329" y="4977111"/>
              <a:ext cx="303288" cy="215444"/>
              <a:chOff x="-277970" y="4804569"/>
              <a:chExt cx="303288" cy="215444"/>
            </a:xfrm>
          </p:grpSpPr>
          <p:sp>
            <p:nvSpPr>
              <p:cNvPr id="382" name="타원형 설명선 381"/>
              <p:cNvSpPr/>
              <p:nvPr/>
            </p:nvSpPr>
            <p:spPr bwMode="auto">
              <a:xfrm>
                <a:off x="-212957" y="4819146"/>
                <a:ext cx="180000" cy="180000"/>
              </a:xfrm>
              <a:prstGeom prst="wedgeEllipseCallout">
                <a:avLst>
                  <a:gd name="adj1" fmla="val 60639"/>
                  <a:gd name="adj2" fmla="val 72085"/>
                </a:avLst>
              </a:prstGeom>
              <a:solidFill>
                <a:srgbClr val="FF0000"/>
              </a:solidFill>
              <a:ln w="635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>
                <a:off x="-277970" y="4804569"/>
                <a:ext cx="30328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10</a:t>
                </a:r>
                <a:endParaRPr kumimoji="0" lang="ko-KR" altLang="en-US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8487065" y="5719505"/>
              <a:ext cx="303288" cy="215444"/>
              <a:chOff x="-277970" y="4804569"/>
              <a:chExt cx="303288" cy="215444"/>
            </a:xfrm>
          </p:grpSpPr>
          <p:sp>
            <p:nvSpPr>
              <p:cNvPr id="392" name="타원형 설명선 391"/>
              <p:cNvSpPr/>
              <p:nvPr/>
            </p:nvSpPr>
            <p:spPr bwMode="auto">
              <a:xfrm>
                <a:off x="-212957" y="4819146"/>
                <a:ext cx="180000" cy="180000"/>
              </a:xfrm>
              <a:prstGeom prst="wedgeEllipseCallout">
                <a:avLst>
                  <a:gd name="adj1" fmla="val 60639"/>
                  <a:gd name="adj2" fmla="val 72085"/>
                </a:avLst>
              </a:prstGeom>
              <a:solidFill>
                <a:srgbClr val="FF0000"/>
              </a:solidFill>
              <a:ln w="635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-277970" y="4804569"/>
                <a:ext cx="30328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11</a:t>
                </a:r>
                <a:endParaRPr kumimoji="0" lang="ko-KR" altLang="en-US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4" name="TextBox 393"/>
            <p:cNvSpPr txBox="1"/>
            <p:nvPr/>
          </p:nvSpPr>
          <p:spPr>
            <a:xfrm>
              <a:off x="9689146" y="2367497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Size chart</a:t>
              </a:r>
              <a:endParaRPr lang="ko-KR" altLang="en-US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99" name="타원형 설명선 398"/>
            <p:cNvSpPr/>
            <p:nvPr/>
          </p:nvSpPr>
          <p:spPr bwMode="auto">
            <a:xfrm>
              <a:off x="7063946" y="1462871"/>
              <a:ext cx="180000" cy="180000"/>
            </a:xfrm>
            <a:prstGeom prst="wedgeEllipseCallout">
              <a:avLst>
                <a:gd name="adj1" fmla="val 4194"/>
                <a:gd name="adj2" fmla="val 48567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00" name="타원형 설명선 399"/>
            <p:cNvSpPr/>
            <p:nvPr/>
          </p:nvSpPr>
          <p:spPr bwMode="auto">
            <a:xfrm>
              <a:off x="7054726" y="220748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09" name="타원형 설명선 408"/>
            <p:cNvSpPr/>
            <p:nvPr/>
          </p:nvSpPr>
          <p:spPr bwMode="auto">
            <a:xfrm>
              <a:off x="7054726" y="2611218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10" name="타원형 설명선 409"/>
            <p:cNvSpPr/>
            <p:nvPr/>
          </p:nvSpPr>
          <p:spPr bwMode="auto">
            <a:xfrm>
              <a:off x="7054726" y="3233107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11" name="타원형 설명선 410"/>
            <p:cNvSpPr/>
            <p:nvPr/>
          </p:nvSpPr>
          <p:spPr bwMode="auto">
            <a:xfrm>
              <a:off x="5046981" y="3252244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22" name="타원형 설명선 421"/>
            <p:cNvSpPr/>
            <p:nvPr/>
          </p:nvSpPr>
          <p:spPr bwMode="auto">
            <a:xfrm>
              <a:off x="4153666" y="369471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373605" y="1046077"/>
              <a:ext cx="16321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latin typeface="+mn-ea"/>
                  <a:ea typeface="+mn-ea"/>
                </a:rPr>
                <a:t>트렌디한국</a:t>
              </a:r>
              <a:r>
                <a:rPr lang="ko-KR" altLang="en-US" dirty="0" smtClean="0"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latin typeface="+mn-ea"/>
                  <a:ea typeface="+mn-ea"/>
                </a:rPr>
                <a:t>&gt; Beauty</a:t>
              </a:r>
              <a:r>
                <a:rPr lang="ko-KR" altLang="en-US" smtClean="0"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latin typeface="+mn-ea"/>
                  <a:ea typeface="+mn-ea"/>
                </a:rPr>
                <a:t>&gt; </a:t>
              </a:r>
              <a:r>
                <a:rPr lang="en-US" altLang="ko-KR" dirty="0" err="1" smtClean="0">
                  <a:latin typeface="+mn-ea"/>
                  <a:ea typeface="+mn-ea"/>
                </a:rPr>
                <a:t>Parfum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pic>
          <p:nvPicPr>
            <p:cNvPr id="424" name="Picture 24" descr="close, delete, remove icon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246" y="1064169"/>
              <a:ext cx="179259" cy="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2" descr="arrow, back, circle ico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18794" y="1062346"/>
              <a:ext cx="179577" cy="17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모서리가 둥근 직사각형 425"/>
            <p:cNvSpPr/>
            <p:nvPr/>
          </p:nvSpPr>
          <p:spPr>
            <a:xfrm>
              <a:off x="7958018" y="2073621"/>
              <a:ext cx="1038432" cy="1647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2CB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rgbClr val="2CBCB3"/>
                  </a:solidFill>
                </a:rPr>
                <a:t>호텔배송 적용상품 </a:t>
              </a:r>
              <a:endParaRPr lang="ko-KR" altLang="en-US" sz="700" dirty="0">
                <a:solidFill>
                  <a:srgbClr val="2CBCB3"/>
                </a:solidFill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7357923" y="269808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smtClean="0">
                  <a:latin typeface="+mn-ea"/>
                  <a:ea typeface="+mn-ea"/>
                </a:rPr>
                <a:t>위시리스트</a:t>
              </a:r>
              <a:endParaRPr lang="ko-KR" altLang="en-US" sz="600" dirty="0" smtClean="0">
                <a:latin typeface="+mn-ea"/>
                <a:ea typeface="+mn-ea"/>
              </a:endParaRPr>
            </a:p>
          </p:txBody>
        </p:sp>
      </p:grpSp>
      <p:sp>
        <p:nvSpPr>
          <p:cNvPr id="81" name="타원형 설명선 80"/>
          <p:cNvSpPr/>
          <p:nvPr/>
        </p:nvSpPr>
        <p:spPr bwMode="auto">
          <a:xfrm>
            <a:off x="1580436" y="136324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7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4302" y="2836333"/>
            <a:ext cx="3323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여행공략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ko-KR" sz="2800" b="1" dirty="0" err="1" smtClean="0">
                <a:latin typeface="+mn-ea"/>
                <a:ea typeface="+mn-ea"/>
              </a:rPr>
              <a:t>ravelog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5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457444" y="2099982"/>
            <a:ext cx="1335379" cy="1325612"/>
            <a:chOff x="412576" y="2108986"/>
            <a:chExt cx="1457507" cy="1934496"/>
          </a:xfrm>
        </p:grpSpPr>
        <p:sp>
          <p:nvSpPr>
            <p:cNvPr id="99" name="직사각형 98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5441300" y="1491099"/>
            <a:ext cx="1351523" cy="557936"/>
            <a:chOff x="412576" y="2108986"/>
            <a:chExt cx="1457507" cy="1934496"/>
          </a:xfrm>
        </p:grpSpPr>
        <p:sp>
          <p:nvSpPr>
            <p:cNvPr id="95" name="직사각형 94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3612967" y="1491098"/>
            <a:ext cx="1791799" cy="832657"/>
            <a:chOff x="412576" y="2108986"/>
            <a:chExt cx="1457507" cy="1934496"/>
          </a:xfrm>
        </p:grpSpPr>
        <p:sp>
          <p:nvSpPr>
            <p:cNvPr id="91" name="직사각형 90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90564" y="1491098"/>
            <a:ext cx="1457507" cy="834449"/>
            <a:chOff x="412576" y="2108986"/>
            <a:chExt cx="1457507" cy="1934496"/>
          </a:xfrm>
        </p:grpSpPr>
        <p:sp>
          <p:nvSpPr>
            <p:cNvPr id="78" name="직사각형 77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099031" y="2377811"/>
            <a:ext cx="3316915" cy="1047783"/>
            <a:chOff x="412576" y="2108986"/>
            <a:chExt cx="1457507" cy="1934496"/>
          </a:xfrm>
        </p:grpSpPr>
        <p:sp>
          <p:nvSpPr>
            <p:cNvPr id="86" name="직사각형 85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537979" y="6492875"/>
            <a:ext cx="2228850" cy="365125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추천서울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63253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310631" y="141257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804973" y="1556458"/>
            <a:ext cx="1001586" cy="27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명동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동대문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9798" y="2576978"/>
            <a:ext cx="1001586" cy="27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압구정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청담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강남 일대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16523" y="2206610"/>
            <a:ext cx="1001586" cy="27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인사동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시청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전통문화지구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74990" y="1566461"/>
            <a:ext cx="1001586" cy="27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신촌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홍대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16523" y="1547078"/>
            <a:ext cx="1001586" cy="27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 외 명소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18633" y="6248628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4671" y="11464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37921" y="1121416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033495" y="1144232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3481267" y="1146694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3814612" y="1152257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 bwMode="auto">
          <a:xfrm>
            <a:off x="1681616" y="71532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8" name="타원형 설명선 47"/>
          <p:cNvSpPr/>
          <p:nvPr/>
        </p:nvSpPr>
        <p:spPr bwMode="auto">
          <a:xfrm>
            <a:off x="2114030" y="10537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타원형 설명선 55"/>
          <p:cNvSpPr/>
          <p:nvPr/>
        </p:nvSpPr>
        <p:spPr bwMode="auto">
          <a:xfrm>
            <a:off x="360970" y="13881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9" name="타원형 설명선 58"/>
          <p:cNvSpPr/>
          <p:nvPr/>
        </p:nvSpPr>
        <p:spPr bwMode="auto">
          <a:xfrm>
            <a:off x="462929" y="362997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25149"/>
              </p:ext>
            </p:extLst>
          </p:nvPr>
        </p:nvGraphicFramePr>
        <p:xfrm>
          <a:off x="7255935" y="139681"/>
          <a:ext cx="2571367" cy="6065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대메뉴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추천서울</a:t>
                      </a:r>
                      <a:r>
                        <a:rPr lang="en-US" altLang="ko-KR" sz="800" dirty="0" smtClean="0"/>
                        <a:t> /</a:t>
                      </a:r>
                      <a:r>
                        <a:rPr lang="ko-KR" altLang="en-US" sz="800" smtClean="0"/>
                        <a:t>추천일정 선택 시 진입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하위메뉴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추천서울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프리미엄콘텐츠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</a:t>
                      </a:r>
                      <a:r>
                        <a:rPr lang="ko-KR" altLang="en-US" sz="800" baseline="0" smtClean="0"/>
                        <a:t> 사용자의 일정 모아보기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 장소 모아보기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리뷰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 리뷰 모아보기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트렌디한국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트렌디한국 </a:t>
                      </a:r>
                      <a:r>
                        <a:rPr lang="en-US" altLang="ko-KR" sz="800" dirty="0" smtClean="0"/>
                        <a:t>mall</a:t>
                      </a:r>
                      <a:r>
                        <a:rPr lang="ko-KR" altLang="en-US" sz="800" smtClean="0"/>
                        <a:t> 페이지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이동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권역별</a:t>
                      </a:r>
                      <a:r>
                        <a:rPr lang="ko-KR" altLang="en-US" sz="800" dirty="0" smtClean="0"/>
                        <a:t> 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해당 권역 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이미지와 권역 타이틀로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권역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프리미엄콘텐츠 구분카테고리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한류특화지역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신촌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이대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홍대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압구정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청담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강남일대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명동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동대문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인사동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시청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전통문화지구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그외</a:t>
                      </a:r>
                      <a:r>
                        <a:rPr lang="ko-KR" altLang="en-US" sz="800" dirty="0" smtClean="0"/>
                        <a:t> 명소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프리미엄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리스트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대표이미지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카테고리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연결 장소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카테고리 속성 부여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타이틀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상세내용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줄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미리보기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공유</a:t>
                      </a:r>
                      <a:r>
                        <a:rPr lang="en-US" altLang="ko-KR" sz="800" dirty="0" smtClean="0"/>
                        <a:t>/view</a:t>
                      </a:r>
                      <a:r>
                        <a:rPr lang="ko-KR" altLang="en-US" sz="800" smtClean="0"/>
                        <a:t> 개수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프리미엄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baseline="0" dirty="0" smtClean="0"/>
                        <a:t> 리스트 사이사이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테마쇼핑 </a:t>
                      </a:r>
                      <a:r>
                        <a:rPr lang="ko-KR" altLang="en-US" sz="800" baseline="0" dirty="0" err="1" smtClean="0"/>
                        <a:t>콘텐츠</a:t>
                      </a:r>
                      <a:r>
                        <a:rPr lang="ko-KR" altLang="en-US" sz="800" baseline="0" dirty="0" smtClean="0"/>
                        <a:t> 랜덤 노출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테마쇼핑이미지 및 타이틀 노출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가로 개수 가변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노출 적용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734031" y="3787472"/>
            <a:ext cx="1952028" cy="2461156"/>
            <a:chOff x="4674602" y="4567461"/>
            <a:chExt cx="1448977" cy="1235657"/>
          </a:xfrm>
        </p:grpSpPr>
        <p:sp>
          <p:nvSpPr>
            <p:cNvPr id="113" name="직사각형 112"/>
            <p:cNvSpPr/>
            <p:nvPr/>
          </p:nvSpPr>
          <p:spPr>
            <a:xfrm>
              <a:off x="4680640" y="4567461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674602" y="4567461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4674604" y="4620555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097962" y="5017432"/>
              <a:ext cx="697627" cy="48523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테마쇼핑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및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  <p:sp>
        <p:nvSpPr>
          <p:cNvPr id="60" name="타원형 설명선 59"/>
          <p:cNvSpPr/>
          <p:nvPr/>
        </p:nvSpPr>
        <p:spPr bwMode="auto">
          <a:xfrm>
            <a:off x="4652165" y="358616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75140" y="1499487"/>
            <a:ext cx="1457507" cy="1934496"/>
            <a:chOff x="412576" y="2108986"/>
            <a:chExt cx="1457507" cy="1934496"/>
          </a:xfrm>
        </p:grpSpPr>
        <p:sp>
          <p:nvSpPr>
            <p:cNvPr id="64" name="직사각형 63"/>
            <p:cNvSpPr/>
            <p:nvPr/>
          </p:nvSpPr>
          <p:spPr>
            <a:xfrm>
              <a:off x="417489" y="2108986"/>
              <a:ext cx="1452594" cy="1926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flipH="1">
              <a:off x="412576" y="2117375"/>
              <a:ext cx="1449041" cy="19261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1043" y="2117375"/>
              <a:ext cx="1440573" cy="190750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642929" y="1596027"/>
            <a:ext cx="1001586" cy="27940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한류 특화지역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7151348" y="3908659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14682" y="3787472"/>
            <a:ext cx="1762391" cy="2461156"/>
            <a:chOff x="814407" y="3787472"/>
            <a:chExt cx="1382857" cy="2380192"/>
          </a:xfrm>
        </p:grpSpPr>
        <p:grpSp>
          <p:nvGrpSpPr>
            <p:cNvPr id="4" name="그룹 3"/>
            <p:cNvGrpSpPr/>
            <p:nvPr/>
          </p:nvGrpSpPr>
          <p:grpSpPr>
            <a:xfrm>
              <a:off x="816284" y="3787472"/>
              <a:ext cx="1380066" cy="1794164"/>
              <a:chOff x="8238804" y="3331813"/>
              <a:chExt cx="1259105" cy="121831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8238804" y="3331813"/>
                <a:ext cx="1259105" cy="121831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>
                <a:off x="8268162" y="3346590"/>
                <a:ext cx="1201807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266745" y="3346590"/>
                <a:ext cx="1226543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304740" y="3837326"/>
                <a:ext cx="11272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814407" y="5567500"/>
              <a:ext cx="1381942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좋아요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공유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view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14407" y="5074201"/>
              <a:ext cx="1382857" cy="4847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카테고리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787069" y="3787472"/>
            <a:ext cx="1761164" cy="2461156"/>
            <a:chOff x="815370" y="3787472"/>
            <a:chExt cx="1381894" cy="2380192"/>
          </a:xfrm>
        </p:grpSpPr>
        <p:grpSp>
          <p:nvGrpSpPr>
            <p:cNvPr id="105" name="그룹 104"/>
            <p:cNvGrpSpPr/>
            <p:nvPr/>
          </p:nvGrpSpPr>
          <p:grpSpPr>
            <a:xfrm>
              <a:off x="816284" y="3787472"/>
              <a:ext cx="1380066" cy="1794164"/>
              <a:chOff x="8238804" y="3331813"/>
              <a:chExt cx="1259105" cy="1218315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8238804" y="3331813"/>
                <a:ext cx="1259105" cy="121831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 flipH="1">
                <a:off x="8268162" y="3346590"/>
                <a:ext cx="1201807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8266745" y="3346590"/>
                <a:ext cx="1226543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8304740" y="3837326"/>
                <a:ext cx="11272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15370" y="5567500"/>
              <a:ext cx="1381894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좋아요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공유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view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19385" y="5074201"/>
              <a:ext cx="1377879" cy="4847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카테고리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912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4327" y="2027757"/>
            <a:ext cx="6867666" cy="1670752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추천서울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권역선택 리스트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63253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023939" y="1570444"/>
            <a:ext cx="1241940" cy="334935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한류 특화지역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17350" y="6267648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23994" y="11550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28428" y="1130084"/>
            <a:ext cx="6319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302361" y="1152900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3746125" y="1155362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083478" y="1160925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2577824" y="1385872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03189" y="1100663"/>
            <a:ext cx="211138" cy="5317069"/>
            <a:chOff x="103189" y="1100663"/>
            <a:chExt cx="211138" cy="5317069"/>
          </a:xfrm>
        </p:grpSpPr>
        <p:sp>
          <p:nvSpPr>
            <p:cNvPr id="48" name="직사각형 47"/>
            <p:cNvSpPr/>
            <p:nvPr/>
          </p:nvSpPr>
          <p:spPr>
            <a:xfrm>
              <a:off x="103189" y="1100663"/>
              <a:ext cx="211138" cy="5317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48847" y="3454481"/>
              <a:ext cx="108075" cy="82975"/>
              <a:chOff x="928668" y="3820162"/>
              <a:chExt cx="108075" cy="82975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95717"/>
              </p:ext>
            </p:extLst>
          </p:nvPr>
        </p:nvGraphicFramePr>
        <p:xfrm>
          <a:off x="7264401" y="571477"/>
          <a:ext cx="2571367" cy="34491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이전 리스트 페이지 접힘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닫기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접힌 영역선택시 이전 페이지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리스트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페이지 이동버튼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및 </a:t>
                      </a:r>
                      <a:r>
                        <a:rPr lang="ko-KR" altLang="en-US" sz="800" smtClean="0"/>
                        <a:t>현재 메뉴 내비게이터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선택권역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 서울추천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현재권역 콘텐츠 </a:t>
                      </a:r>
                      <a:r>
                        <a:rPr lang="ko-KR" altLang="en-US" sz="800" dirty="0" smtClean="0"/>
                        <a:t>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(main</a:t>
                      </a:r>
                      <a:r>
                        <a:rPr lang="ko-KR" altLang="en-US" sz="800" smtClean="0"/>
                        <a:t>에서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노출 되는 추천서울 콘텐츠 중 현재 권역에 해당하는 추천 콘텐츠 </a:t>
                      </a:r>
                      <a:r>
                        <a:rPr lang="ko-KR" altLang="en-US" sz="800" baseline="0" smtClean="0"/>
                        <a:t>노</a:t>
                      </a:r>
                      <a:r>
                        <a:rPr lang="ko-KR" altLang="en-US" sz="800" smtClean="0"/>
                        <a:t>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선택권역 프리미엄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리스트구성동일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24430" y="2065066"/>
            <a:ext cx="6843389" cy="1574999"/>
            <a:chOff x="314327" y="2123510"/>
            <a:chExt cx="1256373" cy="1235657"/>
          </a:xfrm>
        </p:grpSpPr>
        <p:sp>
          <p:nvSpPr>
            <p:cNvPr id="86" name="직사각형 85"/>
            <p:cNvSpPr/>
            <p:nvPr/>
          </p:nvSpPr>
          <p:spPr>
            <a:xfrm>
              <a:off x="314327" y="2123510"/>
              <a:ext cx="1256372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8804" y="2123510"/>
              <a:ext cx="1201896" cy="1235657"/>
              <a:chOff x="127760" y="1886434"/>
              <a:chExt cx="1442939" cy="1235657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127760" y="1886434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127760" y="1930769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514188" y="2334574"/>
                <a:ext cx="272989" cy="3139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</p:grpSp>
      <p:sp>
        <p:nvSpPr>
          <p:cNvPr id="63" name="타원형 설명선 62"/>
          <p:cNvSpPr/>
          <p:nvPr/>
        </p:nvSpPr>
        <p:spPr bwMode="auto">
          <a:xfrm>
            <a:off x="93086" y="99832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4" name="타원형 설명선 63"/>
          <p:cNvSpPr/>
          <p:nvPr/>
        </p:nvSpPr>
        <p:spPr bwMode="auto">
          <a:xfrm>
            <a:off x="651680" y="124373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타원형 설명선 64"/>
          <p:cNvSpPr/>
          <p:nvPr/>
        </p:nvSpPr>
        <p:spPr bwMode="auto">
          <a:xfrm>
            <a:off x="2903677" y="15310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6" name="타원형 설명선 65"/>
          <p:cNvSpPr/>
          <p:nvPr/>
        </p:nvSpPr>
        <p:spPr bwMode="auto">
          <a:xfrm>
            <a:off x="621158" y="232616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39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96" y="118158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직선 연결선 141"/>
          <p:cNvCxnSpPr/>
          <p:nvPr/>
        </p:nvCxnSpPr>
        <p:spPr>
          <a:xfrm>
            <a:off x="7168948" y="4633908"/>
            <a:ext cx="0" cy="133200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9315" y="1493259"/>
            <a:ext cx="1319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추천서울 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r>
              <a:rPr lang="ko-KR" altLang="en-US" smtClean="0">
                <a:latin typeface="+mn-ea"/>
                <a:ea typeface="+mn-ea"/>
              </a:rPr>
              <a:t>한류특화지역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108" name="Picture 2" descr="arrow, back, circ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609" y="1506266"/>
            <a:ext cx="179577" cy="1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" name="직사각형 8"/>
          <p:cNvSpPr/>
          <p:nvPr/>
        </p:nvSpPr>
        <p:spPr>
          <a:xfrm>
            <a:off x="4315272" y="2187733"/>
            <a:ext cx="2591816" cy="132966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9231" y="2380633"/>
            <a:ext cx="2359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카테고리</a:t>
            </a:r>
            <a:endParaRPr lang="en-US" altLang="ko-KR" sz="9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/>
            <a:endParaRPr lang="en-US" altLang="ko-K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타이틀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/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좋아요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공유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 view </a:t>
            </a:r>
            <a:endParaRPr lang="ko-KR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43460" y="3787472"/>
            <a:ext cx="1933614" cy="2483788"/>
            <a:chOff x="814407" y="3787472"/>
            <a:chExt cx="1382857" cy="2380192"/>
          </a:xfrm>
        </p:grpSpPr>
        <p:grpSp>
          <p:nvGrpSpPr>
            <p:cNvPr id="112" name="그룹 111"/>
            <p:cNvGrpSpPr/>
            <p:nvPr/>
          </p:nvGrpSpPr>
          <p:grpSpPr>
            <a:xfrm>
              <a:off x="816284" y="3787472"/>
              <a:ext cx="1380066" cy="1794164"/>
              <a:chOff x="8238804" y="3331813"/>
              <a:chExt cx="1259105" cy="1218315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8238804" y="3331813"/>
                <a:ext cx="1259105" cy="121831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H="1">
                <a:off x="8268162" y="3346590"/>
                <a:ext cx="1201807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8266745" y="3346590"/>
                <a:ext cx="1226543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8304740" y="3837326"/>
                <a:ext cx="11272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814407" y="5567500"/>
              <a:ext cx="1381942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좋아요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공유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view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4407" y="5074201"/>
              <a:ext cx="1382857" cy="4847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카테고리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731410" y="3783860"/>
            <a:ext cx="1933614" cy="2483788"/>
            <a:chOff x="814407" y="3787472"/>
            <a:chExt cx="1382857" cy="2380192"/>
          </a:xfrm>
        </p:grpSpPr>
        <p:grpSp>
          <p:nvGrpSpPr>
            <p:cNvPr id="146" name="그룹 145"/>
            <p:cNvGrpSpPr/>
            <p:nvPr/>
          </p:nvGrpSpPr>
          <p:grpSpPr>
            <a:xfrm>
              <a:off x="816284" y="3787472"/>
              <a:ext cx="1380066" cy="1794164"/>
              <a:chOff x="8238804" y="3331813"/>
              <a:chExt cx="1259105" cy="1218315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8238804" y="3331813"/>
                <a:ext cx="1259105" cy="121831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 flipH="1">
                <a:off x="8268162" y="3346590"/>
                <a:ext cx="1201807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8266745" y="3346590"/>
                <a:ext cx="1226543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304740" y="3837326"/>
                <a:ext cx="11272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814407" y="5567500"/>
              <a:ext cx="1381942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좋아요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공유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view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4407" y="5074201"/>
              <a:ext cx="1382857" cy="4847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카테고리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827835" y="3783860"/>
            <a:ext cx="1933614" cy="2483788"/>
            <a:chOff x="814407" y="3787472"/>
            <a:chExt cx="1382857" cy="2380192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16284" y="3787472"/>
              <a:ext cx="1380066" cy="1794164"/>
              <a:chOff x="8238804" y="3331813"/>
              <a:chExt cx="1259105" cy="1218315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8238804" y="3331813"/>
                <a:ext cx="1259105" cy="121831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 flipH="1">
                <a:off x="8268162" y="3346590"/>
                <a:ext cx="1201807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8266745" y="3346590"/>
                <a:ext cx="1226543" cy="120353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8304740" y="3837326"/>
                <a:ext cx="11272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프리미엄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smtClean="0">
                    <a:latin typeface="+mn-ea"/>
                    <a:ea typeface="+mn-ea"/>
                  </a:rPr>
                  <a:t>콘텐츠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대표 이미지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814407" y="5567500"/>
              <a:ext cx="1381942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상세내용상세내용상세내용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좋아요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공유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view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4407" y="5074201"/>
              <a:ext cx="1382857" cy="4847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카테고리</a:t>
              </a:r>
              <a:endPara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타이틀</a:t>
              </a:r>
              <a:endPara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7" name="타원형 설명선 66"/>
          <p:cNvSpPr/>
          <p:nvPr/>
        </p:nvSpPr>
        <p:spPr bwMode="auto">
          <a:xfrm>
            <a:off x="398878" y="39252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2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자동일정 추천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꺾인 연결선 175"/>
          <p:cNvCxnSpPr>
            <a:stCxn id="9" idx="3"/>
            <a:endCxn id="44" idx="3"/>
          </p:cNvCxnSpPr>
          <p:nvPr/>
        </p:nvCxnSpPr>
        <p:spPr>
          <a:xfrm flipH="1">
            <a:off x="7019053" y="2250334"/>
            <a:ext cx="1228078" cy="1632153"/>
          </a:xfrm>
          <a:prstGeom prst="bentConnector3">
            <a:avLst>
              <a:gd name="adj1" fmla="val -18614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496546" y="1027408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자동일정추천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45062" y="1027407"/>
            <a:ext cx="797451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9363" y="1018365"/>
            <a:ext cx="797451" cy="289017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8918141" y="990867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관심상품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34634" y="2065617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69395" y="4097670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2394013" y="1162874"/>
            <a:ext cx="1051049" cy="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>
            <a:off x="4242513" y="1162874"/>
            <a:ext cx="646850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67" idx="1"/>
          </p:cNvCxnSpPr>
          <p:nvPr/>
        </p:nvCxnSpPr>
        <p:spPr>
          <a:xfrm flipV="1">
            <a:off x="5686814" y="1162873"/>
            <a:ext cx="432810" cy="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68" idx="1"/>
          </p:cNvCxnSpPr>
          <p:nvPr/>
        </p:nvCxnSpPr>
        <p:spPr>
          <a:xfrm>
            <a:off x="5686814" y="1162874"/>
            <a:ext cx="424342" cy="108318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1785" y="13225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  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2355781" y="1887973"/>
            <a:ext cx="1195058" cy="33497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21" name="직선 연결선 20"/>
          <p:cNvCxnSpPr>
            <a:endCxn id="20" idx="0"/>
          </p:cNvCxnSpPr>
          <p:nvPr/>
        </p:nvCxnSpPr>
        <p:spPr>
          <a:xfrm flipH="1">
            <a:off x="2953310" y="1162873"/>
            <a:ext cx="1557" cy="725100"/>
          </a:xfrm>
          <a:prstGeom prst="line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1628" y="1521852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5097" y="1300689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4" name="꺾인 연결선 23"/>
          <p:cNvCxnSpPr>
            <a:stCxn id="20" idx="1"/>
            <a:endCxn id="19" idx="1"/>
          </p:cNvCxnSpPr>
          <p:nvPr/>
        </p:nvCxnSpPr>
        <p:spPr>
          <a:xfrm rot="10800000" flipH="1">
            <a:off x="2355781" y="1430264"/>
            <a:ext cx="296004" cy="625198"/>
          </a:xfrm>
          <a:prstGeom prst="bentConnector3">
            <a:avLst>
              <a:gd name="adj1" fmla="val -772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03193" y="1027409"/>
            <a:ext cx="897467" cy="2709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Home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5" idx="3"/>
            <a:endCxn id="4" idx="1"/>
          </p:cNvCxnSpPr>
          <p:nvPr/>
        </p:nvCxnSpPr>
        <p:spPr>
          <a:xfrm flipV="1">
            <a:off x="1100660" y="1162875"/>
            <a:ext cx="395886" cy="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206556" y="3697770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 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791612" y="5070724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 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969761" y="3078325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일정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7969761" y="2669772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119624" y="1018364"/>
            <a:ext cx="797451" cy="289017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쇼핑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11156" y="1607372"/>
            <a:ext cx="797451" cy="1277379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문화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smtClean="0">
                <a:solidFill>
                  <a:schemeClr val="tx1"/>
                </a:solidFill>
              </a:rPr>
              <a:t>예술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역사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휴식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체험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음식점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명소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7" idx="3"/>
            <a:endCxn id="30" idx="1"/>
          </p:cNvCxnSpPr>
          <p:nvPr/>
        </p:nvCxnSpPr>
        <p:spPr>
          <a:xfrm>
            <a:off x="6917075" y="1162873"/>
            <a:ext cx="811270" cy="200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30" idx="2"/>
            <a:endCxn id="9" idx="0"/>
          </p:cNvCxnSpPr>
          <p:nvPr/>
        </p:nvCxnSpPr>
        <p:spPr>
          <a:xfrm flipH="1">
            <a:off x="7840883" y="1268330"/>
            <a:ext cx="1005" cy="79728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0" idx="2"/>
            <a:endCxn id="45" idx="3"/>
          </p:cNvCxnSpPr>
          <p:nvPr/>
        </p:nvCxnSpPr>
        <p:spPr>
          <a:xfrm rot="5400000">
            <a:off x="8095708" y="3975505"/>
            <a:ext cx="788338" cy="1771535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5572866" y="5072928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8811265" y="5213094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8811265" y="4856215"/>
            <a:ext cx="880242" cy="350150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37869" y="5307785"/>
            <a:ext cx="1551494" cy="3029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위시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장바구니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>
                <a:solidFill>
                  <a:schemeClr val="tx1"/>
                </a:solidFill>
              </a:rPr>
              <a:t>바로구매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9" name="꺾인 연결선 158"/>
          <p:cNvCxnSpPr>
            <a:stCxn id="108" idx="1"/>
            <a:endCxn id="163" idx="3"/>
          </p:cNvCxnSpPr>
          <p:nvPr/>
        </p:nvCxnSpPr>
        <p:spPr>
          <a:xfrm rot="10800000">
            <a:off x="4889362" y="5065179"/>
            <a:ext cx="683504" cy="192467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모서리가 둥근 직사각형 162"/>
          <p:cNvSpPr/>
          <p:nvPr/>
        </p:nvSpPr>
        <p:spPr>
          <a:xfrm>
            <a:off x="3337868" y="4913694"/>
            <a:ext cx="1551494" cy="3029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좋아요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공유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66" name="꺾인 연결선 165"/>
          <p:cNvCxnSpPr>
            <a:stCxn id="108" idx="1"/>
            <a:endCxn id="156" idx="3"/>
          </p:cNvCxnSpPr>
          <p:nvPr/>
        </p:nvCxnSpPr>
        <p:spPr>
          <a:xfrm rot="10800000" flipV="1">
            <a:off x="4889364" y="5257645"/>
            <a:ext cx="683503" cy="20162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2099783" y="5268308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2098541" y="5717380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구매페이지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02807" y="4864545"/>
            <a:ext cx="809473" cy="316391"/>
          </a:xfrm>
          <a:prstGeom prst="roundRect">
            <a:avLst>
              <a:gd name="adj" fmla="val 630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위시리스트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/>
          <p:cNvCxnSpPr>
            <a:stCxn id="45" idx="1"/>
            <a:endCxn id="108" idx="3"/>
          </p:cNvCxnSpPr>
          <p:nvPr/>
        </p:nvCxnSpPr>
        <p:spPr>
          <a:xfrm flipH="1">
            <a:off x="6385363" y="5255441"/>
            <a:ext cx="406249" cy="220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4844463" y="3699244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6" name="직선 화살표 연결선 185"/>
          <p:cNvCxnSpPr>
            <a:stCxn id="44" idx="1"/>
            <a:endCxn id="181" idx="3"/>
          </p:cNvCxnSpPr>
          <p:nvPr/>
        </p:nvCxnSpPr>
        <p:spPr>
          <a:xfrm flipH="1">
            <a:off x="5656960" y="3882487"/>
            <a:ext cx="549596" cy="147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모서리가 둥근 직사각형 189"/>
          <p:cNvSpPr/>
          <p:nvPr/>
        </p:nvSpPr>
        <p:spPr>
          <a:xfrm>
            <a:off x="2228085" y="3731002"/>
            <a:ext cx="1394217" cy="302968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내일정</a:t>
            </a:r>
            <a:r>
              <a:rPr lang="ko-KR" altLang="en-US" dirty="0" smtClean="0">
                <a:solidFill>
                  <a:schemeClr val="tx1"/>
                </a:solidFill>
              </a:rPr>
              <a:t> 상세 이지로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27619" y="3731002"/>
            <a:ext cx="1394217" cy="302968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마이 페이지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761616" y="3590537"/>
            <a:ext cx="9364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내일정으로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cxnSp>
        <p:nvCxnSpPr>
          <p:cNvPr id="199" name="직선 화살표 연결선 198"/>
          <p:cNvCxnSpPr>
            <a:stCxn id="181" idx="1"/>
            <a:endCxn id="190" idx="3"/>
          </p:cNvCxnSpPr>
          <p:nvPr/>
        </p:nvCxnSpPr>
        <p:spPr>
          <a:xfrm flipH="1" flipV="1">
            <a:off x="3622302" y="3882486"/>
            <a:ext cx="1222161" cy="147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90" idx="1"/>
            <a:endCxn id="191" idx="3"/>
          </p:cNvCxnSpPr>
          <p:nvPr/>
        </p:nvCxnSpPr>
        <p:spPr>
          <a:xfrm flipH="1">
            <a:off x="1821836" y="3882486"/>
            <a:ext cx="406249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81" idx="2"/>
            <a:endCxn id="44" idx="2"/>
          </p:cNvCxnSpPr>
          <p:nvPr/>
        </p:nvCxnSpPr>
        <p:spPr>
          <a:xfrm rot="5400000" flipH="1" flipV="1">
            <a:off x="5931021" y="3386893"/>
            <a:ext cx="1474" cy="1362093"/>
          </a:xfrm>
          <a:prstGeom prst="bentConnector3">
            <a:avLst>
              <a:gd name="adj1" fmla="val -31017775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688565" y="4282387"/>
            <a:ext cx="628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상세 닫기</a:t>
            </a:r>
            <a:endParaRPr lang="en-US" altLang="ko-KR" dirty="0"/>
          </a:p>
        </p:txBody>
      </p:sp>
      <p:cxnSp>
        <p:nvCxnSpPr>
          <p:cNvPr id="210" name="꺾인 연결선 209"/>
          <p:cNvCxnSpPr>
            <a:stCxn id="108" idx="2"/>
            <a:endCxn id="45" idx="2"/>
          </p:cNvCxnSpPr>
          <p:nvPr/>
        </p:nvCxnSpPr>
        <p:spPr>
          <a:xfrm rot="5400000" flipH="1" flipV="1">
            <a:off x="6587386" y="4831886"/>
            <a:ext cx="2204" cy="1218746"/>
          </a:xfrm>
          <a:prstGeom prst="bentConnector3">
            <a:avLst>
              <a:gd name="adj1" fmla="val -19975771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6324220" y="5650913"/>
            <a:ext cx="672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상세 닫기</a:t>
            </a:r>
            <a:endParaRPr lang="en-US" altLang="ko-KR" dirty="0"/>
          </a:p>
        </p:txBody>
      </p:sp>
      <p:cxnSp>
        <p:nvCxnSpPr>
          <p:cNvPr id="215" name="꺾인 연결선 214"/>
          <p:cNvCxnSpPr>
            <a:stCxn id="156" idx="1"/>
            <a:endCxn id="172" idx="3"/>
          </p:cNvCxnSpPr>
          <p:nvPr/>
        </p:nvCxnSpPr>
        <p:spPr>
          <a:xfrm rot="10800000">
            <a:off x="2912281" y="5022741"/>
            <a:ext cx="425589" cy="436528"/>
          </a:xfrm>
          <a:prstGeom prst="bentConnector3">
            <a:avLst>
              <a:gd name="adj1" fmla="val 53979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156" idx="1"/>
            <a:endCxn id="171" idx="3"/>
          </p:cNvCxnSpPr>
          <p:nvPr/>
        </p:nvCxnSpPr>
        <p:spPr>
          <a:xfrm rot="10800000" flipV="1">
            <a:off x="2911039" y="5459269"/>
            <a:ext cx="426831" cy="442828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156" idx="1"/>
            <a:endCxn id="170" idx="3"/>
          </p:cNvCxnSpPr>
          <p:nvPr/>
        </p:nvCxnSpPr>
        <p:spPr>
          <a:xfrm rot="10800000">
            <a:off x="2912281" y="5453025"/>
            <a:ext cx="425589" cy="624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/>
          <p:cNvSpPr/>
          <p:nvPr/>
        </p:nvSpPr>
        <p:spPr>
          <a:xfrm>
            <a:off x="7728345" y="1061426"/>
            <a:ext cx="227086" cy="206904"/>
          </a:xfrm>
          <a:prstGeom prst="diamond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17495" y="1399600"/>
            <a:ext cx="102944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쇼핑가중치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r>
              <a:rPr lang="ko-KR" altLang="en-US" smtClean="0">
                <a:solidFill>
                  <a:srgbClr val="FF0000"/>
                </a:solidFill>
              </a:rPr>
              <a:t>미만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67240" y="858209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쇼핑가중치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r>
              <a:rPr lang="ko-KR" altLang="en-US" smtClean="0">
                <a:solidFill>
                  <a:srgbClr val="FF0000"/>
                </a:solidFill>
              </a:rPr>
              <a:t>이상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stCxn id="68" idx="3"/>
            <a:endCxn id="9" idx="1"/>
          </p:cNvCxnSpPr>
          <p:nvPr/>
        </p:nvCxnSpPr>
        <p:spPr>
          <a:xfrm>
            <a:off x="6908607" y="2246062"/>
            <a:ext cx="526027" cy="4272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0" idx="3"/>
            <a:endCxn id="7" idx="1"/>
          </p:cNvCxnSpPr>
          <p:nvPr/>
        </p:nvCxnSpPr>
        <p:spPr>
          <a:xfrm>
            <a:off x="7955431" y="1164878"/>
            <a:ext cx="962710" cy="106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" idx="2"/>
            <a:endCxn id="10" idx="0"/>
          </p:cNvCxnSpPr>
          <p:nvPr/>
        </p:nvCxnSpPr>
        <p:spPr>
          <a:xfrm>
            <a:off x="9358262" y="1341017"/>
            <a:ext cx="17382" cy="275665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82021"/>
              </p:ext>
            </p:extLst>
          </p:nvPr>
        </p:nvGraphicFramePr>
        <p:xfrm>
          <a:off x="7257257" y="564333"/>
          <a:ext cx="2571367" cy="3712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추천서울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프리미엄콘텐츠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smtClean="0"/>
                        <a:t>콘텐츠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타이틀 및</a:t>
                      </a:r>
                      <a:r>
                        <a:rPr lang="ko-KR" altLang="en-US" sz="800" baseline="0" dirty="0" smtClean="0"/>
                        <a:t> 대표 이미지 영역 고정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상세 내용 및 텍스트 구성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적용 이미지 구성형태는 에디터 선택 템플릿 등록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추가 등록 이미지 제공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좌우 넘겨보기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선택 시 이미지 확대보기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기사와 연결된</a:t>
                      </a:r>
                      <a:r>
                        <a:rPr lang="ko-KR" altLang="en-US" sz="800" baseline="0" dirty="0" smtClean="0"/>
                        <a:t> 장소 정보 및 위치보기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하단 배너 영역확보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좋아요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공유 제공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개수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4327" y="1100664"/>
            <a:ext cx="6873873" cy="5689602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T01-03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추천서울 상세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63253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35414"/>
              </p:ext>
            </p:extLst>
          </p:nvPr>
        </p:nvGraphicFramePr>
        <p:xfrm>
          <a:off x="1255115" y="5368465"/>
          <a:ext cx="4970900" cy="74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80"/>
                <a:gridCol w="994180"/>
                <a:gridCol w="994180"/>
                <a:gridCol w="994180"/>
                <a:gridCol w="994180"/>
              </a:tblGrid>
              <a:tr h="74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1/2 액자 45"/>
          <p:cNvSpPr/>
          <p:nvPr/>
        </p:nvSpPr>
        <p:spPr bwMode="auto">
          <a:xfrm rot="19005983">
            <a:off x="1037896" y="5735775"/>
            <a:ext cx="180000" cy="180000"/>
          </a:xfrm>
          <a:prstGeom prst="halfFrame">
            <a:avLst>
              <a:gd name="adj1" fmla="val 12180"/>
              <a:gd name="adj2" fmla="val 14295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1/2 액자 46"/>
          <p:cNvSpPr/>
          <p:nvPr/>
        </p:nvSpPr>
        <p:spPr bwMode="auto">
          <a:xfrm rot="2594017" flipH="1">
            <a:off x="6263236" y="5734852"/>
            <a:ext cx="180000" cy="180000"/>
          </a:xfrm>
          <a:prstGeom prst="halfFrame">
            <a:avLst>
              <a:gd name="adj1" fmla="val 12180"/>
              <a:gd name="adj2" fmla="val 14295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 rot="16200000">
            <a:off x="3092481" y="2470151"/>
            <a:ext cx="1311672" cy="3610445"/>
            <a:chOff x="-814737" y="3153359"/>
            <a:chExt cx="435784" cy="454890"/>
          </a:xfrm>
        </p:grpSpPr>
        <p:sp>
          <p:nvSpPr>
            <p:cNvPr id="59" name="직사각형 58"/>
            <p:cNvSpPr/>
            <p:nvPr/>
          </p:nvSpPr>
          <p:spPr>
            <a:xfrm>
              <a:off x="-814584" y="3153359"/>
              <a:ext cx="224434" cy="274051"/>
            </a:xfrm>
            <a:prstGeom prst="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-589997" y="3155067"/>
              <a:ext cx="211044" cy="453182"/>
            </a:xfrm>
            <a:prstGeom prst="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814737" y="3427410"/>
              <a:ext cx="224587" cy="180839"/>
            </a:xfrm>
            <a:prstGeom prst="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35033" y="5014036"/>
            <a:ext cx="266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 텍스트</a:t>
            </a:r>
            <a:r>
              <a:rPr lang="en-US" altLang="ko-KR" dirty="0" smtClean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</a:t>
            </a:r>
            <a:endParaRPr lang="en-US" altLang="ko-KR" dirty="0"/>
          </a:p>
          <a:p>
            <a:pPr algn="l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 텍스트</a:t>
            </a:r>
            <a:r>
              <a:rPr lang="en-US" altLang="ko-KR" dirty="0" smtClean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</a:t>
            </a:r>
            <a:endParaRPr lang="en-US" altLang="ko-KR" dirty="0"/>
          </a:p>
        </p:txBody>
      </p:sp>
      <p:sp>
        <p:nvSpPr>
          <p:cNvPr id="63" name="직사각형 62"/>
          <p:cNvSpPr/>
          <p:nvPr/>
        </p:nvSpPr>
        <p:spPr>
          <a:xfrm>
            <a:off x="3466985" y="381377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이미지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38447" y="1787107"/>
            <a:ext cx="3877857" cy="125977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대표이미지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09387" y="443729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67194" y="442569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이미지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6591" y="4169575"/>
            <a:ext cx="129554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템플릿 선택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smtClean="0">
                <a:solidFill>
                  <a:srgbClr val="FF0000"/>
                </a:solidFill>
              </a:rPr>
              <a:t>등록 이미지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96954" y="5589911"/>
            <a:ext cx="241444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추가 등록 이미지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smtClean="0">
                <a:solidFill>
                  <a:srgbClr val="FF0000"/>
                </a:solidFill>
              </a:rPr>
              <a:t>좌우 넘겨보기 선택 확대보기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8200" y="6234137"/>
            <a:ext cx="1269899" cy="200055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FF0000"/>
                </a:solidFill>
              </a:rPr>
              <a:t>장소 기본 정보 및 위치보기</a:t>
            </a:r>
            <a:endParaRPr lang="en-US" altLang="ko-KR" sz="700" b="1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908" y="1320763"/>
            <a:ext cx="2555946" cy="25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</a:t>
            </a:r>
            <a:endParaRPr lang="ko-KR" altLang="en-US" sz="105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52361" y="3116750"/>
            <a:ext cx="360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 텍스트</a:t>
            </a:r>
            <a:r>
              <a:rPr lang="en-US" altLang="ko-KR" dirty="0" smtClean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</a:t>
            </a:r>
            <a:endParaRPr lang="en-US" altLang="ko-KR" dirty="0"/>
          </a:p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 텍스트</a:t>
            </a:r>
            <a:r>
              <a:rPr lang="en-US" altLang="ko-KR" dirty="0" smtClean="0"/>
              <a:t> </a:t>
            </a:r>
            <a:r>
              <a:rPr lang="ko-KR" altLang="en-US"/>
              <a:t>텍스트 </a:t>
            </a:r>
            <a:r>
              <a:rPr lang="ko-KR" altLang="en-US" smtClean="0"/>
              <a:t>텍스트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4722" y="1100664"/>
            <a:ext cx="271830" cy="5689602"/>
            <a:chOff x="103189" y="1100663"/>
            <a:chExt cx="211138" cy="5317069"/>
          </a:xfrm>
        </p:grpSpPr>
        <p:sp>
          <p:nvSpPr>
            <p:cNvPr id="81" name="직사각형 80"/>
            <p:cNvSpPr/>
            <p:nvPr/>
          </p:nvSpPr>
          <p:spPr>
            <a:xfrm>
              <a:off x="103189" y="1100663"/>
              <a:ext cx="211138" cy="5317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48847" y="3454481"/>
              <a:ext cx="108075" cy="82975"/>
              <a:chOff x="928668" y="3820162"/>
              <a:chExt cx="108075" cy="82975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 cstate="print"/>
          <a:srcRect t="5632" r="39600"/>
          <a:stretch/>
        </p:blipFill>
        <p:spPr>
          <a:xfrm>
            <a:off x="7327886" y="4384573"/>
            <a:ext cx="2136100" cy="2363185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>
            <a:off x="474133" y="6511971"/>
            <a:ext cx="6604000" cy="278294"/>
          </a:xfrm>
          <a:prstGeom prst="round2Same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4422" y="655095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배너 노출 </a:t>
            </a:r>
          </a:p>
        </p:txBody>
      </p:sp>
      <p:sp>
        <p:nvSpPr>
          <p:cNvPr id="44" name="타원형 설명선 43"/>
          <p:cNvSpPr/>
          <p:nvPr/>
        </p:nvSpPr>
        <p:spPr bwMode="auto">
          <a:xfrm>
            <a:off x="603830" y="124650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8" name="타원형 설명선 47"/>
          <p:cNvSpPr/>
          <p:nvPr/>
        </p:nvSpPr>
        <p:spPr bwMode="auto">
          <a:xfrm>
            <a:off x="3226468" y="123761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9" name="타원형 설명선 48"/>
          <p:cNvSpPr/>
          <p:nvPr/>
        </p:nvSpPr>
        <p:spPr bwMode="auto">
          <a:xfrm>
            <a:off x="1544953" y="321369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0" name="타원형 설명선 49"/>
          <p:cNvSpPr/>
          <p:nvPr/>
        </p:nvSpPr>
        <p:spPr bwMode="auto">
          <a:xfrm>
            <a:off x="1125554" y="52548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" name="타원형 설명선 50"/>
          <p:cNvSpPr/>
          <p:nvPr/>
        </p:nvSpPr>
        <p:spPr bwMode="auto">
          <a:xfrm>
            <a:off x="3004959" y="61639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타원형 설명선 51"/>
          <p:cNvSpPr/>
          <p:nvPr/>
        </p:nvSpPr>
        <p:spPr bwMode="auto">
          <a:xfrm>
            <a:off x="692582" y="638910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6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00" y="1166683"/>
            <a:ext cx="171133" cy="1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꺾인 연결선 67"/>
          <p:cNvCxnSpPr>
            <a:stCxn id="76" idx="3"/>
            <a:endCxn id="86" idx="1"/>
          </p:cNvCxnSpPr>
          <p:nvPr/>
        </p:nvCxnSpPr>
        <p:spPr>
          <a:xfrm flipV="1">
            <a:off x="4548099" y="5566166"/>
            <a:ext cx="2779787" cy="767999"/>
          </a:xfrm>
          <a:prstGeom prst="bent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80929" y="1237619"/>
            <a:ext cx="803425" cy="442828"/>
            <a:chOff x="-1307386" y="2683652"/>
            <a:chExt cx="803425" cy="442828"/>
          </a:xfrm>
        </p:grpSpPr>
        <p:sp>
          <p:nvSpPr>
            <p:cNvPr id="105" name="TextBox 104"/>
            <p:cNvSpPr txBox="1"/>
            <p:nvPr/>
          </p:nvSpPr>
          <p:spPr>
            <a:xfrm>
              <a:off x="-1307386" y="2926425"/>
              <a:ext cx="8034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120        300  </a:t>
              </a:r>
              <a:endPara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6" name="Picture 8" descr="bubble, favorite, heart, like, love, round, speec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90640" y="2683652"/>
              <a:ext cx="274633" cy="27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logo, shar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3345" y="2690513"/>
              <a:ext cx="262916" cy="26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타원형 설명선 52"/>
          <p:cNvSpPr/>
          <p:nvPr/>
        </p:nvSpPr>
        <p:spPr bwMode="auto">
          <a:xfrm>
            <a:off x="5656591" y="12144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66219" y="1099785"/>
            <a:ext cx="243891" cy="5698948"/>
            <a:chOff x="103189" y="1100663"/>
            <a:chExt cx="211138" cy="5317069"/>
          </a:xfrm>
        </p:grpSpPr>
        <p:sp>
          <p:nvSpPr>
            <p:cNvPr id="55" name="직사각형 54"/>
            <p:cNvSpPr/>
            <p:nvPr/>
          </p:nvSpPr>
          <p:spPr>
            <a:xfrm>
              <a:off x="103189" y="1100663"/>
              <a:ext cx="211138" cy="5317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48847" y="3454481"/>
              <a:ext cx="108075" cy="82975"/>
              <a:chOff x="928668" y="3820162"/>
              <a:chExt cx="108075" cy="82975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61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/>
          <p:cNvSpPr/>
          <p:nvPr/>
        </p:nvSpPr>
        <p:spPr>
          <a:xfrm>
            <a:off x="108076" y="1942289"/>
            <a:ext cx="7060872" cy="2326767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일정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80187" y="1083731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5956" y="1322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여행공략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4737" y="159466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97987" y="1569682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193561" y="1592498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41333" y="1594960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974678" y="1600523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240499" y="1856606"/>
            <a:ext cx="431540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2438" y="199442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 일정</a:t>
            </a:r>
            <a:endParaRPr lang="ko-KR" altLang="en-US" sz="1000" dirty="0"/>
          </a:p>
        </p:txBody>
      </p:sp>
      <p:sp>
        <p:nvSpPr>
          <p:cNvPr id="30" name="타원형 설명선 29"/>
          <p:cNvSpPr/>
          <p:nvPr/>
        </p:nvSpPr>
        <p:spPr bwMode="auto">
          <a:xfrm>
            <a:off x="3083102" y="151781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72715"/>
              </p:ext>
            </p:extLst>
          </p:nvPr>
        </p:nvGraphicFramePr>
        <p:xfrm>
          <a:off x="7264401" y="571477"/>
          <a:ext cx="2571367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페이지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여행공략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일정 선택 시 진입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추천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일정 선택 시 진입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 일정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-main</a:t>
                      </a:r>
                      <a:r>
                        <a:rPr lang="ko-KR" altLang="en-US" sz="800" smtClean="0"/>
                        <a:t> 추천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일정 동일 노출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일정대표이미지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타이틀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일정작성자</a:t>
                      </a:r>
                      <a:r>
                        <a:rPr lang="ko-KR" altLang="en-US" sz="800" baseline="0" smtClean="0"/>
                        <a:t> 및</a:t>
                      </a:r>
                      <a:r>
                        <a:rPr lang="ko-KR" altLang="en-US" sz="800" smtClean="0"/>
                        <a:t> 작성일 표시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 및</a:t>
                      </a:r>
                      <a:r>
                        <a:rPr lang="ko-KR" altLang="en-US" sz="800" baseline="0" smtClean="0"/>
                        <a:t> 리뷰 개수표시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 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전에 일정 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예 </a:t>
                      </a:r>
                      <a:r>
                        <a:rPr lang="en-US" altLang="ko-KR" sz="800" dirty="0" smtClean="0"/>
                        <a:t>)3</a:t>
                      </a:r>
                      <a:r>
                        <a:rPr lang="ko-KR" altLang="en-US" sz="800" smtClean="0"/>
                        <a:t>日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구성장소 개수표시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예</a:t>
                      </a:r>
                      <a:r>
                        <a:rPr lang="en-US" altLang="ko-KR" sz="800" dirty="0" smtClean="0"/>
                        <a:t>)15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場所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정렬 보기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인기순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최신순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리스트 정렬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리스트 구성 추천 리스트와동일 구성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21121" y="2289803"/>
            <a:ext cx="1445779" cy="1806864"/>
            <a:chOff x="128336" y="1748977"/>
            <a:chExt cx="1445779" cy="1642993"/>
          </a:xfrm>
        </p:grpSpPr>
        <p:sp>
          <p:nvSpPr>
            <p:cNvPr id="55" name="직사각형 54"/>
            <p:cNvSpPr/>
            <p:nvPr/>
          </p:nvSpPr>
          <p:spPr>
            <a:xfrm>
              <a:off x="131176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3117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131176" y="179331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08213" y="2200110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1176" y="2978927"/>
              <a:ext cx="1429092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8336" y="297647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577201" y="2289803"/>
            <a:ext cx="1457506" cy="1799254"/>
            <a:chOff x="1584416" y="1748977"/>
            <a:chExt cx="1457506" cy="1636073"/>
          </a:xfrm>
        </p:grpSpPr>
        <p:sp>
          <p:nvSpPr>
            <p:cNvPr id="62" name="직사각형 61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88673" y="2969552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038254" y="2289803"/>
            <a:ext cx="1465326" cy="1802228"/>
            <a:chOff x="3045469" y="1748977"/>
            <a:chExt cx="1465326" cy="1638777"/>
          </a:xfrm>
        </p:grpSpPr>
        <p:sp>
          <p:nvSpPr>
            <p:cNvPr id="69" name="직사각형 68"/>
            <p:cNvSpPr/>
            <p:nvPr/>
          </p:nvSpPr>
          <p:spPr>
            <a:xfrm>
              <a:off x="3049732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3067858" y="1766398"/>
              <a:ext cx="1442937" cy="119108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3067859" y="1750638"/>
              <a:ext cx="1409254" cy="120684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283566" y="217977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063836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5469" y="2972256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501795" y="2292447"/>
            <a:ext cx="1266560" cy="1795864"/>
            <a:chOff x="4509010" y="1751621"/>
            <a:chExt cx="1266560" cy="1632990"/>
          </a:xfrm>
        </p:grpSpPr>
        <p:sp>
          <p:nvSpPr>
            <p:cNvPr id="76" name="직사각형 75"/>
            <p:cNvSpPr/>
            <p:nvPr/>
          </p:nvSpPr>
          <p:spPr>
            <a:xfrm>
              <a:off x="4509010" y="1751621"/>
              <a:ext cx="1259105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 flipH="1">
              <a:off x="4538368" y="1766398"/>
              <a:ext cx="1201807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536951" y="1766398"/>
              <a:ext cx="1226543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87942" y="2188918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522405" y="2979730"/>
              <a:ext cx="12531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21090" y="2965918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769670" y="2288868"/>
            <a:ext cx="1391484" cy="1809206"/>
            <a:chOff x="5776885" y="1748042"/>
            <a:chExt cx="1391484" cy="1645122"/>
          </a:xfrm>
        </p:grpSpPr>
        <p:sp>
          <p:nvSpPr>
            <p:cNvPr id="83" name="직사각형 82"/>
            <p:cNvSpPr/>
            <p:nvPr/>
          </p:nvSpPr>
          <p:spPr>
            <a:xfrm>
              <a:off x="5779833" y="1748977"/>
              <a:ext cx="1378237" cy="1229950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5779833" y="1748977"/>
              <a:ext cx="1388536" cy="12299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5803215" y="1766398"/>
              <a:ext cx="1331474" cy="1186196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5778410" y="1748042"/>
              <a:ext cx="1388538" cy="1230772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79831" y="2721762"/>
              <a:ext cx="13548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전체일정수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장소 개수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791496" y="2981148"/>
              <a:ext cx="1367098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76885" y="2977666"/>
              <a:ext cx="854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타이틀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작성자</a:t>
              </a:r>
              <a:r>
                <a:rPr lang="en-US" altLang="ko-KR" sz="700" dirty="0"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작성일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좋아요 </a:t>
              </a:r>
              <a:r>
                <a:rPr lang="en-US" altLang="ko-KR" sz="700" dirty="0" smtClean="0">
                  <a:latin typeface="+mn-ea"/>
                  <a:ea typeface="+mn-ea"/>
                </a:rPr>
                <a:t>/ </a:t>
              </a:r>
              <a:r>
                <a:rPr lang="ko-KR" altLang="en-US" sz="700" smtClean="0">
                  <a:latin typeface="+mn-ea"/>
                  <a:ea typeface="+mn-ea"/>
                </a:rPr>
                <a:t>리뷰 수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3013" y="479844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인기순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0624" y="479844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최신순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38895" y="5074956"/>
            <a:ext cx="1442939" cy="1358901"/>
            <a:chOff x="131176" y="1748977"/>
            <a:chExt cx="1442939" cy="1235657"/>
          </a:xfrm>
        </p:grpSpPr>
        <p:sp>
          <p:nvSpPr>
            <p:cNvPr id="127" name="직사각형 126"/>
            <p:cNvSpPr/>
            <p:nvPr/>
          </p:nvSpPr>
          <p:spPr>
            <a:xfrm>
              <a:off x="131176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3117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131176" y="179331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08213" y="2200110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대표 </a:t>
              </a:r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592135" y="5074956"/>
            <a:ext cx="1448977" cy="1358901"/>
            <a:chOff x="1584416" y="1748977"/>
            <a:chExt cx="1448977" cy="1235657"/>
          </a:xfrm>
        </p:grpSpPr>
        <p:sp>
          <p:nvSpPr>
            <p:cNvPr id="134" name="직사각형 133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916948" y="2214257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대표 </a:t>
              </a:r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57451" y="5074956"/>
            <a:ext cx="1461063" cy="1358901"/>
            <a:chOff x="3049732" y="1748977"/>
            <a:chExt cx="1461063" cy="1235657"/>
          </a:xfrm>
        </p:grpSpPr>
        <p:sp>
          <p:nvSpPr>
            <p:cNvPr id="141" name="직사각형 140"/>
            <p:cNvSpPr/>
            <p:nvPr/>
          </p:nvSpPr>
          <p:spPr>
            <a:xfrm>
              <a:off x="3049732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3067858" y="1766398"/>
              <a:ext cx="1442937" cy="119108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3067859" y="1750638"/>
              <a:ext cx="1409254" cy="120684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283566" y="2179777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516729" y="5077599"/>
            <a:ext cx="1259105" cy="1358901"/>
            <a:chOff x="4509010" y="1751621"/>
            <a:chExt cx="1259105" cy="1235657"/>
          </a:xfrm>
        </p:grpSpPr>
        <p:sp>
          <p:nvSpPr>
            <p:cNvPr id="148" name="직사각형 147"/>
            <p:cNvSpPr/>
            <p:nvPr/>
          </p:nvSpPr>
          <p:spPr>
            <a:xfrm>
              <a:off x="4509010" y="1751621"/>
              <a:ext cx="1259105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 flipH="1">
              <a:off x="4538368" y="1766398"/>
              <a:ext cx="1201807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4536951" y="1766398"/>
              <a:ext cx="1226543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687942" y="2188918"/>
              <a:ext cx="8707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일정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대표 이미지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786129" y="5074020"/>
            <a:ext cx="1389959" cy="1353653"/>
            <a:chOff x="5778410" y="1748042"/>
            <a:chExt cx="1389959" cy="1230885"/>
          </a:xfrm>
        </p:grpSpPr>
        <p:sp>
          <p:nvSpPr>
            <p:cNvPr id="155" name="직사각형 154"/>
            <p:cNvSpPr/>
            <p:nvPr/>
          </p:nvSpPr>
          <p:spPr>
            <a:xfrm>
              <a:off x="5779833" y="1748977"/>
              <a:ext cx="1378237" cy="1229950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5779833" y="1748977"/>
              <a:ext cx="1388536" cy="12299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5803215" y="1766398"/>
              <a:ext cx="1331474" cy="1186196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/>
            <p:cNvSpPr/>
            <p:nvPr/>
          </p:nvSpPr>
          <p:spPr>
            <a:xfrm>
              <a:off x="5778410" y="1748042"/>
              <a:ext cx="1388538" cy="1230772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779831" y="2721762"/>
              <a:ext cx="13548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전체일정수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b="1" smtClean="0">
                  <a:solidFill>
                    <a:schemeClr val="bg1"/>
                  </a:solidFill>
                  <a:latin typeface="+mn-ea"/>
                  <a:ea typeface="+mn-ea"/>
                </a:rPr>
                <a:t>장소 개수</a:t>
              </a:r>
              <a:endPara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형 설명선 33"/>
          <p:cNvSpPr/>
          <p:nvPr/>
        </p:nvSpPr>
        <p:spPr bwMode="auto">
          <a:xfrm>
            <a:off x="72818" y="18738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78738" y="240815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5847703" y="250697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48895" y="47210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타원형 설명선 43"/>
          <p:cNvSpPr/>
          <p:nvPr/>
        </p:nvSpPr>
        <p:spPr bwMode="auto">
          <a:xfrm>
            <a:off x="48895" y="53015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65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6565100" y="3018422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6634657" y="5826558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T03-01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871720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5956" y="1322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여행공략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4737" y="159466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97987" y="1569682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193561" y="1592498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41333" y="1594960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974678" y="1600523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72378" y="1845356"/>
            <a:ext cx="375094" cy="46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타원형 설명선 34"/>
          <p:cNvSpPr/>
          <p:nvPr/>
        </p:nvSpPr>
        <p:spPr bwMode="auto">
          <a:xfrm>
            <a:off x="3438605" y="15415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78298"/>
              </p:ext>
            </p:extLst>
          </p:nvPr>
        </p:nvGraphicFramePr>
        <p:xfrm>
          <a:off x="7264401" y="571477"/>
          <a:ext cx="2571367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 페이지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여행공략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장소 선택 시 진입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 장소 노출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관리자 추천 장소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장소추천 리스트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대표이미지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타이틀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작성자</a:t>
                      </a:r>
                      <a:r>
                        <a:rPr lang="ko-KR" altLang="en-US" sz="800" baseline="0" smtClean="0"/>
                        <a:t> 및</a:t>
                      </a:r>
                      <a:r>
                        <a:rPr lang="ko-KR" altLang="en-US" sz="800" smtClean="0"/>
                        <a:t> 작성일 표시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 및</a:t>
                      </a:r>
                      <a:r>
                        <a:rPr lang="ko-KR" altLang="en-US" sz="800" baseline="0" smtClean="0"/>
                        <a:t> 리뷰 개수표시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 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장소 설명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 정렬 보기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인기순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최신순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장소</a:t>
                      </a:r>
                      <a:r>
                        <a:rPr lang="ko-KR" altLang="en-US" sz="800" baseline="0" dirty="0" smtClean="0"/>
                        <a:t> 리스트 정렬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리스트 구성 추천 리스트와 동일 구성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08076" y="1942289"/>
            <a:ext cx="7060872" cy="2326767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2438" y="199442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추천 장소</a:t>
            </a:r>
            <a:endParaRPr lang="ko-KR" altLang="en-US" sz="1000" dirty="0">
              <a:latin typeface="+mn-l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1121" y="2289803"/>
            <a:ext cx="1445779" cy="1797888"/>
            <a:chOff x="128336" y="1748977"/>
            <a:chExt cx="1445779" cy="1634831"/>
          </a:xfrm>
        </p:grpSpPr>
        <p:sp>
          <p:nvSpPr>
            <p:cNvPr id="58" name="직사각형 57"/>
            <p:cNvSpPr/>
            <p:nvPr/>
          </p:nvSpPr>
          <p:spPr>
            <a:xfrm>
              <a:off x="131176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3117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131176" y="179331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08213" y="2200110"/>
              <a:ext cx="870751" cy="363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lt"/>
                  <a:ea typeface="+mn-ea"/>
                </a:rPr>
                <a:t>장소</a:t>
              </a:r>
              <a:endParaRPr lang="en-US" altLang="ko-KR" sz="1000" dirty="0" smtClean="0">
                <a:latin typeface="+mn-lt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1176" y="2978927"/>
              <a:ext cx="1429092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8336" y="2976472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577201" y="2289803"/>
            <a:ext cx="1457506" cy="1797888"/>
            <a:chOff x="1584416" y="1748977"/>
            <a:chExt cx="1457506" cy="1634831"/>
          </a:xfrm>
        </p:grpSpPr>
        <p:sp>
          <p:nvSpPr>
            <p:cNvPr id="65" name="직사각형 64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16948" y="2214257"/>
              <a:ext cx="870751" cy="363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597457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88673" y="2969552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038254" y="2289803"/>
            <a:ext cx="1465326" cy="1797888"/>
            <a:chOff x="3045469" y="1748977"/>
            <a:chExt cx="1465326" cy="1634831"/>
          </a:xfrm>
        </p:grpSpPr>
        <p:sp>
          <p:nvSpPr>
            <p:cNvPr id="72" name="직사각형 71"/>
            <p:cNvSpPr/>
            <p:nvPr/>
          </p:nvSpPr>
          <p:spPr>
            <a:xfrm>
              <a:off x="3049732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067858" y="1766398"/>
              <a:ext cx="1442937" cy="119108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3067859" y="1750638"/>
              <a:ext cx="1409254" cy="120684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83566" y="2179777"/>
              <a:ext cx="870751" cy="363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63836" y="2978927"/>
              <a:ext cx="14444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5469" y="2972256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501795" y="2292447"/>
            <a:ext cx="1266560" cy="1795864"/>
            <a:chOff x="4509010" y="1751621"/>
            <a:chExt cx="1266560" cy="1632990"/>
          </a:xfrm>
        </p:grpSpPr>
        <p:sp>
          <p:nvSpPr>
            <p:cNvPr id="79" name="직사각형 78"/>
            <p:cNvSpPr/>
            <p:nvPr/>
          </p:nvSpPr>
          <p:spPr>
            <a:xfrm>
              <a:off x="4509010" y="1751621"/>
              <a:ext cx="1259105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4538368" y="1766398"/>
              <a:ext cx="1201807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36951" y="1766398"/>
              <a:ext cx="1226543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87942" y="2188918"/>
              <a:ext cx="870751" cy="363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522405" y="2979730"/>
              <a:ext cx="1253165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21090" y="2965918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769670" y="2288868"/>
            <a:ext cx="1391484" cy="1801359"/>
            <a:chOff x="5776885" y="1748042"/>
            <a:chExt cx="1391484" cy="1637987"/>
          </a:xfrm>
        </p:grpSpPr>
        <p:sp>
          <p:nvSpPr>
            <p:cNvPr id="86" name="직사각형 85"/>
            <p:cNvSpPr/>
            <p:nvPr/>
          </p:nvSpPr>
          <p:spPr>
            <a:xfrm>
              <a:off x="5779833" y="1748977"/>
              <a:ext cx="1378237" cy="1229950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5779833" y="1748977"/>
              <a:ext cx="1388536" cy="12299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5803215" y="1766398"/>
              <a:ext cx="1331474" cy="1186196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778410" y="1748042"/>
              <a:ext cx="1388538" cy="1230772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79831" y="2721762"/>
              <a:ext cx="686406" cy="209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장소 설명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91496" y="2981148"/>
              <a:ext cx="1367098" cy="40488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76885" y="2977666"/>
              <a:ext cx="854721" cy="37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타이틀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작성자</a:t>
              </a:r>
              <a:r>
                <a:rPr lang="en-US" altLang="ko-KR" sz="700" dirty="0">
                  <a:latin typeface="+mn-lt"/>
                  <a:ea typeface="+mn-ea"/>
                </a:rPr>
                <a:t>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작성일</a:t>
              </a:r>
              <a:endParaRPr lang="en-US" altLang="ko-KR" sz="700" dirty="0" smtClean="0">
                <a:latin typeface="+mn-lt"/>
                <a:ea typeface="+mn-ea"/>
              </a:endParaRPr>
            </a:p>
            <a:p>
              <a:pPr algn="l"/>
              <a:r>
                <a:rPr lang="ko-KR" altLang="en-US" sz="700" dirty="0" smtClean="0">
                  <a:latin typeface="+mn-lt"/>
                  <a:ea typeface="+mn-ea"/>
                </a:rPr>
                <a:t>좋아요 </a:t>
              </a:r>
              <a:r>
                <a:rPr lang="en-US" altLang="ko-KR" sz="700" dirty="0" smtClean="0">
                  <a:latin typeface="+mn-lt"/>
                  <a:ea typeface="+mn-ea"/>
                </a:rPr>
                <a:t>/ </a:t>
              </a:r>
              <a:r>
                <a:rPr lang="ko-KR" altLang="en-US" sz="700" smtClean="0">
                  <a:latin typeface="+mn-lt"/>
                  <a:ea typeface="+mn-ea"/>
                </a:rPr>
                <a:t>리뷰 수</a:t>
              </a:r>
              <a:endParaRPr lang="ko-KR" altLang="en-US" sz="700" dirty="0" smtClean="0">
                <a:latin typeface="+mn-lt"/>
                <a:ea typeface="+mn-e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3013" y="479844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인기순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0624" y="479844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최신순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 panose="020B0503020000020004" pitchFamily="50" charset="-127"/>
              </a:rPr>
              <a:t>▼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38895" y="5074956"/>
            <a:ext cx="1442939" cy="1358901"/>
            <a:chOff x="131176" y="1748977"/>
            <a:chExt cx="1442939" cy="1235657"/>
          </a:xfrm>
        </p:grpSpPr>
        <p:sp>
          <p:nvSpPr>
            <p:cNvPr id="97" name="직사각형 96"/>
            <p:cNvSpPr/>
            <p:nvPr/>
          </p:nvSpPr>
          <p:spPr>
            <a:xfrm>
              <a:off x="131176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3117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131176" y="1793312"/>
              <a:ext cx="1442939" cy="1191322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08213" y="2200110"/>
              <a:ext cx="870751" cy="3638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592135" y="5074956"/>
            <a:ext cx="1448977" cy="1358901"/>
            <a:chOff x="1584416" y="1748977"/>
            <a:chExt cx="1448977" cy="1235657"/>
          </a:xfrm>
        </p:grpSpPr>
        <p:sp>
          <p:nvSpPr>
            <p:cNvPr id="102" name="직사각형 101"/>
            <p:cNvSpPr/>
            <p:nvPr/>
          </p:nvSpPr>
          <p:spPr>
            <a:xfrm>
              <a:off x="1590454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584416" y="1748977"/>
              <a:ext cx="1442939" cy="123565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1584418" y="1802071"/>
              <a:ext cx="1419617" cy="1182563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916948" y="2214257"/>
              <a:ext cx="870751" cy="3638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057451" y="5074956"/>
            <a:ext cx="1461063" cy="1358901"/>
            <a:chOff x="3049732" y="1748977"/>
            <a:chExt cx="1461063" cy="1235657"/>
          </a:xfrm>
        </p:grpSpPr>
        <p:sp>
          <p:nvSpPr>
            <p:cNvPr id="107" name="직사각형 106"/>
            <p:cNvSpPr/>
            <p:nvPr/>
          </p:nvSpPr>
          <p:spPr>
            <a:xfrm>
              <a:off x="3049732" y="1748977"/>
              <a:ext cx="1442939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3067858" y="1766398"/>
              <a:ext cx="1442937" cy="119108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067859" y="1750638"/>
              <a:ext cx="1409254" cy="120684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283566" y="2179777"/>
              <a:ext cx="870751" cy="3638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516729" y="5077599"/>
            <a:ext cx="1259105" cy="1358901"/>
            <a:chOff x="4509010" y="1751621"/>
            <a:chExt cx="1259105" cy="1235657"/>
          </a:xfrm>
        </p:grpSpPr>
        <p:sp>
          <p:nvSpPr>
            <p:cNvPr id="112" name="직사각형 111"/>
            <p:cNvSpPr/>
            <p:nvPr/>
          </p:nvSpPr>
          <p:spPr>
            <a:xfrm>
              <a:off x="4509010" y="1751621"/>
              <a:ext cx="1259105" cy="123565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/>
            <p:nvPr/>
          </p:nvCxnSpPr>
          <p:spPr>
            <a:xfrm flipH="1">
              <a:off x="4538368" y="1766398"/>
              <a:ext cx="1201807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536951" y="1766398"/>
              <a:ext cx="1226543" cy="1203538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687942" y="2188918"/>
              <a:ext cx="870751" cy="3638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장소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lt"/>
                  <a:ea typeface="+mn-ea"/>
                </a:rPr>
                <a:t>대표 이미지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786129" y="5074020"/>
            <a:ext cx="1389959" cy="1353653"/>
            <a:chOff x="5778410" y="1748042"/>
            <a:chExt cx="1389959" cy="1230885"/>
          </a:xfrm>
        </p:grpSpPr>
        <p:sp>
          <p:nvSpPr>
            <p:cNvPr id="117" name="직사각형 116"/>
            <p:cNvSpPr/>
            <p:nvPr/>
          </p:nvSpPr>
          <p:spPr>
            <a:xfrm>
              <a:off x="5779833" y="1748977"/>
              <a:ext cx="1378237" cy="1229950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5779833" y="1748977"/>
              <a:ext cx="1388536" cy="122995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803215" y="1766398"/>
              <a:ext cx="1331474" cy="1186196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5778410" y="1748042"/>
              <a:ext cx="1388538" cy="1230772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79831" y="2721762"/>
              <a:ext cx="686406" cy="209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장소 설명</a:t>
              </a:r>
            </a:p>
          </p:txBody>
        </p:sp>
      </p:grpSp>
      <p:sp>
        <p:nvSpPr>
          <p:cNvPr id="36" name="타원형 설명선 35"/>
          <p:cNvSpPr/>
          <p:nvPr/>
        </p:nvSpPr>
        <p:spPr bwMode="auto">
          <a:xfrm>
            <a:off x="133515" y="197161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타원형 설명선 36"/>
          <p:cNvSpPr/>
          <p:nvPr/>
        </p:nvSpPr>
        <p:spPr bwMode="auto">
          <a:xfrm>
            <a:off x="93720" y="231714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타원형 설명선 43"/>
          <p:cNvSpPr/>
          <p:nvPr/>
        </p:nvSpPr>
        <p:spPr bwMode="auto">
          <a:xfrm>
            <a:off x="5916645" y="24926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타원형 설명선 44"/>
          <p:cNvSpPr/>
          <p:nvPr/>
        </p:nvSpPr>
        <p:spPr bwMode="auto">
          <a:xfrm>
            <a:off x="121121" y="45940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" name="타원형 설명선 45"/>
          <p:cNvSpPr/>
          <p:nvPr/>
        </p:nvSpPr>
        <p:spPr bwMode="auto">
          <a:xfrm>
            <a:off x="253348" y="519496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7161117" y="5247706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6565100" y="3018422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cursor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6667943" y="5691977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T04-01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880187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7285" y="15247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여행공략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3624" y="17970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9316" y="1772023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134890" y="1794839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582662" y="1797301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916007" y="1802864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sz="1000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967113" y="2051268"/>
            <a:ext cx="431540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85651"/>
              </p:ext>
            </p:extLst>
          </p:nvPr>
        </p:nvGraphicFramePr>
        <p:xfrm>
          <a:off x="7220565" y="177400"/>
          <a:ext cx="2571367" cy="6192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리뷰 페이지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통합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상품 리뷰 종합 정렬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있는</a:t>
                      </a:r>
                      <a:r>
                        <a:rPr lang="ko-KR" altLang="en-US" sz="800" baseline="0" dirty="0" smtClean="0"/>
                        <a:t> 리뷰 표시 형태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리뷰 이미지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리뷰 이미지 개수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리뷰내용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평점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작성자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작성일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리뷰 대상 </a:t>
                      </a:r>
                      <a:r>
                        <a:rPr lang="ko-KR" altLang="en-US" sz="800" baseline="0" dirty="0" err="1" smtClean="0"/>
                        <a:t>콘텐츠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써머리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</a:t>
                      </a:r>
                      <a:r>
                        <a:rPr lang="ko-KR" altLang="en-US" sz="800" baseline="0" dirty="0" smtClean="0"/>
                        <a:t> 없는 리뷰 형태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smtClean="0"/>
                        <a:t>리뷰내용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평점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작성자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작성일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리뷰 대상 </a:t>
                      </a:r>
                      <a:r>
                        <a:rPr lang="ko-KR" altLang="en-US" sz="800" baseline="0" dirty="0" err="1" smtClean="0"/>
                        <a:t>콘텐츠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써머리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장소 써머리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썸네일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평점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조회수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 개수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15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일정 </a:t>
                      </a:r>
                      <a:r>
                        <a:rPr lang="ko-KR" altLang="en-US" sz="800" dirty="0" err="1" smtClean="0"/>
                        <a:t>써머리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일정 썸네일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타이틀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좋아요 </a:t>
                      </a:r>
                      <a:r>
                        <a:rPr lang="ko-KR" altLang="en-US" sz="800" dirty="0" smtClean="0"/>
                        <a:t>개수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 노출 개수 가변 적용 처리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 프로필 이미지 선택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smtClean="0"/>
                        <a:t>해당 사용자 페이지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13620" y="2251127"/>
            <a:ext cx="1610406" cy="2658019"/>
            <a:chOff x="5110255" y="3475559"/>
            <a:chExt cx="1610406" cy="2658019"/>
          </a:xfrm>
        </p:grpSpPr>
        <p:grpSp>
          <p:nvGrpSpPr>
            <p:cNvPr id="107" name="그룹 106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408214" y="2200110"/>
                <a:ext cx="870751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1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160064" y="5676731"/>
              <a:ext cx="1515595" cy="397666"/>
              <a:chOff x="3678640" y="2061504"/>
              <a:chExt cx="1718803" cy="455556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3796970" y="2124280"/>
                <a:ext cx="351660" cy="336405"/>
                <a:chOff x="3885117" y="2222322"/>
                <a:chExt cx="425539" cy="453914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3885117" y="2222322"/>
                  <a:ext cx="413918" cy="453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3885117" y="2222322"/>
                  <a:ext cx="413918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3896741" y="2222324"/>
                  <a:ext cx="413915" cy="453911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Box 117"/>
              <p:cNvSpPr txBox="1"/>
              <p:nvPr/>
            </p:nvSpPr>
            <p:spPr>
              <a:xfrm>
                <a:off x="4104428" y="2061504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703493" y="2260615"/>
            <a:ext cx="1610406" cy="1296928"/>
            <a:chOff x="3627290" y="2260615"/>
            <a:chExt cx="1610406" cy="129692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3627290" y="2260615"/>
              <a:ext cx="1610406" cy="1296928"/>
              <a:chOff x="131176" y="2986625"/>
              <a:chExt cx="1446026" cy="1179305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3668615" y="3119067"/>
              <a:ext cx="1560614" cy="430998"/>
              <a:chOff x="3825677" y="2043748"/>
              <a:chExt cx="1497464" cy="49374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3873783" y="2104894"/>
                <a:ext cx="342054" cy="336406"/>
                <a:chOff x="3978077" y="2196148"/>
                <a:chExt cx="413916" cy="453912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3978077" y="2196148"/>
                  <a:ext cx="413916" cy="4539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/>
                <p:cNvCxnSpPr/>
                <p:nvPr/>
              </p:nvCxnSpPr>
              <p:spPr>
                <a:xfrm flipH="1"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/>
                <p:cNvCxnSpPr/>
                <p:nvPr/>
              </p:nvCxnSpPr>
              <p:spPr>
                <a:xfrm>
                  <a:off x="3978077" y="2196148"/>
                  <a:ext cx="413916" cy="45391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4171645" y="2061504"/>
                <a:ext cx="1151496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1958796" y="2255954"/>
            <a:ext cx="1610406" cy="2658019"/>
            <a:chOff x="5110255" y="3475559"/>
            <a:chExt cx="1610406" cy="2658019"/>
          </a:xfrm>
        </p:grpSpPr>
        <p:grpSp>
          <p:nvGrpSpPr>
            <p:cNvPr id="143" name="그룹 142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408214" y="2200110"/>
                <a:ext cx="870751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3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5160064" y="5671407"/>
              <a:ext cx="1515595" cy="402990"/>
              <a:chOff x="3678640" y="2055405"/>
              <a:chExt cx="1718803" cy="461655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740958" y="2055405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464380" y="2260615"/>
            <a:ext cx="1610406" cy="1296928"/>
            <a:chOff x="5413578" y="2260615"/>
            <a:chExt cx="1610406" cy="129692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5413578" y="2260615"/>
              <a:ext cx="1610406" cy="1296928"/>
              <a:chOff x="131176" y="2986625"/>
              <a:chExt cx="1446026" cy="1179305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54903" y="3119069"/>
              <a:ext cx="1509975" cy="422532"/>
              <a:chOff x="3825677" y="2043748"/>
              <a:chExt cx="1448874" cy="48404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82781" y="2051805"/>
                <a:ext cx="126484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0" name="타원형 설명선 29"/>
          <p:cNvSpPr/>
          <p:nvPr/>
        </p:nvSpPr>
        <p:spPr bwMode="auto">
          <a:xfrm>
            <a:off x="3793766" y="17279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742171" y="201165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타원형 설명선 32"/>
          <p:cNvSpPr/>
          <p:nvPr/>
        </p:nvSpPr>
        <p:spPr bwMode="auto">
          <a:xfrm>
            <a:off x="194892" y="22305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4" name="타원형 설명선 33"/>
          <p:cNvSpPr/>
          <p:nvPr/>
        </p:nvSpPr>
        <p:spPr bwMode="auto">
          <a:xfrm>
            <a:off x="3624847" y="22217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타원형 설명선 34"/>
          <p:cNvSpPr/>
          <p:nvPr/>
        </p:nvSpPr>
        <p:spPr bwMode="auto">
          <a:xfrm>
            <a:off x="202140" y="427304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타원형 설명선 35"/>
          <p:cNvSpPr/>
          <p:nvPr/>
        </p:nvSpPr>
        <p:spPr bwMode="auto">
          <a:xfrm>
            <a:off x="3601345" y="29871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11901" y="5028092"/>
            <a:ext cx="1610406" cy="1296928"/>
            <a:chOff x="5413578" y="2260615"/>
            <a:chExt cx="1610406" cy="1296928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13578" y="2260615"/>
              <a:ext cx="1610406" cy="1296928"/>
              <a:chOff x="131176" y="2986625"/>
              <a:chExt cx="1446026" cy="1179305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5454903" y="3119069"/>
              <a:ext cx="1509975" cy="422532"/>
              <a:chOff x="3825677" y="2043748"/>
              <a:chExt cx="1448874" cy="484041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882781" y="2051805"/>
                <a:ext cx="126484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78" name="그룹 177"/>
          <p:cNvGrpSpPr/>
          <p:nvPr/>
        </p:nvGrpSpPr>
        <p:grpSpPr>
          <a:xfrm>
            <a:off x="1955900" y="5036129"/>
            <a:ext cx="1610406" cy="1296928"/>
            <a:chOff x="5413578" y="2260615"/>
            <a:chExt cx="1610406" cy="129692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5413578" y="2260615"/>
              <a:ext cx="1610406" cy="1296928"/>
              <a:chOff x="131176" y="2986625"/>
              <a:chExt cx="1446026" cy="1179305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5454903" y="3119069"/>
              <a:ext cx="1509975" cy="422532"/>
              <a:chOff x="3825677" y="2043748"/>
              <a:chExt cx="1448874" cy="484041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3825677" y="2043748"/>
                <a:ext cx="1448874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882781" y="2051805"/>
                <a:ext cx="1264847" cy="47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85" name="그룹 184"/>
          <p:cNvGrpSpPr/>
          <p:nvPr/>
        </p:nvGrpSpPr>
        <p:grpSpPr>
          <a:xfrm>
            <a:off x="3711270" y="3679311"/>
            <a:ext cx="1610406" cy="2658019"/>
            <a:chOff x="5110255" y="3475559"/>
            <a:chExt cx="1610406" cy="2658019"/>
          </a:xfrm>
        </p:grpSpPr>
        <p:grpSp>
          <p:nvGrpSpPr>
            <p:cNvPr id="186" name="그룹 185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408214" y="2200110"/>
                <a:ext cx="870751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2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192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5160064" y="5671407"/>
              <a:ext cx="1515595" cy="402990"/>
              <a:chOff x="3678640" y="2055405"/>
              <a:chExt cx="1718803" cy="461655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740958" y="2055405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5473815" y="3679171"/>
            <a:ext cx="1610406" cy="2658019"/>
            <a:chOff x="5110255" y="3475559"/>
            <a:chExt cx="1610406" cy="2658019"/>
          </a:xfrm>
        </p:grpSpPr>
        <p:grpSp>
          <p:nvGrpSpPr>
            <p:cNvPr id="201" name="그룹 200"/>
            <p:cNvGrpSpPr/>
            <p:nvPr/>
          </p:nvGrpSpPr>
          <p:grpSpPr>
            <a:xfrm>
              <a:off x="5110255" y="3475559"/>
              <a:ext cx="1610406" cy="2658019"/>
              <a:chOff x="131176" y="1748977"/>
              <a:chExt cx="1446026" cy="2416953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131176" y="1748977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131176" y="1748977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 flipH="1">
                <a:off x="131176" y="1793312"/>
                <a:ext cx="1442939" cy="1191322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408214" y="2200110"/>
                <a:ext cx="870751" cy="22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+mn-lt"/>
                    <a:ea typeface="+mn-ea"/>
                  </a:rPr>
                  <a:t>리뷰 이미지</a:t>
                </a: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131176" y="2986625"/>
                <a:ext cx="1446026" cy="117930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57802" y="3036839"/>
                <a:ext cx="820734" cy="58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리뷰 내용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평점</a:t>
                </a:r>
                <a:endParaRPr lang="en-US" altLang="ko-KR" dirty="0" smtClean="0">
                  <a:latin typeface="+mn-lt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lt"/>
                    <a:ea typeface="+mn-ea"/>
                  </a:rPr>
                  <a:t>작성자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</a:rPr>
                  <a:t>/ </a:t>
                </a:r>
                <a:r>
                  <a:rPr lang="ko-KR" altLang="en-US" smtClean="0">
                    <a:latin typeface="+mn-lt"/>
                    <a:ea typeface="+mn-ea"/>
                  </a:rPr>
                  <a:t>작성일</a:t>
                </a:r>
                <a:endParaRPr lang="en-US" altLang="ko-KR" dirty="0" smtClean="0">
                  <a:latin typeface="+mn-lt"/>
                  <a:ea typeface="+mn-ea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6071035" y="4465579"/>
              <a:ext cx="613092" cy="343817"/>
              <a:chOff x="3408675" y="5157637"/>
              <a:chExt cx="613092" cy="343817"/>
            </a:xfrm>
          </p:grpSpPr>
          <p:sp>
            <p:nvSpPr>
              <p:cNvPr id="206" name="모서리가 둥근 직사각형 205"/>
              <p:cNvSpPr/>
              <p:nvPr/>
            </p:nvSpPr>
            <p:spPr>
              <a:xfrm>
                <a:off x="3432177" y="5183038"/>
                <a:ext cx="589590" cy="286431"/>
              </a:xfrm>
              <a:prstGeom prst="roundRect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7" name="Picture 2" descr="album, gallery, image, images, photos, picture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368" y="5157637"/>
                <a:ext cx="180001" cy="343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>
              <a:xfrm>
                <a:off x="3408675" y="5218532"/>
                <a:ext cx="4076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+13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endPara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5160064" y="5671407"/>
              <a:ext cx="1515595" cy="402990"/>
              <a:chOff x="3678640" y="2055405"/>
              <a:chExt cx="1718803" cy="461655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678640" y="2063148"/>
                <a:ext cx="1718803" cy="4539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740958" y="2055405"/>
                <a:ext cx="11514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타이틀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600" dirty="0" smtClean="0">
                    <a:latin typeface="+mn-ea"/>
                    <a:ea typeface="+mn-ea"/>
                  </a:rPr>
                  <a:t>평점 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/ view / </a:t>
                </a:r>
                <a:r>
                  <a:rPr lang="ko-KR" altLang="en-US" sz="600" smtClean="0">
                    <a:latin typeface="+mn-ea"/>
                    <a:ea typeface="+mn-ea"/>
                  </a:rPr>
                  <a:t>좋아요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 </a:t>
                </a:r>
                <a:endParaRPr lang="ko-KR" altLang="en-US" sz="600" dirty="0" smtClean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215" name="직선 연결선 214"/>
          <p:cNvCxnSpPr/>
          <p:nvPr/>
        </p:nvCxnSpPr>
        <p:spPr>
          <a:xfrm flipH="1">
            <a:off x="7168257" y="2480733"/>
            <a:ext cx="691" cy="3894957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여행공략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T05-01</a:t>
            </a:r>
            <a:endParaRPr kumimoji="0" lang="ko-KR" altLang="en-US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여행공략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880187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5956" y="1322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여행공략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4737" y="159466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트렌디한국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97987" y="1569682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추천서울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193561" y="1592498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일정 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41333" y="1594960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장소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974678" y="1600523"/>
            <a:ext cx="530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리뷰 </a:t>
            </a:r>
            <a:endParaRPr lang="ko-KR" altLang="en-US" sz="1000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441342" y="1827918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4269" y="3378199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err="1" smtClean="0">
                <a:latin typeface="+mn-ea"/>
                <a:ea typeface="+mn-ea"/>
              </a:rPr>
              <a:t>트렌디한국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mall</a:t>
            </a:r>
            <a:r>
              <a:rPr lang="ko-KR" altLang="en-US" sz="1200" smtClean="0">
                <a:latin typeface="+mn-ea"/>
                <a:ea typeface="+mn-ea"/>
              </a:rPr>
              <a:t> 페이지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smtClean="0">
                <a:latin typeface="+mn-ea"/>
                <a:ea typeface="+mn-ea"/>
              </a:rPr>
              <a:t>이동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28" name="타원형 설명선 27"/>
          <p:cNvSpPr/>
          <p:nvPr/>
        </p:nvSpPr>
        <p:spPr bwMode="auto">
          <a:xfrm>
            <a:off x="4281868" y="14569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2422218" y="7398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78613"/>
              </p:ext>
            </p:extLst>
          </p:nvPr>
        </p:nvGraphicFramePr>
        <p:xfrm>
          <a:off x="7264401" y="571477"/>
          <a:ext cx="2571367" cy="1411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여행공략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트렌디한국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페이지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공략 페이지에서 </a:t>
                      </a:r>
                      <a:r>
                        <a:rPr lang="en-US" altLang="ko-KR" sz="800" dirty="0" smtClean="0"/>
                        <a:t>mall</a:t>
                      </a:r>
                      <a:r>
                        <a:rPr lang="ko-KR" altLang="en-US" sz="800" smtClean="0"/>
                        <a:t> 페이지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유도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>
            <a:hlinkClick r:id="rId3" action="ppaction://hlinksldjump"/>
          </p:cNvPr>
          <p:cNvSpPr/>
          <p:nvPr/>
        </p:nvSpPr>
        <p:spPr>
          <a:xfrm>
            <a:off x="4393651" y="1559201"/>
            <a:ext cx="838265" cy="28754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1086" y="2836333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+mn-ea"/>
                <a:ea typeface="+mn-ea"/>
              </a:rPr>
              <a:t>트렌디한국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2800" b="1" dirty="0" smtClean="0">
                <a:latin typeface="+mn-ea"/>
                <a:ea typeface="+mn-ea"/>
              </a:rPr>
              <a:t>hopping)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91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테마 상품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999869" y="764297"/>
            <a:ext cx="180000" cy="144000"/>
            <a:chOff x="-1143104" y="1291967"/>
            <a:chExt cx="234360" cy="169277"/>
          </a:xfrm>
        </p:grpSpPr>
        <p:sp>
          <p:nvSpPr>
            <p:cNvPr id="42" name="타원 4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V="1">
            <a:off x="2506721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422" y="1161389"/>
            <a:ext cx="389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HOT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4829" y="1389486"/>
            <a:ext cx="468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타원형 설명선 27"/>
          <p:cNvSpPr/>
          <p:nvPr/>
        </p:nvSpPr>
        <p:spPr bwMode="auto">
          <a:xfrm>
            <a:off x="2306416" y="6975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9" name="타원형 설명선 28"/>
          <p:cNvSpPr/>
          <p:nvPr/>
        </p:nvSpPr>
        <p:spPr bwMode="auto">
          <a:xfrm>
            <a:off x="1519645" y="98526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타원형 설명선 44"/>
          <p:cNvSpPr/>
          <p:nvPr/>
        </p:nvSpPr>
        <p:spPr bwMode="auto">
          <a:xfrm>
            <a:off x="372403" y="150354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54961"/>
              </p:ext>
            </p:extLst>
          </p:nvPr>
        </p:nvGraphicFramePr>
        <p:xfrm>
          <a:off x="7264401" y="571477"/>
          <a:ext cx="2571367" cy="53437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*</a:t>
                      </a:r>
                      <a:r>
                        <a:rPr lang="ko-KR" altLang="en-US" sz="800" smtClean="0"/>
                        <a:t>진입 경로</a:t>
                      </a:r>
                      <a:r>
                        <a:rPr lang="en-US" altLang="ko-KR" sz="800" dirty="0" smtClean="0"/>
                        <a:t>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대메뉴선택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-main</a:t>
                      </a:r>
                      <a:r>
                        <a:rPr lang="ko-KR" altLang="en-US" sz="800" smtClean="0"/>
                        <a:t> 페이지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트렌디한국 영역 선택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-main</a:t>
                      </a:r>
                      <a:r>
                        <a:rPr lang="ko-KR" altLang="en-US" sz="800" baseline="0" smtClean="0"/>
                        <a:t> 하단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호텔배송 안내 이미지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mian</a:t>
                      </a:r>
                      <a:r>
                        <a:rPr lang="ko-KR" altLang="en-US" sz="800" smtClean="0"/>
                        <a:t> 화면</a:t>
                      </a:r>
                      <a:r>
                        <a:rPr lang="ko-KR" altLang="en-US" sz="800" baseline="0" smtClean="0"/>
                        <a:t> 테마쇼핑 리스트 영역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테마쇼핑 </a:t>
                      </a:r>
                      <a:r>
                        <a:rPr lang="en-US" altLang="ko-KR" sz="800" baseline="0" dirty="0" smtClean="0"/>
                        <a:t>: “HOT”</a:t>
                      </a:r>
                      <a:r>
                        <a:rPr lang="ko-KR" altLang="en-US" sz="800" baseline="0" smtClean="0"/>
                        <a:t> 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테마쇼핑 추천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(main</a:t>
                      </a:r>
                      <a:r>
                        <a:rPr lang="ko-KR" altLang="en-US" sz="800" smtClean="0"/>
                        <a:t> 추천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테마와동일 콘텐츠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자동 전환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테마 쇼핑 리스트 정렬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:; </a:t>
                      </a:r>
                      <a:r>
                        <a:rPr lang="ko-KR" altLang="en-US" sz="800" smtClean="0"/>
                        <a:t>해당영역 갯수에따른 가변 적용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이미지 타이틀 영역 클릭 시 상세페이지로 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추천상품 정렬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관리자페이지 설정 추천상품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상품이미지 마우스오버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 음영처리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한화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미리보기 팝업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56 p.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참조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위시리스트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장바구니 바로가기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신규 알림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670346" y="1132878"/>
            <a:ext cx="456845" cy="225255"/>
            <a:chOff x="6691593" y="1284884"/>
            <a:chExt cx="456845" cy="225255"/>
          </a:xfrm>
        </p:grpSpPr>
        <p:pic>
          <p:nvPicPr>
            <p:cNvPr id="1028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타원형 설명선 45"/>
          <p:cNvSpPr/>
          <p:nvPr/>
        </p:nvSpPr>
        <p:spPr bwMode="auto">
          <a:xfrm>
            <a:off x="5318901" y="15695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6718491" y="1236145"/>
            <a:ext cx="180000" cy="144000"/>
            <a:chOff x="-1143104" y="1291967"/>
            <a:chExt cx="234360" cy="169277"/>
          </a:xfrm>
        </p:grpSpPr>
        <p:sp>
          <p:nvSpPr>
            <p:cNvPr id="131" name="타원 130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985655" y="1242690"/>
            <a:ext cx="180000" cy="144000"/>
            <a:chOff x="-1143104" y="1291967"/>
            <a:chExt cx="234360" cy="169277"/>
          </a:xfrm>
        </p:grpSpPr>
        <p:sp>
          <p:nvSpPr>
            <p:cNvPr id="134" name="타원 133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5" name="그룹 4"/>
          <p:cNvGrpSpPr/>
          <p:nvPr/>
        </p:nvGrpSpPr>
        <p:grpSpPr>
          <a:xfrm>
            <a:off x="544286" y="1720181"/>
            <a:ext cx="4781250" cy="1439380"/>
            <a:chOff x="256087" y="1720181"/>
            <a:chExt cx="5069449" cy="1439380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56087" y="1720181"/>
              <a:ext cx="5069449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16" name="직사각형 115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2463969" y="5641011"/>
                <a:ext cx="424137" cy="1849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추천 테마 </a:t>
                </a:r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smtClean="0">
                    <a:latin typeface="+mn-ea"/>
                    <a:ea typeface="+mn-ea"/>
                  </a:rPr>
                  <a:t>이미지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284264" y="2334434"/>
              <a:ext cx="14399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u="sng" smtClean="0">
                  <a:latin typeface="+mn-ea"/>
                  <a:ea typeface="+mn-ea"/>
                </a:rPr>
                <a:t>테마 타이틀 텍스트</a:t>
              </a:r>
              <a:endParaRPr lang="ko-KR" altLang="en-US" sz="1050" b="1" u="sng" dirty="0" smtClean="0">
                <a:latin typeface="+mn-ea"/>
                <a:ea typeface="+mn-ea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64693" y="2633771"/>
              <a:ext cx="5060843" cy="5241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32354" y="2718424"/>
              <a:ext cx="12529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테마 상세내용 텍스트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3313" y="5097496"/>
            <a:ext cx="6279479" cy="1259828"/>
            <a:chOff x="292547" y="4901486"/>
            <a:chExt cx="6747052" cy="1492978"/>
          </a:xfrm>
        </p:grpSpPr>
        <p:grpSp>
          <p:nvGrpSpPr>
            <p:cNvPr id="11" name="그룹 10"/>
            <p:cNvGrpSpPr/>
            <p:nvPr/>
          </p:nvGrpSpPr>
          <p:grpSpPr>
            <a:xfrm>
              <a:off x="292547" y="4916165"/>
              <a:ext cx="1670230" cy="1477679"/>
              <a:chOff x="3051009" y="3500175"/>
              <a:chExt cx="1437181" cy="104298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3051009" y="3500175"/>
                <a:ext cx="1419353" cy="1042980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3068839" y="3514880"/>
                <a:ext cx="1419351" cy="1005355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3068840" y="3501577"/>
                <a:ext cx="1386219" cy="1018658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321453" y="3593049"/>
                <a:ext cx="884190" cy="34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  <a:ea typeface="+mn-ea"/>
                  </a:rPr>
                  <a:t>테마쇼핑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r>
                  <a:rPr lang="ko-KR" altLang="en-US" sz="700" dirty="0" smtClean="0">
                    <a:latin typeface="+mn-ea"/>
                    <a:ea typeface="+mn-ea"/>
                  </a:rPr>
                  <a:t>리스트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r>
                  <a:rPr lang="ko-KR" altLang="en-US" sz="700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2056424" y="4901486"/>
              <a:ext cx="1519212" cy="1492358"/>
              <a:chOff x="5692120" y="1945744"/>
              <a:chExt cx="1419353" cy="1042980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5692120" y="1945744"/>
                <a:ext cx="1419353" cy="1042980"/>
                <a:chOff x="127560" y="3428730"/>
                <a:chExt cx="1442939" cy="1235657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127560" y="3428730"/>
                  <a:ext cx="1442939" cy="1235657"/>
                </a:xfrm>
                <a:prstGeom prst="rect">
                  <a:avLst/>
                </a:prstGeom>
                <a:solidFill>
                  <a:schemeClr val="bg1">
                    <a:alpha val="54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127560" y="3428730"/>
                  <a:ext cx="1442939" cy="1235657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/>
                <p:nvPr/>
              </p:nvCxnSpPr>
              <p:spPr>
                <a:xfrm flipH="1">
                  <a:off x="127560" y="3473065"/>
                  <a:ext cx="1442939" cy="11913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/>
              <p:cNvSpPr txBox="1"/>
              <p:nvPr/>
            </p:nvSpPr>
            <p:spPr>
              <a:xfrm>
                <a:off x="5990480" y="2026441"/>
                <a:ext cx="775511" cy="344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  <a:ea typeface="+mn-ea"/>
                  </a:rPr>
                  <a:t>테마쇼핑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r>
                  <a:rPr lang="ko-KR" altLang="en-US" sz="700" dirty="0" smtClean="0">
                    <a:latin typeface="+mn-ea"/>
                    <a:ea typeface="+mn-ea"/>
                  </a:rPr>
                  <a:t>리스트</a:t>
                </a:r>
                <a:endParaRPr lang="en-US" altLang="ko-KR" sz="700" dirty="0" smtClean="0">
                  <a:latin typeface="+mn-ea"/>
                  <a:ea typeface="+mn-ea"/>
                </a:endParaRPr>
              </a:p>
              <a:p>
                <a:r>
                  <a:rPr lang="ko-KR" altLang="en-US" sz="700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3687747" y="4908672"/>
              <a:ext cx="3351852" cy="1485172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78" name="직사각형 177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2398056" y="5509885"/>
                <a:ext cx="565455" cy="1972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  <a:ea typeface="+mn-ea"/>
                  </a:rPr>
                  <a:t>추천 테마 이미지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3727356" y="5570949"/>
              <a:ext cx="1397181" cy="29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u="sng" dirty="0" smtClean="0">
                  <a:latin typeface="+mn-ea"/>
                  <a:ea typeface="+mn-ea"/>
                </a:rPr>
                <a:t>테마 타이틀 텍스트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699319" y="5870286"/>
              <a:ext cx="3340280" cy="524178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775446" y="5954939"/>
              <a:ext cx="1135382" cy="23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테마 상세내용 텍스트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99497" y="5509165"/>
              <a:ext cx="1397181" cy="29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u="sng" dirty="0" smtClean="0">
                  <a:latin typeface="+mn-ea"/>
                  <a:ea typeface="+mn-ea"/>
                </a:rPr>
                <a:t>테마 타이틀 이미지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75040" y="5501262"/>
              <a:ext cx="1397181" cy="29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u="sng" dirty="0" smtClean="0">
                  <a:latin typeface="+mn-ea"/>
                  <a:ea typeface="+mn-ea"/>
                </a:rPr>
                <a:t>테마 타이틀 이미지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85271" y="1732073"/>
            <a:ext cx="1272588" cy="1502076"/>
            <a:chOff x="9022803" y="4044485"/>
            <a:chExt cx="1613343" cy="2217698"/>
          </a:xfrm>
        </p:grpSpPr>
        <p:grpSp>
          <p:nvGrpSpPr>
            <p:cNvPr id="112" name="그룹 111"/>
            <p:cNvGrpSpPr/>
            <p:nvPr/>
          </p:nvGrpSpPr>
          <p:grpSpPr>
            <a:xfrm>
              <a:off x="9022803" y="4044485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13" name="직사각형 112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9451295" y="4564120"/>
              <a:ext cx="801105" cy="4430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적용 상품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ko-KR" altLang="en-US" dirty="0" smtClean="0">
                  <a:latin typeface="+mn-ea"/>
                  <a:ea typeface="+mn-ea"/>
                </a:rPr>
                <a:t>이미지</a:t>
              </a: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9239584" y="5549319"/>
              <a:ext cx="1266487" cy="712864"/>
              <a:chOff x="502135" y="6001159"/>
              <a:chExt cx="1266487" cy="712864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649697" y="6170274"/>
                <a:ext cx="929405" cy="54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+mn-ea"/>
                  </a:rPr>
                  <a:t>\  12000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 smtClean="0">
                    <a:latin typeface="+mn-ea"/>
                    <a:ea typeface="+mn-ea"/>
                  </a:rPr>
                  <a:t>(¥ 600.00) </a:t>
                </a:r>
                <a:r>
                  <a:rPr lang="en-US" altLang="ko-KR" sz="500" b="1" dirty="0">
                    <a:ea typeface="맑은 고딕" panose="020B0503020000020004" pitchFamily="50" charset="-127"/>
                  </a:rPr>
                  <a:t>8</a:t>
                </a:r>
                <a:r>
                  <a:rPr lang="ko-KR" altLang="en-US" sz="500" b="1" smtClean="0">
                    <a:ea typeface="바탕" panose="02030600000101010101" pitchFamily="18" charset="-127"/>
                  </a:rPr>
                  <a:t>折</a:t>
                </a:r>
                <a:endParaRPr lang="ko-KR" altLang="en-US" sz="500" b="1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2135" y="6001159"/>
                <a:ext cx="1266487" cy="261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[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라네즈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]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 </a:t>
                </a:r>
                <a:r>
                  <a:rPr lang="ko-KR" altLang="en-US" sz="700" b="1" dirty="0" err="1" smtClean="0">
                    <a:latin typeface="+mn-ea"/>
                    <a:ea typeface="+mn-ea"/>
                  </a:rPr>
                  <a:t>워터에센스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82847" y="3372090"/>
            <a:ext cx="1272588" cy="1496386"/>
            <a:chOff x="7321055" y="4044485"/>
            <a:chExt cx="1633939" cy="2050610"/>
          </a:xfrm>
        </p:grpSpPr>
        <p:grpSp>
          <p:nvGrpSpPr>
            <p:cNvPr id="102" name="그룹 101"/>
            <p:cNvGrpSpPr/>
            <p:nvPr/>
          </p:nvGrpSpPr>
          <p:grpSpPr>
            <a:xfrm>
              <a:off x="7321055" y="4044485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7811773" y="4546450"/>
              <a:ext cx="6319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적용 상품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ko-KR" altLang="en-US" dirty="0" smtClean="0">
                  <a:latin typeface="+mn-ea"/>
                  <a:ea typeface="+mn-ea"/>
                </a:rPr>
                <a:t>이미지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8156146" y="5193881"/>
              <a:ext cx="778252" cy="322985"/>
              <a:chOff x="4867123" y="6124447"/>
              <a:chExt cx="831680" cy="322985"/>
            </a:xfrm>
          </p:grpSpPr>
          <p:sp>
            <p:nvSpPr>
              <p:cNvPr id="138" name="직사각형 137">
                <a:hlinkClick r:id="rId5" action="ppaction://hlinksldjump"/>
              </p:cNvPr>
              <p:cNvSpPr/>
              <p:nvPr/>
            </p:nvSpPr>
            <p:spPr>
              <a:xfrm>
                <a:off x="4867123" y="6131722"/>
                <a:ext cx="831680" cy="288036"/>
              </a:xfrm>
              <a:prstGeom prst="rect">
                <a:avLst/>
              </a:prstGeom>
              <a:solidFill>
                <a:srgbClr val="2CBCB3"/>
              </a:solidFill>
              <a:ln w="3175">
                <a:solidFill>
                  <a:srgbClr val="FF5050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39" name="Picture 2" descr="find, search icon">
                <a:hlinkClick r:id="rId5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3495" y="6124447"/>
                <a:ext cx="322985" cy="322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7321162" y="5201156"/>
              <a:ext cx="831680" cy="288036"/>
              <a:chOff x="1194713" y="2986872"/>
              <a:chExt cx="929125" cy="402576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1194713" y="2986872"/>
                <a:ext cx="929125" cy="402576"/>
              </a:xfrm>
              <a:prstGeom prst="rect">
                <a:avLst/>
              </a:prstGeom>
              <a:solidFill>
                <a:srgbClr val="2CBCB3"/>
              </a:solidFill>
              <a:ln w="3175">
                <a:solidFill>
                  <a:srgbClr val="FF5050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2" name="Picture 22" descr="bookmark, favorite, favorites, heart, like, love, wish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352" y="3047671"/>
                <a:ext cx="319741" cy="319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그룹 143"/>
            <p:cNvGrpSpPr/>
            <p:nvPr/>
          </p:nvGrpSpPr>
          <p:grpSpPr>
            <a:xfrm>
              <a:off x="7493092" y="5510482"/>
              <a:ext cx="1076966" cy="584613"/>
              <a:chOff x="502135" y="6001159"/>
              <a:chExt cx="1076966" cy="584613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649697" y="6170274"/>
                <a:ext cx="929404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+mn-ea"/>
                  </a:rPr>
                  <a:t>\  12000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 smtClean="0">
                    <a:latin typeface="+mn-ea"/>
                    <a:ea typeface="+mn-ea"/>
                  </a:rPr>
                  <a:t>(¥ 600.00) </a:t>
                </a:r>
                <a:r>
                  <a:rPr lang="en-US" altLang="ko-KR" sz="500" b="1" dirty="0">
                    <a:ea typeface="맑은 고딕" panose="020B0503020000020004" pitchFamily="50" charset="-127"/>
                  </a:rPr>
                  <a:t>8</a:t>
                </a:r>
                <a:r>
                  <a:rPr lang="ko-KR" altLang="en-US" sz="500" b="1" smtClean="0">
                    <a:ea typeface="바탕" panose="02030600000101010101" pitchFamily="18" charset="-127"/>
                  </a:rPr>
                  <a:t>折</a:t>
                </a:r>
                <a:endParaRPr lang="ko-KR" altLang="en-US" sz="500" b="1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02135" y="6001159"/>
                <a:ext cx="99899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[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라네즈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]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 </a:t>
                </a:r>
                <a:r>
                  <a:rPr lang="ko-KR" altLang="en-US" sz="700" b="1" dirty="0" err="1" smtClean="0">
                    <a:latin typeface="+mn-ea"/>
                    <a:ea typeface="+mn-ea"/>
                  </a:rPr>
                  <a:t>워터에센스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151" name="Picture 2" descr="curso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8780489" y="5356435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5" name="그룹 154"/>
          <p:cNvGrpSpPr/>
          <p:nvPr/>
        </p:nvGrpSpPr>
        <p:grpSpPr>
          <a:xfrm>
            <a:off x="2272961" y="3374445"/>
            <a:ext cx="1272588" cy="1594145"/>
            <a:chOff x="9022803" y="4044485"/>
            <a:chExt cx="1613343" cy="2217698"/>
          </a:xfrm>
        </p:grpSpPr>
        <p:grpSp>
          <p:nvGrpSpPr>
            <p:cNvPr id="156" name="그룹 155"/>
            <p:cNvGrpSpPr/>
            <p:nvPr/>
          </p:nvGrpSpPr>
          <p:grpSpPr>
            <a:xfrm>
              <a:off x="9022803" y="4044485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69" name="직사각형 168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9451295" y="4564120"/>
              <a:ext cx="801105" cy="4430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적용 상품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ko-KR" altLang="en-US" dirty="0" smtClean="0">
                  <a:latin typeface="+mn-ea"/>
                  <a:ea typeface="+mn-ea"/>
                </a:rPr>
                <a:t>이미지</a:t>
              </a: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9239584" y="5549319"/>
              <a:ext cx="1266487" cy="712864"/>
              <a:chOff x="502135" y="6001159"/>
              <a:chExt cx="1266487" cy="712864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649697" y="6170274"/>
                <a:ext cx="929405" cy="54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+mn-ea"/>
                  </a:rPr>
                  <a:t>\  12000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 smtClean="0">
                    <a:latin typeface="+mn-ea"/>
                    <a:ea typeface="+mn-ea"/>
                  </a:rPr>
                  <a:t>(¥ 600.00) </a:t>
                </a:r>
                <a:r>
                  <a:rPr lang="en-US" altLang="ko-KR" sz="500" b="1" dirty="0">
                    <a:ea typeface="맑은 고딕" panose="020B0503020000020004" pitchFamily="50" charset="-127"/>
                  </a:rPr>
                  <a:t>8</a:t>
                </a:r>
                <a:r>
                  <a:rPr lang="ko-KR" altLang="en-US" sz="500" b="1" smtClean="0">
                    <a:ea typeface="바탕" panose="02030600000101010101" pitchFamily="18" charset="-127"/>
                  </a:rPr>
                  <a:t>折</a:t>
                </a:r>
                <a:endParaRPr lang="ko-KR" altLang="en-US" sz="500" b="1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02135" y="6001159"/>
                <a:ext cx="1266487" cy="261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[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라네즈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]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 </a:t>
                </a:r>
                <a:r>
                  <a:rPr lang="ko-KR" altLang="en-US" sz="700" b="1" dirty="0" err="1" smtClean="0">
                    <a:latin typeface="+mn-ea"/>
                    <a:ea typeface="+mn-ea"/>
                  </a:rPr>
                  <a:t>워터에센스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3879116" y="3372090"/>
            <a:ext cx="1272588" cy="1594145"/>
            <a:chOff x="9022803" y="4044485"/>
            <a:chExt cx="1613343" cy="221769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9022803" y="4044485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83" name="직사각형 182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9451295" y="4564120"/>
              <a:ext cx="801105" cy="4430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적용 상품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ko-KR" altLang="en-US" dirty="0" smtClean="0">
                  <a:latin typeface="+mn-ea"/>
                  <a:ea typeface="+mn-ea"/>
                </a:rPr>
                <a:t>이미지</a:t>
              </a: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9239584" y="5549319"/>
              <a:ext cx="1266487" cy="712864"/>
              <a:chOff x="502135" y="6001159"/>
              <a:chExt cx="1266487" cy="712864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649697" y="6170274"/>
                <a:ext cx="929405" cy="54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+mn-ea"/>
                  </a:rPr>
                  <a:t>\  12000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 smtClean="0">
                    <a:latin typeface="+mn-ea"/>
                    <a:ea typeface="+mn-ea"/>
                  </a:rPr>
                  <a:t>(¥ 600.00) </a:t>
                </a:r>
                <a:r>
                  <a:rPr lang="en-US" altLang="ko-KR" sz="500" b="1" dirty="0">
                    <a:ea typeface="맑은 고딕" panose="020B0503020000020004" pitchFamily="50" charset="-127"/>
                  </a:rPr>
                  <a:t>8</a:t>
                </a:r>
                <a:r>
                  <a:rPr lang="ko-KR" altLang="en-US" sz="500" b="1" smtClean="0">
                    <a:ea typeface="바탕" panose="02030600000101010101" pitchFamily="18" charset="-127"/>
                  </a:rPr>
                  <a:t>折</a:t>
                </a:r>
                <a:endParaRPr lang="ko-KR" altLang="en-US" sz="500" b="1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02135" y="6001159"/>
                <a:ext cx="1266487" cy="261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[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라네즈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]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 </a:t>
                </a:r>
                <a:r>
                  <a:rPr lang="ko-KR" altLang="en-US" sz="700" b="1" dirty="0" err="1" smtClean="0">
                    <a:latin typeface="+mn-ea"/>
                    <a:ea typeface="+mn-ea"/>
                  </a:rPr>
                  <a:t>워터에센스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86" name="그룹 185"/>
          <p:cNvGrpSpPr/>
          <p:nvPr/>
        </p:nvGrpSpPr>
        <p:grpSpPr>
          <a:xfrm>
            <a:off x="5485271" y="3374684"/>
            <a:ext cx="1272588" cy="1594145"/>
            <a:chOff x="9022803" y="4044485"/>
            <a:chExt cx="1613343" cy="2217698"/>
          </a:xfrm>
        </p:grpSpPr>
        <p:grpSp>
          <p:nvGrpSpPr>
            <p:cNvPr id="187" name="그룹 186"/>
            <p:cNvGrpSpPr/>
            <p:nvPr/>
          </p:nvGrpSpPr>
          <p:grpSpPr>
            <a:xfrm>
              <a:off x="9022803" y="4044485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205" name="직사각형 204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TextBox 187"/>
            <p:cNvSpPr txBox="1"/>
            <p:nvPr/>
          </p:nvSpPr>
          <p:spPr>
            <a:xfrm>
              <a:off x="9451295" y="4564120"/>
              <a:ext cx="801105" cy="4430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적용 상품</a:t>
              </a:r>
              <a:endParaRPr lang="en-US" altLang="ko-KR" dirty="0" smtClean="0">
                <a:latin typeface="+mn-ea"/>
                <a:ea typeface="+mn-ea"/>
              </a:endParaRPr>
            </a:p>
            <a:p>
              <a:r>
                <a:rPr lang="ko-KR" altLang="en-US" dirty="0" smtClean="0">
                  <a:latin typeface="+mn-ea"/>
                  <a:ea typeface="+mn-ea"/>
                </a:rPr>
                <a:t>이미지</a:t>
              </a:r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9239584" y="5549319"/>
              <a:ext cx="1266487" cy="712864"/>
              <a:chOff x="502135" y="6001159"/>
              <a:chExt cx="1266487" cy="712864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649697" y="6170274"/>
                <a:ext cx="929405" cy="54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+mn-ea"/>
                  </a:rPr>
                  <a:t>\  12000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 smtClean="0">
                    <a:latin typeface="+mn-ea"/>
                    <a:ea typeface="+mn-ea"/>
                  </a:rPr>
                  <a:t>(¥ 600.00) </a:t>
                </a:r>
                <a:r>
                  <a:rPr lang="en-US" altLang="ko-KR" sz="500" b="1" dirty="0">
                    <a:ea typeface="맑은 고딕" panose="020B0503020000020004" pitchFamily="50" charset="-127"/>
                  </a:rPr>
                  <a:t>8</a:t>
                </a:r>
                <a:r>
                  <a:rPr lang="ko-KR" altLang="en-US" sz="500" b="1" smtClean="0">
                    <a:ea typeface="바탕" panose="02030600000101010101" pitchFamily="18" charset="-127"/>
                  </a:rPr>
                  <a:t>折</a:t>
                </a:r>
                <a:endParaRPr lang="ko-KR" altLang="en-US" sz="500" b="1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02135" y="6001159"/>
                <a:ext cx="1266487" cy="261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b="1" dirty="0" smtClean="0">
                    <a:latin typeface="+mn-ea"/>
                    <a:ea typeface="+mn-ea"/>
                  </a:rPr>
                  <a:t>[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라네즈</a:t>
                </a:r>
                <a:r>
                  <a:rPr lang="en-US" altLang="ko-KR" sz="700" b="1" dirty="0" smtClean="0">
                    <a:latin typeface="+mn-ea"/>
                    <a:ea typeface="+mn-ea"/>
                  </a:rPr>
                  <a:t>]</a:t>
                </a:r>
                <a:r>
                  <a:rPr lang="ko-KR" altLang="en-US" sz="700" b="1" smtClean="0">
                    <a:latin typeface="+mn-ea"/>
                    <a:ea typeface="+mn-ea"/>
                  </a:rPr>
                  <a:t> </a:t>
                </a:r>
                <a:r>
                  <a:rPr lang="ko-KR" altLang="en-US" sz="700" b="1" dirty="0" err="1" smtClean="0">
                    <a:latin typeface="+mn-ea"/>
                    <a:ea typeface="+mn-ea"/>
                  </a:rPr>
                  <a:t>워터에센스</a:t>
                </a:r>
                <a:endParaRPr lang="ko-KR" altLang="en-US" sz="700" b="1" dirty="0" smtClean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0" name="타원형 설명선 119"/>
          <p:cNvSpPr/>
          <p:nvPr/>
        </p:nvSpPr>
        <p:spPr bwMode="auto">
          <a:xfrm>
            <a:off x="443696" y="493072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8" name="타원형 설명선 127"/>
          <p:cNvSpPr/>
          <p:nvPr/>
        </p:nvSpPr>
        <p:spPr bwMode="auto">
          <a:xfrm>
            <a:off x="454286" y="332958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987955" y="2823059"/>
            <a:ext cx="3280297" cy="72809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해당화면 </a:t>
            </a:r>
            <a:r>
              <a:rPr lang="ko-KR" altLang="en-US" sz="900" b="1" dirty="0" smtClean="0"/>
              <a:t>작업 중입니다</a:t>
            </a:r>
            <a:r>
              <a:rPr lang="en-US" altLang="ko-KR" sz="900" b="1" dirty="0" smtClean="0"/>
              <a:t>.</a:t>
            </a:r>
            <a:endParaRPr lang="ko-KR" altLang="en-US" sz="900" b="1"/>
          </a:p>
        </p:txBody>
      </p:sp>
      <p:sp>
        <p:nvSpPr>
          <p:cNvPr id="123" name="직사각형 122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9366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3770078" y="4183599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08" name="직사각형 107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4195073" y="4685564"/>
            <a:ext cx="7633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적용 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S01-02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테마 상품 리스트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481320" y="107526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54866" y="1119626"/>
            <a:ext cx="389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HOT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584"/>
              </p:ext>
            </p:extLst>
          </p:nvPr>
        </p:nvGraphicFramePr>
        <p:xfrm>
          <a:off x="7264401" y="571477"/>
          <a:ext cx="2571367" cy="39063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상품테마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테마 구성 상세 페이지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테마 상세 이미지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테마 타이틀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smtClean="0"/>
                        <a:t>테마 상세내용</a:t>
                      </a:r>
                      <a:endParaRPr lang="en-US" altLang="ko-KR" sz="80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테마 적용</a:t>
                      </a:r>
                      <a:r>
                        <a:rPr lang="ko-KR" altLang="en-US" sz="800" baseline="0" dirty="0" smtClean="0"/>
                        <a:t> 상품 정렬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aseline="0" dirty="0" smtClean="0"/>
                        <a:t>상품 리스트 구성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상품이미지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타이틀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상품명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정가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한화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위안화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대략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할인률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상품 이미지 노출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상품이미지 마우스오버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미리보기 팝업 </a:t>
                      </a:r>
                      <a:r>
                        <a:rPr lang="en-US" altLang="ko-KR" sz="800" dirty="0" smtClean="0"/>
                        <a:t>71 p. </a:t>
                      </a:r>
                      <a:r>
                        <a:rPr lang="ko-KR" altLang="en-US" sz="800" smtClean="0"/>
                        <a:t>참조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다른 기획전 </a:t>
                      </a:r>
                      <a:r>
                        <a:rPr lang="ko-KR" altLang="en-US" sz="800" dirty="0" err="1" smtClean="0"/>
                        <a:t>더보기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셀렉박스</a:t>
                      </a:r>
                      <a:r>
                        <a:rPr lang="en-US" altLang="ko-KR" sz="800" dirty="0" smtClean="0"/>
                        <a:t>) : </a:t>
                      </a:r>
                      <a:r>
                        <a:rPr lang="ko-KR" altLang="en-US" sz="800" smtClean="0"/>
                        <a:t>드롭다운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37633" y="1091349"/>
            <a:ext cx="211138" cy="5317069"/>
            <a:chOff x="103189" y="1100663"/>
            <a:chExt cx="211138" cy="5317069"/>
          </a:xfrm>
        </p:grpSpPr>
        <p:sp>
          <p:nvSpPr>
            <p:cNvPr id="76" name="직사각형 75"/>
            <p:cNvSpPr/>
            <p:nvPr/>
          </p:nvSpPr>
          <p:spPr>
            <a:xfrm>
              <a:off x="103189" y="1100663"/>
              <a:ext cx="211138" cy="5317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48847" y="3454481"/>
              <a:ext cx="108075" cy="82975"/>
              <a:chOff x="928668" y="3820162"/>
              <a:chExt cx="108075" cy="82975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직선 연결선 47"/>
          <p:cNvCxnSpPr/>
          <p:nvPr/>
        </p:nvCxnSpPr>
        <p:spPr>
          <a:xfrm>
            <a:off x="1623735" y="1365847"/>
            <a:ext cx="468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178575" y="4551459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01195" y="5658259"/>
            <a:ext cx="1231427" cy="653158"/>
            <a:chOff x="502135" y="6001159"/>
            <a:chExt cx="1231427" cy="653158"/>
          </a:xfrm>
        </p:grpSpPr>
        <p:sp>
          <p:nvSpPr>
            <p:cNvPr id="60" name="TextBox 59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084115" y="4183599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63" name="직사각형 6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22430" y="4183599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68" name="직사각형 67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47961" y="5630435"/>
              <a:ext cx="693202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적용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71826" y="4183599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73" name="직사각형 7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05169" y="5332995"/>
            <a:ext cx="778252" cy="322985"/>
            <a:chOff x="4867123" y="6124447"/>
            <a:chExt cx="831680" cy="322985"/>
          </a:xfrm>
        </p:grpSpPr>
        <p:sp>
          <p:nvSpPr>
            <p:cNvPr id="81" name="직사각형 80">
              <a:hlinkClick r:id="rId3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ind, search icon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770185" y="5340270"/>
            <a:ext cx="831680" cy="288036"/>
            <a:chOff x="1194713" y="2986872"/>
            <a:chExt cx="929125" cy="402576"/>
          </a:xfrm>
        </p:grpSpPr>
        <p:sp>
          <p:nvSpPr>
            <p:cNvPr id="84" name="직사각형 83"/>
            <p:cNvSpPr/>
            <p:nvPr/>
          </p:nvSpPr>
          <p:spPr>
            <a:xfrm>
              <a:off x="1194713" y="2986872"/>
              <a:ext cx="929125" cy="40257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352" y="3047671"/>
              <a:ext cx="319741" cy="31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타원형 설명선 21"/>
          <p:cNvSpPr/>
          <p:nvPr/>
        </p:nvSpPr>
        <p:spPr bwMode="auto">
          <a:xfrm>
            <a:off x="230999" y="14696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" name="타원형 설명선 22"/>
          <p:cNvSpPr/>
          <p:nvPr/>
        </p:nvSpPr>
        <p:spPr bwMode="auto">
          <a:xfrm>
            <a:off x="277509" y="40094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" name="타원형 설명선 24"/>
          <p:cNvSpPr/>
          <p:nvPr/>
        </p:nvSpPr>
        <p:spPr bwMode="auto">
          <a:xfrm>
            <a:off x="3709673" y="406519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1841" y="1894417"/>
            <a:ext cx="6256945" cy="2167212"/>
            <a:chOff x="409247" y="1651786"/>
            <a:chExt cx="6648453" cy="2393436"/>
          </a:xfrm>
        </p:grpSpPr>
        <p:grpSp>
          <p:nvGrpSpPr>
            <p:cNvPr id="50" name="그룹 49"/>
            <p:cNvGrpSpPr/>
            <p:nvPr/>
          </p:nvGrpSpPr>
          <p:grpSpPr>
            <a:xfrm>
              <a:off x="409247" y="1651786"/>
              <a:ext cx="6648453" cy="1719721"/>
              <a:chOff x="1952865" y="5172755"/>
              <a:chExt cx="1442939" cy="1235658"/>
            </a:xfrm>
            <a:solidFill>
              <a:schemeClr val="bg1"/>
            </a:solidFill>
          </p:grpSpPr>
          <p:sp>
            <p:nvSpPr>
              <p:cNvPr id="51" name="직사각형 50"/>
              <p:cNvSpPr/>
              <p:nvPr/>
            </p:nvSpPr>
            <p:spPr>
              <a:xfrm>
                <a:off x="1952865" y="5172756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522305" y="5674463"/>
                <a:ext cx="324978" cy="26385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테마 상세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이미지</a:t>
                </a:r>
                <a:endParaRPr lang="en-US" altLang="ko-KR" sz="10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410999" y="3364522"/>
              <a:ext cx="6641623" cy="680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3506" y="3418224"/>
              <a:ext cx="1524650" cy="5242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테마 타이틀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테마 상세 내용 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05694" y="4729056"/>
            <a:ext cx="7633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적용 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19195" y="4703234"/>
            <a:ext cx="7633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적용 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2271655" y="5653821"/>
            <a:ext cx="1231427" cy="653158"/>
            <a:chOff x="502135" y="6001159"/>
            <a:chExt cx="1231427" cy="653158"/>
          </a:xfrm>
        </p:grpSpPr>
        <p:sp>
          <p:nvSpPr>
            <p:cNvPr id="99" name="TextBox 98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42115" y="5649596"/>
            <a:ext cx="1231427" cy="653158"/>
            <a:chOff x="502135" y="6001159"/>
            <a:chExt cx="1231427" cy="653158"/>
          </a:xfrm>
        </p:grpSpPr>
        <p:sp>
          <p:nvSpPr>
            <p:cNvPr id="102" name="TextBox 101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688607" y="5688433"/>
            <a:ext cx="1231427" cy="653158"/>
            <a:chOff x="502135" y="6001159"/>
            <a:chExt cx="1231427" cy="653158"/>
          </a:xfrm>
        </p:grpSpPr>
        <p:sp>
          <p:nvSpPr>
            <p:cNvPr id="105" name="TextBox 104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77" name="Picture 2" descr="curs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229512" y="5495549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9697" y="1533121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Back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608320" y="1504646"/>
            <a:ext cx="1484469" cy="215444"/>
            <a:chOff x="2259907" y="3816679"/>
            <a:chExt cx="1323986" cy="343636"/>
          </a:xfrm>
        </p:grpSpPr>
        <p:sp>
          <p:nvSpPr>
            <p:cNvPr id="113" name="Rectangle 2"/>
            <p:cNvSpPr>
              <a:spLocks noChangeArrowheads="1"/>
            </p:cNvSpPr>
            <p:nvPr/>
          </p:nvSpPr>
          <p:spPr bwMode="auto">
            <a:xfrm>
              <a:off x="2259907" y="3821789"/>
              <a:ext cx="1323986" cy="309256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05737" y="3816679"/>
              <a:ext cx="256203" cy="343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56048" y="3838347"/>
              <a:ext cx="762319" cy="29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다른</a:t>
              </a: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6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기획전 더보기</a:t>
              </a:r>
              <a:endPara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pic>
        <p:nvPicPr>
          <p:cNvPr id="117" name="Picture 2" descr="arrow, back, circ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7680" y="1567457"/>
            <a:ext cx="179577" cy="1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타원형 설명선 117"/>
          <p:cNvSpPr/>
          <p:nvPr/>
        </p:nvSpPr>
        <p:spPr bwMode="auto">
          <a:xfrm>
            <a:off x="5303304" y="140428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6604725" y="1116394"/>
            <a:ext cx="456845" cy="225255"/>
            <a:chOff x="6691593" y="1284884"/>
            <a:chExt cx="456845" cy="225255"/>
          </a:xfrm>
        </p:grpSpPr>
        <p:pic>
          <p:nvPicPr>
            <p:cNvPr id="120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/>
          <p:cNvGrpSpPr/>
          <p:nvPr/>
        </p:nvGrpSpPr>
        <p:grpSpPr>
          <a:xfrm>
            <a:off x="6652870" y="1219661"/>
            <a:ext cx="180000" cy="144000"/>
            <a:chOff x="-1143104" y="1291967"/>
            <a:chExt cx="234360" cy="169277"/>
          </a:xfrm>
        </p:grpSpPr>
        <p:sp>
          <p:nvSpPr>
            <p:cNvPr id="123" name="타원 12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920034" y="1226206"/>
            <a:ext cx="180000" cy="144000"/>
            <a:chOff x="-1143104" y="1291967"/>
            <a:chExt cx="234360" cy="169277"/>
          </a:xfrm>
        </p:grpSpPr>
        <p:sp>
          <p:nvSpPr>
            <p:cNvPr id="126" name="타원 125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8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449" y="1075264"/>
            <a:ext cx="6994567" cy="5083636"/>
            <a:chOff x="178449" y="1075264"/>
            <a:chExt cx="6994567" cy="5083636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2498254" y="1075264"/>
              <a:ext cx="712655" cy="8466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6691593" y="1284884"/>
              <a:ext cx="456845" cy="225255"/>
              <a:chOff x="6691593" y="1284884"/>
              <a:chExt cx="456845" cy="225255"/>
            </a:xfrm>
          </p:grpSpPr>
          <p:pic>
            <p:nvPicPr>
              <p:cNvPr id="75" name="Picture 4" descr="buy, buying, cart, full, groceries, shopping, shopping car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2438" y="1294139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2" descr="bookmark, favorite, favorites, heart, like, love, wish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593" y="1284884"/>
                <a:ext cx="215444" cy="215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2046262" y="1302606"/>
              <a:ext cx="38928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HOT </a:t>
              </a: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Beauty</a:t>
              </a: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Health   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Wear    </a:t>
              </a:r>
              <a:r>
                <a:rPr lang="en-US" altLang="ko-KR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bag&amp;Acc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 Kids   </a:t>
              </a: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2056080" y="1532151"/>
              <a:ext cx="468000" cy="0"/>
            </a:xfrm>
            <a:prstGeom prst="line">
              <a:avLst/>
            </a:prstGeom>
            <a:ln w="28575">
              <a:solidFill>
                <a:srgbClr val="BFBFBF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6691593" y="1284884"/>
              <a:ext cx="456845" cy="225255"/>
              <a:chOff x="6691593" y="1284884"/>
              <a:chExt cx="456845" cy="225255"/>
            </a:xfrm>
          </p:grpSpPr>
          <p:pic>
            <p:nvPicPr>
              <p:cNvPr id="80" name="Picture 4" descr="buy, buying, cart, full, groceries, shopping, shopping car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2438" y="1294139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2" descr="bookmark, favorite, favorites, heart, like, love, wish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593" y="1284884"/>
                <a:ext cx="215444" cy="215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237282" y="1766086"/>
              <a:ext cx="6769620" cy="1873735"/>
              <a:chOff x="1952865" y="5172755"/>
              <a:chExt cx="1442939" cy="1235658"/>
            </a:xfrm>
            <a:solidFill>
              <a:schemeClr val="bg1"/>
            </a:solidFill>
          </p:grpSpPr>
          <p:sp>
            <p:nvSpPr>
              <p:cNvPr id="83" name="직사각형 82"/>
              <p:cNvSpPr/>
              <p:nvPr/>
            </p:nvSpPr>
            <p:spPr>
              <a:xfrm>
                <a:off x="1952865" y="5172756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522305" y="5674463"/>
                <a:ext cx="324978" cy="26385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테마 타이틀 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&amp; </a:t>
                </a:r>
                <a:r>
                  <a:rPr lang="ko-KR" altLang="en-US" sz="100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상세</a:t>
                </a:r>
                <a:endPara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이미지</a:t>
                </a:r>
                <a:endPara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7165876" y="4978179"/>
              <a:ext cx="7140" cy="1127984"/>
            </a:xfrm>
            <a:prstGeom prst="line">
              <a:avLst/>
            </a:prstGeom>
            <a:ln w="381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3696526" y="4686517"/>
              <a:ext cx="1674038" cy="1395377"/>
              <a:chOff x="4199054" y="5268684"/>
              <a:chExt cx="1235361" cy="975978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4199054" y="5268684"/>
                <a:ext cx="1235361" cy="975978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42840" y="5683113"/>
                <a:ext cx="678532" cy="355195"/>
                <a:chOff x="4310576" y="5716981"/>
                <a:chExt cx="678532" cy="355195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310576" y="5716981"/>
                  <a:ext cx="579878" cy="355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ko-KR" sz="1000" b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+mn-ea"/>
                    </a:rPr>
                    <a:t>\  12000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ko-KR" dirty="0" smtClean="0">
                      <a:solidFill>
                        <a:schemeClr val="bg1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(¥ 600.00)</a:t>
                  </a:r>
                  <a:endPara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4719160" y="5901028"/>
                  <a:ext cx="269948" cy="16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bg1">
                          <a:lumMod val="75000"/>
                        </a:schemeClr>
                      </a:solidFill>
                      <a:latin typeface="+mj-lt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sz="900" b="1">
                      <a:solidFill>
                        <a:schemeClr val="bg1">
                          <a:lumMod val="75000"/>
                        </a:schemeClr>
                      </a:solidFill>
                      <a:latin typeface="+mj-lt"/>
                      <a:ea typeface="바탕" panose="02030600000101010101" pitchFamily="18" charset="-127"/>
                    </a:rPr>
                    <a:t>折</a:t>
                  </a:r>
                  <a:endParaRPr lang="ko-KR" altLang="en-US" sz="900" b="1">
                    <a:solidFill>
                      <a:schemeClr val="bg1">
                        <a:lumMod val="75000"/>
                      </a:schemeClr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4202885" y="5311770"/>
                <a:ext cx="908735" cy="16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900" b="1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라네즈</a:t>
                </a:r>
                <a:r>
                  <a:rPr lang="en-US" altLang="ko-KR" sz="9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r>
                  <a:rPr lang="ko-KR" altLang="en-US" sz="900" b="1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9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워터에센스</a:t>
                </a:r>
                <a:endPara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2010456" y="4686519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2404040" y="5602120"/>
                <a:ext cx="664086" cy="34348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적용 상품</a:t>
                </a:r>
                <a:endPara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이미지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8449" y="4686519"/>
              <a:ext cx="1759280" cy="143938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100" name="직사각형 99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861274" y="5612696"/>
                <a:ext cx="608998" cy="34348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적용 상품</a:t>
                </a:r>
                <a:endPara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이미지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36267" y="4686519"/>
              <a:ext cx="1613343" cy="1439380"/>
              <a:chOff x="1952865" y="5172755"/>
              <a:chExt cx="1442939" cy="1235657"/>
            </a:xfrm>
            <a:solidFill>
              <a:schemeClr val="bg1"/>
            </a:solidFill>
          </p:grpSpPr>
          <p:sp>
            <p:nvSpPr>
              <p:cNvPr id="105" name="직사각형 104"/>
              <p:cNvSpPr/>
              <p:nvPr/>
            </p:nvSpPr>
            <p:spPr>
              <a:xfrm>
                <a:off x="1952865" y="5172755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1952865" y="5172755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1952865" y="5217090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2404040" y="5602120"/>
                <a:ext cx="664086" cy="34348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적용 상품</a:t>
                </a:r>
                <a:endPara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이미지</a:t>
                </a:r>
              </a:p>
            </p:txBody>
          </p:sp>
        </p:grpSp>
        <p:pic>
          <p:nvPicPr>
            <p:cNvPr id="109" name="Picture 2" descr="cursor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4783161" y="5273871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" name="그룹 109"/>
            <p:cNvGrpSpPr/>
            <p:nvPr/>
          </p:nvGrpSpPr>
          <p:grpSpPr>
            <a:xfrm>
              <a:off x="4531510" y="5835915"/>
              <a:ext cx="831680" cy="322985"/>
              <a:chOff x="4867123" y="6124447"/>
              <a:chExt cx="831680" cy="322985"/>
            </a:xfrm>
          </p:grpSpPr>
          <p:sp>
            <p:nvSpPr>
              <p:cNvPr id="111" name="직사각형 110">
                <a:hlinkClick r:id="rId6" action="ppaction://hlinksldjump"/>
              </p:cNvPr>
              <p:cNvSpPr/>
              <p:nvPr/>
            </p:nvSpPr>
            <p:spPr>
              <a:xfrm>
                <a:off x="4867123" y="6131722"/>
                <a:ext cx="831680" cy="288036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2" name="Picture 2" descr="find, search icon">
                <a:hlinkClick r:id="rId6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3495" y="6124447"/>
                <a:ext cx="322985" cy="322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3696526" y="5843190"/>
              <a:ext cx="831680" cy="288036"/>
              <a:chOff x="1194713" y="2986872"/>
              <a:chExt cx="929125" cy="40257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1194713" y="2986872"/>
                <a:ext cx="929125" cy="402576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5" name="Picture 22" descr="bookmark, favorite, favorites, heart, like, love, wish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352" y="3047671"/>
                <a:ext cx="319741" cy="319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직사각형 118"/>
            <p:cNvSpPr/>
            <p:nvPr/>
          </p:nvSpPr>
          <p:spPr>
            <a:xfrm>
              <a:off x="237282" y="3661141"/>
              <a:ext cx="6769620" cy="680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13079" y="3865687"/>
              <a:ext cx="15246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테마 상세 내용 </a:t>
              </a:r>
              <a:endPara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S02-01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51206"/>
              </p:ext>
            </p:extLst>
          </p:nvPr>
        </p:nvGraphicFramePr>
        <p:xfrm>
          <a:off x="7264401" y="571477"/>
          <a:ext cx="2571367" cy="46367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미리보기</a:t>
                      </a:r>
                      <a:r>
                        <a:rPr lang="ko-KR" altLang="en-US" sz="800" dirty="0" smtClean="0"/>
                        <a:t>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창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이미지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대표 이미지만 노출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 상세 정보 창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가격정보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기본가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할인가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위안화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할인적용율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총 상품금액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자동합계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옵션 선택 창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 시 다음 선택 </a:t>
                      </a:r>
                      <a:r>
                        <a:rPr lang="ko-KR" altLang="en-US" sz="800" dirty="0" err="1" smtClean="0"/>
                        <a:t>옵션창</a:t>
                      </a:r>
                      <a:r>
                        <a:rPr lang="ko-KR" altLang="en-US" sz="800" dirty="0" smtClean="0"/>
                        <a:t> 생성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선택 옵션 및 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금액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합계 금액 표시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선택 창 생성에 따른 선택영역 확장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위시리스트 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위시리스트 이동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이동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바로 구매하기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상품정보 상세보기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상품 상세 창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팝업 외 영역 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창닫기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p.58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3720" y="1097112"/>
            <a:ext cx="7079296" cy="5320939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4786" y="1824224"/>
            <a:ext cx="6571692" cy="3507523"/>
            <a:chOff x="324786" y="1824224"/>
            <a:chExt cx="6571692" cy="3507523"/>
          </a:xfrm>
        </p:grpSpPr>
        <p:sp>
          <p:nvSpPr>
            <p:cNvPr id="126" name="직사각형 125"/>
            <p:cNvSpPr/>
            <p:nvPr/>
          </p:nvSpPr>
          <p:spPr>
            <a:xfrm>
              <a:off x="351120" y="1944558"/>
              <a:ext cx="6545358" cy="3387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52458" y="2106351"/>
              <a:ext cx="2293708" cy="2317846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975258" y="5763595"/>
                <a:ext cx="358193" cy="213301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  <a:ea typeface="+mn-ea"/>
                  </a:rPr>
                  <a:t>상품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r>
                  <a:rPr lang="ko-KR" altLang="en-US" sz="1000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3217056" y="218490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상품명</a:t>
              </a:r>
            </a:p>
          </p:txBody>
        </p:sp>
        <p:pic>
          <p:nvPicPr>
            <p:cNvPr id="128" name="Picture 24" descr="close, delete, remov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312" y="2072496"/>
              <a:ext cx="179259" cy="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9" name="그룹 128"/>
            <p:cNvGrpSpPr/>
            <p:nvPr/>
          </p:nvGrpSpPr>
          <p:grpSpPr>
            <a:xfrm>
              <a:off x="5041981" y="2321730"/>
              <a:ext cx="432000" cy="432000"/>
              <a:chOff x="7490499" y="2396067"/>
              <a:chExt cx="432000" cy="432000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7490499" y="2396067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523094" y="2485232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8</a:t>
                </a:r>
                <a:r>
                  <a:rPr lang="ko-KR" altLang="en-US" sz="1000" b="1" smtClean="0">
                    <a:solidFill>
                      <a:schemeClr val="bg1"/>
                    </a:solidFill>
                    <a:ea typeface="바탕" panose="02030600000101010101" pitchFamily="18" charset="-127"/>
                  </a:rPr>
                  <a:t>折</a:t>
                </a:r>
                <a:endParaRPr lang="ko-KR" altLang="en-US" sz="1000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3210421" y="2430597"/>
              <a:ext cx="162897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BFBFBF"/>
                  </a:solidFill>
                  <a:latin typeface="+mn-ea"/>
                </a:rPr>
                <a:t>\ 50,000</a:t>
              </a:r>
            </a:p>
            <a:p>
              <a:pPr algn="l"/>
              <a:r>
                <a:rPr lang="en-US" altLang="ko-KR" sz="1400" b="1" dirty="0" smtClean="0">
                  <a:solidFill>
                    <a:srgbClr val="21BDCB"/>
                  </a:solidFill>
                  <a:latin typeface="+mn-ea"/>
                </a:rPr>
                <a:t>\ 45,000  </a:t>
              </a:r>
              <a:r>
                <a:rPr lang="en-US" altLang="ko-KR" sz="1100" dirty="0" smtClean="0">
                  <a:solidFill>
                    <a:srgbClr val="21BDCB"/>
                  </a:solidFill>
                  <a:latin typeface="+mn-ea"/>
                  <a:ea typeface="+mn-ea"/>
                </a:rPr>
                <a:t>(¥ 54.00)</a:t>
              </a:r>
              <a:endParaRPr lang="ko-KR" altLang="en-US" sz="10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332208" y="4453084"/>
              <a:ext cx="2760522" cy="741028"/>
              <a:chOff x="10113956" y="3986705"/>
              <a:chExt cx="2760522" cy="741028"/>
            </a:xfrm>
          </p:grpSpPr>
          <p:pic>
            <p:nvPicPr>
              <p:cNvPr id="31" name="Picture 4" descr="buy, buying, cart, full, groceries, shopping, shopping cart icon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9839" y="4085400"/>
                <a:ext cx="546429" cy="546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/>
              <p:cNvSpPr/>
              <p:nvPr/>
            </p:nvSpPr>
            <p:spPr>
              <a:xfrm>
                <a:off x="10113956" y="3986705"/>
                <a:ext cx="737043" cy="736600"/>
              </a:xfrm>
              <a:prstGeom prst="ellipse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1109902" y="3991133"/>
                <a:ext cx="737043" cy="736600"/>
              </a:xfrm>
              <a:prstGeom prst="ellipse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105848" y="3986705"/>
                <a:ext cx="737043" cy="736600"/>
              </a:xfrm>
              <a:prstGeom prst="ellipse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74259" y="422092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200" b="1" dirty="0" err="1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ea typeface="+mn-ea"/>
                  </a:rPr>
                  <a:t>바로구매</a:t>
                </a:r>
                <a:endPara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1" name="Picture 22" descr="bookmark, favorite, favorites, heart, like, love, wish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49981" y="4111908"/>
                <a:ext cx="478843" cy="478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115630" y="5059016"/>
              <a:ext cx="7040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+ </a:t>
              </a:r>
              <a:r>
                <a:rPr lang="ko-KR" alt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상세보기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형 설명선 60"/>
            <p:cNvSpPr/>
            <p:nvPr/>
          </p:nvSpPr>
          <p:spPr bwMode="auto">
            <a:xfrm>
              <a:off x="324786" y="1824224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2" name="타원형 설명선 61"/>
            <p:cNvSpPr/>
            <p:nvPr/>
          </p:nvSpPr>
          <p:spPr bwMode="auto">
            <a:xfrm>
              <a:off x="707317" y="2341561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3" name="타원형 설명선 62"/>
            <p:cNvSpPr/>
            <p:nvPr/>
          </p:nvSpPr>
          <p:spPr bwMode="auto">
            <a:xfrm>
              <a:off x="3030421" y="2090750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4" name="타원형 설명선 63"/>
            <p:cNvSpPr/>
            <p:nvPr/>
          </p:nvSpPr>
          <p:spPr bwMode="auto">
            <a:xfrm>
              <a:off x="2954713" y="2888284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5" name="타원형 설명선 64"/>
            <p:cNvSpPr/>
            <p:nvPr/>
          </p:nvSpPr>
          <p:spPr bwMode="auto">
            <a:xfrm>
              <a:off x="3068782" y="4470367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6" name="타원형 설명선 65"/>
            <p:cNvSpPr/>
            <p:nvPr/>
          </p:nvSpPr>
          <p:spPr bwMode="auto">
            <a:xfrm>
              <a:off x="4129508" y="4497957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7" name="타원형 설명선 66"/>
            <p:cNvSpPr/>
            <p:nvPr/>
          </p:nvSpPr>
          <p:spPr bwMode="auto">
            <a:xfrm>
              <a:off x="5136692" y="4504881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8" name="타원형 설명선 67"/>
            <p:cNvSpPr/>
            <p:nvPr/>
          </p:nvSpPr>
          <p:spPr bwMode="auto">
            <a:xfrm>
              <a:off x="6474479" y="4826423"/>
              <a:ext cx="180000" cy="180000"/>
            </a:xfrm>
            <a:prstGeom prst="wedgeEllipseCallout">
              <a:avLst>
                <a:gd name="adj1" fmla="val 4194"/>
                <a:gd name="adj2" fmla="val 86196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9" name="타원형 설명선 68"/>
            <p:cNvSpPr/>
            <p:nvPr/>
          </p:nvSpPr>
          <p:spPr bwMode="auto">
            <a:xfrm>
              <a:off x="6383405" y="192999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208895" y="2921976"/>
              <a:ext cx="3289432" cy="1404925"/>
              <a:chOff x="3215347" y="3252304"/>
              <a:chExt cx="3289432" cy="1404925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 flipV="1">
                <a:off x="3401404" y="4374117"/>
                <a:ext cx="2772000" cy="7397"/>
              </a:xfrm>
              <a:prstGeom prst="line">
                <a:avLst/>
              </a:prstGeom>
              <a:ln>
                <a:solidFill>
                  <a:srgbClr val="BFBFB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4585664" y="4441785"/>
                <a:ext cx="191911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총 </a:t>
                </a:r>
                <a:r>
                  <a:rPr lang="ko-KR" altLang="en-US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상품금액 </a:t>
                </a:r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:   </a:t>
                </a:r>
                <a:r>
                  <a:rPr lang="en-US" altLang="ko-KR" b="1" dirty="0">
                    <a:solidFill>
                      <a:srgbClr val="21BDCB"/>
                    </a:solidFill>
                    <a:latin typeface="+mn-ea"/>
                  </a:rPr>
                  <a:t>\ </a:t>
                </a:r>
                <a:r>
                  <a:rPr lang="en-US" altLang="ko-KR" b="1" dirty="0" smtClean="0">
                    <a:solidFill>
                      <a:srgbClr val="21BDCB"/>
                    </a:solidFill>
                    <a:latin typeface="+mn-ea"/>
                  </a:rPr>
                  <a:t>90,000  </a:t>
                </a:r>
                <a:r>
                  <a:rPr lang="en-US" altLang="ko-KR" dirty="0">
                    <a:solidFill>
                      <a:srgbClr val="21BDCB"/>
                    </a:solidFill>
                    <a:latin typeface="+mn-ea"/>
                  </a:rPr>
                  <a:t>(¥ </a:t>
                </a:r>
                <a:r>
                  <a:rPr lang="en-US" altLang="ko-KR" dirty="0" smtClean="0">
                    <a:solidFill>
                      <a:srgbClr val="21BDCB"/>
                    </a:solidFill>
                    <a:latin typeface="+mn-ea"/>
                  </a:rPr>
                  <a:t>504.18)</a:t>
                </a:r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545299" y="3252304"/>
                <a:ext cx="1976946" cy="255417"/>
                <a:chOff x="3768719" y="2256251"/>
                <a:chExt cx="2217583" cy="348355"/>
              </a:xfrm>
            </p:grpSpPr>
            <p:grpSp>
              <p:nvGrpSpPr>
                <p:cNvPr id="135" name="그룹 134"/>
                <p:cNvGrpSpPr/>
                <p:nvPr/>
              </p:nvGrpSpPr>
              <p:grpSpPr>
                <a:xfrm>
                  <a:off x="3768719" y="2256251"/>
                  <a:ext cx="2190766" cy="289592"/>
                  <a:chOff x="7395727" y="3155855"/>
                  <a:chExt cx="2452014" cy="298743"/>
                </a:xfrm>
              </p:grpSpPr>
              <p:sp>
                <p:nvSpPr>
                  <p:cNvPr id="137" name="모서리가 둥근 직사각형 136"/>
                  <p:cNvSpPr/>
                  <p:nvPr/>
                </p:nvSpPr>
                <p:spPr>
                  <a:xfrm>
                    <a:off x="7395727" y="3161097"/>
                    <a:ext cx="2452014" cy="269944"/>
                  </a:xfrm>
                  <a:prstGeom prst="roundRect">
                    <a:avLst/>
                  </a:prstGeom>
                  <a:noFill/>
                  <a:ln w="6350">
                    <a:solidFill>
                      <a:srgbClr val="D9D9D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00"/>
                  </a:p>
                </p:txBody>
              </p:sp>
              <p:cxnSp>
                <p:nvCxnSpPr>
                  <p:cNvPr id="138" name="직선 연결선 137"/>
                  <p:cNvCxnSpPr/>
                  <p:nvPr/>
                </p:nvCxnSpPr>
                <p:spPr>
                  <a:xfrm>
                    <a:off x="9503401" y="3155855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497990" y="3194781"/>
                    <a:ext cx="511590" cy="2598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ko-KR" altLang="en-US" sz="600" dirty="0" smtClean="0">
                        <a:latin typeface="+mn-ea"/>
                        <a:ea typeface="+mn-ea"/>
                      </a:rPr>
                      <a:t>선택 </a:t>
                    </a:r>
                    <a:r>
                      <a:rPr lang="en-US" altLang="ko-KR" sz="600" dirty="0" smtClean="0">
                        <a:latin typeface="+mn-ea"/>
                        <a:ea typeface="+mn-ea"/>
                      </a:rPr>
                      <a:t>1</a:t>
                    </a:r>
                    <a:endParaRPr lang="ko-KR" altLang="en-US" sz="600" dirty="0" smtClean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36" name="TextBox 135"/>
                <p:cNvSpPr txBox="1"/>
                <p:nvPr/>
              </p:nvSpPr>
              <p:spPr>
                <a:xfrm>
                  <a:off x="5635309" y="2268793"/>
                  <a:ext cx="350993" cy="335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5506563" y="3494409"/>
                <a:ext cx="57900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u="sng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Size chart</a:t>
                </a:r>
                <a:endParaRPr lang="ko-KR" altLang="en-US" sz="7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3535538" y="3470941"/>
                <a:ext cx="1993879" cy="260156"/>
                <a:chOff x="3749725" y="2249788"/>
                <a:chExt cx="2236577" cy="354818"/>
              </a:xfrm>
            </p:grpSpPr>
            <p:grpSp>
              <p:nvGrpSpPr>
                <p:cNvPr id="142" name="그룹 141"/>
                <p:cNvGrpSpPr/>
                <p:nvPr/>
              </p:nvGrpSpPr>
              <p:grpSpPr>
                <a:xfrm>
                  <a:off x="3749725" y="2249788"/>
                  <a:ext cx="2190766" cy="296059"/>
                  <a:chOff x="7374467" y="3149184"/>
                  <a:chExt cx="2452014" cy="305414"/>
                </a:xfrm>
              </p:grpSpPr>
              <p:sp>
                <p:nvSpPr>
                  <p:cNvPr id="144" name="모서리가 둥근 직사각형 143"/>
                  <p:cNvSpPr/>
                  <p:nvPr/>
                </p:nvSpPr>
                <p:spPr>
                  <a:xfrm>
                    <a:off x="7374467" y="3149184"/>
                    <a:ext cx="2452014" cy="269945"/>
                  </a:xfrm>
                  <a:prstGeom prst="roundRect">
                    <a:avLst/>
                  </a:prstGeom>
                  <a:noFill/>
                  <a:ln w="6350">
                    <a:solidFill>
                      <a:srgbClr val="D9D9D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00"/>
                  </a:p>
                </p:txBody>
              </p: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9503401" y="3155855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497990" y="3194781"/>
                    <a:ext cx="511590" cy="2598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ko-KR" altLang="en-US" sz="600" dirty="0" smtClean="0">
                        <a:latin typeface="+mn-ea"/>
                        <a:ea typeface="+mn-ea"/>
                      </a:rPr>
                      <a:t>선택 </a:t>
                    </a:r>
                    <a:r>
                      <a:rPr lang="en-US" altLang="ko-KR" sz="600" dirty="0" smtClean="0">
                        <a:latin typeface="+mn-ea"/>
                        <a:ea typeface="+mn-ea"/>
                      </a:rPr>
                      <a:t>2</a:t>
                    </a:r>
                    <a:endParaRPr lang="ko-KR" altLang="en-US" sz="600" dirty="0" smtClean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5635309" y="2268793"/>
                  <a:ext cx="350993" cy="335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2" name="그룹 161"/>
              <p:cNvGrpSpPr/>
              <p:nvPr/>
            </p:nvGrpSpPr>
            <p:grpSpPr>
              <a:xfrm>
                <a:off x="3535914" y="3688241"/>
                <a:ext cx="1993879" cy="260156"/>
                <a:chOff x="3749725" y="2249788"/>
                <a:chExt cx="2236577" cy="354818"/>
              </a:xfrm>
            </p:grpSpPr>
            <p:grpSp>
              <p:nvGrpSpPr>
                <p:cNvPr id="163" name="그룹 162"/>
                <p:cNvGrpSpPr/>
                <p:nvPr/>
              </p:nvGrpSpPr>
              <p:grpSpPr>
                <a:xfrm>
                  <a:off x="3749725" y="2249788"/>
                  <a:ext cx="2190766" cy="296059"/>
                  <a:chOff x="7374467" y="3149184"/>
                  <a:chExt cx="2452014" cy="305414"/>
                </a:xfrm>
              </p:grpSpPr>
              <p:sp>
                <p:nvSpPr>
                  <p:cNvPr id="165" name="모서리가 둥근 직사각형 164"/>
                  <p:cNvSpPr/>
                  <p:nvPr/>
                </p:nvSpPr>
                <p:spPr>
                  <a:xfrm>
                    <a:off x="7374467" y="3149184"/>
                    <a:ext cx="2452014" cy="269945"/>
                  </a:xfrm>
                  <a:prstGeom prst="roundRect">
                    <a:avLst/>
                  </a:prstGeom>
                  <a:noFill/>
                  <a:ln w="6350">
                    <a:solidFill>
                      <a:srgbClr val="D9D9D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00"/>
                  </a:p>
                </p:txBody>
              </p:sp>
              <p:cxnSp>
                <p:nvCxnSpPr>
                  <p:cNvPr id="166" name="직선 연결선 165"/>
                  <p:cNvCxnSpPr/>
                  <p:nvPr/>
                </p:nvCxnSpPr>
                <p:spPr>
                  <a:xfrm>
                    <a:off x="9503401" y="3155855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7497990" y="3194781"/>
                    <a:ext cx="511590" cy="2598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ko-KR" altLang="en-US" sz="600" dirty="0" smtClean="0">
                        <a:latin typeface="+mn-ea"/>
                        <a:ea typeface="+mn-ea"/>
                      </a:rPr>
                      <a:t>선택 </a:t>
                    </a:r>
                    <a:r>
                      <a:rPr lang="en-US" altLang="ko-KR" sz="600" dirty="0" smtClean="0">
                        <a:latin typeface="+mn-ea"/>
                        <a:ea typeface="+mn-ea"/>
                      </a:rPr>
                      <a:t>3</a:t>
                    </a:r>
                    <a:endParaRPr lang="ko-KR" altLang="en-US" sz="600" dirty="0" smtClean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64" name="TextBox 163"/>
                <p:cNvSpPr txBox="1"/>
                <p:nvPr/>
              </p:nvSpPr>
              <p:spPr>
                <a:xfrm>
                  <a:off x="5635309" y="2268793"/>
                  <a:ext cx="350993" cy="335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506563" y="3717958"/>
                <a:ext cx="5774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u="sng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Info chart</a:t>
                </a:r>
                <a:endParaRPr lang="ko-KR" altLang="en-US" sz="7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3222895" y="3941241"/>
                <a:ext cx="3228923" cy="223460"/>
                <a:chOff x="3460496" y="3234946"/>
                <a:chExt cx="3621953" cy="304770"/>
              </a:xfrm>
            </p:grpSpPr>
            <p:grpSp>
              <p:nvGrpSpPr>
                <p:cNvPr id="170" name="그룹 169"/>
                <p:cNvGrpSpPr/>
                <p:nvPr/>
              </p:nvGrpSpPr>
              <p:grpSpPr>
                <a:xfrm>
                  <a:off x="4973046" y="3245879"/>
                  <a:ext cx="908711" cy="293837"/>
                  <a:chOff x="7374467" y="3166533"/>
                  <a:chExt cx="1084698" cy="323572"/>
                </a:xfrm>
              </p:grpSpPr>
              <p:sp>
                <p:nvSpPr>
                  <p:cNvPr id="173" name="모서리가 둥근 직사각형 172"/>
                  <p:cNvSpPr/>
                  <p:nvPr/>
                </p:nvSpPr>
                <p:spPr>
                  <a:xfrm>
                    <a:off x="7374467" y="3166533"/>
                    <a:ext cx="1007533" cy="270934"/>
                  </a:xfrm>
                  <a:prstGeom prst="roundRect">
                    <a:avLst/>
                  </a:prstGeom>
                  <a:noFill/>
                  <a:ln w="6350">
                    <a:solidFill>
                      <a:srgbClr val="D9D9D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00"/>
                  </a:p>
                </p:txBody>
              </p:sp>
              <p:cxnSp>
                <p:nvCxnSpPr>
                  <p:cNvPr id="174" name="직선 연결선 173"/>
                  <p:cNvCxnSpPr/>
                  <p:nvPr/>
                </p:nvCxnSpPr>
                <p:spPr>
                  <a:xfrm>
                    <a:off x="8123766" y="3166533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/>
                  <p:cNvCxnSpPr/>
                  <p:nvPr/>
                </p:nvCxnSpPr>
                <p:spPr>
                  <a:xfrm>
                    <a:off x="7649635" y="3166533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8115317" y="3166533"/>
                    <a:ext cx="343848" cy="3235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dirty="0" smtClean="0">
                        <a:latin typeface="+mn-ea"/>
                        <a:ea typeface="+mn-ea"/>
                      </a:rPr>
                      <a:t>+</a:t>
                    </a:r>
                    <a:endParaRPr lang="ko-KR" altLang="en-US" dirty="0" smtClean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7399518" y="3166533"/>
                    <a:ext cx="303066" cy="3235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dirty="0" smtClean="0">
                        <a:latin typeface="+mn-ea"/>
                        <a:ea typeface="+mn-ea"/>
                      </a:rPr>
                      <a:t>-</a:t>
                    </a:r>
                    <a:endParaRPr lang="ko-KR" altLang="en-US" dirty="0" smtClean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7748736" y="3177402"/>
                    <a:ext cx="303066" cy="2773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sz="600" dirty="0" smtClean="0">
                        <a:latin typeface="+mn-ea"/>
                        <a:ea typeface="+mn-ea"/>
                      </a:rPr>
                      <a:t>1</a:t>
                    </a:r>
                    <a:endParaRPr lang="ko-KR" altLang="en-US" sz="600" dirty="0" smtClean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71" name="TextBox 170"/>
                <p:cNvSpPr txBox="1"/>
                <p:nvPr/>
              </p:nvSpPr>
              <p:spPr>
                <a:xfrm>
                  <a:off x="3552374" y="3234946"/>
                  <a:ext cx="3530075" cy="272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선택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/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/ 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                                   </a:t>
                  </a:r>
                  <a:r>
                    <a:rPr lang="en-US" altLang="ko-KR" sz="700" b="1" dirty="0" smtClean="0">
                      <a:solidFill>
                        <a:srgbClr val="21BDCB"/>
                      </a:solidFill>
                      <a:latin typeface="+mn-ea"/>
                    </a:rPr>
                    <a:t>\ </a:t>
                  </a:r>
                  <a:r>
                    <a:rPr lang="en-US" altLang="ko-KR" sz="700" b="1" dirty="0">
                      <a:solidFill>
                        <a:srgbClr val="21BDCB"/>
                      </a:solidFill>
                      <a:latin typeface="+mn-ea"/>
                    </a:rPr>
                    <a:t>45,000  </a:t>
                  </a:r>
                  <a:r>
                    <a:rPr lang="en-US" altLang="ko-KR" sz="700" dirty="0">
                      <a:solidFill>
                        <a:srgbClr val="21BDCB"/>
                      </a:solidFill>
                      <a:latin typeface="+mn-ea"/>
                    </a:rPr>
                    <a:t>(¥ </a:t>
                  </a:r>
                  <a:r>
                    <a:rPr lang="en-US" altLang="ko-KR" sz="700" dirty="0" smtClean="0">
                      <a:solidFill>
                        <a:srgbClr val="21BDCB"/>
                      </a:solidFill>
                      <a:latin typeface="+mn-ea"/>
                    </a:rPr>
                    <a:t>252.09)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endParaRPr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172" name="Picture 2" descr="circle, close, delete, remove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0496" y="3281502"/>
                  <a:ext cx="153481" cy="153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9" name="그룹 178"/>
              <p:cNvGrpSpPr/>
              <p:nvPr/>
            </p:nvGrpSpPr>
            <p:grpSpPr>
              <a:xfrm>
                <a:off x="3215347" y="4150092"/>
                <a:ext cx="3228923" cy="231928"/>
                <a:chOff x="3460496" y="3223398"/>
                <a:chExt cx="3621953" cy="316318"/>
              </a:xfrm>
            </p:grpSpPr>
            <p:grpSp>
              <p:nvGrpSpPr>
                <p:cNvPr id="180" name="그룹 179"/>
                <p:cNvGrpSpPr/>
                <p:nvPr/>
              </p:nvGrpSpPr>
              <p:grpSpPr>
                <a:xfrm>
                  <a:off x="4973046" y="3245879"/>
                  <a:ext cx="908711" cy="293837"/>
                  <a:chOff x="7374467" y="3166533"/>
                  <a:chExt cx="1084698" cy="323572"/>
                </a:xfrm>
              </p:grpSpPr>
              <p:sp>
                <p:nvSpPr>
                  <p:cNvPr id="183" name="모서리가 둥근 직사각형 182"/>
                  <p:cNvSpPr/>
                  <p:nvPr/>
                </p:nvSpPr>
                <p:spPr>
                  <a:xfrm>
                    <a:off x="7374467" y="3166533"/>
                    <a:ext cx="1007533" cy="270934"/>
                  </a:xfrm>
                  <a:prstGeom prst="roundRect">
                    <a:avLst/>
                  </a:prstGeom>
                  <a:noFill/>
                  <a:ln w="6350">
                    <a:solidFill>
                      <a:srgbClr val="D9D9D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00"/>
                  </a:p>
                </p:txBody>
              </p:sp>
              <p:cxnSp>
                <p:nvCxnSpPr>
                  <p:cNvPr id="184" name="직선 연결선 183"/>
                  <p:cNvCxnSpPr/>
                  <p:nvPr/>
                </p:nvCxnSpPr>
                <p:spPr>
                  <a:xfrm>
                    <a:off x="8123766" y="3166533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/>
                  <p:cNvCxnSpPr/>
                  <p:nvPr/>
                </p:nvCxnSpPr>
                <p:spPr>
                  <a:xfrm>
                    <a:off x="7649635" y="3166533"/>
                    <a:ext cx="0" cy="270934"/>
                  </a:xfrm>
                  <a:prstGeom prst="line">
                    <a:avLst/>
                  </a:prstGeom>
                  <a:ln>
                    <a:solidFill>
                      <a:srgbClr val="D9D9D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8115317" y="3166533"/>
                    <a:ext cx="343848" cy="3235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dirty="0" smtClean="0">
                        <a:latin typeface="+mn-ea"/>
                        <a:ea typeface="+mn-ea"/>
                      </a:rPr>
                      <a:t>+</a:t>
                    </a:r>
                    <a:endParaRPr lang="ko-KR" altLang="en-US" dirty="0" smtClean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7399518" y="3166533"/>
                    <a:ext cx="303066" cy="3235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dirty="0" smtClean="0">
                        <a:latin typeface="+mn-ea"/>
                        <a:ea typeface="+mn-ea"/>
                      </a:rPr>
                      <a:t>-</a:t>
                    </a:r>
                    <a:endParaRPr lang="ko-KR" altLang="en-US" dirty="0" smtClean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748736" y="3177402"/>
                    <a:ext cx="303066" cy="2773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sz="600" dirty="0" smtClean="0">
                        <a:latin typeface="+mn-ea"/>
                        <a:ea typeface="+mn-ea"/>
                      </a:rPr>
                      <a:t>1</a:t>
                    </a:r>
                    <a:endParaRPr lang="ko-KR" altLang="en-US" sz="600" dirty="0" smtClean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3552374" y="3223398"/>
                  <a:ext cx="3530075" cy="272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선택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/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/ </a:t>
                  </a:r>
                  <a:r>
                    <a:rPr lang="ko-KR" altLang="en-US" sz="700" b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옵션                                    </a:t>
                  </a:r>
                  <a:r>
                    <a:rPr lang="en-US" altLang="ko-KR" sz="700" b="1" dirty="0" smtClean="0">
                      <a:solidFill>
                        <a:srgbClr val="21BDCB"/>
                      </a:solidFill>
                      <a:latin typeface="+mn-ea"/>
                    </a:rPr>
                    <a:t>\ </a:t>
                  </a:r>
                  <a:r>
                    <a:rPr lang="en-US" altLang="ko-KR" sz="700" b="1" dirty="0">
                      <a:solidFill>
                        <a:srgbClr val="21BDCB"/>
                      </a:solidFill>
                      <a:latin typeface="+mn-ea"/>
                    </a:rPr>
                    <a:t>45,000  </a:t>
                  </a:r>
                  <a:r>
                    <a:rPr lang="en-US" altLang="ko-KR" sz="700" dirty="0">
                      <a:solidFill>
                        <a:srgbClr val="21BDCB"/>
                      </a:solidFill>
                      <a:latin typeface="+mn-ea"/>
                    </a:rPr>
                    <a:t>(¥ 252.09)</a:t>
                  </a:r>
                  <a:r>
                    <a:rPr lang="en-US" altLang="ko-KR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  <a:ea typeface="+mn-ea"/>
                    </a:rPr>
                    <a:t> </a:t>
                  </a:r>
                  <a:endParaRPr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182" name="Picture 2" descr="circle, close, delete, remove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0496" y="3284461"/>
                  <a:ext cx="153481" cy="1534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47" name="줄무늬가 있는 오른쪽 화살표 146"/>
          <p:cNvSpPr/>
          <p:nvPr/>
        </p:nvSpPr>
        <p:spPr>
          <a:xfrm rot="5400000">
            <a:off x="6158995" y="3740313"/>
            <a:ext cx="1014462" cy="1720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9093200" y="76593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1690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S02-02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7264401" y="571477"/>
          <a:ext cx="2571367" cy="4153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미리보기</a:t>
                      </a:r>
                      <a:r>
                        <a:rPr lang="ko-KR" altLang="en-US" sz="800" dirty="0" smtClean="0"/>
                        <a:t>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창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 상세 정보 창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가격정보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기본가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할인가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위안화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할인적용율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총 상품금액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자동합계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옵션 선택 창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위시리스트 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위시리스트 이동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이동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바로 구매하기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상품정보 상세보기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상품 상세 창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팝업 외 영역 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창닫기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68054" y="3466404"/>
            <a:ext cx="737043" cy="736600"/>
            <a:chOff x="4380356" y="3922603"/>
            <a:chExt cx="737043" cy="736600"/>
          </a:xfrm>
        </p:grpSpPr>
        <p:pic>
          <p:nvPicPr>
            <p:cNvPr id="31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293" y="4016870"/>
              <a:ext cx="546429" cy="546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타원 32"/>
            <p:cNvSpPr/>
            <p:nvPr/>
          </p:nvSpPr>
          <p:spPr>
            <a:xfrm>
              <a:off x="4380356" y="3922603"/>
              <a:ext cx="737043" cy="736600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35359" y="1864068"/>
            <a:ext cx="737043" cy="736600"/>
            <a:chOff x="3384410" y="3918175"/>
            <a:chExt cx="737043" cy="736600"/>
          </a:xfrm>
        </p:grpSpPr>
        <p:sp>
          <p:nvSpPr>
            <p:cNvPr id="9" name="타원 8"/>
            <p:cNvSpPr/>
            <p:nvPr/>
          </p:nvSpPr>
          <p:spPr>
            <a:xfrm>
              <a:off x="3384410" y="3918175"/>
              <a:ext cx="737043" cy="736600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435" y="4043378"/>
              <a:ext cx="478843" cy="47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530448" y="3352995"/>
            <a:ext cx="3151172" cy="962343"/>
            <a:chOff x="2537372" y="2642762"/>
            <a:chExt cx="3151172" cy="962343"/>
          </a:xfrm>
        </p:grpSpPr>
        <p:grpSp>
          <p:nvGrpSpPr>
            <p:cNvPr id="214" name="그룹 213"/>
            <p:cNvGrpSpPr/>
            <p:nvPr/>
          </p:nvGrpSpPr>
          <p:grpSpPr>
            <a:xfrm>
              <a:off x="2537372" y="2642762"/>
              <a:ext cx="3151172" cy="962343"/>
              <a:chOff x="2105844" y="4742308"/>
              <a:chExt cx="3151172" cy="962343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2105844" y="4742308"/>
                <a:ext cx="3151172" cy="96234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2188547" y="5032108"/>
                <a:ext cx="3068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상품이 장바구니에 담겼습니다</a:t>
                </a:r>
                <a:r>
                  <a:rPr lang="en-US" altLang="ko-KR" dirty="0" smtClean="0">
                    <a:latin typeface="+mn-lt"/>
                    <a:ea typeface="+mn-ea"/>
                  </a:rPr>
                  <a:t>. </a:t>
                </a:r>
                <a:r>
                  <a:rPr lang="ko-KR" altLang="en-US" smtClean="0">
                    <a:latin typeface="+mn-lt"/>
                    <a:ea typeface="+mn-ea"/>
                  </a:rPr>
                  <a:t>장바구니로 이동하시겠습니까</a:t>
                </a:r>
                <a:r>
                  <a:rPr lang="en-US" altLang="ko-KR" dirty="0" smtClean="0">
                    <a:latin typeface="+mn-lt"/>
                    <a:ea typeface="+mn-ea"/>
                  </a:rPr>
                  <a:t>?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3087136" y="3253978"/>
              <a:ext cx="926064" cy="208266"/>
            </a:xfrm>
            <a:prstGeom prst="roundRect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4110219" y="3252898"/>
              <a:ext cx="926064" cy="208266"/>
            </a:xfrm>
            <a:prstGeom prst="round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164980" y="3237592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계속쇼핑하기</a:t>
              </a:r>
              <a:endParaRPr lang="en-US" altLang="ko-KR" dirty="0">
                <a:latin typeface="+mn-ea"/>
                <a:ea typeface="+mn-ea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150058" y="324452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lt"/>
                  <a:ea typeface="+mn-ea"/>
                </a:rPr>
                <a:t>장바구니 이동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30448" y="1747520"/>
            <a:ext cx="3356356" cy="962343"/>
            <a:chOff x="2563143" y="1425787"/>
            <a:chExt cx="3356356" cy="962343"/>
          </a:xfrm>
        </p:grpSpPr>
        <p:grpSp>
          <p:nvGrpSpPr>
            <p:cNvPr id="161" name="그룹 160"/>
            <p:cNvGrpSpPr/>
            <p:nvPr/>
          </p:nvGrpSpPr>
          <p:grpSpPr>
            <a:xfrm>
              <a:off x="2563143" y="1425787"/>
              <a:ext cx="3356356" cy="962343"/>
              <a:chOff x="2105844" y="4742308"/>
              <a:chExt cx="3356356" cy="962343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105844" y="4742308"/>
                <a:ext cx="3356356" cy="96234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88547" y="5032108"/>
                <a:ext cx="32736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상품이 위시리스트에 담겼습니다</a:t>
                </a:r>
                <a:r>
                  <a:rPr lang="en-US" altLang="ko-KR" dirty="0" smtClean="0">
                    <a:latin typeface="+mn-lt"/>
                    <a:ea typeface="+mn-ea"/>
                  </a:rPr>
                  <a:t>. </a:t>
                </a:r>
                <a:r>
                  <a:rPr lang="ko-KR" altLang="en-US" smtClean="0">
                    <a:latin typeface="+mn-lt"/>
                    <a:ea typeface="+mn-ea"/>
                  </a:rPr>
                  <a:t>위시리스트로 이동하시겠습니까</a:t>
                </a:r>
                <a:r>
                  <a:rPr lang="en-US" altLang="ko-KR" dirty="0" smtClean="0">
                    <a:latin typeface="+mn-lt"/>
                    <a:ea typeface="+mn-ea"/>
                  </a:rPr>
                  <a:t>?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23" name="모서리가 둥근 직사각형 222"/>
            <p:cNvSpPr/>
            <p:nvPr/>
          </p:nvSpPr>
          <p:spPr>
            <a:xfrm>
              <a:off x="3113189" y="2060932"/>
              <a:ext cx="926064" cy="208266"/>
            </a:xfrm>
            <a:prstGeom prst="roundRect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모서리가 둥근 직사각형 223"/>
            <p:cNvSpPr/>
            <p:nvPr/>
          </p:nvSpPr>
          <p:spPr>
            <a:xfrm>
              <a:off x="4136272" y="2059852"/>
              <a:ext cx="926064" cy="208266"/>
            </a:xfrm>
            <a:prstGeom prst="round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33" y="204454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계속쇼핑하기</a:t>
              </a:r>
              <a:endParaRPr lang="en-US" altLang="ko-KR" dirty="0">
                <a:latin typeface="+mn-ea"/>
                <a:ea typeface="+mn-ea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091441" y="2051481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위시리스트 이동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cxnSp>
        <p:nvCxnSpPr>
          <p:cNvPr id="20" name="직선 화살표 연결선 19"/>
          <p:cNvCxnSpPr>
            <a:stCxn id="9" idx="6"/>
            <a:endCxn id="163" idx="1"/>
          </p:cNvCxnSpPr>
          <p:nvPr/>
        </p:nvCxnSpPr>
        <p:spPr>
          <a:xfrm flipV="1">
            <a:off x="1472402" y="2228692"/>
            <a:ext cx="1058046" cy="367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33" idx="6"/>
            <a:endCxn id="216" idx="1"/>
          </p:cNvCxnSpPr>
          <p:nvPr/>
        </p:nvCxnSpPr>
        <p:spPr>
          <a:xfrm flipV="1">
            <a:off x="1505097" y="3834167"/>
            <a:ext cx="1025351" cy="53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 bwMode="auto">
          <a:xfrm>
            <a:off x="2530448" y="4685467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죄송합니다</a:t>
            </a:r>
            <a:r>
              <a:rPr lang="en-US" altLang="ko-KR" sz="700" dirty="0" smtClean="0">
                <a:latin typeface="+mn-ea"/>
                <a:ea typeface="+mn-ea"/>
              </a:rPr>
              <a:t>. </a:t>
            </a:r>
            <a:r>
              <a:rPr lang="ko-KR" altLang="en-US" sz="700" smtClean="0">
                <a:latin typeface="+mn-ea"/>
                <a:ea typeface="+mn-ea"/>
              </a:rPr>
              <a:t>해당상품은 품절입니다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97033" y="5330294"/>
            <a:ext cx="646355" cy="186013"/>
          </a:xfrm>
          <a:prstGeom prst="roundRect">
            <a:avLst/>
          </a:prstGeom>
          <a:solidFill>
            <a:srgbClr val="BFBF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0448" y="5643904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품절 옵션 선택 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67129" y="4685467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선택한 상품 </a:t>
            </a:r>
            <a:r>
              <a:rPr lang="en-US" altLang="ko-KR" sz="700" dirty="0" smtClean="0">
                <a:latin typeface="+mn-ea"/>
                <a:ea typeface="+mn-ea"/>
              </a:rPr>
              <a:t>/ </a:t>
            </a:r>
            <a:r>
              <a:rPr lang="ko-KR" altLang="en-US" sz="700" smtClean="0">
                <a:latin typeface="+mn-ea"/>
                <a:ea typeface="+mn-ea"/>
              </a:rPr>
              <a:t>옵션이 없습니다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33714" y="5330294"/>
            <a:ext cx="646355" cy="186013"/>
          </a:xfrm>
          <a:prstGeom prst="roundRect">
            <a:avLst/>
          </a:prstGeom>
          <a:solidFill>
            <a:srgbClr val="BFBF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67129" y="5643904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옵션 </a:t>
            </a:r>
            <a:r>
              <a:rPr lang="ko-KR" altLang="en-US" sz="700" dirty="0" err="1" smtClean="0">
                <a:latin typeface="+mn-ea"/>
                <a:ea typeface="+mn-ea"/>
              </a:rPr>
              <a:t>미선택</a:t>
            </a:r>
            <a:r>
              <a:rPr lang="ko-KR" altLang="en-US" sz="700" dirty="0" smtClean="0">
                <a:latin typeface="+mn-ea"/>
                <a:ea typeface="+mn-ea"/>
              </a:rPr>
              <a:t> 시 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41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0" y="1788028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82" y="3414298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80" y="4751361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40" y="4751360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모서리가 둥근 직사각형 220"/>
          <p:cNvSpPr/>
          <p:nvPr/>
        </p:nvSpPr>
        <p:spPr>
          <a:xfrm>
            <a:off x="2528056" y="1483296"/>
            <a:ext cx="2297164" cy="2514102"/>
          </a:xfrm>
          <a:prstGeom prst="roundRect">
            <a:avLst>
              <a:gd name="adj" fmla="val 314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일정 만들기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26947" y="1583050"/>
            <a:ext cx="897467" cy="313119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일정만들기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93385" y="1578929"/>
            <a:ext cx="907737" cy="317239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4029" y="2130425"/>
            <a:ext cx="907737" cy="371412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56902" y="3106729"/>
            <a:ext cx="924864" cy="426956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r>
              <a:rPr lang="en-US" altLang="ko-KR" dirty="0" smtClean="0">
                <a:solidFill>
                  <a:schemeClr val="tx1"/>
                </a:solidFill>
              </a:rPr>
              <a:t> 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74029" y="2613965"/>
            <a:ext cx="907737" cy="397497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95587" y="1553185"/>
            <a:ext cx="977485" cy="380329"/>
          </a:xfrm>
          <a:prstGeom prst="roundRect">
            <a:avLst>
              <a:gd name="adj" fmla="val 700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4847" y="3028369"/>
            <a:ext cx="882073" cy="368906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위시리스트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24436" y="3328016"/>
            <a:ext cx="850115" cy="361054"/>
          </a:xfrm>
          <a:prstGeom prst="roundRect">
            <a:avLst>
              <a:gd name="adj" fmla="val 90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9049" y="2132931"/>
            <a:ext cx="857871" cy="368906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77135" y="1555102"/>
            <a:ext cx="981782" cy="378412"/>
          </a:xfrm>
          <a:prstGeom prst="roundRect">
            <a:avLst>
              <a:gd name="adj" fmla="val 6107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74253" y="4708441"/>
            <a:ext cx="980524" cy="332689"/>
          </a:xfrm>
          <a:prstGeom prst="roundRect">
            <a:avLst>
              <a:gd name="adj" fmla="val 963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77787" y="1572660"/>
            <a:ext cx="1606703" cy="350142"/>
          </a:xfrm>
          <a:prstGeom prst="roundRect">
            <a:avLst>
              <a:gd name="adj" fmla="val 6028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북마크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좋아요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공유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5216" y="1586791"/>
            <a:ext cx="897467" cy="313119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Home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4847" y="2574566"/>
            <a:ext cx="882073" cy="368906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북마크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774029" y="1581284"/>
            <a:ext cx="907737" cy="317239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95587" y="2212076"/>
            <a:ext cx="977485" cy="380329"/>
          </a:xfrm>
          <a:prstGeom prst="roundRect">
            <a:avLst>
              <a:gd name="adj" fmla="val 700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77787" y="2241019"/>
            <a:ext cx="980524" cy="332689"/>
          </a:xfrm>
          <a:prstGeom prst="roundRect">
            <a:avLst>
              <a:gd name="adj" fmla="val 963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일정에 넣기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91141" y="3482171"/>
            <a:ext cx="885779" cy="361951"/>
          </a:xfrm>
          <a:prstGeom prst="roundRect">
            <a:avLst>
              <a:gd name="adj" fmla="val 90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 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777135" y="2217870"/>
            <a:ext cx="981782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231576" y="2932925"/>
            <a:ext cx="1551494" cy="302968"/>
          </a:xfrm>
          <a:prstGeom prst="roundRect">
            <a:avLst>
              <a:gd name="adj" fmla="val 957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위시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장바구니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>
                <a:solidFill>
                  <a:schemeClr val="tx1"/>
                </a:solidFill>
              </a:rPr>
              <a:t>바로구매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89042" y="5539901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472213" y="5539902"/>
            <a:ext cx="812497" cy="369433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구매페이지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85678" y="5539901"/>
            <a:ext cx="809473" cy="369433"/>
          </a:xfrm>
          <a:prstGeom prst="roundRect">
            <a:avLst>
              <a:gd name="adj" fmla="val 6309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위시리스트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endCxn id="70" idx="0"/>
          </p:cNvCxnSpPr>
          <p:nvPr/>
        </p:nvCxnSpPr>
        <p:spPr>
          <a:xfrm rot="5400000">
            <a:off x="5784853" y="4319275"/>
            <a:ext cx="1526189" cy="91506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69" idx="0"/>
          </p:cNvCxnSpPr>
          <p:nvPr/>
        </p:nvCxnSpPr>
        <p:spPr>
          <a:xfrm rot="16200000" flipH="1">
            <a:off x="6678875" y="4340315"/>
            <a:ext cx="1526190" cy="87298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2" idx="2"/>
            <a:endCxn id="15" idx="0"/>
          </p:cNvCxnSpPr>
          <p:nvPr/>
        </p:nvCxnSpPr>
        <p:spPr>
          <a:xfrm rot="5400000">
            <a:off x="8297320" y="3856266"/>
            <a:ext cx="1019371" cy="68497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60" idx="2"/>
            <a:endCxn id="12" idx="0"/>
          </p:cNvCxnSpPr>
          <p:nvPr/>
        </p:nvCxnSpPr>
        <p:spPr>
          <a:xfrm rot="16200000" flipH="1">
            <a:off x="8431617" y="2610139"/>
            <a:ext cx="754308" cy="681445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60" idx="2"/>
            <a:endCxn id="15" idx="0"/>
          </p:cNvCxnSpPr>
          <p:nvPr/>
        </p:nvCxnSpPr>
        <p:spPr>
          <a:xfrm flipH="1">
            <a:off x="8464515" y="2573708"/>
            <a:ext cx="3534" cy="213473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64" idx="2"/>
            <a:endCxn id="68" idx="0"/>
          </p:cNvCxnSpPr>
          <p:nvPr/>
        </p:nvCxnSpPr>
        <p:spPr>
          <a:xfrm flipH="1">
            <a:off x="6995291" y="3235893"/>
            <a:ext cx="12032" cy="230400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36" idx="3"/>
            <a:endCxn id="4" idx="1"/>
          </p:cNvCxnSpPr>
          <p:nvPr/>
        </p:nvCxnSpPr>
        <p:spPr>
          <a:xfrm flipV="1">
            <a:off x="992683" y="1739610"/>
            <a:ext cx="334264" cy="374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4" idx="3"/>
          </p:cNvCxnSpPr>
          <p:nvPr/>
        </p:nvCxnSpPr>
        <p:spPr>
          <a:xfrm flipV="1">
            <a:off x="2224414" y="1738726"/>
            <a:ext cx="303641" cy="88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endCxn id="9" idx="1"/>
          </p:cNvCxnSpPr>
          <p:nvPr/>
        </p:nvCxnSpPr>
        <p:spPr>
          <a:xfrm>
            <a:off x="4825220" y="1738726"/>
            <a:ext cx="670367" cy="462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9" idx="3"/>
            <a:endCxn id="14" idx="1"/>
          </p:cNvCxnSpPr>
          <p:nvPr/>
        </p:nvCxnSpPr>
        <p:spPr>
          <a:xfrm>
            <a:off x="6473072" y="1743350"/>
            <a:ext cx="304063" cy="95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4" idx="3"/>
            <a:endCxn id="16" idx="1"/>
          </p:cNvCxnSpPr>
          <p:nvPr/>
        </p:nvCxnSpPr>
        <p:spPr>
          <a:xfrm>
            <a:off x="7758917" y="1744308"/>
            <a:ext cx="218870" cy="342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endCxn id="58" idx="1"/>
          </p:cNvCxnSpPr>
          <p:nvPr/>
        </p:nvCxnSpPr>
        <p:spPr>
          <a:xfrm rot="16200000" flipH="1">
            <a:off x="4924999" y="1831652"/>
            <a:ext cx="663513" cy="477663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58" idx="3"/>
            <a:endCxn id="63" idx="1"/>
          </p:cNvCxnSpPr>
          <p:nvPr/>
        </p:nvCxnSpPr>
        <p:spPr>
          <a:xfrm>
            <a:off x="6473072" y="2402241"/>
            <a:ext cx="304063" cy="346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>
            <a:stCxn id="63" idx="3"/>
            <a:endCxn id="60" idx="1"/>
          </p:cNvCxnSpPr>
          <p:nvPr/>
        </p:nvCxnSpPr>
        <p:spPr>
          <a:xfrm>
            <a:off x="7758917" y="2402587"/>
            <a:ext cx="218870" cy="477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63" idx="2"/>
          </p:cNvCxnSpPr>
          <p:nvPr/>
        </p:nvCxnSpPr>
        <p:spPr>
          <a:xfrm>
            <a:off x="7268026" y="2587303"/>
            <a:ext cx="0" cy="36355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순서도: 수행의 시작/종료 224"/>
          <p:cNvSpPr/>
          <p:nvPr/>
        </p:nvSpPr>
        <p:spPr>
          <a:xfrm>
            <a:off x="1243676" y="2569575"/>
            <a:ext cx="977485" cy="380329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지도위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북마크</a:t>
            </a:r>
            <a:r>
              <a:rPr lang="ko-KR" altLang="en-US" dirty="0" smtClean="0">
                <a:solidFill>
                  <a:schemeClr val="tx1"/>
                </a:solidFill>
              </a:rPr>
              <a:t> 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순서도: 수행의 시작/종료 225"/>
          <p:cNvSpPr/>
          <p:nvPr/>
        </p:nvSpPr>
        <p:spPr>
          <a:xfrm>
            <a:off x="1252472" y="3025842"/>
            <a:ext cx="977485" cy="380329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위시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7" name="순서도: 수행의 시작/종료 226"/>
          <p:cNvSpPr/>
          <p:nvPr/>
        </p:nvSpPr>
        <p:spPr>
          <a:xfrm>
            <a:off x="5017922" y="3132924"/>
            <a:ext cx="977485" cy="380329"/>
          </a:xfrm>
          <a:prstGeom prst="flowChartTerminator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위치기반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정렬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stCxn id="7" idx="3"/>
            <a:endCxn id="227" idx="1"/>
          </p:cNvCxnSpPr>
          <p:nvPr/>
        </p:nvCxnSpPr>
        <p:spPr>
          <a:xfrm>
            <a:off x="4681766" y="3320207"/>
            <a:ext cx="336156" cy="2882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꺾인 연결선 230"/>
          <p:cNvCxnSpPr>
            <a:stCxn id="227" idx="0"/>
            <a:endCxn id="58" idx="2"/>
          </p:cNvCxnSpPr>
          <p:nvPr/>
        </p:nvCxnSpPr>
        <p:spPr>
          <a:xfrm rot="5400000" flipH="1" flipV="1">
            <a:off x="5475238" y="2623833"/>
            <a:ext cx="540519" cy="477665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47" idx="1"/>
            <a:endCxn id="225" idx="3"/>
          </p:cNvCxnSpPr>
          <p:nvPr/>
        </p:nvCxnSpPr>
        <p:spPr>
          <a:xfrm flipH="1">
            <a:off x="2221161" y="2759019"/>
            <a:ext cx="473686" cy="72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>
            <a:stCxn id="225" idx="1"/>
            <a:endCxn id="9" idx="2"/>
          </p:cNvCxnSpPr>
          <p:nvPr/>
        </p:nvCxnSpPr>
        <p:spPr>
          <a:xfrm rot="10800000" flipH="1">
            <a:off x="1243676" y="1933514"/>
            <a:ext cx="4740654" cy="826226"/>
          </a:xfrm>
          <a:prstGeom prst="bentConnector4">
            <a:avLst>
              <a:gd name="adj1" fmla="val -4822"/>
              <a:gd name="adj2" fmla="val -193652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0" idx="1"/>
            <a:endCxn id="226" idx="3"/>
          </p:cNvCxnSpPr>
          <p:nvPr/>
        </p:nvCxnSpPr>
        <p:spPr>
          <a:xfrm flipH="1">
            <a:off x="2229957" y="3212822"/>
            <a:ext cx="464890" cy="318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36848" y="13116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7336632" y="722124"/>
            <a:ext cx="895950" cy="33497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회원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가입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stCxn id="77" idx="0"/>
            <a:endCxn id="78" idx="2"/>
          </p:cNvCxnSpPr>
          <p:nvPr/>
        </p:nvCxnSpPr>
        <p:spPr>
          <a:xfrm flipV="1">
            <a:off x="7783070" y="1057102"/>
            <a:ext cx="1537" cy="254525"/>
          </a:xfrm>
          <a:prstGeom prst="line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34283" y="1106230"/>
            <a:ext cx="2343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  <a:ea typeface="+mn-ea"/>
              </a:rPr>
              <a:t>N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00137" y="1523282"/>
            <a:ext cx="22153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dirty="0">
                <a:latin typeface="+mn-ea"/>
                <a:ea typeface="+mn-ea"/>
              </a:rPr>
              <a:t>Y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82" name="꺾인 연결선 81"/>
          <p:cNvCxnSpPr>
            <a:stCxn id="78" idx="3"/>
            <a:endCxn id="77" idx="3"/>
          </p:cNvCxnSpPr>
          <p:nvPr/>
        </p:nvCxnSpPr>
        <p:spPr>
          <a:xfrm flipH="1">
            <a:off x="8029291" y="889613"/>
            <a:ext cx="203291" cy="529736"/>
          </a:xfrm>
          <a:prstGeom prst="bentConnector3">
            <a:avLst>
              <a:gd name="adj1" fmla="val -11245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69443" y="4219028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7397765" y="4159261"/>
            <a:ext cx="681051" cy="33497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600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67" name="직선 연결선 66"/>
          <p:cNvCxnSpPr>
            <a:stCxn id="65" idx="3"/>
            <a:endCxn id="66" idx="1"/>
          </p:cNvCxnSpPr>
          <p:nvPr/>
        </p:nvCxnSpPr>
        <p:spPr>
          <a:xfrm>
            <a:off x="7261886" y="4326750"/>
            <a:ext cx="135879" cy="0"/>
          </a:xfrm>
          <a:prstGeom prst="line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05948" y="4380611"/>
            <a:ext cx="2343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  <a:ea typeface="+mn-ea"/>
              </a:rPr>
              <a:t>N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11082" y="4444416"/>
            <a:ext cx="22153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dirty="0">
                <a:latin typeface="+mn-ea"/>
                <a:ea typeface="+mn-ea"/>
              </a:rPr>
              <a:t>Y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73" name="꺾인 연결선 72"/>
          <p:cNvCxnSpPr>
            <a:stCxn id="66" idx="0"/>
            <a:endCxn id="65" idx="0"/>
          </p:cNvCxnSpPr>
          <p:nvPr/>
        </p:nvCxnSpPr>
        <p:spPr>
          <a:xfrm rot="16200000" flipH="1" flipV="1">
            <a:off x="7347094" y="3827831"/>
            <a:ext cx="59767" cy="722626"/>
          </a:xfrm>
          <a:prstGeom prst="bentConnector3">
            <a:avLst>
              <a:gd name="adj1" fmla="val -38248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218293" y="4347387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85473" y="4463018"/>
            <a:ext cx="22153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dirty="0">
                <a:latin typeface="+mn-ea"/>
                <a:ea typeface="+mn-ea"/>
              </a:rPr>
              <a:t>Y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45969" y="4420459"/>
            <a:ext cx="2343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  <a:ea typeface="+mn-ea"/>
              </a:rPr>
              <a:t>N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86" name="직선 연결선 85"/>
          <p:cNvCxnSpPr>
            <a:stCxn id="83" idx="1"/>
          </p:cNvCxnSpPr>
          <p:nvPr/>
        </p:nvCxnSpPr>
        <p:spPr>
          <a:xfrm flipH="1" flipV="1">
            <a:off x="7888648" y="4444416"/>
            <a:ext cx="329645" cy="10693"/>
          </a:xfrm>
          <a:prstGeom prst="line">
            <a:avLst/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6" idx="0"/>
            <a:endCxn id="83" idx="0"/>
          </p:cNvCxnSpPr>
          <p:nvPr/>
        </p:nvCxnSpPr>
        <p:spPr>
          <a:xfrm rot="16200000" flipH="1">
            <a:off x="8007340" y="3890212"/>
            <a:ext cx="188126" cy="726224"/>
          </a:xfrm>
          <a:prstGeom prst="bentConnector3">
            <a:avLst>
              <a:gd name="adj1" fmla="val -12151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옵션선택 전 상품 상세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97207"/>
              </p:ext>
            </p:extLst>
          </p:nvPr>
        </p:nvGraphicFramePr>
        <p:xfrm>
          <a:off x="7265893" y="38788"/>
          <a:ext cx="2571367" cy="63369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리스트 페이지 접힘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상세창</a:t>
                      </a:r>
                      <a:r>
                        <a:rPr lang="ko-KR" altLang="en-US" sz="800" dirty="0" smtClean="0"/>
                        <a:t> 노출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 화면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 상세 정보 장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대표이미지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추가이미지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=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smtClean="0"/>
                        <a:t>이미지선택 </a:t>
                      </a:r>
                      <a:r>
                        <a:rPr lang="en-US" altLang="ko-KR" sz="800" b="1" dirty="0" smtClean="0"/>
                        <a:t>; </a:t>
                      </a:r>
                      <a:r>
                        <a:rPr lang="ko-KR" altLang="en-US" sz="800" b="1" smtClean="0"/>
                        <a:t>확대 창 팝업</a:t>
                      </a:r>
                      <a:endParaRPr lang="en-US" altLang="ko-KR" sz="8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가격정보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기본가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할인가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위안화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할인적용율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무료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유료 배송 상태 알림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옵션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옵션 선택 시 추가옵션 창 생성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사이즈 차트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상품 정보 차트 상세보기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다음페이지 계속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담기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dirty="0" smtClean="0"/>
                        <a:t>담기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바로구매 선택 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제조사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브랜드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원산지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상품평점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리뷰개수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평가인원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평점 선택 시 </a:t>
                      </a: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이동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공유하기 </a:t>
                      </a:r>
                      <a:r>
                        <a:rPr lang="en-US" altLang="ko-KR" sz="800" dirty="0" smtClean="0"/>
                        <a:t>( </a:t>
                      </a:r>
                      <a:r>
                        <a:rPr lang="ko-KR" altLang="en-US" sz="800" smtClean="0"/>
                        <a:t>연동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노출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상품정보</a:t>
                      </a:r>
                      <a:r>
                        <a:rPr lang="ko-KR" altLang="en-US" sz="800" baseline="0" dirty="0" smtClean="0"/>
                        <a:t> 정렬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마우스 하단 스크롤 시 해당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메뉴텝바 상단 고정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(tab</a:t>
                      </a:r>
                      <a:r>
                        <a:rPr lang="ko-KR" altLang="en-US" sz="800" smtClean="0"/>
                        <a:t> 형태 노출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smtClean="0"/>
                        <a:t>선택시 해당 영역 바로가기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aseline="0" dirty="0" smtClean="0"/>
                        <a:t>정보 구성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상세정보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상품평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배송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환불 정책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오늘의 환율 정보 표시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호텔 배송상품 안내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관련 상품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 이미지 마우스 오버 시점 정보 노출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9~12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영역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윙 배너 형태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2" name="그룹 211"/>
          <p:cNvGrpSpPr/>
          <p:nvPr/>
        </p:nvGrpSpPr>
        <p:grpSpPr>
          <a:xfrm>
            <a:off x="191920" y="1544519"/>
            <a:ext cx="181422" cy="90264"/>
            <a:chOff x="928668" y="3820162"/>
            <a:chExt cx="108075" cy="82975"/>
          </a:xfrm>
        </p:grpSpPr>
        <p:cxnSp>
          <p:nvCxnSpPr>
            <p:cNvPr id="217" name="직선 연결선 216"/>
            <p:cNvCxnSpPr/>
            <p:nvPr/>
          </p:nvCxnSpPr>
          <p:spPr>
            <a:xfrm>
              <a:off x="928668" y="3820162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928743" y="3860802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928743" y="3903137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/>
          <p:cNvSpPr/>
          <p:nvPr/>
        </p:nvSpPr>
        <p:spPr>
          <a:xfrm>
            <a:off x="93720" y="1098729"/>
            <a:ext cx="7079974" cy="5852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3697521" y="15345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상품명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981244" y="1571544"/>
            <a:ext cx="2252139" cy="1755186"/>
            <a:chOff x="3978077" y="2196148"/>
            <a:chExt cx="413916" cy="453912"/>
          </a:xfrm>
        </p:grpSpPr>
        <p:sp>
          <p:nvSpPr>
            <p:cNvPr id="231" name="직사각형 230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/>
          <p:cNvSpPr txBox="1"/>
          <p:nvPr/>
        </p:nvSpPr>
        <p:spPr>
          <a:xfrm>
            <a:off x="1754656" y="2225614"/>
            <a:ext cx="7873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  대표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5155245" y="1930534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8</a:t>
            </a:r>
            <a:r>
              <a:rPr lang="ko-KR" altLang="en-US" sz="900" b="1" smtClean="0">
                <a:ea typeface="바탕" panose="02030600000101010101" pitchFamily="18" charset="-127"/>
              </a:rPr>
              <a:t>折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20252" y="1778808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b="1" dirty="0" err="1" smtClean="0">
                <a:solidFill>
                  <a:srgbClr val="BFBFBF"/>
                </a:solidFill>
                <a:latin typeface="+mn-ea"/>
                <a:ea typeface="+mn-ea"/>
              </a:rPr>
              <a:t>정상가</a:t>
            </a:r>
            <a:r>
              <a:rPr lang="ko-KR" altLang="en-US" b="1" dirty="0" smtClean="0">
                <a:solidFill>
                  <a:srgbClr val="BFBFBF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</a:rPr>
              <a:t>\ 50,000</a:t>
            </a:r>
          </a:p>
          <a:p>
            <a:pPr algn="l"/>
            <a:r>
              <a:rPr lang="en-US" altLang="ko-KR" sz="1200" b="1" dirty="0" smtClean="0">
                <a:solidFill>
                  <a:srgbClr val="21BDCB"/>
                </a:solidFill>
                <a:latin typeface="+mn-ea"/>
              </a:rPr>
              <a:t>\ 45,000  </a:t>
            </a:r>
            <a:r>
              <a:rPr lang="en-US" altLang="ko-KR" sz="1050" dirty="0" smtClean="0">
                <a:solidFill>
                  <a:srgbClr val="21BDCB"/>
                </a:solidFill>
                <a:latin typeface="+mn-ea"/>
                <a:ea typeface="+mn-ea"/>
              </a:rPr>
              <a:t>(¥ 252.09)</a:t>
            </a:r>
            <a:endParaRPr lang="ko-KR" altLang="en-US" sz="9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680412" y="3090543"/>
            <a:ext cx="2820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브랜드명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제조사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   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원산지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741262" y="2828545"/>
            <a:ext cx="2956271" cy="239488"/>
            <a:chOff x="3325415" y="4451871"/>
            <a:chExt cx="2956271" cy="239488"/>
          </a:xfrm>
        </p:grpSpPr>
        <p:grpSp>
          <p:nvGrpSpPr>
            <p:cNvPr id="222" name="그룹 221"/>
            <p:cNvGrpSpPr/>
            <p:nvPr/>
          </p:nvGrpSpPr>
          <p:grpSpPr>
            <a:xfrm>
              <a:off x="3910440" y="4453328"/>
              <a:ext cx="1151998" cy="227136"/>
              <a:chOff x="2381822" y="2772689"/>
              <a:chExt cx="1336785" cy="191085"/>
            </a:xfrm>
            <a:solidFill>
              <a:schemeClr val="bg2">
                <a:lumMod val="75000"/>
              </a:schemeClr>
            </a:solidFill>
          </p:grpSpPr>
          <p:sp>
            <p:nvSpPr>
              <p:cNvPr id="226" name="모서리가 둥근 직사각형 225"/>
              <p:cNvSpPr/>
              <p:nvPr/>
            </p:nvSpPr>
            <p:spPr>
              <a:xfrm>
                <a:off x="2381822" y="2772689"/>
                <a:ext cx="1336785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463538" y="2783269"/>
                <a:ext cx="1198340" cy="1683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장바구니 담기</a:t>
                </a: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5129690" y="4451871"/>
              <a:ext cx="1151996" cy="239488"/>
              <a:chOff x="3760320" y="2762413"/>
              <a:chExt cx="1193004" cy="187878"/>
            </a:xfrm>
            <a:solidFill>
              <a:schemeClr val="bg2">
                <a:lumMod val="75000"/>
              </a:schemeClr>
            </a:solidFill>
          </p:grpSpPr>
          <p:sp>
            <p:nvSpPr>
              <p:cNvPr id="224" name="모서리가 둥근 직사각형 223"/>
              <p:cNvSpPr/>
              <p:nvPr/>
            </p:nvSpPr>
            <p:spPr>
              <a:xfrm>
                <a:off x="3760320" y="2762413"/>
                <a:ext cx="1193004" cy="187878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823995" y="2771972"/>
                <a:ext cx="1081164" cy="1569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바로구매</a:t>
                </a:r>
                <a:endParaRPr lang="ko-KR" altLang="en-US" sz="700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63" name="모서리가 둥근 직사각형 262"/>
            <p:cNvSpPr/>
            <p:nvPr/>
          </p:nvSpPr>
          <p:spPr>
            <a:xfrm>
              <a:off x="3325415" y="4457551"/>
              <a:ext cx="526745" cy="213480"/>
            </a:xfrm>
            <a:prstGeom prst="round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726821" y="3375982"/>
            <a:ext cx="774560" cy="317278"/>
            <a:chOff x="2353342" y="2986867"/>
            <a:chExt cx="1226394" cy="459720"/>
          </a:xfrm>
        </p:grpSpPr>
        <p:sp>
          <p:nvSpPr>
            <p:cNvPr id="266" name="직사각형 265"/>
            <p:cNvSpPr/>
            <p:nvPr/>
          </p:nvSpPr>
          <p:spPr>
            <a:xfrm>
              <a:off x="2353342" y="2986867"/>
              <a:ext cx="1226394" cy="459720"/>
            </a:xfrm>
            <a:prstGeom prst="rect">
              <a:avLst/>
            </a:prstGeom>
            <a:ln w="3175">
              <a:solidFill>
                <a:srgbClr val="21BDCB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2442193" y="3052679"/>
              <a:ext cx="996779" cy="295460"/>
              <a:chOff x="2000599" y="3017609"/>
              <a:chExt cx="1119134" cy="322924"/>
            </a:xfrm>
          </p:grpSpPr>
          <p:pic>
            <p:nvPicPr>
              <p:cNvPr id="268" name="Picture 2" descr="qq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599" y="3019650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4" descr="we chat, wecha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146" y="3017609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6" descr="weibo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3779" y="3024577"/>
                <a:ext cx="315954" cy="315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3741262" y="2504926"/>
            <a:ext cx="2198490" cy="269102"/>
            <a:chOff x="3749725" y="2249790"/>
            <a:chExt cx="2198490" cy="26910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472240" y="3186939"/>
                <a:ext cx="608580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  <a:ea typeface="+mn-ea"/>
                  </a:rPr>
                  <a:t>상품선택</a:t>
                </a:r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5635309" y="2268794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6713" y="1522403"/>
            <a:ext cx="404874" cy="1823530"/>
            <a:chOff x="2873955" y="1261322"/>
            <a:chExt cx="404874" cy="1823530"/>
          </a:xfrm>
        </p:grpSpPr>
        <p:grpSp>
          <p:nvGrpSpPr>
            <p:cNvPr id="188" name="그룹 187"/>
            <p:cNvGrpSpPr/>
            <p:nvPr/>
          </p:nvGrpSpPr>
          <p:grpSpPr>
            <a:xfrm>
              <a:off x="2873955" y="1381150"/>
              <a:ext cx="403487" cy="378938"/>
              <a:chOff x="3978077" y="2196148"/>
              <a:chExt cx="413916" cy="453912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/>
            <p:cNvGrpSpPr/>
            <p:nvPr/>
          </p:nvGrpSpPr>
          <p:grpSpPr>
            <a:xfrm>
              <a:off x="2875342" y="1778552"/>
              <a:ext cx="403487" cy="378938"/>
              <a:chOff x="3978077" y="2196148"/>
              <a:chExt cx="413916" cy="453912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그룹 195"/>
            <p:cNvGrpSpPr/>
            <p:nvPr/>
          </p:nvGrpSpPr>
          <p:grpSpPr>
            <a:xfrm>
              <a:off x="2874052" y="2175174"/>
              <a:ext cx="403487" cy="378938"/>
              <a:chOff x="3978077" y="2196148"/>
              <a:chExt cx="413916" cy="45391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2875209" y="2573271"/>
              <a:ext cx="403487" cy="378938"/>
              <a:chOff x="3978077" y="2196148"/>
              <a:chExt cx="413916" cy="453912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갈매기형 수장 205"/>
            <p:cNvSpPr/>
            <p:nvPr/>
          </p:nvSpPr>
          <p:spPr>
            <a:xfrm rot="5400000">
              <a:off x="3021677" y="295885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  <p:sp>
          <p:nvSpPr>
            <p:cNvPr id="207" name="갈매기형 수장 206"/>
            <p:cNvSpPr/>
            <p:nvPr/>
          </p:nvSpPr>
          <p:spPr>
            <a:xfrm rot="5400000" flipH="1">
              <a:off x="3021677" y="124332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741262" y="221478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유료배송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674287" y="3557776"/>
            <a:ext cx="2285636" cy="276999"/>
            <a:chOff x="3604658" y="1611179"/>
            <a:chExt cx="2285636" cy="276999"/>
          </a:xfrm>
        </p:grpSpPr>
        <p:grpSp>
          <p:nvGrpSpPr>
            <p:cNvPr id="242" name="그룹 241"/>
            <p:cNvGrpSpPr/>
            <p:nvPr/>
          </p:nvGrpSpPr>
          <p:grpSpPr>
            <a:xfrm>
              <a:off x="4190450" y="1611179"/>
              <a:ext cx="1699844" cy="276999"/>
              <a:chOff x="2992387" y="1851270"/>
              <a:chExt cx="1699844" cy="276999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343785" y="1910999"/>
                <a:ext cx="13484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253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개의 상품평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/ 354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명의 평가 </a:t>
                </a:r>
                <a:endPara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2992387" y="1851270"/>
                <a:ext cx="458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21BDCB"/>
                    </a:solidFill>
                    <a:latin typeface="+mn-ea"/>
                    <a:ea typeface="+mn-ea"/>
                  </a:rPr>
                  <a:t>5.0 </a:t>
                </a:r>
                <a:endParaRPr lang="ko-KR" altLang="en-US" sz="1200" b="1">
                  <a:solidFill>
                    <a:srgbClr val="21BDCB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604658" y="1619498"/>
              <a:ext cx="4924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상품평점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173706" y="4912864"/>
            <a:ext cx="1445968" cy="1484661"/>
            <a:chOff x="1070396" y="3637732"/>
            <a:chExt cx="1445968" cy="1484661"/>
          </a:xfrm>
        </p:grpSpPr>
        <p:sp>
          <p:nvSpPr>
            <p:cNvPr id="130" name="TextBox 129"/>
            <p:cNvSpPr txBox="1"/>
            <p:nvPr/>
          </p:nvSpPr>
          <p:spPr>
            <a:xfrm>
              <a:off x="1070396" y="3637732"/>
              <a:ext cx="595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상품추천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33384" y="4507936"/>
              <a:ext cx="1119442" cy="589129"/>
              <a:chOff x="4199054" y="5268684"/>
              <a:chExt cx="1249910" cy="97597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4199054" y="5268684"/>
                <a:ext cx="1235361" cy="975978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4210454" y="5599675"/>
                <a:ext cx="868779" cy="560864"/>
                <a:chOff x="4278190" y="5633543"/>
                <a:chExt cx="868779" cy="560864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278190" y="5633543"/>
                  <a:ext cx="868779" cy="560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900" b="1" dirty="0" smtClean="0">
                      <a:solidFill>
                        <a:srgbClr val="21BDCB"/>
                      </a:solidFill>
                      <a:latin typeface="+mn-ea"/>
                    </a:rPr>
                    <a:t>\  12000 </a:t>
                  </a:r>
                </a:p>
                <a:p>
                  <a:pPr algn="l"/>
                  <a:r>
                    <a:rPr lang="en-US" altLang="ko-KR" sz="7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(¥ 600.00)</a:t>
                  </a:r>
                  <a:endParaRPr lang="ko-KR" altLang="en-US" sz="500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4830101" y="5814498"/>
                  <a:ext cx="312059" cy="356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+mj-lt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b="1">
                      <a:solidFill>
                        <a:schemeClr val="bg1"/>
                      </a:solidFill>
                      <a:latin typeface="+mj-lt"/>
                      <a:ea typeface="바탕" panose="02030600000101010101" pitchFamily="18" charset="-127"/>
                    </a:rPr>
                    <a:t>折</a:t>
                  </a:r>
                  <a:endParaRPr lang="ko-KR" altLang="en-US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4202885" y="5311770"/>
                <a:ext cx="1246079" cy="35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라네즈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]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워터에센스</a:t>
                </a:r>
                <a:endPara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242500" y="3855632"/>
              <a:ext cx="1051907" cy="607707"/>
              <a:chOff x="1952865" y="5327699"/>
              <a:chExt cx="1442939" cy="12356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952865" y="5327699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952865" y="5327699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1952865" y="5372033"/>
                <a:ext cx="1442939" cy="1191323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227780" y="5625018"/>
                <a:ext cx="866806" cy="688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추천 상품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pic>
          <p:nvPicPr>
            <p:cNvPr id="133" name="Picture 2" descr="curso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2341859" y="4907004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그룹 147"/>
          <p:cNvGrpSpPr/>
          <p:nvPr/>
        </p:nvGrpSpPr>
        <p:grpSpPr>
          <a:xfrm>
            <a:off x="5288948" y="4333021"/>
            <a:ext cx="1287506" cy="399449"/>
            <a:chOff x="7722593" y="3724014"/>
            <a:chExt cx="1606658" cy="440207"/>
          </a:xfrm>
        </p:grpSpPr>
        <p:sp>
          <p:nvSpPr>
            <p:cNvPr id="149" name="직사각형 148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22920" y="3766402"/>
              <a:ext cx="956016" cy="19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19058" y="3910304"/>
              <a:ext cx="1210193" cy="244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pic>
          <p:nvPicPr>
            <p:cNvPr id="152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그룹 152"/>
          <p:cNvGrpSpPr/>
          <p:nvPr/>
        </p:nvGrpSpPr>
        <p:grpSpPr>
          <a:xfrm>
            <a:off x="476370" y="3810930"/>
            <a:ext cx="6511285" cy="2540038"/>
            <a:chOff x="2643938" y="3762201"/>
            <a:chExt cx="6511285" cy="2540038"/>
          </a:xfrm>
        </p:grpSpPr>
        <p:sp>
          <p:nvSpPr>
            <p:cNvPr id="154" name="TextBox 153"/>
            <p:cNvSpPr txBox="1"/>
            <p:nvPr/>
          </p:nvSpPr>
          <p:spPr>
            <a:xfrm>
              <a:off x="2889723" y="3810235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상품상세정보</a:t>
              </a: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3868086" y="3870552"/>
              <a:ext cx="984340" cy="215444"/>
              <a:chOff x="3326118" y="4402610"/>
              <a:chExt cx="984340" cy="215444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3426883" y="4402610"/>
                <a:ext cx="8835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상품평</a:t>
                </a:r>
                <a:r>
                  <a:rPr lang="ko-KR" altLang="en-US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(232</a:t>
                </a:r>
                <a:r>
                  <a:rPr lang="ko-KR" altLang="en-US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개</a:t>
                </a:r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)</a:t>
                </a:r>
                <a:endPara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95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26118" y="4413568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6" name="직선 연결선 155"/>
            <p:cNvCxnSpPr/>
            <p:nvPr/>
          </p:nvCxnSpPr>
          <p:spPr>
            <a:xfrm>
              <a:off x="2865981" y="4098190"/>
              <a:ext cx="867819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2679315" y="4098190"/>
              <a:ext cx="6475908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그룹 158"/>
            <p:cNvGrpSpPr/>
            <p:nvPr/>
          </p:nvGrpSpPr>
          <p:grpSpPr>
            <a:xfrm>
              <a:off x="5042759" y="3886782"/>
              <a:ext cx="982738" cy="215444"/>
              <a:chOff x="3744142" y="4418195"/>
              <a:chExt cx="982738" cy="215444"/>
            </a:xfrm>
          </p:grpSpPr>
          <p:sp>
            <p:nvSpPr>
              <p:cNvPr id="292" name="TextBox 291"/>
              <p:cNvSpPr txBox="1"/>
              <p:nvPr/>
            </p:nvSpPr>
            <p:spPr>
              <a:xfrm>
                <a:off x="3844907" y="4418195"/>
                <a:ext cx="8819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배송</a:t>
                </a:r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환불 정책</a:t>
                </a:r>
                <a:endPara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93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44142" y="4429153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1" name="직선 연결선 160"/>
            <p:cNvCxnSpPr/>
            <p:nvPr/>
          </p:nvCxnSpPr>
          <p:spPr>
            <a:xfrm flipV="1">
              <a:off x="2927043" y="6286256"/>
              <a:ext cx="3960744" cy="15983"/>
            </a:xfrm>
            <a:prstGeom prst="line">
              <a:avLst/>
            </a:prstGeom>
            <a:ln>
              <a:solidFill>
                <a:srgbClr val="BFBFB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V="1">
              <a:off x="2944799" y="5974008"/>
              <a:ext cx="3960744" cy="15983"/>
            </a:xfrm>
            <a:prstGeom prst="line">
              <a:avLst/>
            </a:prstGeom>
            <a:ln>
              <a:solidFill>
                <a:srgbClr val="BFBFB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그룹 279"/>
            <p:cNvGrpSpPr/>
            <p:nvPr/>
          </p:nvGrpSpPr>
          <p:grpSpPr>
            <a:xfrm>
              <a:off x="3003497" y="5710697"/>
              <a:ext cx="593208" cy="215444"/>
              <a:chOff x="2176713" y="4367453"/>
              <a:chExt cx="593208" cy="215444"/>
            </a:xfrm>
          </p:grpSpPr>
          <p:sp>
            <p:nvSpPr>
              <p:cNvPr id="287" name="TextBox 286"/>
              <p:cNvSpPr txBox="1"/>
              <p:nvPr/>
            </p:nvSpPr>
            <p:spPr>
              <a:xfrm>
                <a:off x="2277478" y="4367453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err="1" smtClean="0">
                    <a:solidFill>
                      <a:srgbClr val="21BDCB"/>
                    </a:solidFill>
                    <a:latin typeface="+mn-ea"/>
                    <a:ea typeface="+mn-ea"/>
                  </a:rPr>
                  <a:t>상품평</a:t>
                </a:r>
                <a:endPara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88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6713" y="4378411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그룹 215"/>
            <p:cNvGrpSpPr/>
            <p:nvPr/>
          </p:nvGrpSpPr>
          <p:grpSpPr>
            <a:xfrm>
              <a:off x="3003497" y="6066777"/>
              <a:ext cx="982738" cy="215444"/>
              <a:chOff x="1410991" y="4384333"/>
              <a:chExt cx="982738" cy="215444"/>
            </a:xfrm>
          </p:grpSpPr>
          <p:sp>
            <p:nvSpPr>
              <p:cNvPr id="249" name="TextBox 248"/>
              <p:cNvSpPr txBox="1"/>
              <p:nvPr/>
            </p:nvSpPr>
            <p:spPr>
              <a:xfrm>
                <a:off x="1511756" y="4384333"/>
                <a:ext cx="8819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b="1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배송</a:t>
                </a:r>
                <a:r>
                  <a:rPr lang="en-US" altLang="ko-KR" b="1" dirty="0" smtClean="0">
                    <a:solidFill>
                      <a:srgbClr val="21BDCB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b="1" smtClean="0">
                    <a:solidFill>
                      <a:srgbClr val="21BDCB"/>
                    </a:solidFill>
                    <a:latin typeface="+mn-ea"/>
                    <a:ea typeface="+mn-ea"/>
                  </a:rPr>
                  <a:t>환불 정책</a:t>
                </a:r>
                <a:endPara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50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10991" y="4395291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6" name="직사각형 165"/>
            <p:cNvSpPr/>
            <p:nvPr/>
          </p:nvSpPr>
          <p:spPr>
            <a:xfrm>
              <a:off x="2916401" y="4192451"/>
              <a:ext cx="4027338" cy="1379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15475" y="4766365"/>
              <a:ext cx="9989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상품상세 정보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643938" y="3762201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96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73" y="6943064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직선 연결선 296"/>
          <p:cNvCxnSpPr/>
          <p:nvPr/>
        </p:nvCxnSpPr>
        <p:spPr>
          <a:xfrm>
            <a:off x="6980515" y="5645720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4979743" y="4207150"/>
            <a:ext cx="1841589" cy="2971017"/>
          </a:xfrm>
          <a:prstGeom prst="roundRect">
            <a:avLst>
              <a:gd name="adj" fmla="val 5634"/>
            </a:avLst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Picture 2" descr="down, scroll, up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48" y="5794177"/>
            <a:ext cx="326259" cy="3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" name="그룹 306"/>
          <p:cNvGrpSpPr/>
          <p:nvPr/>
        </p:nvGrpSpPr>
        <p:grpSpPr>
          <a:xfrm>
            <a:off x="4878937" y="4206022"/>
            <a:ext cx="243977" cy="215444"/>
            <a:chOff x="-248315" y="4804569"/>
            <a:chExt cx="243977" cy="215444"/>
          </a:xfrm>
        </p:grpSpPr>
        <p:sp>
          <p:nvSpPr>
            <p:cNvPr id="308" name="타원형 설명선 30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-248315" y="480456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5317752" y="2135047"/>
            <a:ext cx="303288" cy="215444"/>
            <a:chOff x="-277970" y="4804569"/>
            <a:chExt cx="303288" cy="215444"/>
          </a:xfrm>
        </p:grpSpPr>
        <p:sp>
          <p:nvSpPr>
            <p:cNvPr id="311" name="타원형 설명선 310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-70330"/>
                <a:gd name="adj2" fmla="val 60179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4849282" y="5871498"/>
            <a:ext cx="303288" cy="215444"/>
            <a:chOff x="-277970" y="4804569"/>
            <a:chExt cx="303288" cy="215444"/>
          </a:xfrm>
        </p:grpSpPr>
        <p:sp>
          <p:nvSpPr>
            <p:cNvPr id="314" name="타원형 설명선 313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-277970" y="4804569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6051363" y="251949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Size chart</a:t>
            </a:r>
            <a:endParaRPr lang="ko-KR" altLang="en-US" sz="700" u="sng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타원형 설명선 55"/>
          <p:cNvSpPr/>
          <p:nvPr/>
        </p:nvSpPr>
        <p:spPr bwMode="auto">
          <a:xfrm>
            <a:off x="3426163" y="1614864"/>
            <a:ext cx="180000" cy="180000"/>
          </a:xfrm>
          <a:prstGeom prst="wedgeEllipseCallout">
            <a:avLst>
              <a:gd name="adj1" fmla="val 4194"/>
              <a:gd name="adj2" fmla="val 48567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타원형 설명선 56"/>
          <p:cNvSpPr/>
          <p:nvPr/>
        </p:nvSpPr>
        <p:spPr bwMode="auto">
          <a:xfrm>
            <a:off x="3416943" y="235947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타원형 설명선 57"/>
          <p:cNvSpPr/>
          <p:nvPr/>
        </p:nvSpPr>
        <p:spPr bwMode="auto">
          <a:xfrm>
            <a:off x="3416943" y="276321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1" name="타원형 설명선 60"/>
          <p:cNvSpPr/>
          <p:nvPr/>
        </p:nvSpPr>
        <p:spPr bwMode="auto">
          <a:xfrm>
            <a:off x="3416943" y="33851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3" name="타원형 설명선 62"/>
          <p:cNvSpPr/>
          <p:nvPr/>
        </p:nvSpPr>
        <p:spPr bwMode="auto">
          <a:xfrm>
            <a:off x="1409198" y="34042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5" name="타원형 설명선 64"/>
          <p:cNvSpPr/>
          <p:nvPr/>
        </p:nvSpPr>
        <p:spPr bwMode="auto">
          <a:xfrm>
            <a:off x="515883" y="384670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60" name="포인트가 8개인 별 159"/>
          <p:cNvSpPr/>
          <p:nvPr/>
        </p:nvSpPr>
        <p:spPr>
          <a:xfrm>
            <a:off x="5373250" y="6467713"/>
            <a:ext cx="1024467" cy="8908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배송일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지정가능</a:t>
            </a:r>
            <a:endParaRPr lang="en-US" altLang="ko-KR" b="1" dirty="0" smtClean="0"/>
          </a:p>
          <a:p>
            <a:pPr algn="ctr"/>
            <a:r>
              <a:rPr lang="ko-KR" altLang="en-US" b="1" smtClean="0"/>
              <a:t>상품배지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5822" y="1198070"/>
            <a:ext cx="1632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트렌디한국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Beauty</a:t>
            </a:r>
            <a:r>
              <a:rPr lang="ko-KR" altLang="en-US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en-US" altLang="ko-KR" dirty="0" err="1" smtClean="0">
                <a:latin typeface="+mn-ea"/>
                <a:ea typeface="+mn-ea"/>
              </a:rPr>
              <a:t>Parfum</a:t>
            </a:r>
            <a:endParaRPr lang="ko-KR" altLang="en-US" dirty="0" smtClean="0">
              <a:latin typeface="+mn-ea"/>
              <a:ea typeface="+mn-ea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164" name="직사각형 163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타원형 설명선 171"/>
          <p:cNvSpPr/>
          <p:nvPr/>
        </p:nvSpPr>
        <p:spPr bwMode="auto">
          <a:xfrm>
            <a:off x="78704" y="14516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481918" y="989840"/>
            <a:ext cx="153082" cy="15316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73" name="Picture 24" descr="close, delete, remov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63" y="1216162"/>
            <a:ext cx="179259" cy="1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pic>
        <p:nvPicPr>
          <p:cNvPr id="1026" name="Picture 2" descr="arrow, back, circl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1011" y="1214339"/>
            <a:ext cx="179577" cy="1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모서리가 둥근 직사각형 173"/>
          <p:cNvSpPr/>
          <p:nvPr/>
        </p:nvSpPr>
        <p:spPr>
          <a:xfrm>
            <a:off x="4320235" y="2225614"/>
            <a:ext cx="968713" cy="214023"/>
          </a:xfrm>
          <a:prstGeom prst="roundRect">
            <a:avLst/>
          </a:prstGeom>
          <a:solidFill>
            <a:schemeClr val="bg1"/>
          </a:solidFill>
          <a:ln w="6350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CBCB3"/>
                </a:solidFill>
              </a:rPr>
              <a:t>호텔배송 적용상품 </a:t>
            </a:r>
            <a:endParaRPr lang="ko-KR" altLang="en-US" sz="700" dirty="0">
              <a:solidFill>
                <a:srgbClr val="2CBCB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0140" y="285007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smtClean="0">
                <a:latin typeface="+mn-ea"/>
                <a:ea typeface="+mn-ea"/>
              </a:rPr>
              <a:t>위시리스트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39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옵션선택 전 상품 상세 정보 영역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056"/>
              </p:ext>
            </p:extLst>
          </p:nvPr>
        </p:nvGraphicFramePr>
        <p:xfrm>
          <a:off x="7265893" y="38788"/>
          <a:ext cx="2571367" cy="66319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상세 페이지 마우스 스크롤 내림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상단 정보 </a:t>
                      </a:r>
                      <a:r>
                        <a:rPr lang="ko-KR" altLang="en-US" sz="800" dirty="0" err="1" smtClean="0"/>
                        <a:t>탭영역</a:t>
                      </a:r>
                      <a:r>
                        <a:rPr lang="ko-KR" altLang="en-US" sz="800" dirty="0" smtClean="0"/>
                        <a:t> 상단고정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이후 영역 </a:t>
                      </a:r>
                      <a:r>
                        <a:rPr lang="ko-KR" altLang="en-US" sz="800" dirty="0" err="1" smtClean="0"/>
                        <a:t>부터</a:t>
                      </a:r>
                      <a:r>
                        <a:rPr lang="ko-KR" altLang="en-US" sz="800" dirty="0" smtClean="0"/>
                        <a:t> 스크롤 다운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정보 </a:t>
                      </a:r>
                      <a:r>
                        <a:rPr lang="ko-KR" altLang="en-US" sz="800" dirty="0" err="1" smtClean="0"/>
                        <a:t>탭영역</a:t>
                      </a:r>
                      <a:r>
                        <a:rPr lang="ko-KR" altLang="en-US" sz="800" dirty="0" smtClean="0"/>
                        <a:t> 상단 고정시점 구매 </a:t>
                      </a:r>
                      <a:r>
                        <a:rPr lang="ko-KR" altLang="en-US" sz="800" dirty="0" err="1" smtClean="0"/>
                        <a:t>매뉴</a:t>
                      </a:r>
                      <a:r>
                        <a:rPr lang="ko-KR" altLang="en-US" sz="800" dirty="0" smtClean="0"/>
                        <a:t> 생성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담기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장바구니담기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바로구매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 상세 정보 장 구성내용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대표이미지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추가이미지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=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smtClean="0"/>
                        <a:t>이미지선택 </a:t>
                      </a:r>
                      <a:r>
                        <a:rPr lang="en-US" altLang="ko-KR" sz="800" b="1" dirty="0" smtClean="0"/>
                        <a:t>; </a:t>
                      </a:r>
                      <a:r>
                        <a:rPr lang="ko-KR" altLang="en-US" sz="800" b="1" smtClean="0"/>
                        <a:t>확대 창 팝업</a:t>
                      </a:r>
                      <a:endParaRPr lang="en-US" altLang="ko-KR" sz="8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가격정보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기본가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할인가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한화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위안화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할인적용율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무료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유료 배송 상태 알림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옵션 선택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옵션 선택 시 추가옵션 창 생성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사이즈 차트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상품 정보 차트 상세보기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다음페이지 계속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담기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dirty="0" smtClean="0"/>
                        <a:t>담기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바로구매 선택 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제조사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브랜드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원산지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상품평점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리뷰개수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평가인원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평점 선택 시 </a:t>
                      </a: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이동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공유하기 </a:t>
                      </a:r>
                      <a:r>
                        <a:rPr lang="en-US" altLang="ko-KR" sz="800" dirty="0" smtClean="0"/>
                        <a:t>( </a:t>
                      </a:r>
                      <a:r>
                        <a:rPr lang="ko-KR" altLang="en-US" sz="800" smtClean="0"/>
                        <a:t>연동 </a:t>
                      </a:r>
                      <a:r>
                        <a:rPr lang="en-US" altLang="ko-KR" sz="800" dirty="0" smtClean="0"/>
                        <a:t>SNS </a:t>
                      </a:r>
                      <a:r>
                        <a:rPr lang="ko-KR" altLang="en-US" sz="800" smtClean="0"/>
                        <a:t>노출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상품정보</a:t>
                      </a:r>
                      <a:r>
                        <a:rPr lang="ko-KR" altLang="en-US" sz="800" baseline="0" dirty="0" smtClean="0"/>
                        <a:t> 정렬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(tab</a:t>
                      </a:r>
                      <a:r>
                        <a:rPr lang="ko-KR" altLang="en-US" sz="800" smtClean="0"/>
                        <a:t> 형태 노출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smtClean="0"/>
                        <a:t>선택시 해당 영역 바로가기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aseline="0" dirty="0" smtClean="0"/>
                        <a:t>정보 구성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상세정보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상품평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배송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환불 정책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오늘의 환율 정보 표시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호텔 배송상품 안내 이미지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관련 상품 추천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 이미지 마우스 오버 시점 정보 노출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9~12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영역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윙 배너 형태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2" name="그룹 211"/>
          <p:cNvGrpSpPr/>
          <p:nvPr/>
        </p:nvGrpSpPr>
        <p:grpSpPr>
          <a:xfrm>
            <a:off x="191920" y="1544519"/>
            <a:ext cx="181422" cy="90264"/>
            <a:chOff x="928668" y="3820162"/>
            <a:chExt cx="108075" cy="82975"/>
          </a:xfrm>
        </p:grpSpPr>
        <p:cxnSp>
          <p:nvCxnSpPr>
            <p:cNvPr id="217" name="직선 연결선 216"/>
            <p:cNvCxnSpPr/>
            <p:nvPr/>
          </p:nvCxnSpPr>
          <p:spPr>
            <a:xfrm>
              <a:off x="928668" y="3820162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928743" y="3860802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928743" y="3903137"/>
              <a:ext cx="108000" cy="0"/>
            </a:xfrm>
            <a:prstGeom prst="line">
              <a:avLst/>
            </a:prstGeom>
            <a:ln w="28575">
              <a:solidFill>
                <a:srgbClr val="2CBC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/>
          <p:cNvSpPr/>
          <p:nvPr/>
        </p:nvSpPr>
        <p:spPr>
          <a:xfrm>
            <a:off x="93720" y="1098729"/>
            <a:ext cx="7079974" cy="57322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5241199" y="3436303"/>
            <a:ext cx="1445968" cy="1484661"/>
            <a:chOff x="1070396" y="3637732"/>
            <a:chExt cx="1445968" cy="1484661"/>
          </a:xfrm>
        </p:grpSpPr>
        <p:sp>
          <p:nvSpPr>
            <p:cNvPr id="130" name="TextBox 129"/>
            <p:cNvSpPr txBox="1"/>
            <p:nvPr/>
          </p:nvSpPr>
          <p:spPr>
            <a:xfrm>
              <a:off x="1070396" y="3637732"/>
              <a:ext cx="595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상품추천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33384" y="4507936"/>
              <a:ext cx="1119442" cy="589129"/>
              <a:chOff x="4199054" y="5268684"/>
              <a:chExt cx="1249910" cy="97597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4199054" y="5268684"/>
                <a:ext cx="1235361" cy="975978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4210454" y="5599675"/>
                <a:ext cx="868779" cy="560864"/>
                <a:chOff x="4278190" y="5633543"/>
                <a:chExt cx="868779" cy="560864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278190" y="5633543"/>
                  <a:ext cx="868779" cy="560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900" b="1" dirty="0" smtClean="0">
                      <a:solidFill>
                        <a:srgbClr val="21BDCB"/>
                      </a:solidFill>
                      <a:latin typeface="+mn-ea"/>
                    </a:rPr>
                    <a:t>\  12000 </a:t>
                  </a:r>
                </a:p>
                <a:p>
                  <a:pPr algn="l"/>
                  <a:r>
                    <a:rPr lang="en-US" altLang="ko-KR" sz="7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(¥ 600.00)</a:t>
                  </a:r>
                  <a:endParaRPr lang="ko-KR" altLang="en-US" sz="500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4830101" y="5814498"/>
                  <a:ext cx="312059" cy="356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+mj-lt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b="1">
                      <a:solidFill>
                        <a:schemeClr val="bg1"/>
                      </a:solidFill>
                      <a:latin typeface="+mj-lt"/>
                      <a:ea typeface="바탕" panose="02030600000101010101" pitchFamily="18" charset="-127"/>
                    </a:rPr>
                    <a:t>折</a:t>
                  </a:r>
                  <a:endParaRPr lang="ko-KR" altLang="en-US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4202885" y="5311770"/>
                <a:ext cx="1246079" cy="35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라네즈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]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워터에센스</a:t>
                </a:r>
                <a:endPara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242500" y="3855632"/>
              <a:ext cx="1051907" cy="607707"/>
              <a:chOff x="1952865" y="5327699"/>
              <a:chExt cx="1442939" cy="12356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952865" y="5327699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952865" y="5327699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1952865" y="5372033"/>
                <a:ext cx="1442939" cy="1191323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227780" y="5625018"/>
                <a:ext cx="866806" cy="688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추천 상품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pic>
          <p:nvPicPr>
            <p:cNvPr id="133" name="Picture 2" descr="curso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2341859" y="4907004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5159517" y="2611739"/>
            <a:ext cx="1582558" cy="742394"/>
            <a:chOff x="3978077" y="2196148"/>
            <a:chExt cx="413916" cy="453912"/>
          </a:xfrm>
        </p:grpSpPr>
        <p:sp>
          <p:nvSpPr>
            <p:cNvPr id="144" name="직사각형 143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339749" y="2745490"/>
            <a:ext cx="11721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호텔배송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적용 상품 이미지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5334468" y="2050490"/>
            <a:ext cx="1287506" cy="399449"/>
            <a:chOff x="7722593" y="3724014"/>
            <a:chExt cx="1606658" cy="440207"/>
          </a:xfrm>
        </p:grpSpPr>
        <p:sp>
          <p:nvSpPr>
            <p:cNvPr id="149" name="직사각형 148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22920" y="3766402"/>
              <a:ext cx="956016" cy="19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19058" y="3910304"/>
              <a:ext cx="1210193" cy="244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pic>
          <p:nvPicPr>
            <p:cNvPr id="152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4" name="TextBox 153"/>
          <p:cNvSpPr txBox="1"/>
          <p:nvPr/>
        </p:nvSpPr>
        <p:spPr>
          <a:xfrm>
            <a:off x="744731" y="113820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1BDCB"/>
                </a:solidFill>
                <a:latin typeface="+mn-ea"/>
                <a:ea typeface="+mn-ea"/>
              </a:rPr>
              <a:t>상품상세정보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1723094" y="1198517"/>
            <a:ext cx="947472" cy="215444"/>
            <a:chOff x="3326118" y="4402610"/>
            <a:chExt cx="947472" cy="215444"/>
          </a:xfrm>
        </p:grpSpPr>
        <p:sp>
          <p:nvSpPr>
            <p:cNvPr id="294" name="TextBox 293"/>
            <p:cNvSpPr txBox="1"/>
            <p:nvPr/>
          </p:nvSpPr>
          <p:spPr>
            <a:xfrm>
              <a:off x="3426883" y="4402610"/>
              <a:ext cx="8467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상품평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(234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개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95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6" name="직선 연결선 155"/>
          <p:cNvCxnSpPr/>
          <p:nvPr/>
        </p:nvCxnSpPr>
        <p:spPr>
          <a:xfrm>
            <a:off x="720989" y="1426155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98946" y="1426155"/>
            <a:ext cx="6508586" cy="2548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2785078" y="1191624"/>
            <a:ext cx="982738" cy="215444"/>
            <a:chOff x="3326118" y="4402610"/>
            <a:chExt cx="982738" cy="215444"/>
          </a:xfrm>
        </p:grpSpPr>
        <p:sp>
          <p:nvSpPr>
            <p:cNvPr id="292" name="TextBox 291"/>
            <p:cNvSpPr txBox="1"/>
            <p:nvPr/>
          </p:nvSpPr>
          <p:spPr>
            <a:xfrm>
              <a:off x="3426883" y="4402610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배송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환불 정책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93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직사각형 165"/>
          <p:cNvSpPr/>
          <p:nvPr/>
        </p:nvSpPr>
        <p:spPr>
          <a:xfrm>
            <a:off x="771409" y="1520416"/>
            <a:ext cx="4027338" cy="488885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2270483" y="2094330"/>
            <a:ext cx="9989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상품상세 정보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498946" y="1090166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11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6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93" y="4660533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직선 연결선 296"/>
          <p:cNvCxnSpPr/>
          <p:nvPr/>
        </p:nvCxnSpPr>
        <p:spPr>
          <a:xfrm>
            <a:off x="7007774" y="1827961"/>
            <a:ext cx="0" cy="2688613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5025263" y="1924619"/>
            <a:ext cx="1841589" cy="2971017"/>
          </a:xfrm>
          <a:prstGeom prst="roundRect">
            <a:avLst>
              <a:gd name="adj" fmla="val 5634"/>
            </a:avLst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Picture 2" descr="down, scroll, u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68" y="3511646"/>
            <a:ext cx="326259" cy="3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" name="그룹 306"/>
          <p:cNvGrpSpPr/>
          <p:nvPr/>
        </p:nvGrpSpPr>
        <p:grpSpPr>
          <a:xfrm>
            <a:off x="4949858" y="1940425"/>
            <a:ext cx="243977" cy="215444"/>
            <a:chOff x="-248315" y="4804569"/>
            <a:chExt cx="243977" cy="215444"/>
          </a:xfrm>
        </p:grpSpPr>
        <p:sp>
          <p:nvSpPr>
            <p:cNvPr id="308" name="타원형 설명선 30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-248315" y="480456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665134" y="6310108"/>
            <a:ext cx="243978" cy="215444"/>
            <a:chOff x="-248316" y="4804569"/>
            <a:chExt cx="243978" cy="215444"/>
          </a:xfrm>
        </p:grpSpPr>
        <p:sp>
          <p:nvSpPr>
            <p:cNvPr id="314" name="타원형 설명선 313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-248316" y="4804569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5" name="타원형 설명선 64"/>
          <p:cNvSpPr/>
          <p:nvPr/>
        </p:nvSpPr>
        <p:spPr bwMode="auto">
          <a:xfrm>
            <a:off x="630989" y="169645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60" name="포인트가 8개인 별 159"/>
          <p:cNvSpPr/>
          <p:nvPr/>
        </p:nvSpPr>
        <p:spPr>
          <a:xfrm>
            <a:off x="5427022" y="5157792"/>
            <a:ext cx="1024467" cy="8908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배송일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지정가능</a:t>
            </a:r>
            <a:endParaRPr lang="en-US" altLang="ko-KR" b="1" dirty="0" smtClean="0"/>
          </a:p>
          <a:p>
            <a:pPr algn="ctr"/>
            <a:r>
              <a:rPr lang="ko-KR" altLang="en-US" b="1" smtClean="0"/>
              <a:t>상품배지</a:t>
            </a:r>
            <a:endParaRPr lang="ko-KR" altLang="en-US" b="1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164" name="직사각형 163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타원형 설명선 171"/>
          <p:cNvSpPr/>
          <p:nvPr/>
        </p:nvSpPr>
        <p:spPr bwMode="auto">
          <a:xfrm>
            <a:off x="245998" y="11031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4560506" y="906339"/>
            <a:ext cx="169989" cy="179671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5816" y="649745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상품평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75" name="Picture 4" descr="bubble, chat, comment, message, review, tal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5051" y="6508409"/>
            <a:ext cx="174738" cy="1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직선 연결선 175"/>
          <p:cNvCxnSpPr/>
          <p:nvPr/>
        </p:nvCxnSpPr>
        <p:spPr>
          <a:xfrm flipV="1">
            <a:off x="918092" y="6749247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257234" y="1190726"/>
            <a:ext cx="671672" cy="200055"/>
          </a:xfrm>
          <a:prstGeom prst="rect">
            <a:avLst/>
          </a:prstGeom>
          <a:solidFill>
            <a:srgbClr val="22BE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바로구매</a:t>
            </a:r>
            <a:endParaRPr lang="ko-KR" altLang="en-US" sz="7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38495" y="1190726"/>
            <a:ext cx="671672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장바구니담기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730495" y="1190499"/>
            <a:ext cx="773533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위시리스트담기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8433" y="1125939"/>
            <a:ext cx="0" cy="3256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모서리가 둥근 직사각형 203"/>
          <p:cNvSpPr/>
          <p:nvPr/>
        </p:nvSpPr>
        <p:spPr>
          <a:xfrm>
            <a:off x="4644362" y="1085864"/>
            <a:ext cx="2436118" cy="398691"/>
          </a:xfrm>
          <a:prstGeom prst="roundRect">
            <a:avLst>
              <a:gd name="adj" fmla="val 7633"/>
            </a:avLst>
          </a:pr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88433" y="1471934"/>
            <a:ext cx="0" cy="5359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형 설명선 207"/>
          <p:cNvSpPr/>
          <p:nvPr/>
        </p:nvSpPr>
        <p:spPr bwMode="auto">
          <a:xfrm>
            <a:off x="227988" y="198817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9" name="타원형 설명선 208"/>
          <p:cNvSpPr/>
          <p:nvPr/>
        </p:nvSpPr>
        <p:spPr bwMode="auto">
          <a:xfrm>
            <a:off x="6751855" y="170371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8846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상세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상품평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23177"/>
              </p:ext>
            </p:extLst>
          </p:nvPr>
        </p:nvGraphicFramePr>
        <p:xfrm>
          <a:off x="7265893" y="21854"/>
          <a:ext cx="2640107" cy="66978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201"/>
                <a:gridCol w="2248906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리스트 페이지 접힘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상세정보에서 스크롤 내림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Or</a:t>
                      </a:r>
                      <a:r>
                        <a:rPr lang="ko-KR" altLang="en-US" sz="800" smtClean="0"/>
                        <a:t> 상단 상품 정보의 상품평점 선택</a:t>
                      </a:r>
                      <a:r>
                        <a:rPr lang="ko-KR" altLang="en-US" sz="800" baseline="0" smtClean="0"/>
                        <a:t> 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Or</a:t>
                      </a:r>
                      <a:r>
                        <a:rPr lang="ko-KR" altLang="en-US" sz="800" baseline="0" smtClean="0"/>
                        <a:t> 상품평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탭 선택 시 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영역 이동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노출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현재 등록된</a:t>
                      </a:r>
                      <a:r>
                        <a:rPr lang="ko-KR" altLang="en-US" sz="800" baseline="0" dirty="0" smtClean="0"/>
                        <a:t> 상품전체 평점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전체 상품 평개수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상품 평점 등록자 수 노출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리뷰보기 디폴트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전체 개수표시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/>
                        <a:t>최근등록순</a:t>
                      </a:r>
                      <a:r>
                        <a:rPr lang="ko-KR" altLang="en-US" sz="800" dirty="0" smtClean="0"/>
                        <a:t> 우선 노출 디폴트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/>
                        <a:t>최고평가순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err="1" smtClean="0"/>
                        <a:t>최저평가순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보기 정렬 선택 지원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노출 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좋음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중간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나쁨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사용자 선택한 평가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등록이미지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이미지 있는 경우만 노출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상품평 내용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사용자 닉네임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상품평 등록일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노출 페이지 기준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페이지당 노출리뷰개수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smtClean="0"/>
                        <a:t>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노출 페이지 수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smtClean="0"/>
                        <a:t>페이지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노출 페이지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smtClean="0"/>
                        <a:t>페이지 이상경우 페이지 표시 정의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</a:t>
                      </a:r>
                      <a:r>
                        <a:rPr lang="ko-KR" altLang="en-US" sz="800" dirty="0" smtClean="0"/>
                        <a:t> 하단으로 배송환불 정책 </a:t>
                      </a:r>
                      <a:r>
                        <a:rPr lang="ko-KR" altLang="en-US" sz="800" dirty="0" err="1" smtClean="0"/>
                        <a:t>역역</a:t>
                      </a:r>
                      <a:r>
                        <a:rPr lang="ko-KR" altLang="en-US" sz="800" dirty="0" smtClean="0"/>
                        <a:t> 이동 </a:t>
                      </a:r>
                      <a:r>
                        <a:rPr lang="ko-KR" altLang="en-US" sz="800" dirty="0" err="1" smtClean="0"/>
                        <a:t>탭노출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스크롤 내림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탭선택 시 배송환불정책 내용 표시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우측 </a:t>
                      </a:r>
                      <a:r>
                        <a:rPr lang="ko-KR" altLang="en-US" sz="800" dirty="0" err="1" smtClean="0"/>
                        <a:t>윙배너</a:t>
                      </a:r>
                      <a:r>
                        <a:rPr lang="ko-KR" altLang="en-US" sz="800" dirty="0" smtClean="0"/>
                        <a:t> 노출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09" name="그룹 208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211" name="직사각형 210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17" name="직선 연결선 21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직사각형 219"/>
          <p:cNvSpPr/>
          <p:nvPr/>
        </p:nvSpPr>
        <p:spPr>
          <a:xfrm>
            <a:off x="466154" y="1098729"/>
            <a:ext cx="6707540" cy="57322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5236160" y="2887358"/>
            <a:ext cx="1445968" cy="1484661"/>
            <a:chOff x="1070396" y="3637732"/>
            <a:chExt cx="1445968" cy="1484661"/>
          </a:xfrm>
        </p:grpSpPr>
        <p:sp>
          <p:nvSpPr>
            <p:cNvPr id="130" name="TextBox 129"/>
            <p:cNvSpPr txBox="1"/>
            <p:nvPr/>
          </p:nvSpPr>
          <p:spPr>
            <a:xfrm>
              <a:off x="1070396" y="3637732"/>
              <a:ext cx="595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상품추천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33384" y="4507936"/>
              <a:ext cx="1119442" cy="589129"/>
              <a:chOff x="4199054" y="5268684"/>
              <a:chExt cx="1249910" cy="97597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4199054" y="5268684"/>
                <a:ext cx="1235361" cy="975978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4210454" y="5599675"/>
                <a:ext cx="868779" cy="560864"/>
                <a:chOff x="4278190" y="5633543"/>
                <a:chExt cx="868779" cy="560864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278190" y="5633543"/>
                  <a:ext cx="868779" cy="560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900" b="1" dirty="0" smtClean="0">
                      <a:solidFill>
                        <a:srgbClr val="21BDCB"/>
                      </a:solidFill>
                      <a:latin typeface="+mn-ea"/>
                    </a:rPr>
                    <a:t>\  12000 </a:t>
                  </a:r>
                </a:p>
                <a:p>
                  <a:pPr algn="l"/>
                  <a:r>
                    <a:rPr lang="en-US" altLang="ko-KR" sz="7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(¥ 600.00)</a:t>
                  </a:r>
                  <a:endParaRPr lang="ko-KR" altLang="en-US" sz="500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4830101" y="5814498"/>
                  <a:ext cx="312059" cy="356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+mj-lt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b="1">
                      <a:solidFill>
                        <a:schemeClr val="bg1"/>
                      </a:solidFill>
                      <a:latin typeface="+mj-lt"/>
                      <a:ea typeface="바탕" panose="02030600000101010101" pitchFamily="18" charset="-127"/>
                    </a:rPr>
                    <a:t>折</a:t>
                  </a:r>
                  <a:endParaRPr lang="ko-KR" altLang="en-US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4202885" y="5311770"/>
                <a:ext cx="1246079" cy="35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라네즈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]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워터에센스</a:t>
                </a:r>
                <a:endPara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242500" y="3855632"/>
              <a:ext cx="1051907" cy="607707"/>
              <a:chOff x="1952865" y="5327699"/>
              <a:chExt cx="1442939" cy="12356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952865" y="5327699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952865" y="5327699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1952865" y="5372033"/>
                <a:ext cx="1442939" cy="1191323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227780" y="5625018"/>
                <a:ext cx="866806" cy="688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추천 상품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pic>
          <p:nvPicPr>
            <p:cNvPr id="133" name="Picture 2" descr="curso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2341859" y="4907004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5154478" y="2062794"/>
            <a:ext cx="1582558" cy="742394"/>
            <a:chOff x="3978077" y="2196148"/>
            <a:chExt cx="413916" cy="453912"/>
          </a:xfrm>
        </p:grpSpPr>
        <p:sp>
          <p:nvSpPr>
            <p:cNvPr id="144" name="직사각형 143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334710" y="2196545"/>
            <a:ext cx="11721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호텔배송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적용 상품 이미지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5329429" y="1501545"/>
            <a:ext cx="1287506" cy="399449"/>
            <a:chOff x="7722593" y="3724014"/>
            <a:chExt cx="1606658" cy="440207"/>
          </a:xfrm>
        </p:grpSpPr>
        <p:sp>
          <p:nvSpPr>
            <p:cNvPr id="149" name="직사각형 148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22920" y="3766402"/>
              <a:ext cx="956016" cy="19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19058" y="3910304"/>
              <a:ext cx="1210193" cy="244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pic>
          <p:nvPicPr>
            <p:cNvPr id="152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그룹 164"/>
          <p:cNvGrpSpPr/>
          <p:nvPr/>
        </p:nvGrpSpPr>
        <p:grpSpPr>
          <a:xfrm>
            <a:off x="861504" y="6109165"/>
            <a:ext cx="982738" cy="231271"/>
            <a:chOff x="2950629" y="5720106"/>
            <a:chExt cx="982738" cy="231271"/>
          </a:xfrm>
        </p:grpSpPr>
        <p:sp>
          <p:nvSpPr>
            <p:cNvPr id="214" name="TextBox 213"/>
            <p:cNvSpPr txBox="1"/>
            <p:nvPr/>
          </p:nvSpPr>
          <p:spPr>
            <a:xfrm>
              <a:off x="3192476" y="573593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2950629" y="5720106"/>
              <a:ext cx="982738" cy="215444"/>
              <a:chOff x="1376074" y="4376217"/>
              <a:chExt cx="982738" cy="215444"/>
            </a:xfrm>
          </p:grpSpPr>
          <p:sp>
            <p:nvSpPr>
              <p:cNvPr id="249" name="TextBox 248"/>
              <p:cNvSpPr txBox="1"/>
              <p:nvPr/>
            </p:nvSpPr>
            <p:spPr>
              <a:xfrm>
                <a:off x="1476839" y="4376217"/>
                <a:ext cx="8819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ea"/>
                    <a:ea typeface="+mn-ea"/>
                  </a:rPr>
                  <a:t>배송</a:t>
                </a:r>
                <a:r>
                  <a:rPr lang="en-US" altLang="ko-KR" dirty="0" smtClean="0">
                    <a:latin typeface="+mn-ea"/>
                    <a:ea typeface="+mn-ea"/>
                  </a:rPr>
                  <a:t>/</a:t>
                </a:r>
                <a:r>
                  <a:rPr lang="ko-KR" altLang="en-US" smtClean="0">
                    <a:latin typeface="+mn-ea"/>
                    <a:ea typeface="+mn-ea"/>
                  </a:rPr>
                  <a:t>환불 정책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250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76074" y="4387175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96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54" y="4111588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직선 연결선 296"/>
          <p:cNvCxnSpPr/>
          <p:nvPr/>
        </p:nvCxnSpPr>
        <p:spPr>
          <a:xfrm>
            <a:off x="7020996" y="2814244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5020224" y="1434943"/>
            <a:ext cx="1841589" cy="2971017"/>
          </a:xfrm>
          <a:prstGeom prst="roundRect">
            <a:avLst>
              <a:gd name="adj" fmla="val 5634"/>
            </a:avLst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Picture 2" descr="down, scroll, u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29" y="2962701"/>
            <a:ext cx="326259" cy="3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" name="그룹 306"/>
          <p:cNvGrpSpPr/>
          <p:nvPr/>
        </p:nvGrpSpPr>
        <p:grpSpPr>
          <a:xfrm>
            <a:off x="4919418" y="1374546"/>
            <a:ext cx="243977" cy="215444"/>
            <a:chOff x="-248315" y="4804569"/>
            <a:chExt cx="243977" cy="215444"/>
          </a:xfrm>
        </p:grpSpPr>
        <p:sp>
          <p:nvSpPr>
            <p:cNvPr id="308" name="타원형 설명선 30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-248315" y="480456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4" name="타원형 설명선 53"/>
          <p:cNvSpPr/>
          <p:nvPr/>
        </p:nvSpPr>
        <p:spPr bwMode="auto">
          <a:xfrm>
            <a:off x="1407360" y="10538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184" name="그룹 183"/>
          <p:cNvGrpSpPr/>
          <p:nvPr/>
        </p:nvGrpSpPr>
        <p:grpSpPr>
          <a:xfrm>
            <a:off x="864032" y="1919736"/>
            <a:ext cx="2342171" cy="307777"/>
            <a:chOff x="3604658" y="1577566"/>
            <a:chExt cx="2342171" cy="307777"/>
          </a:xfrm>
        </p:grpSpPr>
        <p:grpSp>
          <p:nvGrpSpPr>
            <p:cNvPr id="185" name="그룹 184"/>
            <p:cNvGrpSpPr/>
            <p:nvPr/>
          </p:nvGrpSpPr>
          <p:grpSpPr>
            <a:xfrm>
              <a:off x="4065546" y="1577566"/>
              <a:ext cx="1881283" cy="307777"/>
              <a:chOff x="2867483" y="1817657"/>
              <a:chExt cx="1881283" cy="307777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3198342" y="1902243"/>
                <a:ext cx="155042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253 </a:t>
                </a:r>
                <a:r>
                  <a:rPr lang="ko-KR" altLang="en-US" sz="7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개의 상품평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/ 354 </a:t>
                </a:r>
                <a:r>
                  <a:rPr lang="ko-KR" altLang="en-US" sz="7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명의 평가 </a:t>
                </a:r>
                <a:endPara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2867483" y="1817657"/>
                <a:ext cx="5020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21BDCB"/>
                    </a:solidFill>
                    <a:latin typeface="+mn-ea"/>
                    <a:ea typeface="+mn-ea"/>
                  </a:rPr>
                  <a:t>5.0 </a:t>
                </a:r>
                <a:endParaRPr lang="ko-KR" altLang="en-US" sz="1400" b="1">
                  <a:solidFill>
                    <a:srgbClr val="21BDCB"/>
                  </a:solidFill>
                </a:endParaRPr>
              </a:p>
            </p:txBody>
          </p:sp>
        </p:grpSp>
        <p:sp>
          <p:nvSpPr>
            <p:cNvPr id="186" name="직사각형 185"/>
            <p:cNvSpPr/>
            <p:nvPr/>
          </p:nvSpPr>
          <p:spPr>
            <a:xfrm>
              <a:off x="3604658" y="1619498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상품평점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117" y="2365856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전체 </a:t>
            </a:r>
            <a:r>
              <a:rPr lang="en-US" altLang="ko-KR" b="1" dirty="0" smtClean="0">
                <a:latin typeface="+mn-ea"/>
                <a:ea typeface="+mn-ea"/>
              </a:rPr>
              <a:t>(235) 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cxnSp>
        <p:nvCxnSpPr>
          <p:cNvPr id="256" name="직선 연결선 255"/>
          <p:cNvCxnSpPr/>
          <p:nvPr/>
        </p:nvCxnSpPr>
        <p:spPr>
          <a:xfrm flipV="1">
            <a:off x="867164" y="2293109"/>
            <a:ext cx="3960744" cy="15983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0891" y="2375367"/>
            <a:ext cx="2012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최근등록순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최고평가순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최저평가순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601377" y="2413122"/>
            <a:ext cx="72000" cy="108000"/>
          </a:xfrm>
          <a:custGeom>
            <a:avLst/>
            <a:gdLst>
              <a:gd name="connsiteX0" fmla="*/ 0 w 135467"/>
              <a:gd name="connsiteY0" fmla="*/ 59267 h 177800"/>
              <a:gd name="connsiteX1" fmla="*/ 67733 w 135467"/>
              <a:gd name="connsiteY1" fmla="*/ 177800 h 177800"/>
              <a:gd name="connsiteX2" fmla="*/ 135467 w 135467"/>
              <a:gd name="connsiteY2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67" h="177800">
                <a:moveTo>
                  <a:pt x="0" y="59267"/>
                </a:moveTo>
                <a:lnTo>
                  <a:pt x="67733" y="177800"/>
                </a:lnTo>
                <a:lnTo>
                  <a:pt x="135467" y="0"/>
                </a:lnTo>
              </a:path>
            </a:pathLst>
          </a:custGeom>
          <a:noFill/>
          <a:ln w="9525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자유형 258"/>
          <p:cNvSpPr/>
          <p:nvPr/>
        </p:nvSpPr>
        <p:spPr>
          <a:xfrm>
            <a:off x="2252278" y="2413122"/>
            <a:ext cx="72000" cy="108000"/>
          </a:xfrm>
          <a:custGeom>
            <a:avLst/>
            <a:gdLst>
              <a:gd name="connsiteX0" fmla="*/ 0 w 135467"/>
              <a:gd name="connsiteY0" fmla="*/ 59267 h 177800"/>
              <a:gd name="connsiteX1" fmla="*/ 67733 w 135467"/>
              <a:gd name="connsiteY1" fmla="*/ 177800 h 177800"/>
              <a:gd name="connsiteX2" fmla="*/ 135467 w 135467"/>
              <a:gd name="connsiteY2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67" h="177800">
                <a:moveTo>
                  <a:pt x="0" y="59267"/>
                </a:moveTo>
                <a:lnTo>
                  <a:pt x="67733" y="177800"/>
                </a:lnTo>
                <a:lnTo>
                  <a:pt x="135467" y="0"/>
                </a:lnTo>
              </a:path>
            </a:pathLst>
          </a:custGeom>
          <a:noFill/>
          <a:ln w="9525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자유형 259"/>
          <p:cNvSpPr/>
          <p:nvPr/>
        </p:nvSpPr>
        <p:spPr>
          <a:xfrm>
            <a:off x="2878585" y="2414002"/>
            <a:ext cx="72000" cy="108000"/>
          </a:xfrm>
          <a:custGeom>
            <a:avLst/>
            <a:gdLst>
              <a:gd name="connsiteX0" fmla="*/ 0 w 135467"/>
              <a:gd name="connsiteY0" fmla="*/ 59267 h 177800"/>
              <a:gd name="connsiteX1" fmla="*/ 67733 w 135467"/>
              <a:gd name="connsiteY1" fmla="*/ 177800 h 177800"/>
              <a:gd name="connsiteX2" fmla="*/ 135467 w 135467"/>
              <a:gd name="connsiteY2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67" h="177800">
                <a:moveTo>
                  <a:pt x="0" y="59267"/>
                </a:moveTo>
                <a:lnTo>
                  <a:pt x="67733" y="177800"/>
                </a:lnTo>
                <a:lnTo>
                  <a:pt x="135467" y="0"/>
                </a:lnTo>
              </a:path>
            </a:pathLst>
          </a:custGeom>
          <a:noFill/>
          <a:ln w="9525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6" name="직선 연결선 275"/>
          <p:cNvCxnSpPr/>
          <p:nvPr/>
        </p:nvCxnSpPr>
        <p:spPr>
          <a:xfrm flipV="1">
            <a:off x="837046" y="3766374"/>
            <a:ext cx="3960744" cy="15983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 flipV="1">
            <a:off x="877260" y="6494072"/>
            <a:ext cx="3960744" cy="15983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2150407" y="4934619"/>
            <a:ext cx="1545354" cy="230832"/>
            <a:chOff x="2449472" y="6057767"/>
            <a:chExt cx="1545354" cy="230832"/>
          </a:xfrm>
        </p:grpSpPr>
        <p:sp>
          <p:nvSpPr>
            <p:cNvPr id="16" name="TextBox 15"/>
            <p:cNvSpPr txBox="1"/>
            <p:nvPr/>
          </p:nvSpPr>
          <p:spPr>
            <a:xfrm>
              <a:off x="2449472" y="6057767"/>
              <a:ext cx="13458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2CBCB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3 4 5  …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742826" y="6064984"/>
              <a:ext cx="252000" cy="180000"/>
              <a:chOff x="5588344" y="5644568"/>
              <a:chExt cx="252000" cy="180000"/>
            </a:xfrm>
          </p:grpSpPr>
          <p:sp>
            <p:nvSpPr>
              <p:cNvPr id="321" name="모서리가 둥근 직사각형 320"/>
              <p:cNvSpPr/>
              <p:nvPr/>
            </p:nvSpPr>
            <p:spPr>
              <a:xfrm>
                <a:off x="5588344" y="5644568"/>
                <a:ext cx="252000" cy="180000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5647122" y="5700205"/>
                <a:ext cx="162000" cy="108000"/>
                <a:chOff x="3397384" y="6243663"/>
                <a:chExt cx="162000" cy="108000"/>
              </a:xfrm>
            </p:grpSpPr>
            <p:pic>
              <p:nvPicPr>
                <p:cNvPr id="318" name="Picture 4" descr="back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97384" y="6243663"/>
                  <a:ext cx="108000" cy="10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4" descr="back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451384" y="6243663"/>
                  <a:ext cx="108000" cy="10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3" name="그룹 22"/>
            <p:cNvGrpSpPr/>
            <p:nvPr/>
          </p:nvGrpSpPr>
          <p:grpSpPr>
            <a:xfrm>
              <a:off x="3505619" y="6064984"/>
              <a:ext cx="180000" cy="180000"/>
              <a:chOff x="5505733" y="5978961"/>
              <a:chExt cx="180000" cy="180000"/>
            </a:xfrm>
          </p:grpSpPr>
          <p:sp>
            <p:nvSpPr>
              <p:cNvPr id="322" name="모서리가 둥근 직사각형 321"/>
              <p:cNvSpPr/>
              <p:nvPr/>
            </p:nvSpPr>
            <p:spPr>
              <a:xfrm>
                <a:off x="5505733" y="5978961"/>
                <a:ext cx="180000" cy="180000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pic>
            <p:nvPicPr>
              <p:cNvPr id="1028" name="Picture 4" descr="back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54678" y="6018672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그룹 32"/>
          <p:cNvGrpSpPr/>
          <p:nvPr/>
        </p:nvGrpSpPr>
        <p:grpSpPr>
          <a:xfrm>
            <a:off x="4086404" y="4959237"/>
            <a:ext cx="2264393" cy="486765"/>
            <a:chOff x="5462678" y="5982662"/>
            <a:chExt cx="2264393" cy="486765"/>
          </a:xfrm>
        </p:grpSpPr>
        <p:sp>
          <p:nvSpPr>
            <p:cNvPr id="26" name="사각형 설명선 25"/>
            <p:cNvSpPr/>
            <p:nvPr/>
          </p:nvSpPr>
          <p:spPr>
            <a:xfrm>
              <a:off x="5462678" y="5982662"/>
              <a:ext cx="2264393" cy="486765"/>
            </a:xfrm>
            <a:prstGeom prst="wedgeRectCallout">
              <a:avLst>
                <a:gd name="adj1" fmla="val -65149"/>
                <a:gd name="adj2" fmla="val -1857"/>
              </a:avLst>
            </a:prstGeom>
            <a:solidFill>
              <a:schemeClr val="bg1"/>
            </a:solidFill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89261" y="6110628"/>
              <a:ext cx="1677246" cy="225718"/>
              <a:chOff x="-2211901" y="4943431"/>
              <a:chExt cx="2037057" cy="230832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-1882433" y="4943431"/>
                <a:ext cx="13458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 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</a:t>
                </a:r>
                <a:r>
                  <a:rPr lang="en-US" altLang="ko-KR" sz="900" b="1" dirty="0" smtClean="0">
                    <a:solidFill>
                      <a:srgbClr val="2CBC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7 8 9 …</a:t>
                </a:r>
                <a:endPara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25" name="그룹 324"/>
              <p:cNvGrpSpPr/>
              <p:nvPr/>
            </p:nvGrpSpPr>
            <p:grpSpPr>
              <a:xfrm>
                <a:off x="-426844" y="4976664"/>
                <a:ext cx="252000" cy="180000"/>
                <a:chOff x="5588344" y="5644568"/>
                <a:chExt cx="252000" cy="180000"/>
              </a:xfrm>
            </p:grpSpPr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588344" y="5644568"/>
                  <a:ext cx="252000" cy="180000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grpSp>
              <p:nvGrpSpPr>
                <p:cNvPr id="330" name="그룹 329"/>
                <p:cNvGrpSpPr/>
                <p:nvPr/>
              </p:nvGrpSpPr>
              <p:grpSpPr>
                <a:xfrm>
                  <a:off x="5647122" y="5700205"/>
                  <a:ext cx="162000" cy="108000"/>
                  <a:chOff x="3397384" y="6243663"/>
                  <a:chExt cx="162000" cy="108000"/>
                </a:xfrm>
              </p:grpSpPr>
              <p:pic>
                <p:nvPicPr>
                  <p:cNvPr id="331" name="Picture 4" descr="back icon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3397384" y="6243663"/>
                    <a:ext cx="108000" cy="10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32" name="Picture 4" descr="back icon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3451384" y="6243663"/>
                    <a:ext cx="108000" cy="10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26" name="그룹 325"/>
              <p:cNvGrpSpPr/>
              <p:nvPr/>
            </p:nvGrpSpPr>
            <p:grpSpPr>
              <a:xfrm>
                <a:off x="-664051" y="4976664"/>
                <a:ext cx="180000" cy="180000"/>
                <a:chOff x="5505733" y="5978961"/>
                <a:chExt cx="180000" cy="180000"/>
              </a:xfrm>
            </p:grpSpPr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505733" y="5978961"/>
                  <a:ext cx="180000" cy="180000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pic>
              <p:nvPicPr>
                <p:cNvPr id="328" name="Picture 4" descr="back icon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54678" y="6018672"/>
                  <a:ext cx="108000" cy="10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36" name="그룹 335"/>
              <p:cNvGrpSpPr/>
              <p:nvPr/>
            </p:nvGrpSpPr>
            <p:grpSpPr>
              <a:xfrm flipH="1">
                <a:off x="-2211901" y="4968847"/>
                <a:ext cx="252000" cy="180000"/>
                <a:chOff x="5588344" y="5644568"/>
                <a:chExt cx="252000" cy="180000"/>
              </a:xfrm>
            </p:grpSpPr>
            <p:sp>
              <p:nvSpPr>
                <p:cNvPr id="337" name="모서리가 둥근 직사각형 336"/>
                <p:cNvSpPr/>
                <p:nvPr/>
              </p:nvSpPr>
              <p:spPr>
                <a:xfrm>
                  <a:off x="5588344" y="5644568"/>
                  <a:ext cx="252000" cy="180000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>
                  <a:off x="5647122" y="5700205"/>
                  <a:ext cx="162000" cy="108000"/>
                  <a:chOff x="3397384" y="6243663"/>
                  <a:chExt cx="162000" cy="108000"/>
                </a:xfrm>
              </p:grpSpPr>
              <p:pic>
                <p:nvPicPr>
                  <p:cNvPr id="339" name="Picture 4" descr="back icon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3397384" y="6243663"/>
                    <a:ext cx="108000" cy="10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0" name="Picture 4" descr="back icon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3451384" y="6243663"/>
                    <a:ext cx="108000" cy="10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41" name="그룹 340"/>
              <p:cNvGrpSpPr/>
              <p:nvPr/>
            </p:nvGrpSpPr>
            <p:grpSpPr>
              <a:xfrm flipH="1">
                <a:off x="-1932824" y="4968847"/>
                <a:ext cx="180000" cy="180000"/>
                <a:chOff x="5505733" y="5978961"/>
                <a:chExt cx="180000" cy="180000"/>
              </a:xfrm>
            </p:grpSpPr>
            <p:sp>
              <p:nvSpPr>
                <p:cNvPr id="342" name="모서리가 둥근 직사각형 341"/>
                <p:cNvSpPr/>
                <p:nvPr/>
              </p:nvSpPr>
              <p:spPr>
                <a:xfrm>
                  <a:off x="5505733" y="5978961"/>
                  <a:ext cx="180000" cy="180000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pic>
              <p:nvPicPr>
                <p:cNvPr id="343" name="Picture 4" descr="back icon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54678" y="6018672"/>
                  <a:ext cx="108000" cy="10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30" name="오른쪽 중괄호 29"/>
          <p:cNvSpPr/>
          <p:nvPr/>
        </p:nvSpPr>
        <p:spPr>
          <a:xfrm>
            <a:off x="4772461" y="2835442"/>
            <a:ext cx="329198" cy="1852358"/>
          </a:xfrm>
          <a:prstGeom prst="rightBrace">
            <a:avLst>
              <a:gd name="adj1" fmla="val 8333"/>
              <a:gd name="adj2" fmla="val 93422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36160" y="4494144"/>
            <a:ext cx="112562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5050"/>
                </a:solidFill>
                <a:latin typeface="+mn-ea"/>
                <a:ea typeface="+mn-ea"/>
              </a:rPr>
              <a:t>리뷰 노출 개수 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10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개</a:t>
            </a:r>
            <a:endParaRPr lang="ko-KR" altLang="en-US" dirty="0" smtClean="0">
              <a:solidFill>
                <a:srgbClr val="FF5050"/>
              </a:solidFill>
              <a:latin typeface="+mn-ea"/>
              <a:ea typeface="+mn-ea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595097" y="5291975"/>
            <a:ext cx="3414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5050"/>
                </a:solidFill>
                <a:latin typeface="+mn-ea"/>
                <a:ea typeface="+mn-ea"/>
              </a:rPr>
              <a:t>페이지 노출 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5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페이지</a:t>
            </a:r>
            <a:endParaRPr lang="en-US" altLang="ko-KR" dirty="0" smtClean="0">
              <a:solidFill>
                <a:srgbClr val="FF505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5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페이지 이상 선택 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/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페이지 넘어갈 경우 페이지 번호 앞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/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뒤  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“…”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표시</a:t>
            </a:r>
            <a:endParaRPr lang="en-US" altLang="ko-KR" dirty="0" smtClean="0">
              <a:solidFill>
                <a:srgbClr val="FF505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6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페이지 이상 구성 될 경우 페이지 번호 뒤 </a:t>
            </a:r>
            <a:r>
              <a:rPr lang="en-US" altLang="ko-KR" dirty="0" smtClean="0">
                <a:solidFill>
                  <a:srgbClr val="FF5050"/>
                </a:solidFill>
                <a:latin typeface="+mn-ea"/>
                <a:ea typeface="+mn-ea"/>
              </a:rPr>
              <a:t>“…” </a:t>
            </a:r>
            <a:r>
              <a:rPr lang="ko-KR" altLang="en-US" smtClean="0">
                <a:solidFill>
                  <a:srgbClr val="FF5050"/>
                </a:solidFill>
                <a:latin typeface="+mn-ea"/>
                <a:ea typeface="+mn-ea"/>
              </a:rPr>
              <a:t>표시</a:t>
            </a: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626443" y="19454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3" name="타원형 설명선 152"/>
          <p:cNvSpPr/>
          <p:nvPr/>
        </p:nvSpPr>
        <p:spPr bwMode="auto">
          <a:xfrm>
            <a:off x="638249" y="281424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4" name="타원형 설명선 153"/>
          <p:cNvSpPr/>
          <p:nvPr/>
        </p:nvSpPr>
        <p:spPr bwMode="auto">
          <a:xfrm>
            <a:off x="3996404" y="275130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5" name="타원형 설명선 154"/>
          <p:cNvSpPr/>
          <p:nvPr/>
        </p:nvSpPr>
        <p:spPr bwMode="auto">
          <a:xfrm>
            <a:off x="4050483" y="401307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 flipV="1">
            <a:off x="867164" y="2606044"/>
            <a:ext cx="3960744" cy="15983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2115" y="2696007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닉네임 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2015.04.05 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643870" y="2989594"/>
            <a:ext cx="283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디자인이 깔끔하고 예쁘네요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디자인이 깔끔하고 예쁘네요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휴대하기도 편합니다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빠른 배송도 굿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!!!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4269082" y="2965868"/>
            <a:ext cx="587351" cy="511082"/>
            <a:chOff x="3978077" y="2196148"/>
            <a:chExt cx="413916" cy="453912"/>
          </a:xfrm>
        </p:grpSpPr>
        <p:sp>
          <p:nvSpPr>
            <p:cNvPr id="272" name="직사각형 271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연결선 272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/>
          <p:cNvSpPr/>
          <p:nvPr/>
        </p:nvSpPr>
        <p:spPr>
          <a:xfrm>
            <a:off x="964872" y="2692637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타이틀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0" name="타원형 설명선 159"/>
          <p:cNvSpPr/>
          <p:nvPr/>
        </p:nvSpPr>
        <p:spPr bwMode="auto">
          <a:xfrm>
            <a:off x="2190325" y="483937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1" name="타원형 설명선 160"/>
          <p:cNvSpPr/>
          <p:nvPr/>
        </p:nvSpPr>
        <p:spPr bwMode="auto">
          <a:xfrm>
            <a:off x="3732793" y="466051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2" name="타원형 설명선 161"/>
          <p:cNvSpPr/>
          <p:nvPr/>
        </p:nvSpPr>
        <p:spPr bwMode="auto">
          <a:xfrm>
            <a:off x="583288" y="601916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17021" y="2994079"/>
            <a:ext cx="548251" cy="468000"/>
            <a:chOff x="-1428772" y="3959277"/>
            <a:chExt cx="429815" cy="343176"/>
          </a:xfrm>
        </p:grpSpPr>
        <p:sp>
          <p:nvSpPr>
            <p:cNvPr id="167" name="타원 166"/>
            <p:cNvSpPr/>
            <p:nvPr/>
          </p:nvSpPr>
          <p:spPr>
            <a:xfrm>
              <a:off x="-1428772" y="3959277"/>
              <a:ext cx="389348" cy="343176"/>
            </a:xfrm>
            <a:prstGeom prst="ellipse">
              <a:avLst/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-1388807" y="406030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좋음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782929" y="3920320"/>
            <a:ext cx="3960744" cy="894645"/>
            <a:chOff x="784059" y="3717219"/>
            <a:chExt cx="3960744" cy="894645"/>
          </a:xfrm>
        </p:grpSpPr>
        <p:cxnSp>
          <p:nvCxnSpPr>
            <p:cNvPr id="176" name="직선 연결선 175"/>
            <p:cNvCxnSpPr/>
            <p:nvPr/>
          </p:nvCxnSpPr>
          <p:spPr>
            <a:xfrm flipV="1">
              <a:off x="784059" y="4595881"/>
              <a:ext cx="3960744" cy="15983"/>
            </a:xfrm>
            <a:prstGeom prst="line">
              <a:avLst/>
            </a:prstGeom>
            <a:ln>
              <a:solidFill>
                <a:srgbClr val="BFBFB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1652641" y="3728617"/>
              <a:ext cx="1617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닉네임 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ㅣ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2015.04.05 </a:t>
              </a:r>
              <a:endPara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74326" y="4075455"/>
              <a:ext cx="2832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디자인이 깔끔하고 예쁘네요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</a:t>
              </a:r>
              <a:b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</a:b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디자인이 깔끔하고 예쁘네요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휴대하기도 편합니다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추가로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빠른 배송도 굿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!!!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949629" y="3717219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타이틀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95528" y="118944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상품상세정보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592619" y="1173672"/>
            <a:ext cx="1072506" cy="230832"/>
            <a:chOff x="3326118" y="4402610"/>
            <a:chExt cx="1072506" cy="230832"/>
          </a:xfrm>
        </p:grpSpPr>
        <p:sp>
          <p:nvSpPr>
            <p:cNvPr id="179" name="TextBox 178"/>
            <p:cNvSpPr txBox="1"/>
            <p:nvPr/>
          </p:nvSpPr>
          <p:spPr>
            <a:xfrm>
              <a:off x="3426883" y="4402610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err="1" smtClean="0">
                  <a:solidFill>
                    <a:srgbClr val="22BECC"/>
                  </a:solidFill>
                  <a:latin typeface="+mn-ea"/>
                  <a:ea typeface="+mn-ea"/>
                </a:rPr>
                <a:t>상품평</a:t>
              </a:r>
              <a:r>
                <a:rPr lang="ko-KR" altLang="en-US" sz="900" b="1" smtClean="0">
                  <a:solidFill>
                    <a:srgbClr val="22BECC"/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rgbClr val="22BECC"/>
                  </a:solidFill>
                  <a:latin typeface="+mn-ea"/>
                  <a:ea typeface="+mn-ea"/>
                </a:rPr>
                <a:t>(234</a:t>
              </a:r>
              <a:r>
                <a:rPr lang="ko-KR" altLang="en-US" sz="900" b="1" smtClean="0">
                  <a:solidFill>
                    <a:srgbClr val="22BECC"/>
                  </a:solidFill>
                  <a:latin typeface="+mn-ea"/>
                  <a:ea typeface="+mn-ea"/>
                </a:rPr>
                <a:t>개</a:t>
              </a:r>
              <a:r>
                <a:rPr lang="en-US" altLang="ko-KR" sz="900" b="1" dirty="0" smtClean="0">
                  <a:solidFill>
                    <a:srgbClr val="22BECC"/>
                  </a:solidFill>
                  <a:latin typeface="+mn-ea"/>
                  <a:ea typeface="+mn-ea"/>
                </a:rPr>
                <a:t>)</a:t>
              </a:r>
              <a:endParaRPr lang="ko-KR" altLang="en-US" sz="900" b="1" dirty="0" smtClean="0">
                <a:solidFill>
                  <a:srgbClr val="22BECC"/>
                </a:solidFill>
                <a:latin typeface="+mn-ea"/>
                <a:ea typeface="+mn-ea"/>
              </a:endParaRPr>
            </a:p>
          </p:txBody>
        </p:sp>
        <p:pic>
          <p:nvPicPr>
            <p:cNvPr id="181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2" name="직선 연결선 181"/>
          <p:cNvCxnSpPr/>
          <p:nvPr/>
        </p:nvCxnSpPr>
        <p:spPr>
          <a:xfrm>
            <a:off x="1726103" y="1434943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501897" y="1423227"/>
            <a:ext cx="6519099" cy="2548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/>
          <p:cNvGrpSpPr/>
          <p:nvPr/>
        </p:nvGrpSpPr>
        <p:grpSpPr>
          <a:xfrm>
            <a:off x="2784543" y="1199162"/>
            <a:ext cx="982738" cy="215444"/>
            <a:chOff x="3326118" y="4402610"/>
            <a:chExt cx="982738" cy="215444"/>
          </a:xfrm>
        </p:grpSpPr>
        <p:sp>
          <p:nvSpPr>
            <p:cNvPr id="190" name="TextBox 189"/>
            <p:cNvSpPr txBox="1"/>
            <p:nvPr/>
          </p:nvSpPr>
          <p:spPr>
            <a:xfrm>
              <a:off x="3426883" y="4402610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배송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환불 정책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91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/>
          <p:cNvSpPr txBox="1"/>
          <p:nvPr/>
        </p:nvSpPr>
        <p:spPr>
          <a:xfrm>
            <a:off x="6257234" y="1190726"/>
            <a:ext cx="671672" cy="200055"/>
          </a:xfrm>
          <a:prstGeom prst="rect">
            <a:avLst/>
          </a:prstGeom>
          <a:solidFill>
            <a:srgbClr val="22BE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바로구매</a:t>
            </a:r>
            <a:endParaRPr lang="ko-KR" altLang="en-US" sz="7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538495" y="1190726"/>
            <a:ext cx="671672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장바구니담기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730495" y="1190499"/>
            <a:ext cx="773533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위시리스트담기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 flipV="1">
            <a:off x="881555" y="1860450"/>
            <a:ext cx="3960744" cy="15983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/>
          <p:cNvGrpSpPr/>
          <p:nvPr/>
        </p:nvGrpSpPr>
        <p:grpSpPr>
          <a:xfrm>
            <a:off x="625293" y="1639016"/>
            <a:ext cx="806407" cy="231271"/>
            <a:chOff x="2950629" y="5720106"/>
            <a:chExt cx="806407" cy="231271"/>
          </a:xfrm>
        </p:grpSpPr>
        <p:sp>
          <p:nvSpPr>
            <p:cNvPr id="197" name="TextBox 196"/>
            <p:cNvSpPr txBox="1"/>
            <p:nvPr/>
          </p:nvSpPr>
          <p:spPr>
            <a:xfrm>
              <a:off x="3192476" y="573593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2950629" y="5720106"/>
              <a:ext cx="806407" cy="215444"/>
              <a:chOff x="1376074" y="4376217"/>
              <a:chExt cx="806407" cy="215444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1476839" y="4376217"/>
                <a:ext cx="7056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err="1" smtClean="0">
                    <a:latin typeface="+mn-ea"/>
                    <a:ea typeface="+mn-ea"/>
                  </a:rPr>
                  <a:t>상품평</a:t>
                </a:r>
                <a:r>
                  <a:rPr lang="ko-KR" altLang="en-US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(00)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200" name="Picture 4" descr="bubble, chat, comment, message, review, talk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76074" y="4387175"/>
                <a:ext cx="174738" cy="166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1" name="타원형 설명선 200"/>
          <p:cNvSpPr/>
          <p:nvPr/>
        </p:nvSpPr>
        <p:spPr bwMode="auto">
          <a:xfrm>
            <a:off x="364780" y="15212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463032" y="1117472"/>
            <a:ext cx="0" cy="3256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463032" y="1463467"/>
            <a:ext cx="0" cy="5359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25476" y="4224871"/>
            <a:ext cx="546914" cy="468000"/>
            <a:chOff x="-802334" y="3959396"/>
            <a:chExt cx="431173" cy="343176"/>
          </a:xfrm>
        </p:grpSpPr>
        <p:sp>
          <p:nvSpPr>
            <p:cNvPr id="171" name="타원 170"/>
            <p:cNvSpPr/>
            <p:nvPr/>
          </p:nvSpPr>
          <p:spPr>
            <a:xfrm>
              <a:off x="-802334" y="3959396"/>
              <a:ext cx="389348" cy="34317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761011" y="405714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중간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8359" y="4230440"/>
            <a:ext cx="564963" cy="468000"/>
            <a:chOff x="-208086" y="3959396"/>
            <a:chExt cx="438797" cy="343176"/>
          </a:xfrm>
        </p:grpSpPr>
        <p:sp>
          <p:nvSpPr>
            <p:cNvPr id="170" name="타원 169"/>
            <p:cNvSpPr/>
            <p:nvPr/>
          </p:nvSpPr>
          <p:spPr>
            <a:xfrm>
              <a:off x="-208086" y="3959396"/>
              <a:ext cx="389348" cy="34317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1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59139" y="405697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나쁨</a:t>
              </a: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0455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S03-01-03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상세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배송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환불 정책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37194"/>
              </p:ext>
            </p:extLst>
          </p:nvPr>
        </p:nvGraphicFramePr>
        <p:xfrm>
          <a:off x="7257427" y="571480"/>
          <a:ext cx="2571367" cy="23342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리스트 페이지 접힘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상품평에서</a:t>
                      </a:r>
                      <a:r>
                        <a:rPr lang="ko-KR" altLang="en-US" sz="800" dirty="0" smtClean="0"/>
                        <a:t> 스크롤 내림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Or</a:t>
                      </a:r>
                      <a:r>
                        <a:rPr lang="ko-KR" altLang="en-US" sz="800" smtClean="0"/>
                        <a:t>배송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환불 정책 탭선택시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배송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환불 정책정보 영역</a:t>
                      </a:r>
                      <a:r>
                        <a:rPr lang="ko-KR" altLang="en-US" sz="800" baseline="0" smtClean="0"/>
                        <a:t> 이동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표시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배송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환불 정책 내용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aseline="0" dirty="0" smtClean="0"/>
                        <a:t>: GS </a:t>
                      </a:r>
                      <a:r>
                        <a:rPr lang="ko-KR" altLang="en-US" sz="800" baseline="0" smtClean="0"/>
                        <a:t>정책에 따른 내용 표시</a:t>
                      </a:r>
                      <a:endParaRPr lang="en-US" altLang="ko-KR" sz="800" baseline="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우측 </a:t>
                      </a:r>
                      <a:r>
                        <a:rPr lang="ko-KR" altLang="en-US" sz="800" dirty="0" err="1" smtClean="0"/>
                        <a:t>윙배너</a:t>
                      </a:r>
                      <a:r>
                        <a:rPr lang="ko-KR" altLang="en-US" sz="800" dirty="0" smtClean="0"/>
                        <a:t> 노출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09" name="그룹 208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211" name="직사각형 210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17" name="직선 연결선 21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직사각형 219"/>
          <p:cNvSpPr/>
          <p:nvPr/>
        </p:nvSpPr>
        <p:spPr>
          <a:xfrm>
            <a:off x="466154" y="1098729"/>
            <a:ext cx="6707540" cy="57322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5312139" y="3140515"/>
            <a:ext cx="1445968" cy="1484661"/>
            <a:chOff x="1070396" y="3637732"/>
            <a:chExt cx="1445968" cy="1484661"/>
          </a:xfrm>
        </p:grpSpPr>
        <p:sp>
          <p:nvSpPr>
            <p:cNvPr id="130" name="TextBox 129"/>
            <p:cNvSpPr txBox="1"/>
            <p:nvPr/>
          </p:nvSpPr>
          <p:spPr>
            <a:xfrm>
              <a:off x="1070396" y="3637732"/>
              <a:ext cx="595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상품추천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33384" y="4507936"/>
              <a:ext cx="1119442" cy="589129"/>
              <a:chOff x="4199054" y="5268684"/>
              <a:chExt cx="1249910" cy="97597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4199054" y="5268684"/>
                <a:ext cx="1235361" cy="975978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4210454" y="5599675"/>
                <a:ext cx="868779" cy="560864"/>
                <a:chOff x="4278190" y="5633543"/>
                <a:chExt cx="868779" cy="560864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278190" y="5633543"/>
                  <a:ext cx="868779" cy="560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900" b="1" dirty="0" smtClean="0">
                      <a:solidFill>
                        <a:srgbClr val="21BDCB"/>
                      </a:solidFill>
                      <a:latin typeface="+mn-ea"/>
                    </a:rPr>
                    <a:t>\  12000 </a:t>
                  </a:r>
                </a:p>
                <a:p>
                  <a:pPr algn="l"/>
                  <a:r>
                    <a:rPr lang="en-US" altLang="ko-KR" sz="7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(¥ 600.00)</a:t>
                  </a:r>
                  <a:endParaRPr lang="ko-KR" altLang="en-US" sz="500" dirty="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4830101" y="5814498"/>
                  <a:ext cx="312059" cy="356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+mj-lt"/>
                      <a:ea typeface="맑은 고딕" panose="020B0503020000020004" pitchFamily="50" charset="-127"/>
                    </a:rPr>
                    <a:t>8</a:t>
                  </a:r>
                  <a:r>
                    <a:rPr lang="ko-KR" altLang="en-US" b="1">
                      <a:solidFill>
                        <a:schemeClr val="bg1"/>
                      </a:solidFill>
                      <a:latin typeface="+mj-lt"/>
                      <a:ea typeface="바탕" panose="02030600000101010101" pitchFamily="18" charset="-127"/>
                    </a:rPr>
                    <a:t>折</a:t>
                  </a:r>
                  <a:endParaRPr lang="ko-KR" altLang="en-US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4202885" y="5311770"/>
                <a:ext cx="1246079" cy="35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라네즈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]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워터에센스</a:t>
                </a:r>
                <a:endPara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242500" y="3855632"/>
              <a:ext cx="1051907" cy="607707"/>
              <a:chOff x="1952865" y="5327699"/>
              <a:chExt cx="1442939" cy="12356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952865" y="5327699"/>
                <a:ext cx="1442939" cy="123565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952865" y="5327699"/>
                <a:ext cx="1442939" cy="123565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1952865" y="5372033"/>
                <a:ext cx="1442939" cy="1191323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227780" y="5625018"/>
                <a:ext cx="866806" cy="688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추천 상품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이미지</a:t>
                </a:r>
              </a:p>
            </p:txBody>
          </p:sp>
        </p:grpSp>
        <p:pic>
          <p:nvPicPr>
            <p:cNvPr id="133" name="Picture 2" descr="curso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16115">
              <a:off x="2341859" y="4907004"/>
              <a:ext cx="174505" cy="2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5230457" y="2315951"/>
            <a:ext cx="1582558" cy="742394"/>
            <a:chOff x="3978077" y="2196148"/>
            <a:chExt cx="413916" cy="453912"/>
          </a:xfrm>
        </p:grpSpPr>
        <p:sp>
          <p:nvSpPr>
            <p:cNvPr id="144" name="직사각형 143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410689" y="2449702"/>
            <a:ext cx="11721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호텔배송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적용 상품 이미지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5405408" y="1754702"/>
            <a:ext cx="1287506" cy="399449"/>
            <a:chOff x="7722593" y="3724014"/>
            <a:chExt cx="1606658" cy="440207"/>
          </a:xfrm>
        </p:grpSpPr>
        <p:sp>
          <p:nvSpPr>
            <p:cNvPr id="149" name="직사각형 148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22920" y="3766402"/>
              <a:ext cx="956016" cy="19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19058" y="3910304"/>
              <a:ext cx="1210193" cy="244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pic>
          <p:nvPicPr>
            <p:cNvPr id="152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그룹 215"/>
          <p:cNvGrpSpPr/>
          <p:nvPr/>
        </p:nvGrpSpPr>
        <p:grpSpPr>
          <a:xfrm>
            <a:off x="737605" y="1632546"/>
            <a:ext cx="982738" cy="215444"/>
            <a:chOff x="3326118" y="4402610"/>
            <a:chExt cx="982738" cy="215444"/>
          </a:xfrm>
        </p:grpSpPr>
        <p:sp>
          <p:nvSpPr>
            <p:cNvPr id="249" name="TextBox 248"/>
            <p:cNvSpPr txBox="1"/>
            <p:nvPr/>
          </p:nvSpPr>
          <p:spPr>
            <a:xfrm>
              <a:off x="3426883" y="4402610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latin typeface="+mn-ea"/>
                  <a:ea typeface="+mn-ea"/>
                </a:rPr>
                <a:t>배송</a:t>
              </a: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latin typeface="+mn-ea"/>
                  <a:ea typeface="+mn-ea"/>
                </a:rPr>
                <a:t>환불 정책</a:t>
              </a:r>
              <a:endParaRPr lang="ko-KR" altLang="en-US" b="1" dirty="0" smtClean="0">
                <a:latin typeface="+mn-ea"/>
                <a:ea typeface="+mn-ea"/>
              </a:endParaRPr>
            </a:p>
          </p:txBody>
        </p:sp>
        <p:pic>
          <p:nvPicPr>
            <p:cNvPr id="250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9" name="직사각형 168"/>
          <p:cNvSpPr/>
          <p:nvPr/>
        </p:nvSpPr>
        <p:spPr>
          <a:xfrm>
            <a:off x="576120" y="1267323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11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6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33" y="4364745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직선 연결선 296"/>
          <p:cNvCxnSpPr/>
          <p:nvPr/>
        </p:nvCxnSpPr>
        <p:spPr>
          <a:xfrm>
            <a:off x="7096975" y="3067401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5096203" y="1688100"/>
            <a:ext cx="1841589" cy="2971017"/>
          </a:xfrm>
          <a:prstGeom prst="roundRect">
            <a:avLst>
              <a:gd name="adj" fmla="val 5634"/>
            </a:avLst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Picture 2" descr="down, scroll, u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08" y="3215858"/>
            <a:ext cx="326259" cy="3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" name="그룹 306"/>
          <p:cNvGrpSpPr/>
          <p:nvPr/>
        </p:nvGrpSpPr>
        <p:grpSpPr>
          <a:xfrm>
            <a:off x="4995397" y="1627703"/>
            <a:ext cx="243977" cy="215444"/>
            <a:chOff x="-248315" y="4804569"/>
            <a:chExt cx="243977" cy="215444"/>
          </a:xfrm>
        </p:grpSpPr>
        <p:sp>
          <p:nvSpPr>
            <p:cNvPr id="308" name="타원형 설명선 307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-248315" y="480456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9093200" y="43921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282" y="2005957"/>
            <a:ext cx="4100600" cy="4724560"/>
          </a:xfrm>
          <a:prstGeom prst="rect">
            <a:avLst/>
          </a:prstGeom>
        </p:spPr>
      </p:pic>
      <p:sp>
        <p:nvSpPr>
          <p:cNvPr id="94" name="타원형 설명선 93"/>
          <p:cNvSpPr/>
          <p:nvPr/>
        </p:nvSpPr>
        <p:spPr bwMode="auto">
          <a:xfrm>
            <a:off x="2162038" y="10426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336384" y="153176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528" y="118944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상품상세정보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723094" y="1181583"/>
            <a:ext cx="947472" cy="215444"/>
            <a:chOff x="3326118" y="4402610"/>
            <a:chExt cx="947472" cy="215444"/>
          </a:xfrm>
        </p:grpSpPr>
        <p:sp>
          <p:nvSpPr>
            <p:cNvPr id="97" name="TextBox 96"/>
            <p:cNvSpPr txBox="1"/>
            <p:nvPr/>
          </p:nvSpPr>
          <p:spPr>
            <a:xfrm>
              <a:off x="3426883" y="4402610"/>
              <a:ext cx="8467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상품평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(234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개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9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직선 연결선 98"/>
          <p:cNvCxnSpPr/>
          <p:nvPr/>
        </p:nvCxnSpPr>
        <p:spPr>
          <a:xfrm>
            <a:off x="2940227" y="1426155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488433" y="1426155"/>
            <a:ext cx="6519099" cy="2548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799783" y="1199162"/>
            <a:ext cx="1069300" cy="230832"/>
            <a:chOff x="3326118" y="4402610"/>
            <a:chExt cx="1069300" cy="230832"/>
          </a:xfrm>
        </p:grpSpPr>
        <p:sp>
          <p:nvSpPr>
            <p:cNvPr id="102" name="TextBox 101"/>
            <p:cNvSpPr txBox="1"/>
            <p:nvPr/>
          </p:nvSpPr>
          <p:spPr>
            <a:xfrm>
              <a:off x="3426883" y="4402610"/>
              <a:ext cx="9685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smtClean="0">
                  <a:solidFill>
                    <a:srgbClr val="22BECC"/>
                  </a:solidFill>
                  <a:latin typeface="+mn-ea"/>
                  <a:ea typeface="+mn-ea"/>
                </a:rPr>
                <a:t>배송</a:t>
              </a:r>
              <a:r>
                <a:rPr lang="en-US" altLang="ko-KR" sz="900" b="1" dirty="0" smtClean="0">
                  <a:solidFill>
                    <a:srgbClr val="22BECC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b="1" smtClean="0">
                  <a:solidFill>
                    <a:srgbClr val="22BECC"/>
                  </a:solidFill>
                  <a:latin typeface="+mn-ea"/>
                  <a:ea typeface="+mn-ea"/>
                </a:rPr>
                <a:t>환불 정책</a:t>
              </a:r>
              <a:endParaRPr lang="ko-KR" altLang="en-US" sz="900" b="1" dirty="0" smtClean="0">
                <a:solidFill>
                  <a:srgbClr val="22BECC"/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TextBox 103"/>
          <p:cNvSpPr txBox="1"/>
          <p:nvPr/>
        </p:nvSpPr>
        <p:spPr>
          <a:xfrm>
            <a:off x="6257234" y="1190726"/>
            <a:ext cx="671672" cy="200055"/>
          </a:xfrm>
          <a:prstGeom prst="rect">
            <a:avLst/>
          </a:prstGeom>
          <a:solidFill>
            <a:srgbClr val="22BE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바로구매</a:t>
            </a:r>
            <a:endParaRPr lang="ko-KR" altLang="en-US" sz="7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38495" y="1190726"/>
            <a:ext cx="671672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장바구니담기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30495" y="1190499"/>
            <a:ext cx="773533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위시리스트담기</a:t>
            </a:r>
            <a:endParaRPr lang="ko-KR" altLang="en-US" sz="6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71499" y="1109005"/>
            <a:ext cx="0" cy="3256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71499" y="1455000"/>
            <a:ext cx="0" cy="5359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94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단일 옵션 상품 상세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49829"/>
              </p:ext>
            </p:extLst>
          </p:nvPr>
        </p:nvGraphicFramePr>
        <p:xfrm>
          <a:off x="7240085" y="584729"/>
          <a:ext cx="2571367" cy="16910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16987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선택 옵션 단일 상품경우</a:t>
                      </a:r>
                    </a:p>
                    <a:p>
                      <a:r>
                        <a:rPr lang="ko-KR" altLang="en-US" sz="800" dirty="0" smtClean="0"/>
                        <a:t>상품 옵션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삭제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선택한 </a:t>
                      </a:r>
                      <a:r>
                        <a:rPr lang="ko-KR" altLang="en-US" sz="800" dirty="0" smtClean="0"/>
                        <a:t>옵션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수량선택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개별 금액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총상품</a:t>
                      </a:r>
                      <a:r>
                        <a:rPr lang="ko-KR" altLang="en-US" sz="800" dirty="0" smtClean="0"/>
                        <a:t> 금액 표시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옵션 창 선택</a:t>
                      </a:r>
                      <a:r>
                        <a:rPr lang="ko-KR" altLang="en-US" sz="800" baseline="0" dirty="0" smtClean="0"/>
                        <a:t> 시 선택 옵션 내용 표시를 위한 영역 확장 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상세정보 테이블 영역 하단으로 밀림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09" name="그룹 208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211" name="직사각형 210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17" name="직선 연결선 21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직사각형 219"/>
          <p:cNvSpPr/>
          <p:nvPr/>
        </p:nvSpPr>
        <p:spPr>
          <a:xfrm>
            <a:off x="463536" y="1100745"/>
            <a:ext cx="6707540" cy="57322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9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95" y="1194497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그룹 229"/>
          <p:cNvGrpSpPr/>
          <p:nvPr/>
        </p:nvGrpSpPr>
        <p:grpSpPr>
          <a:xfrm>
            <a:off x="584996" y="1296480"/>
            <a:ext cx="2252139" cy="1755186"/>
            <a:chOff x="3978077" y="2196148"/>
            <a:chExt cx="413916" cy="453912"/>
          </a:xfrm>
        </p:grpSpPr>
        <p:sp>
          <p:nvSpPr>
            <p:cNvPr id="231" name="직사각형 230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/>
          <p:cNvSpPr txBox="1"/>
          <p:nvPr/>
        </p:nvSpPr>
        <p:spPr>
          <a:xfrm>
            <a:off x="1336053" y="1987461"/>
            <a:ext cx="7873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  대표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1120688" y="3100503"/>
            <a:ext cx="1226394" cy="459720"/>
            <a:chOff x="2353342" y="2986867"/>
            <a:chExt cx="1226394" cy="459720"/>
          </a:xfrm>
        </p:grpSpPr>
        <p:sp>
          <p:nvSpPr>
            <p:cNvPr id="266" name="직사각형 265"/>
            <p:cNvSpPr/>
            <p:nvPr/>
          </p:nvSpPr>
          <p:spPr>
            <a:xfrm>
              <a:off x="2353342" y="2986867"/>
              <a:ext cx="1226394" cy="459720"/>
            </a:xfrm>
            <a:prstGeom prst="rect">
              <a:avLst/>
            </a:prstGeom>
            <a:ln w="3175">
              <a:solidFill>
                <a:srgbClr val="21BDCB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2442193" y="3052679"/>
              <a:ext cx="996779" cy="295460"/>
              <a:chOff x="2000599" y="3017609"/>
              <a:chExt cx="1119134" cy="322924"/>
            </a:xfrm>
          </p:grpSpPr>
          <p:pic>
            <p:nvPicPr>
              <p:cNvPr id="268" name="Picture 2" descr="qq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599" y="3019650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4" descr="we chat, wechat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146" y="3017609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6" descr="weibo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3779" y="3024577"/>
                <a:ext cx="315954" cy="315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1" name="TextBox 270"/>
          <p:cNvSpPr txBox="1"/>
          <p:nvPr/>
        </p:nvSpPr>
        <p:spPr>
          <a:xfrm>
            <a:off x="5008593" y="2903539"/>
            <a:ext cx="2048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총 상품금액 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45,000  </a:t>
            </a:r>
            <a:r>
              <a:rPr lang="en-US" altLang="ko-KR" sz="900" dirty="0">
                <a:solidFill>
                  <a:srgbClr val="21BDCB"/>
                </a:solidFill>
                <a:latin typeface="+mn-ea"/>
              </a:rPr>
              <a:t>(¥ </a:t>
            </a:r>
            <a:r>
              <a:rPr lang="en-US" altLang="ko-KR" sz="900" dirty="0" smtClean="0">
                <a:solidFill>
                  <a:srgbClr val="21BDCB"/>
                </a:solidFill>
                <a:latin typeface="+mn-ea"/>
              </a:rPr>
              <a:t>252.09)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2" name="직선 연결선 271"/>
          <p:cNvCxnSpPr/>
          <p:nvPr/>
        </p:nvCxnSpPr>
        <p:spPr>
          <a:xfrm flipV="1">
            <a:off x="3338346" y="2843328"/>
            <a:ext cx="3667652" cy="18099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749725" y="2105851"/>
            <a:ext cx="2211314" cy="305099"/>
            <a:chOff x="3749725" y="2249790"/>
            <a:chExt cx="2211314" cy="305099"/>
          </a:xfrm>
        </p:grpSpPr>
        <p:grpSp>
          <p:nvGrpSpPr>
            <p:cNvPr id="177" name="그룹 176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497990" y="3194780"/>
                <a:ext cx="484783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smtClean="0">
                    <a:latin typeface="+mn-ea"/>
                    <a:ea typeface="+mn-ea"/>
                  </a:rPr>
                  <a:t>선택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1.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5635309" y="2268794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3955" y="1261322"/>
            <a:ext cx="404874" cy="1823530"/>
            <a:chOff x="2873955" y="1261322"/>
            <a:chExt cx="404874" cy="1823530"/>
          </a:xfrm>
        </p:grpSpPr>
        <p:grpSp>
          <p:nvGrpSpPr>
            <p:cNvPr id="188" name="그룹 187"/>
            <p:cNvGrpSpPr/>
            <p:nvPr/>
          </p:nvGrpSpPr>
          <p:grpSpPr>
            <a:xfrm>
              <a:off x="2873955" y="1381150"/>
              <a:ext cx="403487" cy="378938"/>
              <a:chOff x="3978077" y="2196148"/>
              <a:chExt cx="413916" cy="453912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/>
            <p:cNvGrpSpPr/>
            <p:nvPr/>
          </p:nvGrpSpPr>
          <p:grpSpPr>
            <a:xfrm>
              <a:off x="2875342" y="1778552"/>
              <a:ext cx="403487" cy="378938"/>
              <a:chOff x="3978077" y="2196148"/>
              <a:chExt cx="413916" cy="453912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그룹 195"/>
            <p:cNvGrpSpPr/>
            <p:nvPr/>
          </p:nvGrpSpPr>
          <p:grpSpPr>
            <a:xfrm>
              <a:off x="2874052" y="2175174"/>
              <a:ext cx="403487" cy="378938"/>
              <a:chOff x="3978077" y="2196148"/>
              <a:chExt cx="413916" cy="45391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2875209" y="2573271"/>
              <a:ext cx="403487" cy="378938"/>
              <a:chOff x="3978077" y="2196148"/>
              <a:chExt cx="413916" cy="453912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갈매기형 수장 205"/>
            <p:cNvSpPr/>
            <p:nvPr/>
          </p:nvSpPr>
          <p:spPr>
            <a:xfrm rot="5400000">
              <a:off x="3021677" y="295885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  <p:sp>
          <p:nvSpPr>
            <p:cNvPr id="207" name="갈매기형 수장 206"/>
            <p:cNvSpPr/>
            <p:nvPr/>
          </p:nvSpPr>
          <p:spPr>
            <a:xfrm rot="5400000" flipH="1">
              <a:off x="3021677" y="124332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3471479" y="2528189"/>
            <a:ext cx="3569112" cy="246036"/>
            <a:chOff x="3460496" y="3245876"/>
            <a:chExt cx="3569112" cy="246036"/>
          </a:xfrm>
        </p:grpSpPr>
        <p:grpSp>
          <p:nvGrpSpPr>
            <p:cNvPr id="298" name="그룹 297"/>
            <p:cNvGrpSpPr/>
            <p:nvPr/>
          </p:nvGrpSpPr>
          <p:grpSpPr>
            <a:xfrm>
              <a:off x="4973046" y="3245876"/>
              <a:ext cx="868957" cy="246036"/>
              <a:chOff x="7374467" y="3166533"/>
              <a:chExt cx="1037245" cy="270934"/>
            </a:xfrm>
          </p:grpSpPr>
          <p:sp>
            <p:nvSpPr>
              <p:cNvPr id="301" name="모서리가 둥근 직사각형 300"/>
              <p:cNvSpPr/>
              <p:nvPr/>
            </p:nvSpPr>
            <p:spPr>
              <a:xfrm>
                <a:off x="7374467" y="3166533"/>
                <a:ext cx="1007533" cy="270934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323" name="직선 연결선 322"/>
              <p:cNvCxnSpPr/>
              <p:nvPr/>
            </p:nvCxnSpPr>
            <p:spPr>
              <a:xfrm>
                <a:off x="8123766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>
                <a:off x="7649635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8115317" y="3166533"/>
                <a:ext cx="296395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+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7399517" y="3166533"/>
                <a:ext cx="260512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-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748736" y="3177402"/>
                <a:ext cx="262307" cy="22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 smtClean="0">
                    <a:latin typeface="+mn-ea"/>
                    <a:ea typeface="+mn-ea"/>
                  </a:rPr>
                  <a:t>1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3552374" y="3269590"/>
              <a:ext cx="34772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선택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                               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45,000  </a:t>
              </a:r>
              <a:r>
                <a:rPr lang="en-US" altLang="ko-KR" dirty="0">
                  <a:solidFill>
                    <a:srgbClr val="21BDCB"/>
                  </a:solidFill>
                  <a:latin typeface="+mn-ea"/>
                </a:rPr>
                <a:t>(¥ 252.09)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00" name="Picture 2" descr="circle, close, delete, remo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496" y="3319104"/>
              <a:ext cx="153481" cy="15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그룹 115"/>
          <p:cNvGrpSpPr/>
          <p:nvPr/>
        </p:nvGrpSpPr>
        <p:grpSpPr>
          <a:xfrm>
            <a:off x="5152820" y="5776047"/>
            <a:ext cx="1582558" cy="742394"/>
            <a:chOff x="3978077" y="2196148"/>
            <a:chExt cx="413916" cy="453912"/>
          </a:xfrm>
        </p:grpSpPr>
        <p:sp>
          <p:nvSpPr>
            <p:cNvPr id="117" name="직사각형 116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333052" y="5909798"/>
            <a:ext cx="11721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호텔배송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적용 상품 이미지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5327770" y="5214801"/>
            <a:ext cx="1268193" cy="399874"/>
            <a:chOff x="7722593" y="3724014"/>
            <a:chExt cx="1582558" cy="440675"/>
          </a:xfrm>
        </p:grpSpPr>
        <p:sp>
          <p:nvSpPr>
            <p:cNvPr id="122" name="직사각형 121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22920" y="3766402"/>
              <a:ext cx="970575" cy="20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19058" y="3910304"/>
              <a:ext cx="1182613" cy="25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25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TextBox 126"/>
          <p:cNvSpPr txBox="1"/>
          <p:nvPr/>
        </p:nvSpPr>
        <p:spPr>
          <a:xfrm>
            <a:off x="785182" y="473349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상품상세정보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1763545" y="4793813"/>
            <a:ext cx="593208" cy="215444"/>
            <a:chOff x="3326118" y="4402610"/>
            <a:chExt cx="593208" cy="215444"/>
          </a:xfrm>
        </p:grpSpPr>
        <p:sp>
          <p:nvSpPr>
            <p:cNvPr id="182" name="TextBox 181"/>
            <p:cNvSpPr txBox="1"/>
            <p:nvPr/>
          </p:nvSpPr>
          <p:spPr>
            <a:xfrm>
              <a:off x="3426883" y="440261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err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83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9" name="직선 연결선 128"/>
          <p:cNvCxnSpPr/>
          <p:nvPr/>
        </p:nvCxnSpPr>
        <p:spPr>
          <a:xfrm>
            <a:off x="761440" y="5021451"/>
            <a:ext cx="867819" cy="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49670" y="5068679"/>
            <a:ext cx="4121520" cy="1708395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1374755" y="5021451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520194" y="4794458"/>
            <a:ext cx="1019606" cy="215444"/>
            <a:chOff x="3326118" y="4402610"/>
            <a:chExt cx="1019606" cy="215444"/>
          </a:xfrm>
        </p:grpSpPr>
        <p:sp>
          <p:nvSpPr>
            <p:cNvPr id="175" name="TextBox 174"/>
            <p:cNvSpPr txBox="1"/>
            <p:nvPr/>
          </p:nvSpPr>
          <p:spPr>
            <a:xfrm>
              <a:off x="3426883" y="4402610"/>
              <a:ext cx="9188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배송 </a:t>
              </a:r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환불 정책</a:t>
              </a:r>
              <a:endPara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76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직사각형 138"/>
          <p:cNvSpPr/>
          <p:nvPr/>
        </p:nvSpPr>
        <p:spPr>
          <a:xfrm>
            <a:off x="811860" y="5115712"/>
            <a:ext cx="4027338" cy="137905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310934" y="5689626"/>
            <a:ext cx="9989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상품상세 정보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18566" y="5088928"/>
            <a:ext cx="1841589" cy="1513854"/>
          </a:xfrm>
          <a:prstGeom prst="roundRect">
            <a:avLst>
              <a:gd name="adj" fmla="val 5634"/>
            </a:avLst>
          </a:prstGeom>
          <a:noFill/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759" y="4617883"/>
            <a:ext cx="6500907" cy="2073324"/>
          </a:xfrm>
          <a:prstGeom prst="rect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정보 및 상품추천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등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table down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2" name="줄무늬가 있는 오른쪽 화살표 251"/>
          <p:cNvSpPr/>
          <p:nvPr/>
        </p:nvSpPr>
        <p:spPr>
          <a:xfrm rot="5400000">
            <a:off x="3500600" y="4663972"/>
            <a:ext cx="603040" cy="98331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02978" y="2390015"/>
            <a:ext cx="3632626" cy="823890"/>
          </a:xfrm>
          <a:prstGeom prst="roundRect">
            <a:avLst>
              <a:gd name="adj" fmla="val 81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줄무늬가 있는 오른쪽 화살표 7"/>
          <p:cNvSpPr/>
          <p:nvPr/>
        </p:nvSpPr>
        <p:spPr>
          <a:xfrm rot="5400000">
            <a:off x="2977724" y="2622669"/>
            <a:ext cx="841178" cy="37965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6036684" y="2120689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Size chart</a:t>
            </a:r>
            <a:endParaRPr lang="ko-KR" altLang="en-US" u="sng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3483798" y="20116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3538106" y="23719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타원형 설명선 55"/>
          <p:cNvSpPr/>
          <p:nvPr/>
        </p:nvSpPr>
        <p:spPr bwMode="auto">
          <a:xfrm>
            <a:off x="3146679" y="465213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9093200" y="76593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133" name="TextBox 132"/>
          <p:cNvSpPr txBox="1"/>
          <p:nvPr/>
        </p:nvSpPr>
        <p:spPr>
          <a:xfrm>
            <a:off x="3697362" y="12228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상품명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155086" y="1618873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8</a:t>
            </a:r>
            <a:r>
              <a:rPr lang="ko-KR" altLang="en-US" sz="900" b="1" smtClean="0">
                <a:ea typeface="바탕" panose="02030600000101010101" pitchFamily="18" charset="-127"/>
              </a:rPr>
              <a:t>折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20093" y="146714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b="1" dirty="0" err="1" smtClean="0">
                <a:solidFill>
                  <a:srgbClr val="BFBFBF"/>
                </a:solidFill>
                <a:latin typeface="+mn-ea"/>
                <a:ea typeface="+mn-ea"/>
              </a:rPr>
              <a:t>정상가</a:t>
            </a:r>
            <a:r>
              <a:rPr lang="ko-KR" altLang="en-US" b="1" dirty="0" smtClean="0">
                <a:solidFill>
                  <a:srgbClr val="BFBFBF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</a:rPr>
              <a:t>\ 50,000</a:t>
            </a:r>
          </a:p>
          <a:p>
            <a:pPr algn="l"/>
            <a:r>
              <a:rPr lang="en-US" altLang="ko-KR" sz="1200" b="1" dirty="0" smtClean="0">
                <a:solidFill>
                  <a:srgbClr val="21BDCB"/>
                </a:solidFill>
                <a:latin typeface="+mn-ea"/>
              </a:rPr>
              <a:t>\ 45,000  </a:t>
            </a:r>
            <a:r>
              <a:rPr lang="en-US" altLang="ko-KR" sz="1050" dirty="0" smtClean="0">
                <a:solidFill>
                  <a:srgbClr val="21BDCB"/>
                </a:solidFill>
                <a:latin typeface="+mn-ea"/>
                <a:ea typeface="+mn-ea"/>
              </a:rPr>
              <a:t>(¥ 252.09)</a:t>
            </a:r>
            <a:endParaRPr lang="ko-KR" altLang="en-US" sz="9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63798" y="3528793"/>
            <a:ext cx="2820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브랜드명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제조사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   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원산지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3724648" y="3266795"/>
            <a:ext cx="2956271" cy="239488"/>
            <a:chOff x="3325415" y="4451871"/>
            <a:chExt cx="2956271" cy="23948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910440" y="4453328"/>
              <a:ext cx="1151998" cy="227136"/>
              <a:chOff x="2381822" y="2772689"/>
              <a:chExt cx="1336785" cy="191085"/>
            </a:xfrm>
            <a:solidFill>
              <a:schemeClr val="bg2">
                <a:lumMod val="75000"/>
              </a:schemeClr>
            </a:solidFill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2381822" y="2772689"/>
                <a:ext cx="1336785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463538" y="2783269"/>
                <a:ext cx="1198340" cy="1683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장바구니 담기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5129690" y="4451871"/>
              <a:ext cx="1151996" cy="239488"/>
              <a:chOff x="3760320" y="2762413"/>
              <a:chExt cx="1193004" cy="187878"/>
            </a:xfrm>
            <a:solidFill>
              <a:schemeClr val="bg2">
                <a:lumMod val="75000"/>
              </a:schemeClr>
            </a:solidFill>
          </p:grpSpPr>
          <p:sp>
            <p:nvSpPr>
              <p:cNvPr id="143" name="모서리가 둥근 직사각형 142"/>
              <p:cNvSpPr/>
              <p:nvPr/>
            </p:nvSpPr>
            <p:spPr>
              <a:xfrm>
                <a:off x="3760320" y="2762413"/>
                <a:ext cx="1193004" cy="187878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823995" y="2771972"/>
                <a:ext cx="1081164" cy="1569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바로구매</a:t>
                </a:r>
                <a:endParaRPr lang="ko-KR" altLang="en-US" sz="700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42" name="모서리가 둥근 직사각형 141"/>
            <p:cNvSpPr/>
            <p:nvPr/>
          </p:nvSpPr>
          <p:spPr>
            <a:xfrm>
              <a:off x="3325415" y="4457551"/>
              <a:ext cx="526745" cy="213480"/>
            </a:xfrm>
            <a:prstGeom prst="round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3741103" y="19031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유료배송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3657673" y="3996026"/>
            <a:ext cx="2285636" cy="276999"/>
            <a:chOff x="3604658" y="1611179"/>
            <a:chExt cx="2285636" cy="276999"/>
          </a:xfrm>
        </p:grpSpPr>
        <p:grpSp>
          <p:nvGrpSpPr>
            <p:cNvPr id="155" name="그룹 154"/>
            <p:cNvGrpSpPr/>
            <p:nvPr/>
          </p:nvGrpSpPr>
          <p:grpSpPr>
            <a:xfrm>
              <a:off x="4190450" y="1611179"/>
              <a:ext cx="1699844" cy="276999"/>
              <a:chOff x="2992387" y="1851270"/>
              <a:chExt cx="1699844" cy="276999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3343785" y="1910999"/>
                <a:ext cx="13484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253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개의 상품평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/ 354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명의 평가 </a:t>
                </a:r>
                <a:endPara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2992387" y="1851270"/>
                <a:ext cx="458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21BDCB"/>
                    </a:solidFill>
                    <a:latin typeface="+mn-ea"/>
                    <a:ea typeface="+mn-ea"/>
                  </a:rPr>
                  <a:t>5.0 </a:t>
                </a:r>
                <a:endParaRPr lang="ko-KR" altLang="en-US" sz="1200" b="1">
                  <a:solidFill>
                    <a:srgbClr val="21BDCB"/>
                  </a:solidFill>
                </a:endParaRPr>
              </a:p>
            </p:txBody>
          </p:sp>
        </p:grpSp>
        <p:sp>
          <p:nvSpPr>
            <p:cNvPr id="156" name="직사각형 155"/>
            <p:cNvSpPr/>
            <p:nvPr/>
          </p:nvSpPr>
          <p:spPr>
            <a:xfrm>
              <a:off x="3604658" y="1619498"/>
              <a:ext cx="4924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상품평점</a:t>
              </a:r>
            </a:p>
          </p:txBody>
        </p:sp>
      </p:grpSp>
      <p:sp>
        <p:nvSpPr>
          <p:cNvPr id="160" name="모서리가 둥근 직사각형 159"/>
          <p:cNvSpPr/>
          <p:nvPr/>
        </p:nvSpPr>
        <p:spPr>
          <a:xfrm>
            <a:off x="4312456" y="1875853"/>
            <a:ext cx="968713" cy="214023"/>
          </a:xfrm>
          <a:prstGeom prst="roundRect">
            <a:avLst/>
          </a:prstGeom>
          <a:solidFill>
            <a:schemeClr val="bg1"/>
          </a:solidFill>
          <a:ln w="6350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CBCB3"/>
                </a:solidFill>
              </a:rPr>
              <a:t>호텔배송 적용상품 </a:t>
            </a:r>
            <a:endParaRPr lang="ko-KR" altLang="en-US" sz="700" dirty="0">
              <a:solidFill>
                <a:srgbClr val="2CBCB3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03526" y="328832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smtClean="0">
                <a:latin typeface="+mn-ea"/>
                <a:ea typeface="+mn-ea"/>
              </a:rPr>
              <a:t>위시리스트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5076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369428" y="6579706"/>
            <a:ext cx="2311400" cy="150811"/>
          </a:xfrm>
        </p:spPr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S03-03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다중옵션 상품 상세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37050" y="758823"/>
            <a:ext cx="180000" cy="144000"/>
            <a:chOff x="-1143104" y="1291967"/>
            <a:chExt cx="234360" cy="169277"/>
          </a:xfrm>
        </p:grpSpPr>
        <p:sp>
          <p:nvSpPr>
            <p:cNvPr id="39" name="타원 3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04233" y="1109212"/>
            <a:ext cx="384200" cy="5721744"/>
            <a:chOff x="779565" y="1126056"/>
            <a:chExt cx="228872" cy="5259717"/>
          </a:xfrm>
        </p:grpSpPr>
        <p:sp>
          <p:nvSpPr>
            <p:cNvPr id="211" name="직사각형 210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17" name="직선 연결선 216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직사각형 219"/>
          <p:cNvSpPr/>
          <p:nvPr/>
        </p:nvSpPr>
        <p:spPr>
          <a:xfrm>
            <a:off x="472002" y="1109212"/>
            <a:ext cx="6707540" cy="57322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9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333" y="1194497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그룹 229"/>
          <p:cNvGrpSpPr/>
          <p:nvPr/>
        </p:nvGrpSpPr>
        <p:grpSpPr>
          <a:xfrm>
            <a:off x="728934" y="1296480"/>
            <a:ext cx="2252139" cy="1755186"/>
            <a:chOff x="3978077" y="2196148"/>
            <a:chExt cx="413916" cy="453912"/>
          </a:xfrm>
        </p:grpSpPr>
        <p:sp>
          <p:nvSpPr>
            <p:cNvPr id="231" name="직사각형 230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/>
          <p:cNvSpPr txBox="1"/>
          <p:nvPr/>
        </p:nvSpPr>
        <p:spPr>
          <a:xfrm>
            <a:off x="1479991" y="1987461"/>
            <a:ext cx="7873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  대표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1348218" y="3150326"/>
            <a:ext cx="1226394" cy="459720"/>
            <a:chOff x="2353342" y="2986867"/>
            <a:chExt cx="1226394" cy="459720"/>
          </a:xfrm>
        </p:grpSpPr>
        <p:sp>
          <p:nvSpPr>
            <p:cNvPr id="266" name="직사각형 265"/>
            <p:cNvSpPr/>
            <p:nvPr/>
          </p:nvSpPr>
          <p:spPr>
            <a:xfrm>
              <a:off x="2353342" y="2986867"/>
              <a:ext cx="1226394" cy="459720"/>
            </a:xfrm>
            <a:prstGeom prst="rect">
              <a:avLst/>
            </a:prstGeom>
            <a:ln w="3175">
              <a:solidFill>
                <a:srgbClr val="21BDCB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2442193" y="3052679"/>
              <a:ext cx="996779" cy="295460"/>
              <a:chOff x="2000599" y="3017609"/>
              <a:chExt cx="1119134" cy="322924"/>
            </a:xfrm>
          </p:grpSpPr>
          <p:pic>
            <p:nvPicPr>
              <p:cNvPr id="268" name="Picture 2" descr="qq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599" y="3019650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4" descr="we chat, wechat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146" y="3017609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6" descr="weibo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3779" y="3024577"/>
                <a:ext cx="315954" cy="315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1" name="TextBox 270"/>
          <p:cNvSpPr txBox="1"/>
          <p:nvPr/>
        </p:nvSpPr>
        <p:spPr>
          <a:xfrm>
            <a:off x="5079657" y="3792342"/>
            <a:ext cx="2048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총 상품금액 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90,000  </a:t>
            </a:r>
            <a:r>
              <a:rPr lang="en-US" altLang="ko-KR" sz="900" dirty="0">
                <a:solidFill>
                  <a:srgbClr val="21BDCB"/>
                </a:solidFill>
                <a:latin typeface="+mn-ea"/>
              </a:rPr>
              <a:t>(¥ </a:t>
            </a:r>
            <a:r>
              <a:rPr lang="en-US" altLang="ko-KR" sz="900" dirty="0" smtClean="0">
                <a:solidFill>
                  <a:srgbClr val="21BDCB"/>
                </a:solidFill>
                <a:latin typeface="+mn-ea"/>
              </a:rPr>
              <a:t>504.18)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2" name="직선 연결선 271"/>
          <p:cNvCxnSpPr/>
          <p:nvPr/>
        </p:nvCxnSpPr>
        <p:spPr>
          <a:xfrm flipV="1">
            <a:off x="3350141" y="3740598"/>
            <a:ext cx="3667652" cy="18099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93663" y="2105851"/>
            <a:ext cx="2211314" cy="305099"/>
            <a:chOff x="3749725" y="2249790"/>
            <a:chExt cx="2211314" cy="305099"/>
          </a:xfrm>
        </p:grpSpPr>
        <p:grpSp>
          <p:nvGrpSpPr>
            <p:cNvPr id="177" name="그룹 176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497990" y="3194780"/>
                <a:ext cx="499136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  <a:ea typeface="+mn-ea"/>
                  </a:rPr>
                  <a:t>선택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1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5635309" y="2268794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17893" y="1261322"/>
            <a:ext cx="404874" cy="1823530"/>
            <a:chOff x="2873955" y="1261322"/>
            <a:chExt cx="404874" cy="1823530"/>
          </a:xfrm>
        </p:grpSpPr>
        <p:grpSp>
          <p:nvGrpSpPr>
            <p:cNvPr id="188" name="그룹 187"/>
            <p:cNvGrpSpPr/>
            <p:nvPr/>
          </p:nvGrpSpPr>
          <p:grpSpPr>
            <a:xfrm>
              <a:off x="2873955" y="1381150"/>
              <a:ext cx="403487" cy="378938"/>
              <a:chOff x="3978077" y="2196148"/>
              <a:chExt cx="413916" cy="453912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/>
            <p:cNvGrpSpPr/>
            <p:nvPr/>
          </p:nvGrpSpPr>
          <p:grpSpPr>
            <a:xfrm>
              <a:off x="2875342" y="1778552"/>
              <a:ext cx="403487" cy="378938"/>
              <a:chOff x="3978077" y="2196148"/>
              <a:chExt cx="413916" cy="453912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그룹 195"/>
            <p:cNvGrpSpPr/>
            <p:nvPr/>
          </p:nvGrpSpPr>
          <p:grpSpPr>
            <a:xfrm>
              <a:off x="2874052" y="2175174"/>
              <a:ext cx="403487" cy="378938"/>
              <a:chOff x="3978077" y="2196148"/>
              <a:chExt cx="413916" cy="45391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2875209" y="2573271"/>
              <a:ext cx="403487" cy="378938"/>
              <a:chOff x="3978077" y="2196148"/>
              <a:chExt cx="413916" cy="453912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78077" y="2196148"/>
                <a:ext cx="413916" cy="453912"/>
              </a:xfrm>
              <a:prstGeom prst="rect">
                <a:avLst/>
              </a:prstGeom>
              <a:ln w="3175">
                <a:solidFill>
                  <a:srgbClr val="BFBFBF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 flipH="1"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3978077" y="2196148"/>
                <a:ext cx="413916" cy="453912"/>
              </a:xfrm>
              <a:prstGeom prst="line">
                <a:avLst/>
              </a:prstGeom>
              <a:ln w="3175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갈매기형 수장 205"/>
            <p:cNvSpPr/>
            <p:nvPr/>
          </p:nvSpPr>
          <p:spPr>
            <a:xfrm rot="5400000">
              <a:off x="3021677" y="295885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  <p:sp>
          <p:nvSpPr>
            <p:cNvPr id="207" name="갈매기형 수장 206"/>
            <p:cNvSpPr/>
            <p:nvPr/>
          </p:nvSpPr>
          <p:spPr>
            <a:xfrm rot="5400000" flipH="1">
              <a:off x="3021677" y="1243322"/>
              <a:ext cx="108000" cy="144000"/>
            </a:xfrm>
            <a:prstGeom prst="chevron">
              <a:avLst>
                <a:gd name="adj" fmla="val 637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>
                <a:solidFill>
                  <a:srgbClr val="B2B2B2"/>
                </a:solidFill>
              </a:endParaRPr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6112649" y="2442511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Size chart</a:t>
            </a:r>
            <a:endParaRPr lang="ko-KR" altLang="en-US" u="sng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3901708" y="2410506"/>
            <a:ext cx="2211314" cy="305099"/>
            <a:chOff x="3749725" y="2249790"/>
            <a:chExt cx="2211314" cy="305099"/>
          </a:xfrm>
        </p:grpSpPr>
        <p:grpSp>
          <p:nvGrpSpPr>
            <p:cNvPr id="253" name="그룹 252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/>
              <p:cNvSpPr txBox="1"/>
              <p:nvPr/>
            </p:nvSpPr>
            <p:spPr>
              <a:xfrm>
                <a:off x="7497990" y="3194780"/>
                <a:ext cx="499136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  <a:ea typeface="+mn-ea"/>
                  </a:rPr>
                  <a:t>선택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2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5635309" y="2268794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3902130" y="2706873"/>
            <a:ext cx="2211314" cy="305099"/>
            <a:chOff x="3749725" y="2249790"/>
            <a:chExt cx="2211314" cy="305099"/>
          </a:xfrm>
        </p:grpSpPr>
        <p:grpSp>
          <p:nvGrpSpPr>
            <p:cNvPr id="259" name="그룹 258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261" name="모서리가 둥근 직사각형 260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273" name="직선 연결선 272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/>
              <p:cNvSpPr txBox="1"/>
              <p:nvPr/>
            </p:nvSpPr>
            <p:spPr>
              <a:xfrm>
                <a:off x="7497990" y="3194780"/>
                <a:ext cx="499136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  <a:ea typeface="+mn-ea"/>
                  </a:rPr>
                  <a:t>선택 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3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5635309" y="2268794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6112649" y="2747402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Info chart</a:t>
            </a:r>
            <a:endParaRPr lang="ko-KR" altLang="en-US" u="sng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51010" y="3120599"/>
            <a:ext cx="3634836" cy="246036"/>
            <a:chOff x="3460496" y="3245876"/>
            <a:chExt cx="3634836" cy="246036"/>
          </a:xfrm>
        </p:grpSpPr>
        <p:grpSp>
          <p:nvGrpSpPr>
            <p:cNvPr id="175" name="그룹 174"/>
            <p:cNvGrpSpPr/>
            <p:nvPr/>
          </p:nvGrpSpPr>
          <p:grpSpPr>
            <a:xfrm>
              <a:off x="4973046" y="3245876"/>
              <a:ext cx="868957" cy="246036"/>
              <a:chOff x="7374467" y="3166533"/>
              <a:chExt cx="1037245" cy="270934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7374467" y="3166533"/>
                <a:ext cx="1007533" cy="270934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183" name="직선 연결선 182"/>
              <p:cNvCxnSpPr/>
              <p:nvPr/>
            </p:nvCxnSpPr>
            <p:spPr>
              <a:xfrm>
                <a:off x="8123766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7649635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8115317" y="3166533"/>
                <a:ext cx="296395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+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399517" y="3166533"/>
                <a:ext cx="260512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-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748736" y="3177402"/>
                <a:ext cx="262307" cy="22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 smtClean="0">
                    <a:latin typeface="+mn-ea"/>
                    <a:ea typeface="+mn-ea"/>
                  </a:rPr>
                  <a:t>1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3552374" y="3269590"/>
              <a:ext cx="35429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선택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                                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45,000  </a:t>
              </a:r>
              <a:r>
                <a:rPr lang="en-US" altLang="ko-KR" dirty="0">
                  <a:solidFill>
                    <a:srgbClr val="21BDCB"/>
                  </a:solidFill>
                  <a:latin typeface="+mn-ea"/>
                </a:rPr>
                <a:t>(¥ </a:t>
              </a:r>
              <a:r>
                <a:rPr lang="en-US" altLang="ko-KR" dirty="0" smtClean="0">
                  <a:solidFill>
                    <a:srgbClr val="21BDCB"/>
                  </a:solidFill>
                  <a:latin typeface="+mn-ea"/>
                </a:rPr>
                <a:t>252.09)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7" name="Picture 2" descr="circle, close, delete, remo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496" y="3316145"/>
              <a:ext cx="153481" cy="15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0" name="그룹 289"/>
          <p:cNvGrpSpPr/>
          <p:nvPr/>
        </p:nvGrpSpPr>
        <p:grpSpPr>
          <a:xfrm>
            <a:off x="3542543" y="3416992"/>
            <a:ext cx="3634836" cy="246036"/>
            <a:chOff x="3460496" y="3245876"/>
            <a:chExt cx="3634836" cy="246036"/>
          </a:xfrm>
        </p:grpSpPr>
        <p:grpSp>
          <p:nvGrpSpPr>
            <p:cNvPr id="298" name="그룹 297"/>
            <p:cNvGrpSpPr/>
            <p:nvPr/>
          </p:nvGrpSpPr>
          <p:grpSpPr>
            <a:xfrm>
              <a:off x="4973046" y="3245876"/>
              <a:ext cx="868957" cy="246036"/>
              <a:chOff x="7374467" y="3166533"/>
              <a:chExt cx="1037245" cy="270934"/>
            </a:xfrm>
          </p:grpSpPr>
          <p:sp>
            <p:nvSpPr>
              <p:cNvPr id="301" name="모서리가 둥근 직사각형 300"/>
              <p:cNvSpPr/>
              <p:nvPr/>
            </p:nvSpPr>
            <p:spPr>
              <a:xfrm>
                <a:off x="7374467" y="3166533"/>
                <a:ext cx="1007533" cy="270934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cxnSp>
            <p:nvCxnSpPr>
              <p:cNvPr id="323" name="직선 연결선 322"/>
              <p:cNvCxnSpPr/>
              <p:nvPr/>
            </p:nvCxnSpPr>
            <p:spPr>
              <a:xfrm>
                <a:off x="8123766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>
                <a:off x="7649635" y="3166533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8115317" y="3166533"/>
                <a:ext cx="296395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+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7399517" y="3166533"/>
                <a:ext cx="260512" cy="26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00" dirty="0" smtClean="0">
                    <a:latin typeface="+mn-ea"/>
                    <a:ea typeface="+mn-ea"/>
                  </a:rPr>
                  <a:t>-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748736" y="3177402"/>
                <a:ext cx="262307" cy="22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 smtClean="0">
                    <a:latin typeface="+mn-ea"/>
                    <a:ea typeface="+mn-ea"/>
                  </a:rPr>
                  <a:t>1</a:t>
                </a:r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3552374" y="3269590"/>
              <a:ext cx="35429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선택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옵션                                 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45,000  </a:t>
              </a:r>
              <a:r>
                <a:rPr lang="en-US" altLang="ko-KR" dirty="0">
                  <a:solidFill>
                    <a:srgbClr val="21BDCB"/>
                  </a:solidFill>
                  <a:latin typeface="+mn-ea"/>
                </a:rPr>
                <a:t>(¥ 252.09)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00" name="Picture 2" descr="circle, close, delete, remo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496" y="3319104"/>
              <a:ext cx="153481" cy="15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그룹 139"/>
          <p:cNvGrpSpPr/>
          <p:nvPr/>
        </p:nvGrpSpPr>
        <p:grpSpPr>
          <a:xfrm>
            <a:off x="5300212" y="5959664"/>
            <a:ext cx="1268193" cy="399874"/>
            <a:chOff x="7722593" y="3724014"/>
            <a:chExt cx="1582558" cy="440675"/>
          </a:xfrm>
        </p:grpSpPr>
        <p:sp>
          <p:nvSpPr>
            <p:cNvPr id="141" name="직사각형 140"/>
            <p:cNvSpPr/>
            <p:nvPr/>
          </p:nvSpPr>
          <p:spPr>
            <a:xfrm>
              <a:off x="7722593" y="3724014"/>
              <a:ext cx="1582558" cy="440207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122920" y="3766402"/>
              <a:ext cx="970575" cy="20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6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오늘의 </a:t>
              </a:r>
              <a:r>
                <a:rPr lang="ko-KR" altLang="en-US" sz="600" b="1" dirty="0" err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환률</a:t>
              </a:r>
              <a:r>
                <a:rPr lang="ko-KR" altLang="en-US" sz="6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정보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119058" y="3910304"/>
              <a:ext cx="1182613" cy="25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\ 1,000  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(¥ 5.5)</a:t>
              </a:r>
              <a:endPara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4" name="Picture 2" descr="cash, currencies, currency, dollars, euro, exchange, money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44" y="3799859"/>
              <a:ext cx="299926" cy="29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TextBox 144"/>
          <p:cNvSpPr txBox="1"/>
          <p:nvPr/>
        </p:nvSpPr>
        <p:spPr>
          <a:xfrm>
            <a:off x="757624" y="547835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상품상세정보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1735987" y="5538676"/>
            <a:ext cx="593208" cy="215444"/>
            <a:chOff x="3326118" y="4402610"/>
            <a:chExt cx="593208" cy="215444"/>
          </a:xfrm>
        </p:grpSpPr>
        <p:sp>
          <p:nvSpPr>
            <p:cNvPr id="147" name="TextBox 146"/>
            <p:cNvSpPr txBox="1"/>
            <p:nvPr/>
          </p:nvSpPr>
          <p:spPr>
            <a:xfrm>
              <a:off x="3426883" y="440261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err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상품평</a:t>
              </a:r>
              <a:endPara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8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9" name="직선 연결선 148"/>
          <p:cNvCxnSpPr/>
          <p:nvPr/>
        </p:nvCxnSpPr>
        <p:spPr>
          <a:xfrm>
            <a:off x="733882" y="5766314"/>
            <a:ext cx="867819" cy="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722112" y="5813543"/>
            <a:ext cx="4121520" cy="1006566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 flipV="1">
            <a:off x="1347197" y="5766314"/>
            <a:ext cx="3550024" cy="73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2492636" y="5539321"/>
            <a:ext cx="982738" cy="215444"/>
            <a:chOff x="3326118" y="4402610"/>
            <a:chExt cx="982738" cy="215444"/>
          </a:xfrm>
        </p:grpSpPr>
        <p:sp>
          <p:nvSpPr>
            <p:cNvPr id="153" name="TextBox 152"/>
            <p:cNvSpPr txBox="1"/>
            <p:nvPr/>
          </p:nvSpPr>
          <p:spPr>
            <a:xfrm>
              <a:off x="3426883" y="4402610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배송</a:t>
              </a:r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ko-KR" altLang="en-US" b="1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환불 정책</a:t>
              </a:r>
              <a:endPara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54" name="Picture 4" descr="bubble, chat, comment, message, review, talk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6118" y="4413568"/>
              <a:ext cx="174738" cy="16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직사각형 157"/>
          <p:cNvSpPr/>
          <p:nvPr/>
        </p:nvSpPr>
        <p:spPr>
          <a:xfrm>
            <a:off x="784302" y="5860575"/>
            <a:ext cx="4027338" cy="90378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83376" y="6434489"/>
            <a:ext cx="9989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상품상세 정보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569805" y="5434060"/>
            <a:ext cx="6500907" cy="1361137"/>
          </a:xfrm>
          <a:prstGeom prst="rect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정보 및 상품추천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등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table down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줄무늬가 있는 오른쪽 화살표 161"/>
          <p:cNvSpPr/>
          <p:nvPr/>
        </p:nvSpPr>
        <p:spPr>
          <a:xfrm rot="5400000">
            <a:off x="3440762" y="5137483"/>
            <a:ext cx="603040" cy="98331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546916" y="2077580"/>
            <a:ext cx="3632626" cy="1915605"/>
          </a:xfrm>
          <a:prstGeom prst="roundRect">
            <a:avLst>
              <a:gd name="adj" fmla="val 81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줄무늬가 있는 오른쪽 화살표 163"/>
          <p:cNvSpPr/>
          <p:nvPr/>
        </p:nvSpPr>
        <p:spPr>
          <a:xfrm rot="5400000">
            <a:off x="2479240" y="2859789"/>
            <a:ext cx="1955801" cy="37965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92706"/>
              </p:ext>
            </p:extLst>
          </p:nvPr>
        </p:nvGraphicFramePr>
        <p:xfrm>
          <a:off x="7240085" y="584729"/>
          <a:ext cx="2571367" cy="20312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16987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다중옵션 상품경우</a:t>
                      </a:r>
                    </a:p>
                    <a:p>
                      <a:r>
                        <a:rPr lang="ko-KR" altLang="en-US" sz="800" dirty="0" smtClean="0"/>
                        <a:t>상품 옵션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추가옵션 창 생성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삭제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선택한 </a:t>
                      </a:r>
                      <a:r>
                        <a:rPr lang="ko-KR" altLang="en-US" sz="800" dirty="0" smtClean="0"/>
                        <a:t>옵션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수량선택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개별 금액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총상품</a:t>
                      </a:r>
                      <a:r>
                        <a:rPr lang="ko-KR" altLang="en-US" sz="800" dirty="0" smtClean="0"/>
                        <a:t> 금액 표시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옵션 창 선택</a:t>
                      </a:r>
                      <a:r>
                        <a:rPr lang="ko-KR" altLang="en-US" sz="800" baseline="0" dirty="0" smtClean="0"/>
                        <a:t> 시 선택 옵션 내용 표시를 위한 영역 확장 </a:t>
                      </a:r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상세정보 테이블 영역 하단으로 밀림</a:t>
                      </a:r>
                      <a:endParaRPr lang="en-US" altLang="ko-KR" sz="800" dirty="0" smtClean="0"/>
                    </a:p>
                  </a:txBody>
                  <a:tcPr>
                    <a:noFill/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4" name="타원형 설명선 53"/>
          <p:cNvSpPr/>
          <p:nvPr/>
        </p:nvSpPr>
        <p:spPr bwMode="auto">
          <a:xfrm>
            <a:off x="3643117" y="20119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 bwMode="auto">
          <a:xfrm>
            <a:off x="3640259" y="238871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타원형 설명선 55"/>
          <p:cNvSpPr/>
          <p:nvPr/>
        </p:nvSpPr>
        <p:spPr bwMode="auto">
          <a:xfrm>
            <a:off x="3587797" y="28889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타원형 설명선 57"/>
          <p:cNvSpPr/>
          <p:nvPr/>
        </p:nvSpPr>
        <p:spPr bwMode="auto">
          <a:xfrm>
            <a:off x="3640964" y="575065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093200" y="76593"/>
            <a:ext cx="812800" cy="20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V1.1 20150330</a:t>
            </a:r>
            <a:endParaRPr lang="ko-KR" altLang="en-US" sz="700"/>
          </a:p>
        </p:txBody>
      </p:sp>
      <p:sp>
        <p:nvSpPr>
          <p:cNvPr id="155" name="TextBox 154"/>
          <p:cNvSpPr txBox="1"/>
          <p:nvPr/>
        </p:nvSpPr>
        <p:spPr>
          <a:xfrm>
            <a:off x="3835312" y="11699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상품명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293036" y="1565916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8</a:t>
            </a:r>
            <a:r>
              <a:rPr lang="ko-KR" altLang="en-US" sz="900" b="1" smtClean="0">
                <a:ea typeface="바탕" panose="02030600000101010101" pitchFamily="18" charset="-127"/>
              </a:rPr>
              <a:t>折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58043" y="141419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b="1" dirty="0" err="1" smtClean="0">
                <a:solidFill>
                  <a:srgbClr val="BFBFBF"/>
                </a:solidFill>
                <a:latin typeface="+mn-ea"/>
                <a:ea typeface="+mn-ea"/>
              </a:rPr>
              <a:t>정상가</a:t>
            </a:r>
            <a:r>
              <a:rPr lang="ko-KR" altLang="en-US" b="1" dirty="0" smtClean="0">
                <a:solidFill>
                  <a:srgbClr val="BFBFBF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BFBFBF"/>
                </a:solidFill>
                <a:latin typeface="+mn-ea"/>
              </a:rPr>
              <a:t>\ 50,000</a:t>
            </a:r>
          </a:p>
          <a:p>
            <a:pPr algn="l"/>
            <a:r>
              <a:rPr lang="en-US" altLang="ko-KR" sz="1200" b="1" dirty="0" smtClean="0">
                <a:solidFill>
                  <a:srgbClr val="21BDCB"/>
                </a:solidFill>
                <a:latin typeface="+mn-ea"/>
              </a:rPr>
              <a:t>\ 45,000  </a:t>
            </a:r>
            <a:r>
              <a:rPr lang="en-US" altLang="ko-KR" sz="1050" dirty="0" smtClean="0">
                <a:solidFill>
                  <a:srgbClr val="21BDCB"/>
                </a:solidFill>
                <a:latin typeface="+mn-ea"/>
                <a:ea typeface="+mn-ea"/>
              </a:rPr>
              <a:t>(¥ 252.09)</a:t>
            </a:r>
            <a:endParaRPr lang="ko-KR" altLang="en-US" sz="9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52448" y="4363804"/>
            <a:ext cx="2820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브랜드명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제조사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   </a:t>
            </a:r>
          </a:p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원산지            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XXXXX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3713298" y="4101806"/>
            <a:ext cx="2956271" cy="239488"/>
            <a:chOff x="3325415" y="4451871"/>
            <a:chExt cx="2956271" cy="239488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10440" y="4453328"/>
              <a:ext cx="1151998" cy="227136"/>
              <a:chOff x="2381822" y="2772689"/>
              <a:chExt cx="1336785" cy="191085"/>
            </a:xfrm>
            <a:solidFill>
              <a:schemeClr val="bg2">
                <a:lumMod val="75000"/>
              </a:schemeClr>
            </a:solidFill>
          </p:grpSpPr>
          <p:sp>
            <p:nvSpPr>
              <p:cNvPr id="173" name="모서리가 둥근 직사각형 172"/>
              <p:cNvSpPr/>
              <p:nvPr/>
            </p:nvSpPr>
            <p:spPr>
              <a:xfrm>
                <a:off x="2381822" y="2772689"/>
                <a:ext cx="1336785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463538" y="2783269"/>
                <a:ext cx="1198340" cy="1683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장바구니 담기</a:t>
                </a: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129690" y="4451871"/>
              <a:ext cx="1151996" cy="239488"/>
              <a:chOff x="3760320" y="2762413"/>
              <a:chExt cx="1193004" cy="187878"/>
            </a:xfrm>
            <a:solidFill>
              <a:schemeClr val="bg2">
                <a:lumMod val="75000"/>
              </a:schemeClr>
            </a:solidFill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3760320" y="2762413"/>
                <a:ext cx="1193004" cy="187878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823995" y="2771972"/>
                <a:ext cx="1081164" cy="1569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바로구매</a:t>
                </a:r>
                <a:endParaRPr lang="ko-KR" altLang="en-US" sz="700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0" name="모서리가 둥근 직사각형 169"/>
            <p:cNvSpPr/>
            <p:nvPr/>
          </p:nvSpPr>
          <p:spPr>
            <a:xfrm>
              <a:off x="3325415" y="4457551"/>
              <a:ext cx="526745" cy="213480"/>
            </a:xfrm>
            <a:prstGeom prst="round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3879053" y="185016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유료배송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3646323" y="4831037"/>
            <a:ext cx="2285636" cy="276999"/>
            <a:chOff x="3604658" y="1611179"/>
            <a:chExt cx="2285636" cy="276999"/>
          </a:xfrm>
        </p:grpSpPr>
        <p:grpSp>
          <p:nvGrpSpPr>
            <p:cNvPr id="221" name="그룹 220"/>
            <p:cNvGrpSpPr/>
            <p:nvPr/>
          </p:nvGrpSpPr>
          <p:grpSpPr>
            <a:xfrm>
              <a:off x="4190450" y="1611179"/>
              <a:ext cx="1699844" cy="276999"/>
              <a:chOff x="2992387" y="1851270"/>
              <a:chExt cx="1699844" cy="276999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3343785" y="1910999"/>
                <a:ext cx="13484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253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개의 상품평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/ 354 </a:t>
                </a:r>
                <a:r>
                  <a:rPr lang="ko-KR" altLang="en-US" sz="6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명의 평가 </a:t>
                </a:r>
                <a:endPara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2992387" y="1851270"/>
                <a:ext cx="458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21BDCB"/>
                    </a:solidFill>
                    <a:latin typeface="+mn-ea"/>
                    <a:ea typeface="+mn-ea"/>
                  </a:rPr>
                  <a:t>5.0 </a:t>
                </a:r>
                <a:endParaRPr lang="ko-KR" altLang="en-US" sz="1200" b="1">
                  <a:solidFill>
                    <a:srgbClr val="21BDCB"/>
                  </a:solidFill>
                </a:endParaRPr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3604658" y="1619498"/>
              <a:ext cx="4924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상품평점</a:t>
              </a:r>
            </a:p>
          </p:txBody>
        </p:sp>
      </p:grpSp>
      <p:sp>
        <p:nvSpPr>
          <p:cNvPr id="243" name="모서리가 둥근 직사각형 242"/>
          <p:cNvSpPr/>
          <p:nvPr/>
        </p:nvSpPr>
        <p:spPr>
          <a:xfrm>
            <a:off x="4458026" y="1860996"/>
            <a:ext cx="968713" cy="214023"/>
          </a:xfrm>
          <a:prstGeom prst="roundRect">
            <a:avLst/>
          </a:prstGeom>
          <a:solidFill>
            <a:schemeClr val="bg1"/>
          </a:solidFill>
          <a:ln w="6350">
            <a:solidFill>
              <a:srgbClr val="2CB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CBCB3"/>
                </a:solidFill>
              </a:rPr>
              <a:t>호텔배송 적용상품 </a:t>
            </a:r>
            <a:endParaRPr lang="ko-KR" altLang="en-US" sz="700" dirty="0">
              <a:solidFill>
                <a:srgbClr val="2CBCB3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692176" y="412333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smtClean="0">
                <a:latin typeface="+mn-ea"/>
                <a:ea typeface="+mn-ea"/>
              </a:rPr>
              <a:t>위시리스트</a:t>
            </a:r>
            <a:endParaRPr lang="ko-KR" altLang="en-US" sz="600" dirty="0" smtClean="0">
              <a:latin typeface="+mn-ea"/>
              <a:ea typeface="+mn-ea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866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/>
          <p:cNvGrpSpPr/>
          <p:nvPr/>
        </p:nvGrpSpPr>
        <p:grpSpPr>
          <a:xfrm>
            <a:off x="522946" y="2411876"/>
            <a:ext cx="6247735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47" name="직사각형 14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523719" y="5611787"/>
              <a:ext cx="324978" cy="3434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smtClean="0">
                  <a:latin typeface="+mn-ea"/>
                  <a:ea typeface="+mn-ea"/>
                </a:rPr>
                <a:t>이미지 </a:t>
              </a:r>
              <a:r>
                <a:rPr lang="en-US" altLang="ko-KR" sz="1000" dirty="0" smtClean="0">
                  <a:latin typeface="+mn-ea"/>
                  <a:ea typeface="+mn-ea"/>
                </a:rPr>
                <a:t>&amp; </a:t>
              </a:r>
              <a:r>
                <a:rPr lang="ko-KR" altLang="en-US" sz="1000" smtClean="0">
                  <a:latin typeface="+mn-ea"/>
                  <a:ea typeface="+mn-ea"/>
                </a:rPr>
                <a:t>상품명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26714"/>
              </p:ext>
            </p:extLst>
          </p:nvPr>
        </p:nvGraphicFramePr>
        <p:xfrm>
          <a:off x="7264401" y="571477"/>
          <a:ext cx="2571367" cy="44293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카테고리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선택카테고리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상품 영역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현재 카테고리 상품추천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관리자 추천 상품 노출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 상품 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전체 리스트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원화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추천상품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HOT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페이지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하단 추천상품과 동일구성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관리자추천 설정 상품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각 카테고리 상단 추천상품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추천상품 중 상품 카테고리별  정렬 노출 적용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S04-01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상품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691593" y="1284884"/>
            <a:ext cx="456845" cy="225255"/>
            <a:chOff x="6691593" y="1284884"/>
            <a:chExt cx="456845" cy="225255"/>
          </a:xfrm>
        </p:grpSpPr>
        <p:pic>
          <p:nvPicPr>
            <p:cNvPr id="65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타원형 설명선 49"/>
          <p:cNvSpPr/>
          <p:nvPr/>
        </p:nvSpPr>
        <p:spPr bwMode="auto">
          <a:xfrm>
            <a:off x="2339763" y="11063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" name="타원형 설명선 50"/>
          <p:cNvSpPr/>
          <p:nvPr/>
        </p:nvSpPr>
        <p:spPr bwMode="auto">
          <a:xfrm>
            <a:off x="117217" y="17315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타원형 설명선 51"/>
          <p:cNvSpPr/>
          <p:nvPr/>
        </p:nvSpPr>
        <p:spPr bwMode="auto">
          <a:xfrm>
            <a:off x="161983" y="233139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6739738" y="1388151"/>
            <a:ext cx="180000" cy="144000"/>
            <a:chOff x="-1143104" y="1291967"/>
            <a:chExt cx="234360" cy="169277"/>
          </a:xfrm>
        </p:grpSpPr>
        <p:sp>
          <p:nvSpPr>
            <p:cNvPr id="138" name="타원 137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006902" y="1394696"/>
            <a:ext cx="180000" cy="144000"/>
            <a:chOff x="-1143104" y="1291967"/>
            <a:chExt cx="234360" cy="169277"/>
          </a:xfrm>
        </p:grpSpPr>
        <p:sp>
          <p:nvSpPr>
            <p:cNvPr id="141" name="타원 140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66675" y="2511398"/>
            <a:ext cx="28251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상품 대표이미지 외 커버이미지 구성 필요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/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해당 상품 추천 시점에 노출 반영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381808" y="3836074"/>
            <a:ext cx="794103" cy="228600"/>
            <a:chOff x="2773509" y="3039533"/>
            <a:chExt cx="794103" cy="228600"/>
          </a:xfrm>
        </p:grpSpPr>
        <p:pic>
          <p:nvPicPr>
            <p:cNvPr id="130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2773509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3121745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갈매기형 수장 143"/>
          <p:cNvSpPr/>
          <p:nvPr/>
        </p:nvSpPr>
        <p:spPr>
          <a:xfrm rot="10800000">
            <a:off x="148177" y="3054292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145" name="갈매기형 수장 144"/>
          <p:cNvSpPr/>
          <p:nvPr/>
        </p:nvSpPr>
        <p:spPr>
          <a:xfrm rot="10800000" flipH="1">
            <a:off x="6870999" y="3054292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1992" y="1803338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22BECC"/>
                </a:solidFill>
                <a:latin typeface="+mn-ea"/>
                <a:ea typeface="+mn-ea"/>
              </a:rPr>
              <a:t>BEAUTY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skin</a:t>
            </a:r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mask           lip         eye          body        hair        nail        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parfum</a:t>
            </a:r>
            <a:endParaRPr lang="ko-KR" altLang="en-US" b="1" dirty="0" smtClean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87137" y="1224976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 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615453" y="1485266"/>
            <a:ext cx="468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타원형 설명선 121"/>
          <p:cNvSpPr/>
          <p:nvPr/>
        </p:nvSpPr>
        <p:spPr bwMode="auto">
          <a:xfrm>
            <a:off x="89825" y="43542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2" name="TextBox 1"/>
          <p:cNvSpPr txBox="1"/>
          <p:nvPr/>
        </p:nvSpPr>
        <p:spPr>
          <a:xfrm>
            <a:off x="7196942" y="13300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쿠폰티켓 카테고리 삭제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3725490" y="421357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57" name="직사각형 15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4247467" y="4715538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cxnSp>
        <p:nvCxnSpPr>
          <p:cNvPr id="161" name="직선 연결선 160"/>
          <p:cNvCxnSpPr/>
          <p:nvPr/>
        </p:nvCxnSpPr>
        <p:spPr>
          <a:xfrm>
            <a:off x="7162173" y="4667001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/>
          <p:cNvGrpSpPr/>
          <p:nvPr/>
        </p:nvGrpSpPr>
        <p:grpSpPr>
          <a:xfrm>
            <a:off x="556607" y="5688233"/>
            <a:ext cx="1231427" cy="653158"/>
            <a:chOff x="502135" y="6001159"/>
            <a:chExt cx="1231427" cy="653158"/>
          </a:xfrm>
        </p:grpSpPr>
        <p:sp>
          <p:nvSpPr>
            <p:cNvPr id="163" name="TextBox 162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039527" y="421357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66" name="직사각형 165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377842" y="4213573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70" name="직사각형 169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936031" y="5630435"/>
              <a:ext cx="517063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5427238" y="421357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75" name="직사각형 17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>
            <a:off x="4560581" y="5362969"/>
            <a:ext cx="778252" cy="322985"/>
            <a:chOff x="4867123" y="6124447"/>
            <a:chExt cx="831680" cy="322985"/>
          </a:xfrm>
        </p:grpSpPr>
        <p:sp>
          <p:nvSpPr>
            <p:cNvPr id="179" name="직사각형 178">
              <a:hlinkClick r:id="rId6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2" descr="find, search icon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1" name="그룹 180"/>
          <p:cNvGrpSpPr/>
          <p:nvPr/>
        </p:nvGrpSpPr>
        <p:grpSpPr>
          <a:xfrm>
            <a:off x="3725597" y="5370244"/>
            <a:ext cx="831680" cy="288036"/>
            <a:chOff x="1194713" y="2986872"/>
            <a:chExt cx="929125" cy="402576"/>
          </a:xfrm>
        </p:grpSpPr>
        <p:sp>
          <p:nvSpPr>
            <p:cNvPr id="182" name="직사각형 181"/>
            <p:cNvSpPr/>
            <p:nvPr/>
          </p:nvSpPr>
          <p:spPr>
            <a:xfrm>
              <a:off x="1194713" y="2986872"/>
              <a:ext cx="929125" cy="40257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352" y="3047671"/>
              <a:ext cx="319741" cy="31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4" name="TextBox 183"/>
          <p:cNvSpPr txBox="1"/>
          <p:nvPr/>
        </p:nvSpPr>
        <p:spPr>
          <a:xfrm>
            <a:off x="2558088" y="4759030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71589" y="4733208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2227067" y="5683795"/>
            <a:ext cx="1231427" cy="653158"/>
            <a:chOff x="502135" y="6001159"/>
            <a:chExt cx="1231427" cy="653158"/>
          </a:xfrm>
        </p:grpSpPr>
        <p:sp>
          <p:nvSpPr>
            <p:cNvPr id="187" name="TextBox 186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3897527" y="5679570"/>
            <a:ext cx="1231427" cy="653158"/>
            <a:chOff x="502135" y="6001159"/>
            <a:chExt cx="1231427" cy="653158"/>
          </a:xfrm>
        </p:grpSpPr>
        <p:sp>
          <p:nvSpPr>
            <p:cNvPr id="190" name="TextBox 189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644019" y="5718407"/>
            <a:ext cx="1231427" cy="653158"/>
            <a:chOff x="502135" y="6001159"/>
            <a:chExt cx="1231427" cy="653158"/>
          </a:xfrm>
        </p:grpSpPr>
        <p:sp>
          <p:nvSpPr>
            <p:cNvPr id="193" name="TextBox 192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195" name="Picture 2" descr="curs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184924" y="5525523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트렌디한국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S04-02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트렌디한국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상품 리스트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606" y="1659468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BEAUTY </a:t>
            </a:r>
            <a:r>
              <a:rPr lang="ko-KR" altLang="en-US" sz="10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en-US" altLang="ko-KR" b="1" dirty="0" smtClean="0">
                <a:solidFill>
                  <a:srgbClr val="22BECC"/>
                </a:solidFill>
                <a:latin typeface="+mn-ea"/>
                <a:ea typeface="+mn-ea"/>
              </a:rPr>
              <a:t>skin</a:t>
            </a:r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mask           lip         eye          body        hair        nail        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parfum</a:t>
            </a:r>
            <a:endParaRPr lang="ko-KR" altLang="en-US" b="1" dirty="0" smtClean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9666" y="1236102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640000" y="1499491"/>
            <a:ext cx="468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4178"/>
              </p:ext>
            </p:extLst>
          </p:nvPr>
        </p:nvGraphicFramePr>
        <p:xfrm>
          <a:off x="7264401" y="571477"/>
          <a:ext cx="2571367" cy="26005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카테고리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세부 상품 </a:t>
                      </a:r>
                      <a:r>
                        <a:rPr lang="ko-KR" altLang="en-US" sz="800" smtClean="0"/>
                        <a:t>카테고리 선택</a:t>
                      </a:r>
                      <a:r>
                        <a:rPr lang="en-US" altLang="ko-KR" sz="800" dirty="0" smtClean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해당 카테고리 상품 정렬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원화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할인율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타원형 설명선 28"/>
          <p:cNvSpPr/>
          <p:nvPr/>
        </p:nvSpPr>
        <p:spPr bwMode="auto">
          <a:xfrm>
            <a:off x="3060335" y="11876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0" name="타원형 설명선 29"/>
          <p:cNvSpPr/>
          <p:nvPr/>
        </p:nvSpPr>
        <p:spPr bwMode="auto">
          <a:xfrm>
            <a:off x="1153480" y="153243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3" name="타원형 설명선 162"/>
          <p:cNvSpPr/>
          <p:nvPr/>
        </p:nvSpPr>
        <p:spPr bwMode="auto">
          <a:xfrm>
            <a:off x="74101" y="18987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08" name="TextBox 107"/>
          <p:cNvSpPr txBox="1"/>
          <p:nvPr/>
        </p:nvSpPr>
        <p:spPr>
          <a:xfrm>
            <a:off x="7196942" y="13300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쿠폰티켓 카테고리 삭제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pSp>
        <p:nvGrpSpPr>
          <p:cNvPr id="238" name="그룹 237"/>
          <p:cNvGrpSpPr/>
          <p:nvPr/>
        </p:nvGrpSpPr>
        <p:grpSpPr>
          <a:xfrm>
            <a:off x="3732232" y="2078702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239" name="직사각형 238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4254209" y="2580667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cxnSp>
        <p:nvCxnSpPr>
          <p:cNvPr id="243" name="직선 연결선 242"/>
          <p:cNvCxnSpPr/>
          <p:nvPr/>
        </p:nvCxnSpPr>
        <p:spPr>
          <a:xfrm>
            <a:off x="7168915" y="2532130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그룹 243"/>
          <p:cNvGrpSpPr/>
          <p:nvPr/>
        </p:nvGrpSpPr>
        <p:grpSpPr>
          <a:xfrm>
            <a:off x="563349" y="3553362"/>
            <a:ext cx="1231427" cy="653158"/>
            <a:chOff x="502135" y="6001159"/>
            <a:chExt cx="1231427" cy="653158"/>
          </a:xfrm>
        </p:grpSpPr>
        <p:sp>
          <p:nvSpPr>
            <p:cNvPr id="245" name="TextBox 244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2046269" y="2078702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248" name="직사각형 247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250"/>
          <p:cNvGrpSpPr/>
          <p:nvPr/>
        </p:nvGrpSpPr>
        <p:grpSpPr>
          <a:xfrm>
            <a:off x="384584" y="2078702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52" name="직사각형 251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936031" y="5630435"/>
              <a:ext cx="517063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5433980" y="2078702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257" name="직사각형 25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567323" y="3228098"/>
            <a:ext cx="778252" cy="322985"/>
            <a:chOff x="4867123" y="6124447"/>
            <a:chExt cx="831680" cy="322985"/>
          </a:xfrm>
        </p:grpSpPr>
        <p:sp>
          <p:nvSpPr>
            <p:cNvPr id="261" name="직사각형 260">
              <a:hlinkClick r:id="rId3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2" name="Picture 2" descr="find, search icon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3" name="그룹 262"/>
          <p:cNvGrpSpPr/>
          <p:nvPr/>
        </p:nvGrpSpPr>
        <p:grpSpPr>
          <a:xfrm>
            <a:off x="3732339" y="3235373"/>
            <a:ext cx="831680" cy="288036"/>
            <a:chOff x="1194713" y="2986872"/>
            <a:chExt cx="929125" cy="402576"/>
          </a:xfrm>
        </p:grpSpPr>
        <p:sp>
          <p:nvSpPr>
            <p:cNvPr id="264" name="직사각형 263"/>
            <p:cNvSpPr/>
            <p:nvPr/>
          </p:nvSpPr>
          <p:spPr>
            <a:xfrm>
              <a:off x="1194713" y="2986872"/>
              <a:ext cx="929125" cy="40257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5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352" y="3047671"/>
              <a:ext cx="319741" cy="31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6" name="TextBox 265"/>
          <p:cNvSpPr txBox="1"/>
          <p:nvPr/>
        </p:nvSpPr>
        <p:spPr>
          <a:xfrm>
            <a:off x="2564830" y="2624159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978331" y="2598337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268" name="그룹 267"/>
          <p:cNvGrpSpPr/>
          <p:nvPr/>
        </p:nvGrpSpPr>
        <p:grpSpPr>
          <a:xfrm>
            <a:off x="2233809" y="3548924"/>
            <a:ext cx="1231427" cy="653158"/>
            <a:chOff x="502135" y="6001159"/>
            <a:chExt cx="1231427" cy="653158"/>
          </a:xfrm>
        </p:grpSpPr>
        <p:sp>
          <p:nvSpPr>
            <p:cNvPr id="269" name="TextBox 268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3904269" y="3544699"/>
            <a:ext cx="1231427" cy="653158"/>
            <a:chOff x="502135" y="6001159"/>
            <a:chExt cx="1231427" cy="653158"/>
          </a:xfrm>
        </p:grpSpPr>
        <p:sp>
          <p:nvSpPr>
            <p:cNvPr id="272" name="TextBox 271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650761" y="3583536"/>
            <a:ext cx="1231427" cy="653158"/>
            <a:chOff x="502135" y="6001159"/>
            <a:chExt cx="1231427" cy="653158"/>
          </a:xfrm>
        </p:grpSpPr>
        <p:sp>
          <p:nvSpPr>
            <p:cNvPr id="275" name="TextBox 274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277" name="Picture 2" descr="curs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191666" y="3390652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4" name="그룹 283"/>
          <p:cNvGrpSpPr/>
          <p:nvPr/>
        </p:nvGrpSpPr>
        <p:grpSpPr>
          <a:xfrm>
            <a:off x="556607" y="5688233"/>
            <a:ext cx="1231427" cy="653158"/>
            <a:chOff x="502135" y="6001159"/>
            <a:chExt cx="1231427" cy="653158"/>
          </a:xfrm>
        </p:grpSpPr>
        <p:sp>
          <p:nvSpPr>
            <p:cNvPr id="285" name="TextBox 284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2039527" y="421357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288" name="직사각형 287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연결선 288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그룹 290"/>
          <p:cNvGrpSpPr/>
          <p:nvPr/>
        </p:nvGrpSpPr>
        <p:grpSpPr>
          <a:xfrm>
            <a:off x="377842" y="4213573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92" name="직사각형 291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3" name="직선 연결선 292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936031" y="5630435"/>
              <a:ext cx="517063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상품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5427238" y="421357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297" name="직사각형 29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Box 305"/>
          <p:cNvSpPr txBox="1"/>
          <p:nvPr/>
        </p:nvSpPr>
        <p:spPr>
          <a:xfrm>
            <a:off x="2558088" y="4759030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5971589" y="4733208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308" name="그룹 307"/>
          <p:cNvGrpSpPr/>
          <p:nvPr/>
        </p:nvGrpSpPr>
        <p:grpSpPr>
          <a:xfrm>
            <a:off x="2227067" y="5683795"/>
            <a:ext cx="1231427" cy="653158"/>
            <a:chOff x="502135" y="6001159"/>
            <a:chExt cx="1231427" cy="653158"/>
          </a:xfrm>
        </p:grpSpPr>
        <p:sp>
          <p:nvSpPr>
            <p:cNvPr id="309" name="TextBox 308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314" name="그룹 313"/>
          <p:cNvGrpSpPr/>
          <p:nvPr/>
        </p:nvGrpSpPr>
        <p:grpSpPr>
          <a:xfrm>
            <a:off x="5644019" y="5718407"/>
            <a:ext cx="1231427" cy="653158"/>
            <a:chOff x="502135" y="6001159"/>
            <a:chExt cx="1231427" cy="653158"/>
          </a:xfrm>
        </p:grpSpPr>
        <p:sp>
          <p:nvSpPr>
            <p:cNvPr id="315" name="TextBox 314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729719" y="4221593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319" name="직사각형 318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4274070" y="4741228"/>
            <a:ext cx="5693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상품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이미지</a:t>
            </a:r>
          </a:p>
        </p:txBody>
      </p:sp>
      <p:grpSp>
        <p:nvGrpSpPr>
          <p:cNvPr id="323" name="그룹 322"/>
          <p:cNvGrpSpPr/>
          <p:nvPr/>
        </p:nvGrpSpPr>
        <p:grpSpPr>
          <a:xfrm>
            <a:off x="3946500" y="5726427"/>
            <a:ext cx="1231427" cy="653158"/>
            <a:chOff x="502135" y="6001159"/>
            <a:chExt cx="1231427" cy="653158"/>
          </a:xfrm>
        </p:grpSpPr>
        <p:sp>
          <p:nvSpPr>
            <p:cNvPr id="324" name="TextBox 323"/>
            <p:cNvSpPr txBox="1"/>
            <p:nvPr/>
          </p:nvSpPr>
          <p:spPr>
            <a:xfrm>
              <a:off x="649697" y="6170274"/>
              <a:ext cx="929404" cy="484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02135" y="6001159"/>
              <a:ext cx="1231427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라네즈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633334" y="1129399"/>
            <a:ext cx="456845" cy="225255"/>
            <a:chOff x="6691593" y="1284884"/>
            <a:chExt cx="456845" cy="225255"/>
          </a:xfrm>
        </p:grpSpPr>
        <p:pic>
          <p:nvPicPr>
            <p:cNvPr id="100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그룹 101"/>
          <p:cNvGrpSpPr/>
          <p:nvPr/>
        </p:nvGrpSpPr>
        <p:grpSpPr>
          <a:xfrm>
            <a:off x="6681479" y="1232666"/>
            <a:ext cx="180000" cy="144000"/>
            <a:chOff x="-1143104" y="1291967"/>
            <a:chExt cx="234360" cy="169277"/>
          </a:xfrm>
        </p:grpSpPr>
        <p:sp>
          <p:nvSpPr>
            <p:cNvPr id="103" name="타원 102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948643" y="1239211"/>
            <a:ext cx="180000" cy="144000"/>
            <a:chOff x="-1143104" y="1291967"/>
            <a:chExt cx="234360" cy="169277"/>
          </a:xfrm>
        </p:grpSpPr>
        <p:sp>
          <p:nvSpPr>
            <p:cNvPr id="106" name="타원 105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3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24521" y="2836333"/>
            <a:ext cx="362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쿠폰</a:t>
            </a:r>
            <a:r>
              <a:rPr lang="en-US" altLang="ko-KR" sz="2800" b="1" dirty="0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티켓</a:t>
            </a:r>
            <a:r>
              <a:rPr lang="en-US" altLang="ko-KR" sz="2800" b="1" dirty="0" smtClean="0">
                <a:latin typeface="+mn-ea"/>
                <a:ea typeface="+mn-ea"/>
              </a:rPr>
              <a:t> 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ko-KR" sz="2800" b="1" dirty="0" smtClean="0">
                <a:latin typeface="+mn-ea"/>
                <a:ea typeface="+mn-ea"/>
              </a:rPr>
              <a:t>oupon)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63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/>
          <p:cNvGrpSpPr/>
          <p:nvPr/>
        </p:nvGrpSpPr>
        <p:grpSpPr>
          <a:xfrm>
            <a:off x="569898" y="1651447"/>
            <a:ext cx="6247735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47" name="직사각형 14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523719" y="5611787"/>
              <a:ext cx="324978" cy="3434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쿠폰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63959"/>
              </p:ext>
            </p:extLst>
          </p:nvPr>
        </p:nvGraphicFramePr>
        <p:xfrm>
          <a:off x="7264401" y="571477"/>
          <a:ext cx="2571367" cy="39977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메뉴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메인 페이지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구성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추천쿠폰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쿠폰전체 리스트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고객센터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쿠폰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관리자 추천 쿠폰노출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추천쿠폰  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 표시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좌우 </a:t>
                      </a:r>
                      <a:r>
                        <a:rPr lang="en-US" altLang="ko-KR" sz="800" dirty="0" smtClean="0"/>
                        <a:t>&lt; &gt; </a:t>
                      </a:r>
                      <a:r>
                        <a:rPr lang="ko-KR" altLang="en-US" sz="800" smtClean="0"/>
                        <a:t>넘겨보기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전체 리스트 정렬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리스트 구성 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리스트 썸네일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쿠폰명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타이틀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사용기간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다운로드 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다운로드 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관련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다음페이지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참고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C01-01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243096" y="1079308"/>
            <a:ext cx="504000" cy="455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타원형 설명선 49"/>
          <p:cNvSpPr/>
          <p:nvPr/>
        </p:nvSpPr>
        <p:spPr bwMode="auto">
          <a:xfrm>
            <a:off x="3038315" y="66764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타원형 설명선 51"/>
          <p:cNvSpPr/>
          <p:nvPr/>
        </p:nvSpPr>
        <p:spPr bwMode="auto">
          <a:xfrm>
            <a:off x="0" y="216286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타원형 설명선 52"/>
          <p:cNvSpPr/>
          <p:nvPr/>
        </p:nvSpPr>
        <p:spPr bwMode="auto">
          <a:xfrm>
            <a:off x="195624" y="393267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3580573" y="38912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5624" y="3402797"/>
            <a:ext cx="28251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상품 대표이미지 외 커버이미지 구성 필요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/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해당 상품 추천 시점에 노출 반영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330372" y="3084764"/>
            <a:ext cx="794103" cy="228600"/>
            <a:chOff x="2773509" y="3039533"/>
            <a:chExt cx="794103" cy="228600"/>
          </a:xfrm>
        </p:grpSpPr>
        <p:pic>
          <p:nvPicPr>
            <p:cNvPr id="130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2773509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3121745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갈매기형 수장 143"/>
          <p:cNvSpPr/>
          <p:nvPr/>
        </p:nvSpPr>
        <p:spPr>
          <a:xfrm rot="10800000">
            <a:off x="209417" y="2286719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145" name="갈매기형 수장 144"/>
          <p:cNvSpPr/>
          <p:nvPr/>
        </p:nvSpPr>
        <p:spPr>
          <a:xfrm rot="10800000" flipH="1">
            <a:off x="6917951" y="2200991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95" name="타원형 설명선 94"/>
          <p:cNvSpPr/>
          <p:nvPr/>
        </p:nvSpPr>
        <p:spPr bwMode="auto">
          <a:xfrm>
            <a:off x="315006" y="13808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743079" y="4177834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96" name="직사각형 95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/>
          <p:cNvCxnSpPr/>
          <p:nvPr/>
        </p:nvCxnSpPr>
        <p:spPr>
          <a:xfrm>
            <a:off x="7179762" y="4631262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95431" y="5644873"/>
            <a:ext cx="1584868" cy="673524"/>
            <a:chOff x="401300" y="5965486"/>
            <a:chExt cx="1584868" cy="673524"/>
          </a:xfrm>
        </p:grpSpPr>
        <p:sp>
          <p:nvSpPr>
            <p:cNvPr id="102" name="TextBox 101"/>
            <p:cNvSpPr txBox="1"/>
            <p:nvPr/>
          </p:nvSpPr>
          <p:spPr>
            <a:xfrm>
              <a:off x="401300" y="6385094"/>
              <a:ext cx="156211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사용기간 </a:t>
              </a:r>
              <a:r>
                <a:rPr lang="en-US" altLang="ko-KR" sz="700" dirty="0" smtClean="0">
                  <a:latin typeface="+mn-ea"/>
                  <a:ea typeface="+mn-ea"/>
                </a:rPr>
                <a:t>2015.05.11~2015.05.30</a:t>
              </a:r>
              <a:endParaRPr lang="ko-KR" altLang="en-US" sz="700">
                <a:latin typeface="+mn-ea"/>
                <a:ea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4522" y="5965486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+mn-ea"/>
                  <a:ea typeface="+mn-ea"/>
                </a:rPr>
                <a:t>더페이스샵</a:t>
              </a:r>
              <a:r>
                <a:rPr lang="ko-KR" altLang="en-US" sz="900" b="1" dirty="0" smtClean="0"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latin typeface="+mn-ea"/>
                  <a:ea typeface="+mn-ea"/>
                </a:rPr>
                <a:t>5</a:t>
              </a:r>
              <a:r>
                <a:rPr lang="ko-KR" altLang="en-US" sz="900" b="1" smtClean="0">
                  <a:latin typeface="+mn-ea"/>
                  <a:ea typeface="+mn-ea"/>
                </a:rPr>
                <a:t>천원할인쿠폰</a:t>
              </a:r>
              <a:endParaRPr lang="en-US" altLang="ko-KR" sz="9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(</a:t>
              </a:r>
              <a:r>
                <a:rPr lang="ko-KR" altLang="en-US" sz="900" b="1" smtClean="0">
                  <a:latin typeface="+mn-ea"/>
                  <a:ea typeface="+mn-ea"/>
                </a:rPr>
                <a:t>홍대점</a:t>
              </a:r>
              <a:r>
                <a:rPr lang="en-US" altLang="ko-KR" sz="900" b="1" dirty="0" smtClean="0">
                  <a:latin typeface="+mn-ea"/>
                  <a:ea typeface="+mn-ea"/>
                </a:rPr>
                <a:t>)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057116" y="4177834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05" name="직사각형 10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395431" y="4177834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78251" y="5652603"/>
              <a:ext cx="1180858" cy="21137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쿠폰 리스트 이미지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444827" y="4177834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14" name="직사각형 113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3743186" y="5319265"/>
            <a:ext cx="1613236" cy="288036"/>
          </a:xfrm>
          <a:prstGeom prst="rect">
            <a:avLst/>
          </a:prstGeom>
          <a:solidFill>
            <a:srgbClr val="2CBCB3"/>
          </a:solidFill>
          <a:ln w="3175">
            <a:solidFill>
              <a:srgbClr val="FF5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다운로드</a:t>
            </a:r>
            <a:endParaRPr lang="ko-KR" altLang="en-US" sz="900" dirty="0"/>
          </a:p>
        </p:txBody>
      </p:sp>
      <p:pic>
        <p:nvPicPr>
          <p:cNvPr id="154" name="Picture 2" descr="curso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202513" y="5489784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그룹 154"/>
          <p:cNvGrpSpPr/>
          <p:nvPr/>
        </p:nvGrpSpPr>
        <p:grpSpPr>
          <a:xfrm>
            <a:off x="2054220" y="5655379"/>
            <a:ext cx="1584868" cy="673524"/>
            <a:chOff x="401300" y="5965486"/>
            <a:chExt cx="1584868" cy="673524"/>
          </a:xfrm>
        </p:grpSpPr>
        <p:sp>
          <p:nvSpPr>
            <p:cNvPr id="156" name="TextBox 155"/>
            <p:cNvSpPr txBox="1"/>
            <p:nvPr/>
          </p:nvSpPr>
          <p:spPr>
            <a:xfrm>
              <a:off x="401300" y="6385094"/>
              <a:ext cx="156211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사용기간 </a:t>
              </a:r>
              <a:r>
                <a:rPr lang="en-US" altLang="ko-KR" sz="700" dirty="0" smtClean="0">
                  <a:latin typeface="+mn-ea"/>
                  <a:ea typeface="+mn-ea"/>
                </a:rPr>
                <a:t>2015.05.11~2015.05.30</a:t>
              </a:r>
              <a:endParaRPr lang="ko-KR" altLang="en-US" sz="700">
                <a:latin typeface="+mn-ea"/>
                <a:ea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24522" y="5965486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+mn-ea"/>
                  <a:ea typeface="+mn-ea"/>
                </a:rPr>
                <a:t>더페이스샵</a:t>
              </a:r>
              <a:r>
                <a:rPr lang="ko-KR" altLang="en-US" sz="900" b="1" dirty="0" smtClean="0"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latin typeface="+mn-ea"/>
                  <a:ea typeface="+mn-ea"/>
                </a:rPr>
                <a:t>5</a:t>
              </a:r>
              <a:r>
                <a:rPr lang="ko-KR" altLang="en-US" sz="900" b="1" smtClean="0">
                  <a:latin typeface="+mn-ea"/>
                  <a:ea typeface="+mn-ea"/>
                </a:rPr>
                <a:t>천원할인쿠폰</a:t>
              </a:r>
              <a:endParaRPr lang="en-US" altLang="ko-KR" sz="9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(</a:t>
              </a:r>
              <a:r>
                <a:rPr lang="ko-KR" altLang="en-US" sz="900" b="1" smtClean="0">
                  <a:latin typeface="+mn-ea"/>
                  <a:ea typeface="+mn-ea"/>
                </a:rPr>
                <a:t>홍대점</a:t>
              </a:r>
              <a:r>
                <a:rPr lang="en-US" altLang="ko-KR" sz="900" b="1" dirty="0" smtClean="0">
                  <a:latin typeface="+mn-ea"/>
                  <a:ea typeface="+mn-ea"/>
                </a:rPr>
                <a:t>)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19665" y="5652493"/>
            <a:ext cx="1584868" cy="673524"/>
            <a:chOff x="401300" y="5965486"/>
            <a:chExt cx="1584868" cy="673524"/>
          </a:xfrm>
        </p:grpSpPr>
        <p:sp>
          <p:nvSpPr>
            <p:cNvPr id="159" name="TextBox 158"/>
            <p:cNvSpPr txBox="1"/>
            <p:nvPr/>
          </p:nvSpPr>
          <p:spPr>
            <a:xfrm>
              <a:off x="401300" y="6385094"/>
              <a:ext cx="156211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사용기간 </a:t>
              </a:r>
              <a:r>
                <a:rPr lang="en-US" altLang="ko-KR" sz="700" dirty="0" smtClean="0">
                  <a:latin typeface="+mn-ea"/>
                  <a:ea typeface="+mn-ea"/>
                </a:rPr>
                <a:t>2015.05.11~2015.05.30</a:t>
              </a:r>
              <a:endParaRPr lang="ko-KR" altLang="en-US" sz="700">
                <a:latin typeface="+mn-ea"/>
                <a:ea typeface="+mn-ea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24522" y="5965486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+mn-ea"/>
                  <a:ea typeface="+mn-ea"/>
                </a:rPr>
                <a:t>더페이스샵</a:t>
              </a:r>
              <a:r>
                <a:rPr lang="ko-KR" altLang="en-US" sz="900" b="1" dirty="0" smtClean="0"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latin typeface="+mn-ea"/>
                  <a:ea typeface="+mn-ea"/>
                </a:rPr>
                <a:t>5</a:t>
              </a:r>
              <a:r>
                <a:rPr lang="ko-KR" altLang="en-US" sz="900" b="1" smtClean="0">
                  <a:latin typeface="+mn-ea"/>
                  <a:ea typeface="+mn-ea"/>
                </a:rPr>
                <a:t>천원할인쿠폰</a:t>
              </a:r>
              <a:endParaRPr lang="en-US" altLang="ko-KR" sz="9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(</a:t>
              </a:r>
              <a:r>
                <a:rPr lang="ko-KR" altLang="en-US" sz="900" b="1" smtClean="0">
                  <a:latin typeface="+mn-ea"/>
                  <a:ea typeface="+mn-ea"/>
                </a:rPr>
                <a:t>홍대점</a:t>
              </a:r>
              <a:r>
                <a:rPr lang="en-US" altLang="ko-KR" sz="900" b="1" dirty="0" smtClean="0">
                  <a:latin typeface="+mn-ea"/>
                  <a:ea typeface="+mn-ea"/>
                </a:rPr>
                <a:t>)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630173" y="1148097"/>
            <a:ext cx="456845" cy="225255"/>
            <a:chOff x="6691593" y="1284884"/>
            <a:chExt cx="456845" cy="225255"/>
          </a:xfrm>
        </p:grpSpPr>
        <p:pic>
          <p:nvPicPr>
            <p:cNvPr id="72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6678318" y="1251364"/>
            <a:ext cx="180000" cy="144000"/>
            <a:chOff x="-1143104" y="1291967"/>
            <a:chExt cx="234360" cy="169277"/>
          </a:xfrm>
        </p:grpSpPr>
        <p:sp>
          <p:nvSpPr>
            <p:cNvPr id="75" name="타원 74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945482" y="1257909"/>
            <a:ext cx="180000" cy="144000"/>
            <a:chOff x="-1143104" y="1291967"/>
            <a:chExt cx="234360" cy="169277"/>
          </a:xfrm>
        </p:grpSpPr>
        <p:sp>
          <p:nvSpPr>
            <p:cNvPr id="78" name="타원 77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0217" y="4711941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쿠폰 리스트 이미지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36416" y="4717534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쿠폰 리스트 이미지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01320" y="4762743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쿠폰 리스트 이미지</a:t>
            </a:r>
          </a:p>
        </p:txBody>
      </p:sp>
      <p:pic>
        <p:nvPicPr>
          <p:cNvPr id="3074" name="Picture 2" descr="downloa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74" y="5405303"/>
            <a:ext cx="109948" cy="10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장소등록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4609" y="2647785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일정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4609" y="1665938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26027" y="2646973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17" idx="2"/>
            <a:endCxn id="19" idx="1"/>
          </p:cNvCxnSpPr>
          <p:nvPr/>
        </p:nvCxnSpPr>
        <p:spPr>
          <a:xfrm rot="16200000" flipH="1">
            <a:off x="4540626" y="4279922"/>
            <a:ext cx="397935" cy="763132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16" idx="1"/>
          </p:cNvCxnSpPr>
          <p:nvPr/>
        </p:nvCxnSpPr>
        <p:spPr>
          <a:xfrm flipV="1">
            <a:off x="1488609" y="2863718"/>
            <a:ext cx="726725" cy="6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8702" y="2492053"/>
            <a:ext cx="24397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+mn-ea"/>
                <a:ea typeface="+mn-ea"/>
              </a:rPr>
              <a:t>N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3124" y="2704891"/>
            <a:ext cx="227948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Y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3079334" y="2034952"/>
            <a:ext cx="864000" cy="432000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회원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가입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9" idx="1"/>
            <a:endCxn id="12" idx="1"/>
          </p:cNvCxnSpPr>
          <p:nvPr/>
        </p:nvCxnSpPr>
        <p:spPr>
          <a:xfrm rot="10800000">
            <a:off x="3079334" y="2250952"/>
            <a:ext cx="179368" cy="333434"/>
          </a:xfrm>
          <a:prstGeom prst="bentConnector3">
            <a:avLst>
              <a:gd name="adj1" fmla="val 227447"/>
            </a:avLst>
          </a:prstGeom>
          <a:ln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2" idx="3"/>
            <a:endCxn id="10" idx="0"/>
          </p:cNvCxnSpPr>
          <p:nvPr/>
        </p:nvCxnSpPr>
        <p:spPr>
          <a:xfrm flipH="1">
            <a:off x="3777098" y="2250952"/>
            <a:ext cx="166236" cy="453939"/>
          </a:xfrm>
          <a:prstGeom prst="bentConnector4">
            <a:avLst>
              <a:gd name="adj1" fmla="val -85946"/>
              <a:gd name="adj2" fmla="val 73792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215334" y="2647718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장소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6027" y="403052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주소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8237" y="403052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지도에서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위치선택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21159" y="4644456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검색결과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29021" y="434491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 선택완료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37954" y="434491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공개여부선택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37954" y="546373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저장하기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6027" y="3395591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6" idx="3"/>
            <a:endCxn id="6" idx="1"/>
          </p:cNvCxnSpPr>
          <p:nvPr/>
        </p:nvCxnSpPr>
        <p:spPr>
          <a:xfrm flipV="1">
            <a:off x="3079334" y="2862973"/>
            <a:ext cx="846693" cy="74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" idx="2"/>
            <a:endCxn id="23" idx="0"/>
          </p:cNvCxnSpPr>
          <p:nvPr/>
        </p:nvCxnSpPr>
        <p:spPr>
          <a:xfrm>
            <a:off x="4358027" y="3078973"/>
            <a:ext cx="0" cy="31661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2"/>
            <a:endCxn id="17" idx="0"/>
          </p:cNvCxnSpPr>
          <p:nvPr/>
        </p:nvCxnSpPr>
        <p:spPr>
          <a:xfrm>
            <a:off x="4358027" y="3827591"/>
            <a:ext cx="0" cy="20293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3"/>
            <a:endCxn id="21" idx="1"/>
          </p:cNvCxnSpPr>
          <p:nvPr/>
        </p:nvCxnSpPr>
        <p:spPr>
          <a:xfrm>
            <a:off x="7593021" y="4560911"/>
            <a:ext cx="644933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2"/>
            <a:endCxn id="22" idx="0"/>
          </p:cNvCxnSpPr>
          <p:nvPr/>
        </p:nvCxnSpPr>
        <p:spPr>
          <a:xfrm>
            <a:off x="8669954" y="4776911"/>
            <a:ext cx="0" cy="686828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7" idx="3"/>
            <a:endCxn id="18" idx="1"/>
          </p:cNvCxnSpPr>
          <p:nvPr/>
        </p:nvCxnSpPr>
        <p:spPr>
          <a:xfrm>
            <a:off x="4790027" y="4246521"/>
            <a:ext cx="318210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9" idx="3"/>
            <a:endCxn id="20" idx="1"/>
          </p:cNvCxnSpPr>
          <p:nvPr/>
        </p:nvCxnSpPr>
        <p:spPr>
          <a:xfrm flipV="1">
            <a:off x="5985159" y="4560911"/>
            <a:ext cx="743862" cy="299545"/>
          </a:xfrm>
          <a:prstGeom prst="bentConnector3">
            <a:avLst>
              <a:gd name="adj1" fmla="val 48806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8" idx="3"/>
            <a:endCxn id="20" idx="1"/>
          </p:cNvCxnSpPr>
          <p:nvPr/>
        </p:nvCxnSpPr>
        <p:spPr>
          <a:xfrm>
            <a:off x="5972237" y="4246521"/>
            <a:ext cx="756784" cy="314390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2"/>
            <a:endCxn id="4" idx="0"/>
          </p:cNvCxnSpPr>
          <p:nvPr/>
        </p:nvCxnSpPr>
        <p:spPr>
          <a:xfrm>
            <a:off x="1056609" y="2097938"/>
            <a:ext cx="0" cy="54984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6278" y="2678307"/>
            <a:ext cx="415499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로그인</a:t>
            </a:r>
            <a:endParaRPr lang="ko-KR" altLang="en-US" sz="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5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9562" y="1109212"/>
            <a:ext cx="2236166" cy="5316988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80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쿠폰상세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C01-02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쿠폰 상세 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97338"/>
              </p:ext>
            </p:extLst>
          </p:nvPr>
        </p:nvGraphicFramePr>
        <p:xfrm>
          <a:off x="7205133" y="11710"/>
          <a:ext cx="2647047" cy="59838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7134"/>
                <a:gridCol w="2299913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쿠폰리스트 접힘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쿠폰 리스트  페이지 이동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상세 페이지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장소 상세 페이지 형태 구성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2-1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상세내용 구성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쿠폰 상세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쿠폰 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쿠폰사용기간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사용조건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사용처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smtClean="0"/>
                        <a:t>사용장소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사용방법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유의사항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다운로드버튼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2-2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쿠폰다운로드버튼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다운로드 관련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진행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취소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smtClean="0"/>
                        <a:t>현재 화면 유지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쿠폰내역확인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팝업 닫히며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받은쿠폰 페이지로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 위</a:t>
                      </a:r>
                      <a:r>
                        <a:rPr lang="ko-KR" altLang="en-US" sz="800" baseline="0" dirty="0" smtClean="0"/>
                        <a:t> 해당 쿠폰 사용처 표시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이동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해당 장보 강조 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다운로드선택 관련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(popup)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쿠폰다운로드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ID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당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1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회 다운로드로 제한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다운쿠폰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앱과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내역 동기화 처리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장소상세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쿠폰상세 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장소상세 접힘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쿠폰상세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장소선택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쿠폰상세닫힘 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장소상세 열림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쿠폰선택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장소상세닫힘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쿠폰상세 열림 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2265" y="2710591"/>
            <a:ext cx="223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err="1" smtClean="0">
                <a:solidFill>
                  <a:prstClr val="black"/>
                </a:solidFill>
                <a:latin typeface="+mn-ea"/>
                <a:ea typeface="+mn-ea"/>
              </a:rPr>
              <a:t>더페이스</a:t>
            </a: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1" lang="ko-KR" altLang="en-US" sz="800" b="1" dirty="0" err="1" smtClean="0">
                <a:solidFill>
                  <a:prstClr val="black"/>
                </a:solidFill>
                <a:latin typeface="+mn-ea"/>
                <a:ea typeface="+mn-ea"/>
              </a:rPr>
              <a:t>샵</a:t>
            </a: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1" lang="en-US" altLang="ko-KR" sz="800" b="1" dirty="0">
                <a:solidFill>
                  <a:prstClr val="black"/>
                </a:solidFill>
                <a:latin typeface="+mn-ea"/>
                <a:ea typeface="+mn-ea"/>
              </a:rPr>
              <a:t>5</a:t>
            </a:r>
            <a:r>
              <a:rPr kumimoji="1" lang="ko-KR" altLang="en-US" sz="800" b="1" dirty="0">
                <a:solidFill>
                  <a:prstClr val="black"/>
                </a:solidFill>
                <a:latin typeface="+mn-ea"/>
                <a:ea typeface="+mn-ea"/>
              </a:rPr>
              <a:t>천원 할인쿠폰 </a:t>
            </a:r>
            <a:r>
              <a:rPr kumimoji="1" lang="en-US" altLang="ko-KR" sz="8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+mn-ea"/>
                <a:ea typeface="+mn-ea"/>
              </a:rPr>
              <a:t>홍대점</a:t>
            </a:r>
            <a:r>
              <a:rPr kumimoji="1" lang="en-US" altLang="ko-KR" sz="800" b="1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prstClr val="black"/>
                </a:solidFill>
                <a:latin typeface="+mn-ea"/>
                <a:ea typeface="+mn-ea"/>
              </a:rPr>
              <a:t>사용기간 </a:t>
            </a:r>
            <a:r>
              <a:rPr kumimoji="1" lang="en-US" altLang="ko-KR" sz="800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1" lang="en-US" altLang="ko-KR" sz="800" dirty="0" smtClean="0">
                <a:solidFill>
                  <a:prstClr val="black"/>
                </a:solidFill>
                <a:latin typeface="+mn-ea"/>
                <a:ea typeface="+mn-ea"/>
              </a:rPr>
              <a:t>2015.01.30~2015.12.30</a:t>
            </a:r>
            <a:endParaRPr kumimoji="1" lang="en-US" altLang="ko-KR" sz="8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1" name="Dialog Text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81123" y="3258180"/>
            <a:ext cx="2201503" cy="229162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32399" rIns="72000" bIns="32399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prstClr val="black"/>
                </a:solidFill>
                <a:latin typeface="+mn-ea"/>
              </a:rPr>
              <a:t>사용조건</a:t>
            </a:r>
            <a:endParaRPr lang="en-US" altLang="ko-KR" sz="900" b="1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de-DE" sz="900" dirty="0" smtClean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sz="9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Lorem ipsum dolor sit amet, consectetur adipisicing elit, sed do eiusmod tempor incididunt ut labore et dolore magna aliqua.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de-DE" sz="900" dirty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사용처</a:t>
            </a:r>
            <a:endParaRPr kumimoji="1" lang="en-US" sz="800" dirty="0">
              <a:solidFill>
                <a:srgbClr val="262626"/>
              </a:solidFill>
              <a:latin typeface="+mn-ea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더페이스샵</a:t>
            </a:r>
            <a:r>
              <a:rPr kumimoji="1"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 </a:t>
            </a:r>
            <a:r>
              <a:rPr kumimoji="1" lang="en-US" altLang="ko-KR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(</a:t>
            </a:r>
            <a:r>
              <a:rPr kumimoji="1" lang="ko-KR" altLang="en-US" sz="800" err="1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홍대점</a:t>
            </a:r>
            <a:r>
              <a:rPr kumimoji="1" lang="en-US" altLang="ko-KR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black"/>
                </a:solidFill>
                <a:latin typeface="+mn-ea"/>
              </a:rPr>
              <a:t>사용방법</a:t>
            </a:r>
            <a:endParaRPr kumimoji="1" lang="en-US" altLang="ko-KR" sz="800" b="1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prstClr val="black"/>
                </a:solidFill>
                <a:latin typeface="+mn-ea"/>
              </a:rPr>
              <a:t>결제 시</a:t>
            </a:r>
            <a:r>
              <a:rPr kumimoji="1" lang="en-US" altLang="ko-KR" sz="8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+mn-ea"/>
              </a:rPr>
              <a:t>매장 직원에게 쿠폰 제시</a:t>
            </a:r>
            <a:endParaRPr kumimoji="1" lang="en-US" altLang="ko-KR" sz="800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black"/>
                </a:solidFill>
                <a:latin typeface="+mn-ea"/>
              </a:rPr>
              <a:t>유의사항</a:t>
            </a:r>
            <a:endParaRPr kumimoji="1" lang="en-US" altLang="ko-KR" sz="800" b="1" dirty="0">
              <a:solidFill>
                <a:prstClr val="black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ko-KR" sz="800" dirty="0">
                <a:solidFill>
                  <a:prstClr val="black"/>
                </a:solidFill>
                <a:latin typeface="+mn-ea"/>
                <a:cs typeface="Calibri" pitchFamily="34" charset="0"/>
              </a:rPr>
              <a:t>Lorem ipsum dolor sit amet, consectetur adipisicing elit, sed do eiusmod tempor incididunt ut labore</a:t>
            </a:r>
            <a:endParaRPr kumimoji="1" lang="de-DE" sz="800" dirty="0" smtClean="0">
              <a:solidFill>
                <a:prstClr val="black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4233" y="1109212"/>
            <a:ext cx="242900" cy="5316988"/>
            <a:chOff x="779565" y="1126056"/>
            <a:chExt cx="228872" cy="5259717"/>
          </a:xfrm>
        </p:grpSpPr>
        <p:sp>
          <p:nvSpPr>
            <p:cNvPr id="27" name="직사각형 26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/>
          <p:cNvSpPr/>
          <p:nvPr/>
        </p:nvSpPr>
        <p:spPr>
          <a:xfrm>
            <a:off x="349363" y="1124017"/>
            <a:ext cx="2236166" cy="1500650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359833" y="1124017"/>
            <a:ext cx="2225497" cy="151663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57404" y="1124017"/>
            <a:ext cx="2216452" cy="150065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8576" y="17438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쿠폰이미지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81124" y="6072025"/>
            <a:ext cx="2116544" cy="269508"/>
            <a:chOff x="3760320" y="2762413"/>
            <a:chExt cx="1193004" cy="187878"/>
          </a:xfrm>
          <a:solidFill>
            <a:srgbClr val="22BECC"/>
          </a:solidFill>
        </p:grpSpPr>
        <p:sp>
          <p:nvSpPr>
            <p:cNvPr id="44" name="모서리가 둥근 직사각형 43"/>
            <p:cNvSpPr/>
            <p:nvPr/>
          </p:nvSpPr>
          <p:spPr>
            <a:xfrm>
              <a:off x="3760320" y="2762413"/>
              <a:ext cx="1193004" cy="187878"/>
            </a:xfrm>
            <a:prstGeom prst="round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6240" y="2777881"/>
              <a:ext cx="1081164" cy="1501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1F2F6"/>
                  </a:solidFill>
                  <a:latin typeface="+mn-ea"/>
                  <a:ea typeface="+mn-ea"/>
                </a:rPr>
                <a:t>다운로드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05927" y="3475212"/>
            <a:ext cx="612893" cy="584987"/>
            <a:chOff x="3978077" y="2196148"/>
            <a:chExt cx="413916" cy="453912"/>
          </a:xfrm>
        </p:grpSpPr>
        <p:sp>
          <p:nvSpPr>
            <p:cNvPr id="49" name="직사각형 4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형 설명선 51"/>
          <p:cNvSpPr/>
          <p:nvPr/>
        </p:nvSpPr>
        <p:spPr bwMode="auto">
          <a:xfrm>
            <a:off x="64772" y="14781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53" name="Picture 2" descr="downloa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49" y="6126705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953108" y="2554201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92303" y="3607066"/>
            <a:ext cx="1741268" cy="1183870"/>
            <a:chOff x="693964" y="3212976"/>
            <a:chExt cx="2565329" cy="2059189"/>
          </a:xfrm>
        </p:grpSpPr>
        <p:sp>
          <p:nvSpPr>
            <p:cNvPr id="56" name="직사각형 55"/>
            <p:cNvSpPr/>
            <p:nvPr/>
          </p:nvSpPr>
          <p:spPr>
            <a:xfrm>
              <a:off x="704528" y="3212976"/>
              <a:ext cx="2520281" cy="205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04528" y="3717032"/>
              <a:ext cx="252028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85174" y="3748989"/>
              <a:ext cx="2088233" cy="101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쿠폰을 받았습니다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err="1">
                  <a:solidFill>
                    <a:prstClr val="black"/>
                  </a:solidFill>
                  <a:latin typeface="+mn-ea"/>
                  <a:ea typeface="+mn-ea"/>
                </a:rPr>
                <a:t>마이페이지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&gt;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티켓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쿠폰에서 확인하실 수 있습니다</a:t>
              </a:r>
              <a:endParaRPr kumimoji="1" lang="en-US" altLang="ko-KR" sz="80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쿠폰을 확인하겠습니까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20552" y="3356991"/>
              <a:ext cx="2088232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>
                  <a:solidFill>
                    <a:prstClr val="black"/>
                  </a:solidFill>
                  <a:latin typeface="+mn-ea"/>
                  <a:ea typeface="+mn-ea"/>
                </a:rPr>
                <a:t>알림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93964" y="4766130"/>
              <a:ext cx="253092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56" idx="2"/>
            </p:cNvCxnSpPr>
            <p:nvPr/>
          </p:nvCxnSpPr>
          <p:spPr>
            <a:xfrm>
              <a:off x="1956421" y="4766130"/>
              <a:ext cx="8247" cy="50603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959023" y="4820308"/>
              <a:ext cx="1300270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prstClr val="black"/>
                  </a:solidFill>
                  <a:latin typeface="+mn-ea"/>
                  <a:ea typeface="+mn-ea"/>
                </a:rPr>
                <a:t>쿠폰내역 확인</a:t>
              </a:r>
              <a:endParaRPr kumimoji="1" lang="ko-KR" altLang="en-US" sz="8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175" y="4832883"/>
              <a:ext cx="927298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99870" y="3315925"/>
            <a:ext cx="1109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prstClr val="black"/>
                </a:solidFill>
                <a:latin typeface="+mn-ea"/>
                <a:ea typeface="+mn-ea"/>
              </a:rPr>
              <a:t>2) </a:t>
            </a:r>
            <a:r>
              <a:rPr kumimoji="1" lang="ko-KR" altLang="en-US" sz="800" b="1">
                <a:solidFill>
                  <a:prstClr val="black"/>
                </a:solidFill>
                <a:latin typeface="+mn-ea"/>
                <a:ea typeface="+mn-ea"/>
              </a:rPr>
              <a:t>다운로드 </a:t>
            </a:r>
            <a:r>
              <a:rPr kumimoji="1" lang="ko-KR" altLang="en-US" sz="800" b="1" err="1">
                <a:solidFill>
                  <a:prstClr val="black"/>
                </a:solidFill>
                <a:latin typeface="+mn-ea"/>
                <a:ea typeface="+mn-ea"/>
              </a:rPr>
              <a:t>완료시</a:t>
            </a:r>
            <a:endParaRPr kumimoji="1" lang="ko-KR" altLang="en-US" sz="8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92303" y="5157663"/>
            <a:ext cx="1752438" cy="1183870"/>
            <a:chOff x="693964" y="3212976"/>
            <a:chExt cx="2581785" cy="2059189"/>
          </a:xfrm>
        </p:grpSpPr>
        <p:sp>
          <p:nvSpPr>
            <p:cNvPr id="66" name="직사각형 65"/>
            <p:cNvSpPr/>
            <p:nvPr/>
          </p:nvSpPr>
          <p:spPr>
            <a:xfrm>
              <a:off x="704528" y="3212976"/>
              <a:ext cx="2520281" cy="205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04528" y="3717032"/>
              <a:ext cx="252028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85174" y="3748989"/>
              <a:ext cx="2268280" cy="101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이미 </a:t>
              </a:r>
              <a:r>
                <a:rPr kumimoji="1" lang="ko-KR" altLang="en-US" sz="800" err="1">
                  <a:solidFill>
                    <a:prstClr val="black"/>
                  </a:solidFill>
                  <a:latin typeface="+mn-ea"/>
                  <a:ea typeface="+mn-ea"/>
                </a:rPr>
                <a:t>다운로드한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 쿠폰입니다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err="1">
                  <a:solidFill>
                    <a:prstClr val="black"/>
                  </a:solidFill>
                  <a:latin typeface="+mn-ea"/>
                  <a:ea typeface="+mn-ea"/>
                </a:rPr>
                <a:t>마이페이지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&gt;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티켓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쿠폰에서 확인하실 수 있습니다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쿠폰을 확인하시겠습니까</a:t>
              </a:r>
              <a:r>
                <a:rPr kumimoji="1" lang="en-US" altLang="ko-KR" sz="800">
                  <a:solidFill>
                    <a:prstClr val="black"/>
                  </a:solidFill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0552" y="3356991"/>
              <a:ext cx="2088232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>
                  <a:solidFill>
                    <a:prstClr val="black"/>
                  </a:solidFill>
                  <a:latin typeface="+mn-ea"/>
                  <a:ea typeface="+mn-ea"/>
                </a:rPr>
                <a:t>알림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93964" y="4766130"/>
              <a:ext cx="253092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66" idx="2"/>
            </p:cNvCxnSpPr>
            <p:nvPr/>
          </p:nvCxnSpPr>
          <p:spPr>
            <a:xfrm>
              <a:off x="1956421" y="4766130"/>
              <a:ext cx="8247" cy="50603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009856" y="4820308"/>
              <a:ext cx="1265893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prstClr val="black"/>
                  </a:solidFill>
                  <a:latin typeface="+mn-ea"/>
                  <a:ea typeface="+mn-ea"/>
                </a:rPr>
                <a:t>쿠폰내역 확인</a:t>
              </a:r>
              <a:endParaRPr kumimoji="1" lang="ko-KR" altLang="en-US" sz="8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5175" y="4832883"/>
              <a:ext cx="927298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299870" y="4903842"/>
            <a:ext cx="1723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prstClr val="black"/>
                </a:solidFill>
                <a:latin typeface="+mn-ea"/>
                <a:ea typeface="+mn-ea"/>
              </a:rPr>
              <a:t>3. </a:t>
            </a:r>
            <a:r>
              <a:rPr kumimoji="1" lang="ko-KR" altLang="en-US" sz="800" b="1">
                <a:solidFill>
                  <a:prstClr val="black"/>
                </a:solidFill>
                <a:latin typeface="+mn-ea"/>
                <a:ea typeface="+mn-ea"/>
              </a:rPr>
              <a:t>이미 다운로드 한 쿠폰일 경우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392303" y="2116070"/>
            <a:ext cx="1717918" cy="1183870"/>
            <a:chOff x="693964" y="3212976"/>
            <a:chExt cx="2530929" cy="2059189"/>
          </a:xfrm>
        </p:grpSpPr>
        <p:sp>
          <p:nvSpPr>
            <p:cNvPr id="76" name="직사각형 75"/>
            <p:cNvSpPr/>
            <p:nvPr/>
          </p:nvSpPr>
          <p:spPr>
            <a:xfrm>
              <a:off x="704528" y="3212976"/>
              <a:ext cx="2520281" cy="205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04528" y="3717032"/>
              <a:ext cx="252028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85174" y="4028581"/>
              <a:ext cx="2088233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err="1">
                  <a:solidFill>
                    <a:prstClr val="black"/>
                  </a:solidFill>
                  <a:latin typeface="+mn-ea"/>
                  <a:ea typeface="+mn-ea"/>
                </a:rPr>
                <a:t>로그인이</a:t>
              </a: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 필요합니다</a:t>
              </a:r>
              <a:endParaRPr kumimoji="1" lang="en-US" altLang="ko-KR" sz="80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20552" y="3356991"/>
              <a:ext cx="2088232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>
                  <a:solidFill>
                    <a:prstClr val="black"/>
                  </a:solidFill>
                  <a:latin typeface="+mn-ea"/>
                  <a:ea typeface="+mn-ea"/>
                </a:rPr>
                <a:t>알림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693964" y="4766130"/>
              <a:ext cx="253092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endCxn id="76" idx="2"/>
            </p:cNvCxnSpPr>
            <p:nvPr/>
          </p:nvCxnSpPr>
          <p:spPr>
            <a:xfrm>
              <a:off x="1956421" y="4766130"/>
              <a:ext cx="8247" cy="50603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035273" y="4820308"/>
              <a:ext cx="1118180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확인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85175" y="4832883"/>
              <a:ext cx="927298" cy="37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prstClr val="black"/>
                  </a:solidFill>
                  <a:latin typeface="+mn-ea"/>
                  <a:ea typeface="+mn-ea"/>
                </a:rPr>
                <a:t>취소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99870" y="1862249"/>
            <a:ext cx="867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prstClr val="black"/>
                </a:solidFill>
                <a:latin typeface="+mn-ea"/>
                <a:ea typeface="+mn-ea"/>
              </a:rPr>
              <a:t>1) </a:t>
            </a:r>
            <a:r>
              <a:rPr kumimoji="1" lang="ko-KR" altLang="en-US" sz="800" b="1">
                <a:solidFill>
                  <a:prstClr val="black"/>
                </a:solidFill>
                <a:latin typeface="+mn-ea"/>
                <a:ea typeface="+mn-ea"/>
              </a:rPr>
              <a:t>미 로그인시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01927" y="1509762"/>
            <a:ext cx="1335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1" lang="ko-KR" altLang="en-US" sz="800" b="1">
                <a:solidFill>
                  <a:prstClr val="black"/>
                </a:solidFill>
                <a:latin typeface="+mn-ea"/>
                <a:ea typeface="+mn-ea"/>
              </a:rPr>
              <a:t>다운로드 </a:t>
            </a:r>
            <a:r>
              <a:rPr kumimoji="1" lang="ko-KR" altLang="en-US" sz="800" b="1" err="1">
                <a:solidFill>
                  <a:prstClr val="black"/>
                </a:solidFill>
                <a:latin typeface="+mn-ea"/>
                <a:ea typeface="+mn-ea"/>
              </a:rPr>
              <a:t>선택시</a:t>
            </a:r>
            <a:r>
              <a:rPr kumimoji="1" lang="en-US" altLang="ko-KR" sz="800" b="1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1" lang="en-US" altLang="ko-KR" sz="800" b="1" dirty="0" smtClean="0">
                <a:solidFill>
                  <a:prstClr val="black"/>
                </a:solidFill>
                <a:latin typeface="+mn-ea"/>
                <a:ea typeface="+mn-ea"/>
              </a:rPr>
              <a:t>alert]</a:t>
            </a:r>
            <a:endParaRPr kumimoji="1" lang="ko-KR" altLang="en-US" sz="8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16018" y="597125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받은 쿠폰 페이지로 이동</a:t>
            </a:r>
            <a:endParaRPr kumimoji="1" lang="ko-KR" altLang="en-US" sz="8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91" name="꺾인 연결선 90"/>
          <p:cNvCxnSpPr>
            <a:stCxn id="62" idx="3"/>
            <a:endCxn id="87" idx="1"/>
          </p:cNvCxnSpPr>
          <p:nvPr/>
        </p:nvCxnSpPr>
        <p:spPr>
          <a:xfrm>
            <a:off x="7133571" y="4638876"/>
            <a:ext cx="382447" cy="14401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2" idx="3"/>
            <a:endCxn id="87" idx="1"/>
          </p:cNvCxnSpPr>
          <p:nvPr/>
        </p:nvCxnSpPr>
        <p:spPr>
          <a:xfrm flipV="1">
            <a:off x="7144741" y="6078977"/>
            <a:ext cx="371277" cy="1104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527188" y="6121810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선택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팝업 닫히며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받은쿠폰 페이지로 이동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82626" y="153986"/>
            <a:ext cx="3280297" cy="72809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기본 구성만 작업한 화면입니다</a:t>
            </a:r>
            <a:r>
              <a:rPr lang="en-US" altLang="ko-KR" sz="900" b="1" dirty="0" smtClean="0"/>
              <a:t>.</a:t>
            </a:r>
          </a:p>
          <a:p>
            <a:pPr algn="ctr"/>
            <a:r>
              <a:rPr lang="ko-KR" altLang="en-US" sz="900" b="1" dirty="0" smtClean="0"/>
              <a:t>쿠폰 다운로드 및 사용 </a:t>
            </a:r>
            <a:r>
              <a:rPr lang="en-US" altLang="ko-KR" sz="900" b="1" dirty="0" smtClean="0"/>
              <a:t>GS </a:t>
            </a:r>
            <a:r>
              <a:rPr lang="ko-KR" altLang="en-US" sz="900" b="1" smtClean="0"/>
              <a:t>정책 확인 필요합니다</a:t>
            </a:r>
            <a:r>
              <a:rPr lang="en-US" altLang="ko-KR" sz="900" b="1" dirty="0" smtClean="0"/>
              <a:t>.</a:t>
            </a:r>
            <a:endParaRPr lang="ko-KR" altLang="en-US" sz="900" b="1"/>
          </a:p>
        </p:txBody>
      </p:sp>
      <p:sp>
        <p:nvSpPr>
          <p:cNvPr id="99" name="직사각형 98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100" name="타원형 설명선 99"/>
          <p:cNvSpPr/>
          <p:nvPr/>
        </p:nvSpPr>
        <p:spPr bwMode="auto">
          <a:xfrm>
            <a:off x="3427360" y="33852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5219474" y="14704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372197" y="11798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98987" y="2610113"/>
            <a:ext cx="344966" cy="215444"/>
            <a:chOff x="-851870" y="3599863"/>
            <a:chExt cx="344966" cy="215444"/>
          </a:xfrm>
        </p:grpSpPr>
        <p:sp>
          <p:nvSpPr>
            <p:cNvPr id="104" name="타원형 설명선 103"/>
            <p:cNvSpPr/>
            <p:nvPr/>
          </p:nvSpPr>
          <p:spPr bwMode="auto">
            <a:xfrm>
              <a:off x="-762800" y="3617585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-851870" y="3599863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2-1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63587" y="5845487"/>
            <a:ext cx="344966" cy="215444"/>
            <a:chOff x="-851870" y="3599863"/>
            <a:chExt cx="344966" cy="215444"/>
          </a:xfrm>
        </p:grpSpPr>
        <p:sp>
          <p:nvSpPr>
            <p:cNvPr id="109" name="타원형 설명선 108"/>
            <p:cNvSpPr/>
            <p:nvPr/>
          </p:nvSpPr>
          <p:spPr bwMode="auto">
            <a:xfrm>
              <a:off x="-762800" y="3617585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-851870" y="3599863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2-2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11" name="꺾인 연결선 110"/>
          <p:cNvCxnSpPr>
            <a:stCxn id="44" idx="3"/>
            <a:endCxn id="56" idx="1"/>
          </p:cNvCxnSpPr>
          <p:nvPr/>
        </p:nvCxnSpPr>
        <p:spPr>
          <a:xfrm flipV="1">
            <a:off x="2497668" y="4199001"/>
            <a:ext cx="2901806" cy="2007778"/>
          </a:xfrm>
          <a:prstGeom prst="bentConnector3">
            <a:avLst>
              <a:gd name="adj1" fmla="val 858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4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93" y="1195092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/>
          <p:cNvGrpSpPr/>
          <p:nvPr/>
        </p:nvGrpSpPr>
        <p:grpSpPr>
          <a:xfrm>
            <a:off x="557956" y="1633539"/>
            <a:ext cx="6247735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47" name="직사각형 146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523719" y="5611787"/>
              <a:ext cx="324978" cy="3434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추천 티켓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이미지 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티켓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C02-01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티켓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티켓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651693" y="1079438"/>
            <a:ext cx="468000" cy="455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타원형 설명선 49"/>
          <p:cNvSpPr/>
          <p:nvPr/>
        </p:nvSpPr>
        <p:spPr bwMode="auto">
          <a:xfrm>
            <a:off x="3493357" y="71593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" name="타원형 설명선 50"/>
          <p:cNvSpPr/>
          <p:nvPr/>
        </p:nvSpPr>
        <p:spPr bwMode="auto">
          <a:xfrm>
            <a:off x="315006" y="15078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타원형 설명선 51"/>
          <p:cNvSpPr/>
          <p:nvPr/>
        </p:nvSpPr>
        <p:spPr bwMode="auto">
          <a:xfrm>
            <a:off x="57315" y="20857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타원형 설명선 52"/>
          <p:cNvSpPr/>
          <p:nvPr/>
        </p:nvSpPr>
        <p:spPr bwMode="auto">
          <a:xfrm>
            <a:off x="181985" y="406354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타원형 설명선 53"/>
          <p:cNvSpPr/>
          <p:nvPr/>
        </p:nvSpPr>
        <p:spPr bwMode="auto">
          <a:xfrm>
            <a:off x="3591823" y="378059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5624" y="3402797"/>
            <a:ext cx="28251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상품 대표이미지 외 커버이미지 구성 필요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/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해당 상품 추천 시점에 노출 반영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416818" y="3057737"/>
            <a:ext cx="794103" cy="228600"/>
            <a:chOff x="2773509" y="3039533"/>
            <a:chExt cx="794103" cy="228600"/>
          </a:xfrm>
        </p:grpSpPr>
        <p:pic>
          <p:nvPicPr>
            <p:cNvPr id="130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2773509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horiz, more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20" b="26609"/>
            <a:stretch/>
          </p:blipFill>
          <p:spPr bwMode="auto">
            <a:xfrm>
              <a:off x="3121745" y="3039533"/>
              <a:ext cx="445867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갈매기형 수장 143"/>
          <p:cNvSpPr/>
          <p:nvPr/>
        </p:nvSpPr>
        <p:spPr>
          <a:xfrm rot="10800000">
            <a:off x="197475" y="2268811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145" name="갈매기형 수장 144"/>
          <p:cNvSpPr/>
          <p:nvPr/>
        </p:nvSpPr>
        <p:spPr>
          <a:xfrm rot="10800000" flipH="1">
            <a:off x="6906009" y="2183083"/>
            <a:ext cx="207531" cy="372533"/>
          </a:xfrm>
          <a:prstGeom prst="chevron">
            <a:avLst>
              <a:gd name="adj" fmla="val 63789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2B2B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grpSp>
        <p:nvGrpSpPr>
          <p:cNvPr id="68" name="그룹 67"/>
          <p:cNvGrpSpPr/>
          <p:nvPr/>
        </p:nvGrpSpPr>
        <p:grpSpPr>
          <a:xfrm>
            <a:off x="3727092" y="4078488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95" name="직사각형 94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4034267" y="4580453"/>
            <a:ext cx="9989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 이미지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7163775" y="4531916"/>
            <a:ext cx="7140" cy="1127984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558209" y="5553148"/>
            <a:ext cx="1116011" cy="852949"/>
            <a:chOff x="502135" y="6001159"/>
            <a:chExt cx="1116011" cy="852949"/>
          </a:xfrm>
        </p:grpSpPr>
        <p:sp>
          <p:nvSpPr>
            <p:cNvPr id="101" name="TextBox 100"/>
            <p:cNvSpPr txBox="1"/>
            <p:nvPr/>
          </p:nvSpPr>
          <p:spPr>
            <a:xfrm>
              <a:off x="560079" y="6161611"/>
              <a:ext cx="929404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n-ea"/>
                </a:rPr>
                <a:t>\  </a:t>
              </a:r>
              <a:r>
                <a:rPr lang="en-US" altLang="ko-KR" dirty="0" smtClean="0">
                  <a:latin typeface="+mn-ea"/>
                </a:rPr>
                <a:t>15000</a:t>
              </a:r>
              <a:endParaRPr lang="en-US" altLang="ko-KR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2135" y="6001159"/>
              <a:ext cx="11160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티켓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041129" y="4078488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04" name="직사각형 103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79444" y="4078488"/>
            <a:ext cx="1588958" cy="143938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08" name="직사각형 107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40968" y="5630435"/>
              <a:ext cx="907189" cy="3434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티켓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r>
                <a:rPr lang="ko-KR" altLang="en-US" sz="1000" dirty="0" smtClean="0">
                  <a:latin typeface="+mn-ea"/>
                  <a:ea typeface="+mn-ea"/>
                </a:rPr>
                <a:t>리스트 이미지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428840" y="4078488"/>
            <a:ext cx="1613343" cy="1439380"/>
            <a:chOff x="1952865" y="5172755"/>
            <a:chExt cx="1442939" cy="1235657"/>
          </a:xfrm>
          <a:solidFill>
            <a:schemeClr val="bg1"/>
          </a:solidFill>
        </p:grpSpPr>
        <p:sp>
          <p:nvSpPr>
            <p:cNvPr id="113" name="직사각형 112"/>
            <p:cNvSpPr/>
            <p:nvPr/>
          </p:nvSpPr>
          <p:spPr>
            <a:xfrm>
              <a:off x="1952865" y="5172755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1952865" y="5172755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1952865" y="5217090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4562183" y="5227884"/>
            <a:ext cx="778252" cy="322985"/>
            <a:chOff x="4867123" y="6124447"/>
            <a:chExt cx="831680" cy="322985"/>
          </a:xfrm>
        </p:grpSpPr>
        <p:sp>
          <p:nvSpPr>
            <p:cNvPr id="117" name="직사각형 116">
              <a:hlinkClick r:id="rId4" action="ppaction://hlinksldjump"/>
            </p:cNvPr>
            <p:cNvSpPr/>
            <p:nvPr/>
          </p:nvSpPr>
          <p:spPr>
            <a:xfrm>
              <a:off x="4867123" y="6131722"/>
              <a:ext cx="831680" cy="288036"/>
            </a:xfrm>
            <a:prstGeom prst="rect">
              <a:avLst/>
            </a:prstGeom>
            <a:solidFill>
              <a:srgbClr val="2CBCB3"/>
            </a:solidFill>
            <a:ln w="3175">
              <a:solidFill>
                <a:srgbClr val="FF5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Picture 2" descr="find, search ico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5" y="6124447"/>
              <a:ext cx="322985" cy="322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직사각형 119"/>
          <p:cNvSpPr/>
          <p:nvPr/>
        </p:nvSpPr>
        <p:spPr>
          <a:xfrm>
            <a:off x="3727199" y="5235159"/>
            <a:ext cx="831680" cy="288036"/>
          </a:xfrm>
          <a:prstGeom prst="rect">
            <a:avLst/>
          </a:prstGeom>
          <a:solidFill>
            <a:srgbClr val="2CBCB3"/>
          </a:solidFill>
          <a:ln w="3175">
            <a:solidFill>
              <a:srgbClr val="FF5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344888" y="4623945"/>
            <a:ext cx="9989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 이미지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58389" y="4598123"/>
            <a:ext cx="9989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리스트 이미지</a:t>
            </a:r>
          </a:p>
        </p:txBody>
      </p:sp>
      <p:pic>
        <p:nvPicPr>
          <p:cNvPr id="153" name="Picture 2" descr="curs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6115">
            <a:off x="5186526" y="5390438"/>
            <a:ext cx="174505" cy="2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38394"/>
              </p:ext>
            </p:extLst>
          </p:nvPr>
        </p:nvGraphicFramePr>
        <p:xfrm>
          <a:off x="7264401" y="571477"/>
          <a:ext cx="2571367" cy="4912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 메뉴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 메인 페이지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구성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추천쿠폰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티켓 전체 리스트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장바구니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고객센터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추천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티켓  영역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smtClean="0"/>
                        <a:t>관리자 추천 쿠폰노출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추천티켓  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상품명 표시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/>
                        <a:t>좌우 </a:t>
                      </a:r>
                      <a:r>
                        <a:rPr lang="en-US" altLang="ko-KR" sz="800" dirty="0" smtClean="0"/>
                        <a:t>&lt; &gt; </a:t>
                      </a:r>
                      <a:r>
                        <a:rPr lang="ko-KR" altLang="en-US" sz="800" smtClean="0"/>
                        <a:t>넘겨보기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쿠폰 전체 리스트 정렬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리스트 구성 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리스트 썸네일 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티켓명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타이틀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정가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판매가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할인적용가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원화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위안화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할인률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위시리스트 담기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이미지 마우스 오버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미리보기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상품 미리보기와 동일적용</a:t>
                      </a:r>
                      <a:r>
                        <a:rPr lang="en-US" altLang="ko-KR" sz="800" dirty="0" smtClean="0"/>
                        <a:t>(p.71</a:t>
                      </a:r>
                      <a:r>
                        <a:rPr lang="ko-KR" altLang="en-US" sz="800" smtClean="0"/>
                        <a:t>참고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다운로드 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관련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 다음페이지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참고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9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05" y="5281654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2257672" y="5550869"/>
            <a:ext cx="1116011" cy="852949"/>
            <a:chOff x="502135" y="6001159"/>
            <a:chExt cx="1116011" cy="852949"/>
          </a:xfrm>
        </p:grpSpPr>
        <p:sp>
          <p:nvSpPr>
            <p:cNvPr id="91" name="TextBox 90"/>
            <p:cNvSpPr txBox="1"/>
            <p:nvPr/>
          </p:nvSpPr>
          <p:spPr>
            <a:xfrm>
              <a:off x="560079" y="6161611"/>
              <a:ext cx="929404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n-ea"/>
                </a:rPr>
                <a:t>\  </a:t>
              </a:r>
              <a:r>
                <a:rPr lang="en-US" altLang="ko-KR" dirty="0" smtClean="0">
                  <a:latin typeface="+mn-ea"/>
                </a:rPr>
                <a:t>15000</a:t>
              </a:r>
              <a:endParaRPr lang="en-US" altLang="ko-KR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2135" y="6001159"/>
              <a:ext cx="11160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티켓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987987" y="5569513"/>
            <a:ext cx="1116011" cy="852949"/>
            <a:chOff x="502135" y="6001159"/>
            <a:chExt cx="1116011" cy="852949"/>
          </a:xfrm>
        </p:grpSpPr>
        <p:sp>
          <p:nvSpPr>
            <p:cNvPr id="128" name="TextBox 127"/>
            <p:cNvSpPr txBox="1"/>
            <p:nvPr/>
          </p:nvSpPr>
          <p:spPr>
            <a:xfrm>
              <a:off x="560079" y="6161611"/>
              <a:ext cx="929404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n-ea"/>
                </a:rPr>
                <a:t>\  </a:t>
              </a:r>
              <a:r>
                <a:rPr lang="en-US" altLang="ko-KR" dirty="0" smtClean="0">
                  <a:latin typeface="+mn-ea"/>
                </a:rPr>
                <a:t>15000</a:t>
              </a:r>
              <a:endParaRPr lang="en-US" altLang="ko-KR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2135" y="6001159"/>
              <a:ext cx="11160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티켓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739041" y="5559383"/>
            <a:ext cx="1116011" cy="852949"/>
            <a:chOff x="502135" y="6001159"/>
            <a:chExt cx="1116011" cy="852949"/>
          </a:xfrm>
        </p:grpSpPr>
        <p:sp>
          <p:nvSpPr>
            <p:cNvPr id="154" name="TextBox 153"/>
            <p:cNvSpPr txBox="1"/>
            <p:nvPr/>
          </p:nvSpPr>
          <p:spPr>
            <a:xfrm>
              <a:off x="560079" y="6161611"/>
              <a:ext cx="929404" cy="692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n-ea"/>
                </a:rPr>
                <a:t>\  </a:t>
              </a:r>
              <a:r>
                <a:rPr lang="en-US" altLang="ko-KR" dirty="0" smtClean="0">
                  <a:latin typeface="+mn-ea"/>
                </a:rPr>
                <a:t>15000</a:t>
              </a:r>
              <a:endParaRPr lang="en-US" altLang="ko-KR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\  12000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ea typeface="+mn-ea"/>
                </a:rPr>
                <a:t>(¥ 600.00) </a:t>
              </a:r>
              <a:r>
                <a:rPr lang="en-US" altLang="ko-KR" sz="700" b="1" dirty="0">
                  <a:ea typeface="맑은 고딕" panose="020B0503020000020004" pitchFamily="50" charset="-127"/>
                </a:rPr>
                <a:t>8</a:t>
              </a:r>
              <a:r>
                <a:rPr lang="ko-KR" altLang="en-US" sz="700" b="1" smtClean="0">
                  <a:ea typeface="바탕" panose="02030600000101010101" pitchFamily="18" charset="-127"/>
                </a:rPr>
                <a:t>折</a:t>
              </a:r>
              <a:endParaRPr lang="ko-KR" altLang="en-US" sz="700" b="1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2135" y="6001159"/>
              <a:ext cx="11160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+mn-ea"/>
                  <a:ea typeface="+mn-ea"/>
                </a:rPr>
                <a:t>[</a:t>
              </a:r>
              <a:r>
                <a:rPr lang="ko-KR" altLang="en-US" sz="900" b="1" smtClean="0">
                  <a:latin typeface="+mn-ea"/>
                  <a:ea typeface="+mn-ea"/>
                </a:rPr>
                <a:t>티켓</a:t>
              </a:r>
              <a:r>
                <a:rPr lang="en-US" altLang="ko-KR" sz="900" b="1" dirty="0" smtClean="0">
                  <a:latin typeface="+mn-ea"/>
                  <a:ea typeface="+mn-ea"/>
                </a:rPr>
                <a:t>]</a:t>
              </a:r>
              <a:r>
                <a:rPr lang="ko-KR" altLang="en-US" sz="900" b="1" smtClean="0">
                  <a:latin typeface="+mn-ea"/>
                  <a:ea typeface="+mn-ea"/>
                </a:rPr>
                <a:t> </a:t>
              </a:r>
              <a:r>
                <a:rPr lang="ko-KR" altLang="en-US" sz="900" b="1" dirty="0" err="1" smtClean="0">
                  <a:latin typeface="+mn-ea"/>
                  <a:ea typeface="+mn-ea"/>
                </a:rPr>
                <a:t>워터에센스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630173" y="1148097"/>
            <a:ext cx="456845" cy="225255"/>
            <a:chOff x="6691593" y="1284884"/>
            <a:chExt cx="456845" cy="225255"/>
          </a:xfrm>
        </p:grpSpPr>
        <p:pic>
          <p:nvPicPr>
            <p:cNvPr id="119" name="Picture 4" descr="buy, buying, cart, full, groceries, shopping, shopping car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438" y="129413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2" descr="bookmark, favorite, favorites, heart, like, love, wish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593" y="1284884"/>
              <a:ext cx="215444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그룹 123"/>
          <p:cNvGrpSpPr/>
          <p:nvPr/>
        </p:nvGrpSpPr>
        <p:grpSpPr>
          <a:xfrm>
            <a:off x="6678318" y="1251364"/>
            <a:ext cx="180000" cy="144000"/>
            <a:chOff x="-1143104" y="1291967"/>
            <a:chExt cx="234360" cy="169277"/>
          </a:xfrm>
        </p:grpSpPr>
        <p:sp>
          <p:nvSpPr>
            <p:cNvPr id="125" name="타원 124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945482" y="1257909"/>
            <a:ext cx="180000" cy="144000"/>
            <a:chOff x="-1143104" y="1291967"/>
            <a:chExt cx="234360" cy="169277"/>
          </a:xfrm>
        </p:grpSpPr>
        <p:sp>
          <p:nvSpPr>
            <p:cNvPr id="132" name="타원 13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41489" y="1109212"/>
            <a:ext cx="2799708" cy="5316988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82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티켓상세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C02-02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티켓 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티켓 상세 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7429"/>
              </p:ext>
            </p:extLst>
          </p:nvPr>
        </p:nvGraphicFramePr>
        <p:xfrm>
          <a:off x="7213690" y="67049"/>
          <a:ext cx="2692310" cy="68068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936"/>
                <a:gridCol w="2293374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 리스트 접힘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쿠폰 리스트  페이지 이동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 상세 페이지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 화면 동시 노출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티켓상세 구성정보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상세이미지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티켓타이틀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정상금액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할인금액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할인률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옵션선택 드롭박스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위시리스트담기 버튼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baseline="0" smtClean="0"/>
                        <a:t>확인 </a:t>
                      </a:r>
                      <a:r>
                        <a:rPr lang="en-US" altLang="ko-KR" sz="800" baseline="0" dirty="0" smtClean="0"/>
                        <a:t>alert</a:t>
                      </a:r>
                      <a:r>
                        <a:rPr lang="ko-KR" altLang="en-US" sz="800" baseline="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장바구니 담기 버튼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장바구니 이동 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바로구매 버튼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결제 진행 단계 이동</a:t>
                      </a:r>
                      <a:r>
                        <a:rPr lang="en-US" altLang="ko-KR" sz="800" dirty="0" smtClean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옵션 선택 창 상황에 따라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개까지 구성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옵션창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추가 노출 시 정보 테이블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드롭다운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p.77-78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참고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위시리스트담기 버튼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장바구니 담기 버튼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smtClean="0"/>
                        <a:t>장바구니 이동 확인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smtClean="0"/>
                        <a:t> 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바로구매 버튼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결제 진행 단계 이동</a:t>
                      </a:r>
                      <a:r>
                        <a:rPr lang="en-US" altLang="ko-KR" sz="800" dirty="0" smtClean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티켓 상세정보 구성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사용조건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환불조건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공유하기 구성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지도 위</a:t>
                      </a:r>
                      <a:r>
                        <a:rPr lang="ko-KR" altLang="en-US" sz="800" baseline="0" dirty="0" smtClean="0"/>
                        <a:t> 해당 쿠폰 사용처 표시 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이동</a:t>
                      </a:r>
                      <a:endParaRPr lang="en-US" altLang="ko-KR" sz="8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해당 장보 강조 표시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233" y="1109212"/>
            <a:ext cx="242900" cy="5316988"/>
            <a:chOff x="779565" y="1126056"/>
            <a:chExt cx="228872" cy="5259717"/>
          </a:xfrm>
        </p:grpSpPr>
        <p:sp>
          <p:nvSpPr>
            <p:cNvPr id="21" name="직사각형 20"/>
            <p:cNvSpPr/>
            <p:nvPr/>
          </p:nvSpPr>
          <p:spPr>
            <a:xfrm>
              <a:off x="779565" y="1126056"/>
              <a:ext cx="228872" cy="5259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31801" y="1300494"/>
              <a:ext cx="108075" cy="82975"/>
              <a:chOff x="928668" y="3820162"/>
              <a:chExt cx="108075" cy="8297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928668" y="382016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928743" y="3860802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928743" y="3903137"/>
                <a:ext cx="108000" cy="0"/>
              </a:xfrm>
              <a:prstGeom prst="line">
                <a:avLst/>
              </a:prstGeom>
              <a:ln w="28575">
                <a:solidFill>
                  <a:srgbClr val="2CBC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직사각형 39"/>
          <p:cNvSpPr/>
          <p:nvPr/>
        </p:nvSpPr>
        <p:spPr>
          <a:xfrm>
            <a:off x="9093200" y="169900"/>
            <a:ext cx="812800" cy="20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V1.31</a:t>
            </a:r>
            <a:endParaRPr lang="ko-KR" altLang="en-US" sz="700"/>
          </a:p>
        </p:txBody>
      </p:sp>
      <p:sp>
        <p:nvSpPr>
          <p:cNvPr id="49" name="TextBox 48"/>
          <p:cNvSpPr txBox="1"/>
          <p:nvPr/>
        </p:nvSpPr>
        <p:spPr>
          <a:xfrm>
            <a:off x="544766" y="2471247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티켓 명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14252" y="1184849"/>
            <a:ext cx="2628749" cy="1233953"/>
            <a:chOff x="3978077" y="2196148"/>
            <a:chExt cx="413916" cy="453912"/>
          </a:xfrm>
        </p:grpSpPr>
        <p:sp>
          <p:nvSpPr>
            <p:cNvPr id="51" name="직사각형 50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109331" y="1601770"/>
            <a:ext cx="11721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티켓 상세 이미지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71409" y="2778208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1" dirty="0" smtClean="0">
                <a:latin typeface="+mn-ea"/>
                <a:ea typeface="+mn-ea"/>
              </a:rPr>
              <a:t>8</a:t>
            </a:r>
            <a:r>
              <a:rPr lang="ko-KR" altLang="en-US" sz="700" b="1" smtClean="0">
                <a:ea typeface="바탕" panose="02030600000101010101" pitchFamily="18" charset="-127"/>
              </a:rPr>
              <a:t>折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980" y="2671322"/>
            <a:ext cx="13805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b="1" dirty="0" err="1" smtClean="0">
                <a:solidFill>
                  <a:srgbClr val="BFBFBF"/>
                </a:solidFill>
                <a:latin typeface="+mn-ea"/>
                <a:ea typeface="+mn-ea"/>
              </a:rPr>
              <a:t>정상가</a:t>
            </a:r>
            <a:r>
              <a:rPr lang="ko-KR" altLang="en-US" sz="600" b="1" dirty="0" smtClean="0">
                <a:solidFill>
                  <a:srgbClr val="BFBFBF"/>
                </a:solidFill>
                <a:latin typeface="+mn-ea"/>
              </a:rPr>
              <a:t> </a:t>
            </a:r>
            <a:r>
              <a:rPr lang="en-US" altLang="ko-KR" sz="600" b="1" dirty="0" smtClean="0">
                <a:solidFill>
                  <a:srgbClr val="BFBFBF"/>
                </a:solidFill>
                <a:latin typeface="+mn-ea"/>
              </a:rPr>
              <a:t>\ 50,000</a:t>
            </a:r>
          </a:p>
          <a:p>
            <a:pPr algn="l"/>
            <a:r>
              <a:rPr lang="en-US" altLang="ko-KR" sz="1050" b="1" dirty="0" smtClean="0">
                <a:solidFill>
                  <a:srgbClr val="21BDCB"/>
                </a:solidFill>
                <a:latin typeface="+mn-ea"/>
              </a:rPr>
              <a:t>\ 45,000  </a:t>
            </a:r>
            <a:r>
              <a:rPr lang="en-US" altLang="ko-KR" sz="900" dirty="0" smtClean="0">
                <a:solidFill>
                  <a:srgbClr val="21BDCB"/>
                </a:solidFill>
                <a:latin typeface="+mn-ea"/>
                <a:ea typeface="+mn-ea"/>
              </a:rPr>
              <a:t>(¥ 252.09)</a:t>
            </a:r>
            <a:endParaRPr lang="ko-KR" altLang="en-US" sz="7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23854" y="3379709"/>
            <a:ext cx="1994281" cy="264699"/>
            <a:chOff x="3590558" y="4451871"/>
            <a:chExt cx="2691129" cy="239488"/>
          </a:xfrm>
        </p:grpSpPr>
        <p:grpSp>
          <p:nvGrpSpPr>
            <p:cNvPr id="59" name="그룹 58"/>
            <p:cNvGrpSpPr/>
            <p:nvPr/>
          </p:nvGrpSpPr>
          <p:grpSpPr>
            <a:xfrm>
              <a:off x="4476660" y="4458039"/>
              <a:ext cx="833945" cy="227136"/>
              <a:chOff x="3038868" y="2776652"/>
              <a:chExt cx="967715" cy="191085"/>
            </a:xfrm>
            <a:solidFill>
              <a:schemeClr val="bg2">
                <a:lumMod val="75000"/>
              </a:schemeClr>
            </a:solidFill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038868" y="2776652"/>
                <a:ext cx="967715" cy="19108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070449" y="2806016"/>
                <a:ext cx="910985" cy="1350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rgbClr val="F1F2F6"/>
                    </a:solidFill>
                    <a:latin typeface="+mn-ea"/>
                    <a:ea typeface="+mn-ea"/>
                  </a:rPr>
                  <a:t>장바구니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5402686" y="4451871"/>
              <a:ext cx="879001" cy="239488"/>
              <a:chOff x="4043033" y="2762413"/>
              <a:chExt cx="910291" cy="187878"/>
            </a:xfrm>
            <a:solidFill>
              <a:schemeClr val="bg2">
                <a:lumMod val="75000"/>
              </a:schemeClr>
            </a:solidFill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43033" y="2762413"/>
                <a:ext cx="910291" cy="187878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85797" y="2793386"/>
                <a:ext cx="824762" cy="1259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solidFill>
                      <a:srgbClr val="F1F2F6"/>
                    </a:solidFill>
                    <a:latin typeface="+mn-ea"/>
                    <a:ea typeface="+mn-ea"/>
                  </a:rPr>
                  <a:t>바로구매</a:t>
                </a:r>
                <a:endParaRPr lang="ko-KR" altLang="en-US" sz="700" dirty="0" smtClean="0">
                  <a:solidFill>
                    <a:srgbClr val="F1F2F6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3590558" y="4464665"/>
              <a:ext cx="794021" cy="220511"/>
            </a:xfrm>
            <a:prstGeom prst="round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268441" y="3780202"/>
            <a:ext cx="774560" cy="317278"/>
            <a:chOff x="2353342" y="2986867"/>
            <a:chExt cx="1226394" cy="459720"/>
          </a:xfrm>
        </p:grpSpPr>
        <p:sp>
          <p:nvSpPr>
            <p:cNvPr id="67" name="직사각형 66"/>
            <p:cNvSpPr/>
            <p:nvPr/>
          </p:nvSpPr>
          <p:spPr>
            <a:xfrm>
              <a:off x="2353342" y="2986867"/>
              <a:ext cx="1226394" cy="459720"/>
            </a:xfrm>
            <a:prstGeom prst="rect">
              <a:avLst/>
            </a:prstGeom>
            <a:ln w="3175">
              <a:solidFill>
                <a:srgbClr val="21BDCB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2442193" y="3052679"/>
              <a:ext cx="996779" cy="295460"/>
              <a:chOff x="2000599" y="3017609"/>
              <a:chExt cx="1119134" cy="322924"/>
            </a:xfrm>
          </p:grpSpPr>
          <p:pic>
            <p:nvPicPr>
              <p:cNvPr id="69" name="Picture 2" descr="qq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599" y="3019650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4" descr="we chat, wecha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146" y="3017609"/>
                <a:ext cx="315955" cy="315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6" descr="weibo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3779" y="3024577"/>
                <a:ext cx="315954" cy="315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577086" y="3068923"/>
            <a:ext cx="2041049" cy="227497"/>
            <a:chOff x="3749725" y="2249790"/>
            <a:chExt cx="2215739" cy="269813"/>
          </a:xfrm>
        </p:grpSpPr>
        <p:grpSp>
          <p:nvGrpSpPr>
            <p:cNvPr id="73" name="그룹 72"/>
            <p:cNvGrpSpPr/>
            <p:nvPr/>
          </p:nvGrpSpPr>
          <p:grpSpPr>
            <a:xfrm>
              <a:off x="3749725" y="2249790"/>
              <a:ext cx="2190766" cy="269102"/>
              <a:chOff x="7374467" y="3149184"/>
              <a:chExt cx="2452014" cy="277605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7374467" y="3149184"/>
                <a:ext cx="2452014" cy="269945"/>
              </a:xfrm>
              <a:prstGeom prst="roundRect">
                <a:avLst/>
              </a:prstGeom>
              <a:noFill/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503401" y="3155855"/>
                <a:ext cx="0" cy="27093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72240" y="3186939"/>
                <a:ext cx="608580" cy="20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600" dirty="0" smtClean="0">
                    <a:latin typeface="+mn-ea"/>
                    <a:ea typeface="+mn-ea"/>
                  </a:rPr>
                  <a:t>옵션선택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635309" y="2268794"/>
              <a:ext cx="330155" cy="250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72045" y="380952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21BDCB"/>
                </a:solidFill>
                <a:latin typeface="+mn-ea"/>
                <a:ea typeface="+mn-ea"/>
              </a:rPr>
              <a:t>티켓상세정보</a:t>
            </a:r>
          </a:p>
        </p:txBody>
      </p:sp>
      <p:cxnSp>
        <p:nvCxnSpPr>
          <p:cNvPr id="130" name="직선 연결선 129"/>
          <p:cNvCxnSpPr/>
          <p:nvPr/>
        </p:nvCxnSpPr>
        <p:spPr>
          <a:xfrm>
            <a:off x="348303" y="4097480"/>
            <a:ext cx="86781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414252" y="4164373"/>
            <a:ext cx="2628749" cy="2177751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632321" y="3427372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00" dirty="0" smtClean="0">
                <a:latin typeface="+mn-ea"/>
                <a:ea typeface="+mn-ea"/>
              </a:rPr>
              <a:t>위시리스트</a:t>
            </a:r>
          </a:p>
        </p:txBody>
      </p:sp>
      <p:sp>
        <p:nvSpPr>
          <p:cNvPr id="171" name="타원형 설명선 170"/>
          <p:cNvSpPr/>
          <p:nvPr/>
        </p:nvSpPr>
        <p:spPr bwMode="auto">
          <a:xfrm>
            <a:off x="-20329" y="96292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2" name="타원형 설명선 171"/>
          <p:cNvSpPr/>
          <p:nvPr/>
        </p:nvSpPr>
        <p:spPr bwMode="auto">
          <a:xfrm>
            <a:off x="366678" y="12032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75" name="Picture 24" descr="close, delete, remov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81" y="1172629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495975" y="4377874"/>
            <a:ext cx="2301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사용기간 </a:t>
            </a:r>
            <a:r>
              <a:rPr kumimoji="1" lang="en-US" altLang="ko-KR" sz="800" b="1" dirty="0" smtClean="0">
                <a:solidFill>
                  <a:prstClr val="black"/>
                </a:solidFill>
                <a:latin typeface="+mn-ea"/>
                <a:ea typeface="+mn-ea"/>
              </a:rPr>
              <a:t>: 2015.01.30~2015.12.30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사용조건</a:t>
            </a:r>
            <a:endParaRPr kumimoji="1" lang="en-US" altLang="ko-KR" sz="8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de-DE" altLang="ko-KR" dirty="0">
                <a:solidFill>
                  <a:srgbClr val="262626"/>
                </a:solidFill>
                <a:latin typeface="+mn-ea"/>
                <a:ea typeface="+mn-ea"/>
                <a:cs typeface="Calibri" pitchFamily="34" charset="0"/>
              </a:rPr>
              <a:t>Lorem ipsum dolor sit amet, consectetur adipisicing elit, sed do eiusmod tempor incididunt ut labore et dolore magna aliqua</a:t>
            </a:r>
            <a:r>
              <a:rPr lang="de-DE" altLang="ko-KR" dirty="0" smtClean="0">
                <a:solidFill>
                  <a:srgbClr val="262626"/>
                </a:solidFill>
                <a:latin typeface="+mn-ea"/>
                <a:ea typeface="+mn-ea"/>
                <a:cs typeface="Calibri" pitchFamily="34" charset="0"/>
              </a:rPr>
              <a:t>.</a:t>
            </a:r>
            <a:endParaRPr kumimoji="1" lang="en-US" altLang="ko-KR" sz="8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환불조건</a:t>
            </a:r>
            <a:endParaRPr kumimoji="1" lang="en-US" altLang="ko-KR" sz="8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ko-KR" sz="800" dirty="0">
                <a:solidFill>
                  <a:srgbClr val="262626"/>
                </a:solidFill>
                <a:latin typeface="+mn-ea"/>
                <a:ea typeface="+mn-ea"/>
                <a:cs typeface="Calibri" pitchFamily="34" charset="0"/>
              </a:rPr>
              <a:t>Lorem ipsum dolor sit amet, consectetur adipisicing elit, sed do eiusmod tempor incididunt ut labore et dolore magna aliqua.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prstClr val="black"/>
                </a:solidFill>
                <a:latin typeface="+mn-ea"/>
                <a:ea typeface="+mn-ea"/>
              </a:rPr>
              <a:t>사용처 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1" lang="en-US" altLang="ko-KR" sz="800" dirty="0" smtClean="0">
                <a:solidFill>
                  <a:prstClr val="black"/>
                </a:solidFill>
                <a:latin typeface="+mn-ea"/>
                <a:ea typeface="+mn-ea"/>
              </a:rPr>
              <a:t>000</a:t>
            </a:r>
            <a:r>
              <a:rPr kumimoji="1" lang="ko-KR" altLang="en-US" sz="800" err="1" smtClean="0">
                <a:solidFill>
                  <a:prstClr val="black"/>
                </a:solidFill>
                <a:latin typeface="+mn-ea"/>
                <a:ea typeface="+mn-ea"/>
              </a:rPr>
              <a:t>아쿠아리움</a:t>
            </a:r>
            <a:r>
              <a:rPr kumimoji="1" lang="ko-KR" altLang="en-US" sz="80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1" lang="ko-KR" altLang="en-US" sz="8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3805927" y="3475212"/>
            <a:ext cx="612893" cy="584987"/>
            <a:chOff x="3978077" y="2196148"/>
            <a:chExt cx="413916" cy="453912"/>
          </a:xfrm>
        </p:grpSpPr>
        <p:sp>
          <p:nvSpPr>
            <p:cNvPr id="179" name="직사각형 178"/>
            <p:cNvSpPr/>
            <p:nvPr/>
          </p:nvSpPr>
          <p:spPr>
            <a:xfrm>
              <a:off x="3978077" y="2196148"/>
              <a:ext cx="413916" cy="453912"/>
            </a:xfrm>
            <a:prstGeom prst="rect">
              <a:avLst/>
            </a:prstGeom>
            <a:ln w="3175">
              <a:solidFill>
                <a:srgbClr val="BFBFBF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/>
            <p:nvPr/>
          </p:nvCxnSpPr>
          <p:spPr>
            <a:xfrm flipH="1"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3978077" y="2196148"/>
              <a:ext cx="413916" cy="453912"/>
            </a:xfrm>
            <a:prstGeom prst="line">
              <a:avLst/>
            </a:prstGeom>
            <a:ln w="31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3953108" y="2554201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3" name="타원형 설명선 182"/>
          <p:cNvSpPr/>
          <p:nvPr/>
        </p:nvSpPr>
        <p:spPr bwMode="auto">
          <a:xfrm>
            <a:off x="3427360" y="33852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4" name="타원형 설명선 183"/>
          <p:cNvSpPr/>
          <p:nvPr/>
        </p:nvSpPr>
        <p:spPr bwMode="auto">
          <a:xfrm>
            <a:off x="390082" y="29532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5" name="타원형 설명선 184"/>
          <p:cNvSpPr/>
          <p:nvPr/>
        </p:nvSpPr>
        <p:spPr bwMode="auto">
          <a:xfrm>
            <a:off x="399240" y="33587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6" name="타원형 설명선 185"/>
          <p:cNvSpPr/>
          <p:nvPr/>
        </p:nvSpPr>
        <p:spPr bwMode="auto">
          <a:xfrm>
            <a:off x="216371" y="374263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7" name="타원형 설명선 186"/>
          <p:cNvSpPr/>
          <p:nvPr/>
        </p:nvSpPr>
        <p:spPr bwMode="auto">
          <a:xfrm>
            <a:off x="2029174" y="381636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3138740" y="5302623"/>
            <a:ext cx="3151172" cy="962343"/>
            <a:chOff x="2537372" y="2642762"/>
            <a:chExt cx="3151172" cy="962343"/>
          </a:xfrm>
        </p:grpSpPr>
        <p:grpSp>
          <p:nvGrpSpPr>
            <p:cNvPr id="189" name="그룹 188"/>
            <p:cNvGrpSpPr/>
            <p:nvPr/>
          </p:nvGrpSpPr>
          <p:grpSpPr>
            <a:xfrm>
              <a:off x="2537372" y="2642762"/>
              <a:ext cx="3151172" cy="962343"/>
              <a:chOff x="2105844" y="4742308"/>
              <a:chExt cx="3151172" cy="962343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2105844" y="4742308"/>
                <a:ext cx="3151172" cy="96234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188547" y="5032108"/>
                <a:ext cx="3068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상품이 장바구니에 담겼습니다</a:t>
                </a:r>
                <a:r>
                  <a:rPr lang="en-US" altLang="ko-KR" dirty="0" smtClean="0">
                    <a:latin typeface="+mn-lt"/>
                    <a:ea typeface="+mn-ea"/>
                  </a:rPr>
                  <a:t>. </a:t>
                </a:r>
                <a:r>
                  <a:rPr lang="ko-KR" altLang="en-US" smtClean="0">
                    <a:latin typeface="+mn-lt"/>
                    <a:ea typeface="+mn-ea"/>
                  </a:rPr>
                  <a:t>장바구니로 이동하시겠습니까</a:t>
                </a:r>
                <a:r>
                  <a:rPr lang="en-US" altLang="ko-KR" dirty="0" smtClean="0">
                    <a:latin typeface="+mn-lt"/>
                    <a:ea typeface="+mn-ea"/>
                  </a:rPr>
                  <a:t>?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90" name="모서리가 둥근 직사각형 189"/>
            <p:cNvSpPr/>
            <p:nvPr/>
          </p:nvSpPr>
          <p:spPr>
            <a:xfrm>
              <a:off x="3087136" y="3253978"/>
              <a:ext cx="926064" cy="208266"/>
            </a:xfrm>
            <a:prstGeom prst="roundRect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4110219" y="3252898"/>
              <a:ext cx="926064" cy="208266"/>
            </a:xfrm>
            <a:prstGeom prst="round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164980" y="3237592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계속쇼핑하기</a:t>
              </a:r>
              <a:endParaRPr lang="en-US" altLang="ko-KR" dirty="0">
                <a:latin typeface="+mn-ea"/>
                <a:ea typeface="+mn-ea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150058" y="324452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lt"/>
                  <a:ea typeface="+mn-ea"/>
                </a:rPr>
                <a:t>장바구니 이동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141197" y="4179046"/>
            <a:ext cx="3356356" cy="962343"/>
            <a:chOff x="2563143" y="1425787"/>
            <a:chExt cx="3356356" cy="962343"/>
          </a:xfrm>
        </p:grpSpPr>
        <p:grpSp>
          <p:nvGrpSpPr>
            <p:cNvPr id="198" name="그룹 197"/>
            <p:cNvGrpSpPr/>
            <p:nvPr/>
          </p:nvGrpSpPr>
          <p:grpSpPr>
            <a:xfrm>
              <a:off x="2563143" y="1425787"/>
              <a:ext cx="3356356" cy="962343"/>
              <a:chOff x="2105844" y="4742308"/>
              <a:chExt cx="3356356" cy="962343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2105844" y="4742308"/>
                <a:ext cx="3356356" cy="96234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173968" y="4808210"/>
                <a:ext cx="5790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b="1" dirty="0" smtClean="0">
                    <a:latin typeface="+mn-ea"/>
                    <a:ea typeface="+mn-ea"/>
                  </a:rPr>
                  <a:t>Confirm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188547" y="5032108"/>
                <a:ext cx="32736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latin typeface="+mn-lt"/>
                    <a:ea typeface="+mn-ea"/>
                  </a:rPr>
                  <a:t>상품이 위시리스트에 담겼습니다</a:t>
                </a:r>
                <a:r>
                  <a:rPr lang="en-US" altLang="ko-KR" dirty="0" smtClean="0">
                    <a:latin typeface="+mn-lt"/>
                    <a:ea typeface="+mn-ea"/>
                  </a:rPr>
                  <a:t>. </a:t>
                </a:r>
                <a:r>
                  <a:rPr lang="ko-KR" altLang="en-US" smtClean="0">
                    <a:latin typeface="+mn-lt"/>
                    <a:ea typeface="+mn-ea"/>
                  </a:rPr>
                  <a:t>위시리스트로 이동하시겠습니까</a:t>
                </a:r>
                <a:r>
                  <a:rPr lang="en-US" altLang="ko-KR" dirty="0" smtClean="0">
                    <a:latin typeface="+mn-lt"/>
                    <a:ea typeface="+mn-ea"/>
                  </a:rPr>
                  <a:t>?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99" name="모서리가 둥근 직사각형 198"/>
            <p:cNvSpPr/>
            <p:nvPr/>
          </p:nvSpPr>
          <p:spPr>
            <a:xfrm>
              <a:off x="3113189" y="2060932"/>
              <a:ext cx="926064" cy="208266"/>
            </a:xfrm>
            <a:prstGeom prst="roundRect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4136272" y="2059852"/>
              <a:ext cx="926064" cy="208266"/>
            </a:xfrm>
            <a:prstGeom prst="round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91033" y="204454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계속쇼핑하기</a:t>
              </a:r>
              <a:endParaRPr lang="en-US" altLang="ko-KR" dirty="0">
                <a:latin typeface="+mn-ea"/>
                <a:ea typeface="+mn-ea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091441" y="2051481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latin typeface="+mn-lt"/>
                  <a:ea typeface="+mn-ea"/>
                </a:rPr>
                <a:t>위시리스트 이동</a:t>
              </a:r>
              <a:endParaRPr lang="en-US" altLang="ko-KR" dirty="0">
                <a:latin typeface="+mn-ea"/>
                <a:ea typeface="+mn-ea"/>
              </a:endParaRPr>
            </a:p>
          </p:txBody>
        </p:sp>
      </p:grpSp>
      <p:pic>
        <p:nvPicPr>
          <p:cNvPr id="206" name="Picture 24" descr="close, delete, remov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33" y="4225036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4" descr="close, delete, remov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74" y="5363926"/>
            <a:ext cx="135777" cy="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" name="꺾인 연결선 207"/>
          <p:cNvCxnSpPr>
            <a:stCxn id="61" idx="0"/>
            <a:endCxn id="203" idx="0"/>
          </p:cNvCxnSpPr>
          <p:nvPr/>
        </p:nvCxnSpPr>
        <p:spPr>
          <a:xfrm rot="16200000" flipH="1">
            <a:off x="2476120" y="1835792"/>
            <a:ext cx="785196" cy="3901313"/>
          </a:xfrm>
          <a:prstGeom prst="bentConnector3">
            <a:avLst>
              <a:gd name="adj1" fmla="val -53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64" idx="2"/>
            <a:endCxn id="194" idx="0"/>
          </p:cNvCxnSpPr>
          <p:nvPr/>
        </p:nvCxnSpPr>
        <p:spPr>
          <a:xfrm rot="16200000" flipH="1">
            <a:off x="2319391" y="2907688"/>
            <a:ext cx="1665050" cy="3124819"/>
          </a:xfrm>
          <a:prstGeom prst="bentConnector3">
            <a:avLst>
              <a:gd name="adj1" fmla="val 94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3326181" y="1298206"/>
            <a:ext cx="3280297" cy="72809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APP </a:t>
            </a:r>
            <a:r>
              <a:rPr lang="ko-KR" altLang="en-US" sz="900" b="1" smtClean="0"/>
              <a:t>과</a:t>
            </a:r>
            <a:r>
              <a:rPr lang="en-US" altLang="ko-KR" sz="900" b="1" dirty="0" smtClean="0"/>
              <a:t> </a:t>
            </a:r>
            <a:r>
              <a:rPr lang="ko-KR" altLang="en-US" sz="900" b="1" smtClean="0"/>
              <a:t>통일하여 구성한 화면안입니다</a:t>
            </a:r>
            <a:r>
              <a:rPr lang="en-US" altLang="ko-KR" sz="900" b="1" dirty="0" smtClean="0"/>
              <a:t>.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7076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13246" y="2836333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주문 진행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O</a:t>
            </a:r>
            <a:r>
              <a:rPr lang="en-US" altLang="ko-KR" sz="2800" b="1" dirty="0" smtClean="0">
                <a:latin typeface="+mn-ea"/>
                <a:ea typeface="+mn-ea"/>
              </a:rPr>
              <a:t>der)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1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레이아웃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82335"/>
              </p:ext>
            </p:extLst>
          </p:nvPr>
        </p:nvGraphicFramePr>
        <p:xfrm>
          <a:off x="7265022" y="567267"/>
          <a:ext cx="2640978" cy="48923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752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선택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해제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 삭제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정보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상품가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옵션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 품절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 종료 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 변경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사이즈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색상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  <a:endParaRPr lang="ko-KR" altLang="en-US" sz="8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변경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상품가격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배송비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무료 배송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유료 배송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주문하기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바로주문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묶음배송주문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결제</a:t>
                      </a:r>
                      <a:r>
                        <a:rPr lang="ko-KR" altLang="en-US" sz="800" b="1" baseline="0" smtClean="0">
                          <a:latin typeface="+mn-ea"/>
                          <a:ea typeface="+mn-ea"/>
                        </a:rPr>
                        <a:t> 예정 금액</a:t>
                      </a:r>
                      <a:r>
                        <a:rPr lang="en-US" altLang="ko-KR" sz="800" b="1" baseline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smtClean="0">
                          <a:latin typeface="+mn-ea"/>
                          <a:ea typeface="+mn-ea"/>
                        </a:rPr>
                        <a:t>주문하기 버튼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smtClean="0">
                          <a:latin typeface="+mn-ea"/>
                          <a:ea typeface="+mn-ea"/>
                        </a:rPr>
                        <a:t>결제 예정 금액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주문금액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배송비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값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baseline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baseline="0" smtClean="0">
                          <a:latin typeface="+mn-ea"/>
                          <a:ea typeface="+mn-ea"/>
                        </a:rPr>
                        <a:t>바로주문 버튼 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결제 화면으로 넘어감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상품삭제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선택된 상품 삭제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이용 안내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장바구니 이용 안내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6" name="Rectangle 84"/>
          <p:cNvSpPr>
            <a:spLocks noChangeArrowheads="1"/>
          </p:cNvSpPr>
          <p:nvPr/>
        </p:nvSpPr>
        <p:spPr bwMode="auto">
          <a:xfrm>
            <a:off x="795868" y="1953317"/>
            <a:ext cx="5744810" cy="2025986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Arial" pitchFamily="34" charset="0"/>
                <a:ea typeface="돋움" pitchFamily="50" charset="-127"/>
              </a:rPr>
              <a:t>상품 리스트</a:t>
            </a:r>
            <a:endParaRPr lang="en-US" altLang="ko-KR" sz="700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Rectangle 84"/>
          <p:cNvSpPr>
            <a:spLocks noChangeArrowheads="1"/>
          </p:cNvSpPr>
          <p:nvPr/>
        </p:nvSpPr>
        <p:spPr bwMode="auto">
          <a:xfrm>
            <a:off x="794691" y="3998076"/>
            <a:ext cx="5750553" cy="557914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Arial" pitchFamily="34" charset="0"/>
                <a:ea typeface="돋움" pitchFamily="50" charset="-127"/>
              </a:rPr>
              <a:t>결제 예정 금액</a:t>
            </a:r>
            <a:r>
              <a:rPr lang="en-US" altLang="ko-KR" sz="700" dirty="0" smtClean="0">
                <a:latin typeface="Arial" pitchFamily="34" charset="0"/>
                <a:ea typeface="돋움" pitchFamily="50" charset="-127"/>
              </a:rPr>
              <a:t>/</a:t>
            </a:r>
            <a:r>
              <a:rPr lang="ko-KR" altLang="en-US" sz="700" dirty="0" smtClean="0">
                <a:latin typeface="Arial" pitchFamily="34" charset="0"/>
                <a:ea typeface="돋움" pitchFamily="50" charset="-127"/>
              </a:rPr>
              <a:t>주문하기 버튼</a:t>
            </a:r>
            <a:endParaRPr lang="en-US" altLang="ko-KR" sz="700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Rectangle 84"/>
          <p:cNvSpPr>
            <a:spLocks noChangeArrowheads="1"/>
          </p:cNvSpPr>
          <p:nvPr/>
        </p:nvSpPr>
        <p:spPr bwMode="auto">
          <a:xfrm>
            <a:off x="795869" y="4577534"/>
            <a:ext cx="5744810" cy="38068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Arial" pitchFamily="34" charset="0"/>
                <a:ea typeface="돋움" pitchFamily="50" charset="-127"/>
              </a:rPr>
              <a:t>상품 삭제</a:t>
            </a:r>
            <a:endParaRPr lang="en-US" altLang="ko-KR" sz="700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Oval 611"/>
          <p:cNvSpPr>
            <a:spLocks noChangeArrowheads="1"/>
          </p:cNvSpPr>
          <p:nvPr/>
        </p:nvSpPr>
        <p:spPr bwMode="auto">
          <a:xfrm>
            <a:off x="1972562" y="1688814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611"/>
          <p:cNvSpPr>
            <a:spLocks noChangeArrowheads="1"/>
          </p:cNvSpPr>
          <p:nvPr/>
        </p:nvSpPr>
        <p:spPr bwMode="auto">
          <a:xfrm>
            <a:off x="1972562" y="4678978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611"/>
          <p:cNvSpPr>
            <a:spLocks noChangeArrowheads="1"/>
          </p:cNvSpPr>
          <p:nvPr/>
        </p:nvSpPr>
        <p:spPr bwMode="auto">
          <a:xfrm>
            <a:off x="1973119" y="5114082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4939" y="1620197"/>
            <a:ext cx="5749344" cy="31503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STEP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3" name="Oval 611"/>
          <p:cNvSpPr>
            <a:spLocks noChangeArrowheads="1"/>
          </p:cNvSpPr>
          <p:nvPr/>
        </p:nvSpPr>
        <p:spPr bwMode="auto">
          <a:xfrm>
            <a:off x="1972562" y="2788510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84"/>
          <p:cNvSpPr>
            <a:spLocks noChangeArrowheads="1"/>
          </p:cNvSpPr>
          <p:nvPr/>
        </p:nvSpPr>
        <p:spPr bwMode="auto">
          <a:xfrm>
            <a:off x="796976" y="4982526"/>
            <a:ext cx="5740763" cy="557914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Arial" pitchFamily="34" charset="0"/>
                <a:ea typeface="돋움" pitchFamily="50" charset="-127"/>
              </a:rPr>
              <a:t>이용 안내</a:t>
            </a:r>
            <a:endParaRPr lang="en-US" altLang="ko-KR" sz="700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" name="Oval 611"/>
          <p:cNvSpPr>
            <a:spLocks noChangeArrowheads="1"/>
          </p:cNvSpPr>
          <p:nvPr/>
        </p:nvSpPr>
        <p:spPr bwMode="auto">
          <a:xfrm>
            <a:off x="1972282" y="5596046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95591" y="5558557"/>
            <a:ext cx="5742149" cy="25277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Footer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19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85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주문진행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8001"/>
              </p:ext>
            </p:extLst>
          </p:nvPr>
        </p:nvGraphicFramePr>
        <p:xfrm>
          <a:off x="7212304" y="73940"/>
          <a:ext cx="2685229" cy="58412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7887"/>
                <a:gridCol w="228734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 선택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장바구니에 담은지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이후 리스트에서 자동 삭제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장바구니 상품은 </a:t>
                      </a:r>
                      <a:r>
                        <a:rPr lang="en-US" altLang="ko-KR" sz="800" dirty="0" smtClean="0"/>
                        <a:t>15</a:t>
                      </a:r>
                      <a:r>
                        <a:rPr lang="ko-KR" altLang="en-US" sz="800" smtClean="0"/>
                        <a:t>일동안 보관됩니다</a:t>
                      </a:r>
                      <a:r>
                        <a:rPr lang="en-US" altLang="ko-KR" sz="800" dirty="0" smtClean="0"/>
                        <a:t>.”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</a:rPr>
                        <a:t>전체 선택</a:t>
                      </a:r>
                      <a:r>
                        <a:rPr lang="en-US" altLang="ko-KR" sz="800" baseline="0" smtClean="0">
                          <a:latin typeface="+mn-ea"/>
                        </a:rPr>
                        <a:t> or </a:t>
                      </a:r>
                      <a:r>
                        <a:rPr lang="ko-KR" altLang="en-US" sz="800" smtClean="0">
                          <a:latin typeface="+mn-ea"/>
                        </a:rPr>
                        <a:t>전체 해제</a:t>
                      </a:r>
                      <a:r>
                        <a:rPr lang="en-US" altLang="ko-KR" sz="800" smtClean="0">
                          <a:latin typeface="+mn-ea"/>
                        </a:rPr>
                        <a:t>(</a:t>
                      </a:r>
                      <a:r>
                        <a:rPr lang="ko-KR" altLang="en-US" sz="800" smtClean="0">
                          <a:latin typeface="+mn-ea"/>
                        </a:rPr>
                        <a:t>디폴트 전체해제</a:t>
                      </a:r>
                      <a:r>
                        <a:rPr lang="en-US" altLang="ko-KR" sz="800" smtClean="0">
                          <a:latin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</a:rPr>
                        <a:t>전체선택 시 판매종료</a:t>
                      </a:r>
                      <a:r>
                        <a:rPr lang="en-US" altLang="ko-KR" sz="800" smtClean="0">
                          <a:latin typeface="+mn-ea"/>
                        </a:rPr>
                        <a:t>,</a:t>
                      </a:r>
                      <a:r>
                        <a:rPr lang="ko-KR" altLang="en-US" sz="800" smtClean="0">
                          <a:latin typeface="+mn-ea"/>
                        </a:rPr>
                        <a:t>품절 상품은 제외</a:t>
                      </a:r>
                      <a:r>
                        <a:rPr lang="ko-KR" altLang="en-US" sz="800" baseline="0" smtClean="0">
                          <a:latin typeface="+mn-ea"/>
                        </a:rPr>
                        <a:t>하고 선택됨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</a:rPr>
                        <a:t>1)</a:t>
                      </a:r>
                      <a:r>
                        <a:rPr lang="ko-KR" altLang="en-US" sz="800" smtClean="0">
                          <a:latin typeface="+mn-ea"/>
                        </a:rPr>
                        <a:t>썸네일 </a:t>
                      </a:r>
                      <a:r>
                        <a:rPr lang="en-US" altLang="ko-KR" sz="800" smtClean="0"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</a:rPr>
                        <a:t>상세페이지 연결</a:t>
                      </a:r>
                      <a:endParaRPr lang="en-US" altLang="ko-KR" sz="80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</a:rPr>
                        <a:t>2)</a:t>
                      </a:r>
                      <a:r>
                        <a:rPr lang="ko-KR" altLang="en-US" sz="800" smtClean="0">
                          <a:latin typeface="+mn-ea"/>
                        </a:rPr>
                        <a:t>상품명 </a:t>
                      </a:r>
                      <a:r>
                        <a:rPr lang="en-US" altLang="ko-KR" sz="800" smtClean="0"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</a:rPr>
                        <a:t>상세페이지 연결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무료배송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유료배송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금액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상품만 주문할 상품으로 지정되어 주문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화면으로 이동됨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출고지가 같을 시 묶음배송 처리 가능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묶음배송주문 클릭 시  묶음배송으로 묶여 있던 상품들 모두 주문 상품으로 지정되어 주문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결제 화면으로 이동됨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묶음배송 가능 상품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일반 상품 두 종류의 상품 담겨 있을 시 묶음배송 가능한 상품이 상단에 위치함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묶음배송 주문 시 품절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smtClean="0"/>
                        <a:t>판매종료 상품 속해 있으면 품절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판매종료 상품 제외하고 묶음배송 주문됨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옵션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노출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옵션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변경 팝업 노출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뒷장 참고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옵션이 품절 된 경우에는 옵션변경 버튼 비노출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8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선택된 상품에 따라 유동적으로 계산됨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결제금액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선택된 상품들의 총 주문금액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배송비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값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9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전체 선택 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전체 상품들이 주문 상품으로 지정되어 주문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결제 페이지로 이동됨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일부 선택 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해당 상품들만 주문 상품으로 지정되어 주문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결제 페이지로 이동됨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장바구니 페이지 동일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246694" y="1165644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28876" y="1491624"/>
            <a:ext cx="1862717" cy="369208"/>
            <a:chOff x="4834284" y="1844113"/>
            <a:chExt cx="2203955" cy="369208"/>
          </a:xfrm>
        </p:grpSpPr>
        <p:sp>
          <p:nvSpPr>
            <p:cNvPr id="182" name="갈매기형 수장 181"/>
            <p:cNvSpPr/>
            <p:nvPr/>
          </p:nvSpPr>
          <p:spPr>
            <a:xfrm>
              <a:off x="4834284" y="1844113"/>
              <a:ext cx="2160176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81001" y="1844113"/>
              <a:ext cx="1357238" cy="369208"/>
            </a:xfrm>
            <a:prstGeom prst="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766716" y="15070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주문완료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3308281" y="1491625"/>
            <a:ext cx="2294950" cy="369208"/>
          </a:xfrm>
          <a:prstGeom prst="chevron">
            <a:avLst/>
          </a:prstGeom>
          <a:solidFill>
            <a:srgbClr val="C0C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893966" y="150045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주문서작성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/ </a:t>
            </a: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</a:rPr>
              <a:t>결제</a:t>
            </a:r>
            <a:endParaRPr lang="ko-KR" altLang="en-US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417801" y="1491625"/>
            <a:ext cx="3322713" cy="369208"/>
          </a:xfrm>
          <a:prstGeom prst="homePlate">
            <a:avLst/>
          </a:prstGeom>
          <a:solidFill>
            <a:srgbClr val="22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9597" y="15258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4685" y="15004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</a:p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552" y="19226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장바구니 </a:t>
            </a: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527039" y="2293990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82274" y="2371438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80161" y="235749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81169" y="236095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6469" y="23720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67069" y="244975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35742" y="2115445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761895" y="4907861"/>
            <a:ext cx="685213" cy="269956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806989" y="49383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주문하기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82910" y="4948207"/>
            <a:ext cx="3873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</a:t>
            </a:r>
            <a:r>
              <a:rPr lang="ko-KR" altLang="en-US" sz="700">
                <a:solidFill>
                  <a:srgbClr val="21BDCB"/>
                </a:solidFill>
                <a:latin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¥ 0)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cxnSp>
        <p:nvCxnSpPr>
          <p:cNvPr id="218" name="직선 연결선 217"/>
          <p:cNvCxnSpPr/>
          <p:nvPr/>
        </p:nvCxnSpPr>
        <p:spPr>
          <a:xfrm>
            <a:off x="545802" y="4854032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형 설명선 96"/>
          <p:cNvSpPr/>
          <p:nvPr/>
        </p:nvSpPr>
        <p:spPr bwMode="auto">
          <a:xfrm>
            <a:off x="388086" y="180518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3149" y="5326763"/>
            <a:ext cx="2270956" cy="250558"/>
            <a:chOff x="163430" y="5411353"/>
            <a:chExt cx="2270956" cy="25055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6154" y="5413674"/>
              <a:ext cx="677460" cy="193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선택상품 삭제</a:t>
              </a: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353607" y="5412496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460515" y="5413674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품절상품 삭제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625250" y="2838195"/>
            <a:ext cx="595035" cy="232717"/>
            <a:chOff x="4103475" y="5725138"/>
            <a:chExt cx="527336" cy="284020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653629" y="2845316"/>
            <a:ext cx="426720" cy="338555"/>
            <a:chOff x="4128824" y="5738451"/>
            <a:chExt cx="527266" cy="377728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63075" y="2773043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69" name="직사각형 68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연결선 75"/>
          <p:cNvCxnSpPr/>
          <p:nvPr/>
        </p:nvCxnSpPr>
        <p:spPr>
          <a:xfrm flipV="1">
            <a:off x="504733" y="2621851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71577" y="2808326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10087" y="2856246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64749" y="28764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무료배송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78543" y="289699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6220" y="2977954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564844" y="285723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526499" y="23450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5247897" y="3632380"/>
            <a:ext cx="595035" cy="232717"/>
            <a:chOff x="4103475" y="5725138"/>
            <a:chExt cx="527336" cy="284020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653629" y="3624304"/>
            <a:ext cx="426720" cy="338555"/>
            <a:chOff x="4128824" y="5738451"/>
            <a:chExt cx="527266" cy="37772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763075" y="3552031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85" name="직사각형 18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/>
          <p:nvPr/>
        </p:nvCxnSpPr>
        <p:spPr>
          <a:xfrm flipV="1">
            <a:off x="504733" y="3333103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182021" y="358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latin typeface="+mn-ea"/>
                <a:ea typeface="+mn-ea"/>
              </a:rPr>
              <a:t>상품명</a:t>
            </a:r>
            <a:endParaRPr lang="en-US" altLang="ko-KR" u="sng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010087" y="3635234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681683" y="3680876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78543" y="367598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6220" y="3756942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564844" y="363622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223666" y="4336295"/>
            <a:ext cx="595035" cy="232717"/>
            <a:chOff x="4103475" y="5725138"/>
            <a:chExt cx="527336" cy="284020"/>
          </a:xfrm>
        </p:grpSpPr>
        <p:sp>
          <p:nvSpPr>
            <p:cNvPr id="249" name="모서리가 둥근 직사각형 248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2662448" y="4335575"/>
            <a:ext cx="426720" cy="338555"/>
            <a:chOff x="4128824" y="5738451"/>
            <a:chExt cx="527266" cy="377728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771894" y="4263302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44" name="직사각형 24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직선 연결선 236"/>
          <p:cNvCxnSpPr/>
          <p:nvPr/>
        </p:nvCxnSpPr>
        <p:spPr>
          <a:xfrm>
            <a:off x="513552" y="4127288"/>
            <a:ext cx="5328000" cy="3456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182021" y="429946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018906" y="4346505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87362" y="4387254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75039" y="4468213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573663" y="434749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4699725" y="4402455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20259" y="3926202"/>
            <a:ext cx="595035" cy="438457"/>
            <a:chOff x="6118045" y="4089864"/>
            <a:chExt cx="595035" cy="438457"/>
          </a:xfrm>
        </p:grpSpPr>
        <p:grpSp>
          <p:nvGrpSpPr>
            <p:cNvPr id="253" name="그룹 252"/>
            <p:cNvGrpSpPr/>
            <p:nvPr/>
          </p:nvGrpSpPr>
          <p:grpSpPr>
            <a:xfrm>
              <a:off x="6118045" y="4089864"/>
              <a:ext cx="595035" cy="232717"/>
              <a:chOff x="4103476" y="5725138"/>
              <a:chExt cx="527336" cy="284020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4103476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묶음배송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6178715" y="4328266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257" name="직선 연결선 256"/>
          <p:cNvCxnSpPr/>
          <p:nvPr/>
        </p:nvCxnSpPr>
        <p:spPr>
          <a:xfrm>
            <a:off x="552292" y="5266825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형 설명선 102"/>
          <p:cNvSpPr/>
          <p:nvPr/>
        </p:nvSpPr>
        <p:spPr bwMode="auto">
          <a:xfrm>
            <a:off x="385039" y="22644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4574749" y="269050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5370840" y="275342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3" name="타원형 설명선 112"/>
          <p:cNvSpPr/>
          <p:nvPr/>
        </p:nvSpPr>
        <p:spPr bwMode="auto">
          <a:xfrm>
            <a:off x="5893967" y="35986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0" name="타원형 설명선 119"/>
          <p:cNvSpPr/>
          <p:nvPr/>
        </p:nvSpPr>
        <p:spPr bwMode="auto">
          <a:xfrm>
            <a:off x="2203715" y="488042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21357" y="5158024"/>
            <a:ext cx="243977" cy="215444"/>
            <a:chOff x="-248315" y="4804569"/>
            <a:chExt cx="243977" cy="215444"/>
          </a:xfrm>
        </p:grpSpPr>
        <p:sp>
          <p:nvSpPr>
            <p:cNvPr id="122" name="타원형 설명선 121"/>
            <p:cNvSpPr/>
            <p:nvPr/>
          </p:nvSpPr>
          <p:spPr bwMode="auto">
            <a:xfrm>
              <a:off x="-212957" y="4819146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-248315" y="480456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43345" y="5656694"/>
            <a:ext cx="6406124" cy="1041465"/>
            <a:chOff x="333614" y="5005585"/>
            <a:chExt cx="6406124" cy="1041465"/>
          </a:xfrm>
        </p:grpSpPr>
        <p:sp>
          <p:nvSpPr>
            <p:cNvPr id="133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7264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latin typeface="+mn-ea"/>
                  <a:ea typeface="+mn-ea"/>
                </a:rPr>
                <a:t>장바구니 </a:t>
              </a:r>
              <a:r>
                <a:rPr lang="ko-KR" altLang="en-US" sz="700" b="1" dirty="0">
                  <a:latin typeface="+mn-ea"/>
                  <a:ea typeface="+mn-ea"/>
                </a:rPr>
                <a:t>이용안내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오랫동안 장바구니에 보관된 상품을 주문하실 경우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30</a:t>
              </a:r>
              <a:r>
                <a:rPr lang="ko-KR" altLang="en-US" sz="700" smtClean="0">
                  <a:latin typeface="+mn-ea"/>
                  <a:ea typeface="+mn-ea"/>
                </a:rPr>
                <a:t>일 </a:t>
              </a:r>
              <a:r>
                <a:rPr lang="ko-KR" altLang="en-US" sz="700" dirty="0">
                  <a:latin typeface="+mn-ea"/>
                  <a:ea typeface="+mn-ea"/>
                </a:rPr>
                <a:t>동안만 보관할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latin typeface="+mn-ea"/>
                  <a:ea typeface="+mn-ea"/>
                </a:rPr>
                <a:t>더 오랫동안 보관하시려면 </a:t>
              </a:r>
              <a:r>
                <a:rPr lang="ko-KR" altLang="en-US" sz="700" dirty="0" smtClean="0">
                  <a:latin typeface="+mn-ea"/>
                  <a:ea typeface="+mn-ea"/>
                </a:rPr>
                <a:t>‘위시리스</a:t>
              </a:r>
              <a:r>
                <a:rPr lang="ko-KR" altLang="en-US" sz="700" dirty="0">
                  <a:latin typeface="+mn-ea"/>
                  <a:ea typeface="+mn-ea"/>
                </a:rPr>
                <a:t>트</a:t>
              </a:r>
              <a:r>
                <a:rPr lang="ko-KR" altLang="en-US" sz="700" dirty="0" smtClean="0">
                  <a:latin typeface="+mn-ea"/>
                  <a:ea typeface="+mn-ea"/>
                </a:rPr>
                <a:t>’로 </a:t>
              </a:r>
              <a:r>
                <a:rPr lang="ko-KR" altLang="en-US" sz="700" dirty="0">
                  <a:latin typeface="+mn-ea"/>
                  <a:ea typeface="+mn-ea"/>
                </a:rPr>
                <a:t>등록해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8" name="Oval 611"/>
          <p:cNvSpPr>
            <a:spLocks noChangeArrowheads="1"/>
          </p:cNvSpPr>
          <p:nvPr/>
        </p:nvSpPr>
        <p:spPr bwMode="auto">
          <a:xfrm>
            <a:off x="630185" y="2626575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0408" y="2692768"/>
            <a:ext cx="1943573" cy="58867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Oval 611"/>
          <p:cNvSpPr>
            <a:spLocks noChangeArrowheads="1"/>
          </p:cNvSpPr>
          <p:nvPr/>
        </p:nvSpPr>
        <p:spPr bwMode="auto">
          <a:xfrm>
            <a:off x="1184719" y="2649218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형 설명선 116"/>
          <p:cNvSpPr/>
          <p:nvPr/>
        </p:nvSpPr>
        <p:spPr bwMode="auto">
          <a:xfrm>
            <a:off x="5082604" y="346958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8" name="타원형 설명선 117"/>
          <p:cNvSpPr/>
          <p:nvPr/>
        </p:nvSpPr>
        <p:spPr bwMode="auto">
          <a:xfrm>
            <a:off x="5544496" y="474571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4470" y="2403340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pic>
        <p:nvPicPr>
          <p:cNvPr id="119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125" name="타원 124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주문진행 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묶음배송상품 케이스별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표시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0350"/>
              </p:ext>
            </p:extLst>
          </p:nvPr>
        </p:nvGraphicFramePr>
        <p:xfrm>
          <a:off x="7210987" y="574628"/>
          <a:ext cx="2688246" cy="25701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334"/>
                <a:gridCol w="228991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페이지에서 이미 장바구니에 추가되어있는 상품과 동일한 옵션의 상품을 중복해서 추가 했을 시 장바구니에 담겨있던 기존 상품에서 수량이 추가됨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옵션은 묶어서 노출되며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묶여있는 총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상품가가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무료배송의 기준에 미달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배송비는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상품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한 번의 배송비만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옵션은 묶어서 노출되며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묶여있는 총 상품금액이 무료배송의 기준에 달성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배송비는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무료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묶음배송으로 주문 할 때의 </a:t>
                      </a:r>
                      <a:r>
                        <a:rPr lang="ko-KR" altLang="en-US" sz="800" dirty="0" err="1" smtClean="0"/>
                        <a:t>배송비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무료배송 금액 기준 정책 확인 필요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031015" y="5431919"/>
            <a:ext cx="651979" cy="755836"/>
          </a:xfrm>
          <a:prstGeom prst="roundRect">
            <a:avLst>
              <a:gd name="adj" fmla="val 11472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77869" y="1460481"/>
            <a:ext cx="6134072" cy="2370856"/>
            <a:chOff x="536630" y="1129817"/>
            <a:chExt cx="6134072" cy="2370856"/>
          </a:xfrm>
        </p:grpSpPr>
        <p:sp>
          <p:nvSpPr>
            <p:cNvPr id="17" name="TextBox 16"/>
            <p:cNvSpPr txBox="1"/>
            <p:nvPr/>
          </p:nvSpPr>
          <p:spPr>
            <a:xfrm>
              <a:off x="555617" y="112981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장바구니 </a:t>
              </a:r>
            </a:p>
          </p:txBody>
        </p:sp>
        <p:cxnSp>
          <p:nvCxnSpPr>
            <p:cNvPr id="146" name="직선 연결선 145"/>
            <p:cNvCxnSpPr/>
            <p:nvPr/>
          </p:nvCxnSpPr>
          <p:spPr>
            <a:xfrm flipV="1">
              <a:off x="560906" y="155194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16141" y="1587061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상품명 </a:t>
              </a:r>
              <a:r>
                <a:rPr lang="en-US" altLang="ko-KR" dirty="0" smtClean="0">
                  <a:latin typeface="+mn-ea"/>
                  <a:ea typeface="+mn-ea"/>
                </a:rPr>
                <a:t>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4028" y="158158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latin typeface="+mn-ea"/>
                  <a:ea typeface="+mn-ea"/>
                </a:rPr>
                <a:t>배송비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30336" y="158768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쿠폰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00936" y="166537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9609" y="1331068"/>
              <a:ext cx="22319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장바구니의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일동안 </a:t>
              </a:r>
              <a:r>
                <a:rPr lang="ko-KR" altLang="en-US" sz="700" dirty="0" smtClean="0">
                  <a:latin typeface="+mn-ea"/>
                  <a:ea typeface="+mn-ea"/>
                </a:rPr>
                <a:t>보관됩니다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832305" y="3175577"/>
              <a:ext cx="685213" cy="2699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877399" y="320605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주문하기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534901" y="3215923"/>
              <a:ext cx="4291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총 결제 예정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총 주문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10,000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+ 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  <a:ea typeface="+mn-ea"/>
                </a:rPr>
                <a:t>총배송비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</a:rPr>
                <a:t>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\2,500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=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12,500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(</a:t>
              </a:r>
              <a:r>
                <a:rPr lang="ko-KR" altLang="en-US" sz="700">
                  <a:solidFill>
                    <a:srgbClr val="21BDCB"/>
                  </a:solidFill>
                  <a:latin typeface="+mn-ea"/>
                </a:rPr>
                <a:t>약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¥ 72)</a:t>
              </a:r>
              <a:endParaRPr lang="ko-KR" altLang="en-US" sz="600">
                <a:solidFill>
                  <a:srgbClr val="21BDCB"/>
                </a:solidFill>
                <a:latin typeface="+mn-ea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616212" y="3121748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560366" y="157756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주문하기</a:t>
              </a: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5318307" y="2018634"/>
              <a:ext cx="595035" cy="232717"/>
              <a:chOff x="4103475" y="5725138"/>
              <a:chExt cx="527336" cy="28402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2724039" y="2010558"/>
              <a:ext cx="426720" cy="338555"/>
              <a:chOff x="4128824" y="5738451"/>
              <a:chExt cx="527266" cy="377728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33485" y="1938285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185" name="직사각형 184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직선 연결선 143"/>
            <p:cNvCxnSpPr/>
            <p:nvPr/>
          </p:nvCxnSpPr>
          <p:spPr>
            <a:xfrm flipV="1">
              <a:off x="575143" y="182942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52431" y="1966722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118168" y="2021488"/>
              <a:ext cx="564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5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¥ 3.00)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52093" y="2067130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8953" y="2062237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6630" y="2143196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5254" y="202248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5294076" y="2722549"/>
              <a:ext cx="595035" cy="232717"/>
              <a:chOff x="4103475" y="5725138"/>
              <a:chExt cx="527336" cy="28402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2732858" y="2721829"/>
              <a:ext cx="426720" cy="338555"/>
              <a:chOff x="4128824" y="5738451"/>
              <a:chExt cx="527266" cy="377728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842304" y="2649556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44" name="직사각형 243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직선 연결선 236"/>
            <p:cNvCxnSpPr/>
            <p:nvPr/>
          </p:nvCxnSpPr>
          <p:spPr>
            <a:xfrm>
              <a:off x="583962" y="2496608"/>
              <a:ext cx="5328000" cy="3456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1252431" y="2685719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solidFill>
                    <a:srgbClr val="002060"/>
                  </a:solidFill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145421" y="2732759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</a:t>
              </a:r>
              <a:r>
                <a:rPr lang="en-US" altLang="ko-KR" sz="600" dirty="0">
                  <a:solidFill>
                    <a:srgbClr val="21BDCB"/>
                  </a:solidFill>
                  <a:latin typeface="+mn-ea"/>
                  <a:ea typeface="+mn-ea"/>
                </a:rPr>
                <a:t>3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57772" y="277350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45449" y="2854467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644073" y="273375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770135" y="2788709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990669" y="2312456"/>
              <a:ext cx="595035" cy="438457"/>
              <a:chOff x="6118045" y="4089864"/>
              <a:chExt cx="595035" cy="438457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6118045" y="4089864"/>
                <a:ext cx="595035" cy="232717"/>
                <a:chOff x="4103476" y="5725138"/>
                <a:chExt cx="527336" cy="284020"/>
              </a:xfrm>
            </p:grpSpPr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4153812" y="5725138"/>
                  <a:ext cx="426656" cy="278274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4103476" y="5746219"/>
                  <a:ext cx="527336" cy="262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묶음배송</a:t>
                  </a:r>
                  <a:endPara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6" name="TextBox 255"/>
              <p:cNvSpPr txBox="1"/>
              <p:nvPr/>
            </p:nvSpPr>
            <p:spPr>
              <a:xfrm>
                <a:off x="6178715" y="4328266"/>
                <a:ext cx="5036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>
                    <a:latin typeface="+mn-ea"/>
                  </a:rPr>
                  <a:t>\ </a:t>
                </a:r>
                <a:r>
                  <a:rPr lang="en-US" altLang="ko-KR" sz="700" dirty="0" smtClean="0">
                    <a:latin typeface="+mn-ea"/>
                  </a:rPr>
                  <a:t>2,500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7" name="직선 연결선 256"/>
            <p:cNvCxnSpPr/>
            <p:nvPr/>
          </p:nvCxnSpPr>
          <p:spPr>
            <a:xfrm>
              <a:off x="622702" y="3500673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18337" y="1618963"/>
              <a:ext cx="6117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  <a:ea typeface="+mn-ea"/>
                </a:rPr>
                <a:t>전체선택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96629" y="4394024"/>
            <a:ext cx="6134072" cy="2370856"/>
            <a:chOff x="536630" y="1129817"/>
            <a:chExt cx="6134072" cy="2370856"/>
          </a:xfrm>
        </p:grpSpPr>
        <p:sp>
          <p:nvSpPr>
            <p:cNvPr id="116" name="TextBox 115"/>
            <p:cNvSpPr txBox="1"/>
            <p:nvPr/>
          </p:nvSpPr>
          <p:spPr>
            <a:xfrm>
              <a:off x="555617" y="112981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장바구니 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V="1">
              <a:off x="560906" y="155194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516141" y="1587061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상품명 </a:t>
              </a:r>
              <a:r>
                <a:rPr lang="en-US" altLang="ko-KR" dirty="0" smtClean="0">
                  <a:latin typeface="+mn-ea"/>
                  <a:ea typeface="+mn-ea"/>
                </a:rPr>
                <a:t>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4028" y="158158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latin typeface="+mn-ea"/>
                  <a:ea typeface="+mn-ea"/>
                </a:rPr>
                <a:t>배송비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430336" y="158768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쿠폰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00936" y="166537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9609" y="1331068"/>
              <a:ext cx="22319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장바구니의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일동안 </a:t>
              </a:r>
              <a:r>
                <a:rPr lang="ko-KR" altLang="en-US" sz="700" dirty="0" smtClean="0">
                  <a:latin typeface="+mn-ea"/>
                  <a:ea typeface="+mn-ea"/>
                </a:rPr>
                <a:t>보관됩니다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5832305" y="3175577"/>
              <a:ext cx="685213" cy="2699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7399" y="320605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주문하기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60334" y="3207456"/>
              <a:ext cx="4066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총 결제 예정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총 주문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90,000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+ 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  <a:ea typeface="+mn-ea"/>
                </a:rPr>
                <a:t>총배송비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=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90,000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(</a:t>
              </a:r>
              <a:r>
                <a:rPr lang="ko-KR" altLang="en-US" sz="700">
                  <a:solidFill>
                    <a:srgbClr val="21BDCB"/>
                  </a:solidFill>
                  <a:latin typeface="+mn-ea"/>
                </a:rPr>
                <a:t>약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¥ 515)</a:t>
              </a:r>
              <a:endParaRPr lang="ko-KR" altLang="en-US" sz="600">
                <a:solidFill>
                  <a:srgbClr val="21BDCB"/>
                </a:solidFill>
                <a:latin typeface="+mn-ea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616212" y="3121748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560366" y="157756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주문하기</a:t>
              </a: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5318307" y="2018634"/>
              <a:ext cx="595035" cy="232717"/>
              <a:chOff x="4103475" y="5725138"/>
              <a:chExt cx="527336" cy="284020"/>
            </a:xfrm>
          </p:grpSpPr>
          <p:sp>
            <p:nvSpPr>
              <p:cNvPr id="216" name="모서리가 둥근 직사각형 215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2724039" y="2010558"/>
              <a:ext cx="426720" cy="338555"/>
              <a:chOff x="4128824" y="5738451"/>
              <a:chExt cx="527266" cy="377728"/>
            </a:xfrm>
          </p:grpSpPr>
          <p:sp>
            <p:nvSpPr>
              <p:cNvPr id="214" name="모서리가 둥근 직사각형 213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33485" y="1938285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11" name="직사각형 210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직선 연결선 162"/>
            <p:cNvCxnSpPr/>
            <p:nvPr/>
          </p:nvCxnSpPr>
          <p:spPr>
            <a:xfrm flipV="1">
              <a:off x="575143" y="182942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252431" y="1966722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080497" y="2021488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45,000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¥ 54.00)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52093" y="2067130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48953" y="2062237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6630" y="2143196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35254" y="202248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94076" y="2722549"/>
              <a:ext cx="595035" cy="232717"/>
              <a:chOff x="4103475" y="5725138"/>
              <a:chExt cx="527336" cy="28402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2732858" y="2721829"/>
              <a:ext cx="426720" cy="338555"/>
              <a:chOff x="4128824" y="5738451"/>
              <a:chExt cx="527266" cy="377728"/>
            </a:xfrm>
          </p:grpSpPr>
          <p:sp>
            <p:nvSpPr>
              <p:cNvPr id="207" name="모서리가 둥근 직사각형 206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842304" y="2649556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04" name="직사각형 203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직선 연결선 177"/>
            <p:cNvCxnSpPr/>
            <p:nvPr/>
          </p:nvCxnSpPr>
          <p:spPr>
            <a:xfrm>
              <a:off x="583962" y="2496608"/>
              <a:ext cx="5328000" cy="3456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252431" y="2685719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solidFill>
                    <a:srgbClr val="002060"/>
                  </a:solidFill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089316" y="2732759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45,000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¥ 54.00)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57772" y="277350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5449" y="2854467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44073" y="273375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70135" y="2788709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5990669" y="2312456"/>
              <a:ext cx="595035" cy="455391"/>
              <a:chOff x="6118045" y="4089864"/>
              <a:chExt cx="595035" cy="455391"/>
            </a:xfrm>
          </p:grpSpPr>
          <p:grpSp>
            <p:nvGrpSpPr>
              <p:cNvPr id="200" name="그룹 199"/>
              <p:cNvGrpSpPr/>
              <p:nvPr/>
            </p:nvGrpSpPr>
            <p:grpSpPr>
              <a:xfrm>
                <a:off x="6118045" y="4089864"/>
                <a:ext cx="595035" cy="232717"/>
                <a:chOff x="4103476" y="5725138"/>
                <a:chExt cx="527336" cy="284020"/>
              </a:xfrm>
            </p:grpSpPr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4153812" y="5725138"/>
                  <a:ext cx="426656" cy="278274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103476" y="5746219"/>
                  <a:ext cx="527336" cy="262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묶음배송</a:t>
                  </a:r>
                  <a:endPara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6136380" y="434520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</a:rPr>
                  <a:t>무료배송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198" name="직선 연결선 197"/>
            <p:cNvCxnSpPr/>
            <p:nvPr/>
          </p:nvCxnSpPr>
          <p:spPr>
            <a:xfrm>
              <a:off x="622702" y="3500673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618337" y="1618963"/>
              <a:ext cx="6117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  <a:ea typeface="+mn-ea"/>
                </a:rPr>
                <a:t>전체선택</a:t>
              </a:r>
            </a:p>
          </p:txBody>
        </p:sp>
      </p:grpSp>
      <p:sp>
        <p:nvSpPr>
          <p:cNvPr id="220" name="모서리가 둥근 직사각형 219"/>
          <p:cNvSpPr/>
          <p:nvPr/>
        </p:nvSpPr>
        <p:spPr>
          <a:xfrm>
            <a:off x="6023097" y="2469041"/>
            <a:ext cx="651979" cy="755836"/>
          </a:xfrm>
          <a:prstGeom prst="roundRect">
            <a:avLst>
              <a:gd name="adj" fmla="val 14070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2245" y="1187153"/>
            <a:ext cx="65278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묶음배송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무료배송 기준 미달</a:t>
            </a:r>
            <a:endParaRPr lang="ko-KR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0774" y="4125523"/>
            <a:ext cx="6527799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묶음배송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무료배송 기준 달성</a:t>
            </a:r>
            <a:endParaRPr lang="ko-KR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297581" y="11189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3" name="타원형 설명선 222"/>
          <p:cNvSpPr/>
          <p:nvPr/>
        </p:nvSpPr>
        <p:spPr bwMode="auto">
          <a:xfrm>
            <a:off x="2331802" y="401443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4" name="타원형 설명선 223"/>
          <p:cNvSpPr/>
          <p:nvPr/>
        </p:nvSpPr>
        <p:spPr bwMode="auto">
          <a:xfrm>
            <a:off x="5889003" y="23463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5" name="타원형 설명선 224"/>
          <p:cNvSpPr/>
          <p:nvPr/>
        </p:nvSpPr>
        <p:spPr bwMode="auto">
          <a:xfrm>
            <a:off x="5840074" y="54024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19334" y="19122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116183" y="48491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0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주문진행 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묶음배송상품 케이스별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표시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0083"/>
              </p:ext>
            </p:extLst>
          </p:nvPr>
        </p:nvGraphicFramePr>
        <p:xfrm>
          <a:off x="7210987" y="566161"/>
          <a:ext cx="2688246" cy="18739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334"/>
                <a:gridCol w="228991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페이지에서 이미 장바구니에 추가되어있는 상품과 동일한 옵션의 상품을 중복해서 추가 했을 시 장바구니에 담겨있던 기존 상품에서 수량이 추가됨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묶음배송에서 배송비가 상이할 경우에는 배송비가 적은 쪽의 값으로 책정된다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묶음배송에서 무료배송 상품이 포함되어 있으면 묶음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배송비는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무료로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책정된다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무료배송 금액 기준 정책 확인 필요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031015" y="5431919"/>
            <a:ext cx="651979" cy="755836"/>
          </a:xfrm>
          <a:prstGeom prst="roundRect">
            <a:avLst>
              <a:gd name="adj" fmla="val 11472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77869" y="1460481"/>
            <a:ext cx="6134072" cy="2370856"/>
            <a:chOff x="536630" y="1129817"/>
            <a:chExt cx="6134072" cy="2370856"/>
          </a:xfrm>
        </p:grpSpPr>
        <p:sp>
          <p:nvSpPr>
            <p:cNvPr id="17" name="TextBox 16"/>
            <p:cNvSpPr txBox="1"/>
            <p:nvPr/>
          </p:nvSpPr>
          <p:spPr>
            <a:xfrm>
              <a:off x="555617" y="112981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장바구니 </a:t>
              </a:r>
            </a:p>
          </p:txBody>
        </p:sp>
        <p:cxnSp>
          <p:nvCxnSpPr>
            <p:cNvPr id="146" name="직선 연결선 145"/>
            <p:cNvCxnSpPr/>
            <p:nvPr/>
          </p:nvCxnSpPr>
          <p:spPr>
            <a:xfrm flipV="1">
              <a:off x="560906" y="155194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16141" y="1587061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상품명 </a:t>
              </a:r>
              <a:r>
                <a:rPr lang="en-US" altLang="ko-KR" dirty="0" smtClean="0">
                  <a:latin typeface="+mn-ea"/>
                  <a:ea typeface="+mn-ea"/>
                </a:rPr>
                <a:t>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4028" y="158158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latin typeface="+mn-ea"/>
                  <a:ea typeface="+mn-ea"/>
                </a:rPr>
                <a:t>배송비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30336" y="158768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쿠폰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00936" y="166537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9609" y="1331068"/>
              <a:ext cx="22319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장바구니의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일동안 </a:t>
              </a:r>
              <a:r>
                <a:rPr lang="ko-KR" altLang="en-US" sz="700" dirty="0" smtClean="0">
                  <a:latin typeface="+mn-ea"/>
                  <a:ea typeface="+mn-ea"/>
                </a:rPr>
                <a:t>보관됩니다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832305" y="3175577"/>
              <a:ext cx="685213" cy="2699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877399" y="320605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주문하기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534901" y="3215923"/>
              <a:ext cx="4291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총 결제 예정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총 주문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10,000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+ 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  <a:ea typeface="+mn-ea"/>
                </a:rPr>
                <a:t>총배송비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</a:rPr>
                <a:t>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\2,500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=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12,500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(</a:t>
              </a:r>
              <a:r>
                <a:rPr lang="ko-KR" altLang="en-US" sz="700">
                  <a:solidFill>
                    <a:srgbClr val="21BDCB"/>
                  </a:solidFill>
                  <a:latin typeface="+mn-ea"/>
                </a:rPr>
                <a:t>약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¥ 72)</a:t>
              </a:r>
              <a:endParaRPr lang="ko-KR" altLang="en-US" sz="600">
                <a:solidFill>
                  <a:srgbClr val="21BDCB"/>
                </a:solidFill>
                <a:latin typeface="+mn-ea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616212" y="3121748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560366" y="157756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주문하기</a:t>
              </a: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5318307" y="2018634"/>
              <a:ext cx="595035" cy="232717"/>
              <a:chOff x="4103475" y="5725138"/>
              <a:chExt cx="527336" cy="28402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2724039" y="2010558"/>
              <a:ext cx="426720" cy="338555"/>
              <a:chOff x="4128824" y="5738451"/>
              <a:chExt cx="527266" cy="377728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33485" y="1938285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185" name="직사각형 184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직선 연결선 143"/>
            <p:cNvCxnSpPr/>
            <p:nvPr/>
          </p:nvCxnSpPr>
          <p:spPr>
            <a:xfrm flipV="1">
              <a:off x="575143" y="182942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52431" y="1966722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118168" y="2021488"/>
              <a:ext cx="564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b="1" dirty="0">
                  <a:solidFill>
                    <a:srgbClr val="21BDCB"/>
                  </a:solidFill>
                  <a:latin typeface="+mn-ea"/>
                </a:rPr>
                <a:t>5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¥ 3.00)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52093" y="2067130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5,000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8953" y="2062237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6630" y="2143196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5254" y="202248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5294076" y="2722549"/>
              <a:ext cx="595035" cy="232717"/>
              <a:chOff x="4103475" y="5725138"/>
              <a:chExt cx="527336" cy="28402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2732858" y="2721829"/>
              <a:ext cx="426720" cy="338555"/>
              <a:chOff x="4128824" y="5738451"/>
              <a:chExt cx="527266" cy="377728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842304" y="2649556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44" name="직사각형 243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직선 연결선 236"/>
            <p:cNvCxnSpPr/>
            <p:nvPr/>
          </p:nvCxnSpPr>
          <p:spPr>
            <a:xfrm>
              <a:off x="583962" y="2496608"/>
              <a:ext cx="5328000" cy="3456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1252431" y="2685719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solidFill>
                    <a:srgbClr val="002060"/>
                  </a:solidFill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145421" y="2732759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</a:t>
              </a:r>
              <a:r>
                <a:rPr lang="en-US" altLang="ko-KR" sz="600" dirty="0">
                  <a:solidFill>
                    <a:srgbClr val="21BDCB"/>
                  </a:solidFill>
                  <a:latin typeface="+mn-ea"/>
                  <a:ea typeface="+mn-ea"/>
                </a:rPr>
                <a:t>3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57772" y="277350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45449" y="2854467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644073" y="273375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770135" y="2788709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990669" y="2312456"/>
              <a:ext cx="595035" cy="438457"/>
              <a:chOff x="6118045" y="4089864"/>
              <a:chExt cx="595035" cy="438457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6118045" y="4089864"/>
                <a:ext cx="595035" cy="232717"/>
                <a:chOff x="4103476" y="5725138"/>
                <a:chExt cx="527336" cy="284020"/>
              </a:xfrm>
            </p:grpSpPr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4153812" y="5725138"/>
                  <a:ext cx="426656" cy="278274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4103476" y="5746219"/>
                  <a:ext cx="527336" cy="262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묶음배송</a:t>
                  </a:r>
                  <a:endPara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6" name="TextBox 255"/>
              <p:cNvSpPr txBox="1"/>
              <p:nvPr/>
            </p:nvSpPr>
            <p:spPr>
              <a:xfrm>
                <a:off x="6178715" y="4328266"/>
                <a:ext cx="50366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700" dirty="0">
                    <a:latin typeface="+mn-ea"/>
                  </a:rPr>
                  <a:t>\ </a:t>
                </a:r>
                <a:r>
                  <a:rPr lang="en-US" altLang="ko-KR" sz="700" dirty="0" smtClean="0">
                    <a:latin typeface="+mn-ea"/>
                  </a:rPr>
                  <a:t>2,500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7" name="직선 연결선 256"/>
            <p:cNvCxnSpPr/>
            <p:nvPr/>
          </p:nvCxnSpPr>
          <p:spPr>
            <a:xfrm>
              <a:off x="622702" y="3500673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18337" y="1618963"/>
              <a:ext cx="6117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  <a:ea typeface="+mn-ea"/>
                </a:rPr>
                <a:t>전체선택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96629" y="4394024"/>
            <a:ext cx="6134072" cy="2370856"/>
            <a:chOff x="536630" y="1129817"/>
            <a:chExt cx="6134072" cy="2370856"/>
          </a:xfrm>
        </p:grpSpPr>
        <p:sp>
          <p:nvSpPr>
            <p:cNvPr id="116" name="TextBox 115"/>
            <p:cNvSpPr txBox="1"/>
            <p:nvPr/>
          </p:nvSpPr>
          <p:spPr>
            <a:xfrm>
              <a:off x="555617" y="112981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장바구니 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V="1">
              <a:off x="560906" y="155194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516141" y="1587061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상품명 </a:t>
              </a:r>
              <a:r>
                <a:rPr lang="en-US" altLang="ko-KR" dirty="0" smtClean="0">
                  <a:latin typeface="+mn-ea"/>
                  <a:ea typeface="+mn-ea"/>
                </a:rPr>
                <a:t>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4028" y="158158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err="1" smtClean="0">
                  <a:latin typeface="+mn-ea"/>
                  <a:ea typeface="+mn-ea"/>
                </a:rPr>
                <a:t>배송비</a:t>
              </a:r>
              <a:endParaRPr lang="ko-KR" altLang="en-US" dirty="0" smtClean="0">
                <a:latin typeface="+mn-ea"/>
                <a:ea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430336" y="158768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쿠폰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00936" y="166537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9609" y="1331068"/>
              <a:ext cx="22319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 smtClean="0">
                  <a:latin typeface="+mn-ea"/>
                  <a:ea typeface="+mn-ea"/>
                </a:rPr>
                <a:t>장바구니의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일동안 </a:t>
              </a:r>
              <a:r>
                <a:rPr lang="ko-KR" altLang="en-US" sz="700" dirty="0" smtClean="0">
                  <a:latin typeface="+mn-ea"/>
                  <a:ea typeface="+mn-ea"/>
                </a:rPr>
                <a:t>보관됩니다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5832305" y="3175577"/>
              <a:ext cx="685213" cy="2699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7399" y="320605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주문하기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60334" y="3207456"/>
              <a:ext cx="4066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총 결제 예정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ko-KR" altLang="en-US" b="1" smtClean="0">
                  <a:solidFill>
                    <a:srgbClr val="21BDCB"/>
                  </a:solidFill>
                  <a:latin typeface="+mn-ea"/>
                  <a:ea typeface="+mn-ea"/>
                </a:rPr>
                <a:t>총 주문 금액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  <a:ea typeface="+mn-ea"/>
                </a:rPr>
                <a:t>: </a:t>
              </a:r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90,000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+ 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  <a:ea typeface="+mn-ea"/>
                </a:rPr>
                <a:t>총배송비</a:t>
              </a:r>
              <a:r>
                <a:rPr lang="ko-KR" altLang="en-US" smtClean="0">
                  <a:solidFill>
                    <a:srgbClr val="21BDCB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0 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</a:rPr>
                <a:t> = </a:t>
              </a:r>
              <a:r>
                <a:rPr lang="en-US" altLang="ko-KR" sz="900" b="1" dirty="0">
                  <a:solidFill>
                    <a:srgbClr val="21BDCB"/>
                  </a:solidFill>
                  <a:latin typeface="+mn-ea"/>
                </a:rPr>
                <a:t>\ </a:t>
              </a:r>
              <a:r>
                <a:rPr lang="en-US" altLang="ko-KR" sz="900" b="1" dirty="0" smtClean="0">
                  <a:solidFill>
                    <a:srgbClr val="21BDCB"/>
                  </a:solidFill>
                  <a:latin typeface="+mn-ea"/>
                </a:rPr>
                <a:t>90,000 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(</a:t>
              </a:r>
              <a:r>
                <a:rPr lang="ko-KR" altLang="en-US" sz="700">
                  <a:solidFill>
                    <a:srgbClr val="21BDCB"/>
                  </a:solidFill>
                  <a:latin typeface="+mn-ea"/>
                </a:rPr>
                <a:t>약</a:t>
              </a:r>
              <a:r>
                <a:rPr lang="en-US" altLang="ko-KR" sz="700" dirty="0" smtClean="0">
                  <a:solidFill>
                    <a:srgbClr val="21BDCB"/>
                  </a:solidFill>
                  <a:latin typeface="+mn-ea"/>
                </a:rPr>
                <a:t>¥ 515)</a:t>
              </a:r>
              <a:endParaRPr lang="ko-KR" altLang="en-US" sz="600">
                <a:solidFill>
                  <a:srgbClr val="21BDCB"/>
                </a:solidFill>
                <a:latin typeface="+mn-ea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616212" y="3121748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560366" y="157756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주문하기</a:t>
              </a: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5318307" y="2018634"/>
              <a:ext cx="595035" cy="232717"/>
              <a:chOff x="4103475" y="5725138"/>
              <a:chExt cx="527336" cy="284020"/>
            </a:xfrm>
          </p:grpSpPr>
          <p:sp>
            <p:nvSpPr>
              <p:cNvPr id="216" name="모서리가 둥근 직사각형 215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2724039" y="2010558"/>
              <a:ext cx="426720" cy="338555"/>
              <a:chOff x="4128824" y="5738451"/>
              <a:chExt cx="527266" cy="377728"/>
            </a:xfrm>
          </p:grpSpPr>
          <p:sp>
            <p:nvSpPr>
              <p:cNvPr id="214" name="모서리가 둥근 직사각형 213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33485" y="1938285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11" name="직사각형 210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직선 연결선 162"/>
            <p:cNvCxnSpPr/>
            <p:nvPr/>
          </p:nvCxnSpPr>
          <p:spPr>
            <a:xfrm flipV="1">
              <a:off x="575143" y="1829428"/>
              <a:ext cx="6048000" cy="15178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252431" y="1966722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080497" y="2021488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45,000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¥ 54.00)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52093" y="2067130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smtClean="0">
                  <a:latin typeface="+mn-ea"/>
                </a:rPr>
                <a:t>무료배송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48953" y="2062237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6630" y="2143196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35254" y="202248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94076" y="2722549"/>
              <a:ext cx="595035" cy="232717"/>
              <a:chOff x="4103475" y="5725138"/>
              <a:chExt cx="527336" cy="28402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103475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바로주문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2732858" y="2721829"/>
              <a:ext cx="426720" cy="338555"/>
              <a:chOff x="4128824" y="5738451"/>
              <a:chExt cx="527266" cy="377728"/>
            </a:xfrm>
          </p:grpSpPr>
          <p:sp>
            <p:nvSpPr>
              <p:cNvPr id="207" name="모서리가 둥근 직사각형 206"/>
              <p:cNvSpPr/>
              <p:nvPr/>
            </p:nvSpPr>
            <p:spPr>
              <a:xfrm>
                <a:off x="4174737" y="5744033"/>
                <a:ext cx="381680" cy="360456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128824" y="5738451"/>
                <a:ext cx="527266" cy="3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옵션 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842304" y="2649556"/>
              <a:ext cx="396000" cy="396000"/>
              <a:chOff x="428903" y="5184347"/>
              <a:chExt cx="1442939" cy="1235657"/>
            </a:xfrm>
            <a:solidFill>
              <a:schemeClr val="bg1"/>
            </a:solidFill>
          </p:grpSpPr>
          <p:sp>
            <p:nvSpPr>
              <p:cNvPr id="204" name="직사각형 203"/>
              <p:cNvSpPr/>
              <p:nvPr/>
            </p:nvSpPr>
            <p:spPr>
              <a:xfrm>
                <a:off x="428903" y="5184347"/>
                <a:ext cx="1442939" cy="1235657"/>
              </a:xfrm>
              <a:prstGeom prst="rect">
                <a:avLst/>
              </a:prstGeom>
              <a:grpFill/>
              <a:ln w="31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428903" y="5184347"/>
                <a:ext cx="1442939" cy="1235657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 flipH="1">
                <a:off x="428903" y="5228682"/>
                <a:ext cx="1442939" cy="1191322"/>
              </a:xfrm>
              <a:prstGeom prst="line">
                <a:avLst/>
              </a:prstGeom>
              <a:grp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직선 연결선 177"/>
            <p:cNvCxnSpPr/>
            <p:nvPr/>
          </p:nvCxnSpPr>
          <p:spPr>
            <a:xfrm>
              <a:off x="583962" y="2496608"/>
              <a:ext cx="5328000" cy="3456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252431" y="2685719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u="sng" dirty="0" smtClean="0">
                  <a:solidFill>
                    <a:srgbClr val="002060"/>
                  </a:solidFill>
                  <a:latin typeface="+mn-ea"/>
                  <a:ea typeface="+mn-ea"/>
                </a:rPr>
                <a:t>상품명</a:t>
              </a:r>
              <a:endParaRPr lang="en-US" altLang="ko-KR" u="sng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dirty="0">
                  <a:latin typeface="+mn-ea"/>
                  <a:ea typeface="+mn-ea"/>
                </a:rPr>
                <a:t>[</a:t>
              </a:r>
              <a:r>
                <a:rPr lang="ko-KR" altLang="en-US" smtClean="0">
                  <a:latin typeface="+mn-ea"/>
                  <a:ea typeface="+mn-ea"/>
                </a:rPr>
                <a:t>선택옵션</a:t>
              </a:r>
              <a:r>
                <a:rPr lang="en-US" altLang="ko-KR" dirty="0" smtClean="0">
                  <a:latin typeface="+mn-ea"/>
                  <a:ea typeface="+mn-ea"/>
                </a:rPr>
                <a:t> / </a:t>
              </a:r>
              <a:r>
                <a:rPr lang="ko-KR" altLang="en-US" smtClean="0">
                  <a:latin typeface="+mn-ea"/>
                  <a:ea typeface="+mn-ea"/>
                </a:rPr>
                <a:t>옵션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 </a:t>
              </a:r>
              <a:r>
                <a:rPr lang="ko-KR" altLang="en-US" smtClean="0">
                  <a:latin typeface="+mn-ea"/>
                  <a:ea typeface="+mn-ea"/>
                </a:rPr>
                <a:t>옵션 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smtClean="0">
                  <a:latin typeface="+mn-ea"/>
                  <a:ea typeface="+mn-ea"/>
                </a:rPr>
                <a:t>수량</a:t>
              </a:r>
              <a:r>
                <a:rPr lang="en-US" altLang="ko-KR" dirty="0" smtClean="0"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089316" y="2732759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1BDCB"/>
                  </a:solidFill>
                  <a:latin typeface="+mn-ea"/>
                </a:rPr>
                <a:t>\ 45,000</a:t>
              </a:r>
            </a:p>
            <a:p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(</a:t>
              </a:r>
              <a:r>
                <a:rPr lang="ko-KR" altLang="en-US" sz="600" smtClean="0">
                  <a:solidFill>
                    <a:srgbClr val="21BDCB"/>
                  </a:solidFill>
                  <a:latin typeface="+mn-ea"/>
                  <a:ea typeface="+mn-ea"/>
                </a:rPr>
                <a:t>약</a:t>
              </a:r>
              <a:r>
                <a:rPr lang="en-US" altLang="ko-KR" sz="600" dirty="0" smtClean="0">
                  <a:solidFill>
                    <a:srgbClr val="21BDCB"/>
                  </a:solidFill>
                  <a:latin typeface="+mn-ea"/>
                  <a:ea typeface="+mn-ea"/>
                </a:rPr>
                <a:t>¥ 54.00)</a:t>
              </a:r>
              <a:endParaRPr lang="ko-KR" altLang="en-US" sz="400" dirty="0" smtClean="0">
                <a:solidFill>
                  <a:srgbClr val="21BDCB"/>
                </a:solidFill>
                <a:latin typeface="+mn-ea"/>
                <a:ea typeface="+mn-ea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57772" y="277350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10%</a:t>
              </a:r>
              <a:r>
                <a:rPr lang="ko-KR" altLang="en-US" smtClean="0">
                  <a:latin typeface="+mn-ea"/>
                  <a:ea typeface="+mn-ea"/>
                </a:rPr>
                <a:t>할인쿠폰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5449" y="2854467"/>
              <a:ext cx="273909" cy="18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44073" y="273375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70135" y="2788709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5990669" y="2312456"/>
              <a:ext cx="595035" cy="455391"/>
              <a:chOff x="6118045" y="4089864"/>
              <a:chExt cx="595035" cy="455391"/>
            </a:xfrm>
          </p:grpSpPr>
          <p:grpSp>
            <p:nvGrpSpPr>
              <p:cNvPr id="200" name="그룹 199"/>
              <p:cNvGrpSpPr/>
              <p:nvPr/>
            </p:nvGrpSpPr>
            <p:grpSpPr>
              <a:xfrm>
                <a:off x="6118045" y="4089864"/>
                <a:ext cx="595035" cy="232717"/>
                <a:chOff x="4103476" y="5725138"/>
                <a:chExt cx="527336" cy="284020"/>
              </a:xfrm>
            </p:grpSpPr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4153812" y="5725138"/>
                  <a:ext cx="426656" cy="278274"/>
                </a:xfrm>
                <a:prstGeom prst="roundRect">
                  <a:avLst>
                    <a:gd name="adj" fmla="val 3416"/>
                  </a:avLst>
                </a:prstGeom>
                <a:solidFill>
                  <a:srgbClr val="FAFAFA"/>
                </a:solidFill>
                <a:ln w="635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103476" y="5746219"/>
                  <a:ext cx="527336" cy="262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묶음배송</a:t>
                  </a:r>
                  <a:endPara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6136380" y="4345200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00" dirty="0" smtClean="0">
                    <a:latin typeface="+mn-ea"/>
                  </a:rPr>
                  <a:t>무료배송</a:t>
                </a:r>
                <a:endParaRPr lang="en-US" altLang="ko-KR" sz="70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198" name="직선 연결선 197"/>
            <p:cNvCxnSpPr/>
            <p:nvPr/>
          </p:nvCxnSpPr>
          <p:spPr>
            <a:xfrm>
              <a:off x="622702" y="3500673"/>
              <a:ext cx="6048000" cy="0"/>
            </a:xfrm>
            <a:prstGeom prst="line">
              <a:avLst/>
            </a:prstGeom>
            <a:ln>
              <a:solidFill>
                <a:srgbClr val="21BD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618337" y="1618963"/>
              <a:ext cx="6117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  <a:ea typeface="+mn-ea"/>
                </a:rPr>
                <a:t>전체선택</a:t>
              </a:r>
            </a:p>
          </p:txBody>
        </p:sp>
      </p:grpSp>
      <p:sp>
        <p:nvSpPr>
          <p:cNvPr id="220" name="모서리가 둥근 직사각형 219"/>
          <p:cNvSpPr/>
          <p:nvPr/>
        </p:nvSpPr>
        <p:spPr>
          <a:xfrm>
            <a:off x="6023097" y="2469041"/>
            <a:ext cx="651979" cy="755836"/>
          </a:xfrm>
          <a:prstGeom prst="roundRect">
            <a:avLst>
              <a:gd name="adj" fmla="val 14070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2245" y="1187153"/>
            <a:ext cx="65278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묶음배송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배송비상이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큰값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적은값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0774" y="4125523"/>
            <a:ext cx="6527799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묶음배송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배송비 상이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무료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유료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1993635" y="10729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2" name="타원형 설명선 131"/>
          <p:cNvSpPr/>
          <p:nvPr/>
        </p:nvSpPr>
        <p:spPr bwMode="auto">
          <a:xfrm>
            <a:off x="2152555" y="40273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19334" y="19122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116183" y="48491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8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주문진행 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배송비 케이스별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적용</a:t>
            </a: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O01-01-03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81341"/>
              </p:ext>
            </p:extLst>
          </p:nvPr>
        </p:nvGraphicFramePr>
        <p:xfrm>
          <a:off x="7210987" y="566161"/>
          <a:ext cx="2688246" cy="19909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334"/>
                <a:gridCol w="228991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페이지에서 이미 장바구니에 추가되어있는 상품과 동일한 옵션의 상품을 중복해서 추가 했을 시 장바구니에 담겨있던 기존 상품에서 수량이 추가됨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개별배송만 가능한 상품이므로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개별로 부과되어 주문됨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구매하는 수량만큼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부과되는 상품이므로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)+(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부과되어 주문됨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무료배송 금액 기준 정책 확인 필요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596856" y="146048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장바구니 </a:t>
            </a: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602145" y="1882612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57380" y="1917725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55267" y="191225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71575" y="191834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42175" y="199604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610848" y="1661732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873544" y="3506241"/>
            <a:ext cx="685213" cy="269956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918638" y="35367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주문하기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576140" y="3546587"/>
            <a:ext cx="4291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10,000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\2,500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12,500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</a:t>
            </a:r>
            <a:r>
              <a:rPr lang="ko-KR" altLang="en-US" sz="700">
                <a:solidFill>
                  <a:srgbClr val="21BDCB"/>
                </a:solidFill>
                <a:latin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¥ 72)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cxnSp>
        <p:nvCxnSpPr>
          <p:cNvPr id="218" name="직선 연결선 217"/>
          <p:cNvCxnSpPr/>
          <p:nvPr/>
        </p:nvCxnSpPr>
        <p:spPr>
          <a:xfrm>
            <a:off x="657451" y="3452412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01605" y="19082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5646836" y="2364857"/>
            <a:ext cx="595035" cy="232717"/>
            <a:chOff x="4103475" y="5725138"/>
            <a:chExt cx="527336" cy="284020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765278" y="2341222"/>
            <a:ext cx="426720" cy="338555"/>
            <a:chOff x="4128824" y="5738451"/>
            <a:chExt cx="527266" cy="37772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874724" y="2268949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85" name="직사각형 18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/>
          <p:nvPr/>
        </p:nvCxnSpPr>
        <p:spPr>
          <a:xfrm flipV="1">
            <a:off x="616382" y="2160092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412208" y="2297386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err="1" smtClean="0">
                <a:latin typeface="+mn-ea"/>
                <a:ea typeface="+mn-ea"/>
              </a:rPr>
              <a:t>스타벅스</a:t>
            </a:r>
            <a:r>
              <a:rPr lang="ko-KR" altLang="en-US" u="sng" dirty="0" smtClean="0">
                <a:latin typeface="+mn-ea"/>
                <a:ea typeface="+mn-ea"/>
              </a:rPr>
              <a:t> </a:t>
            </a:r>
            <a:r>
              <a:rPr lang="ko-KR" altLang="en-US" u="sng" dirty="0" err="1" smtClean="0">
                <a:latin typeface="+mn-ea"/>
                <a:ea typeface="+mn-ea"/>
              </a:rPr>
              <a:t>텀불러</a:t>
            </a:r>
            <a:endParaRPr lang="en-US" altLang="ko-KR" u="sng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</a:rPr>
              <a:t>[</a:t>
            </a:r>
            <a:r>
              <a:rPr lang="ko-KR" altLang="en-US">
                <a:latin typeface="+mn-ea"/>
              </a:rPr>
              <a:t>그린 </a:t>
            </a:r>
            <a:r>
              <a:rPr lang="en-US" altLang="ko-KR" dirty="0">
                <a:latin typeface="+mn-ea"/>
              </a:rPr>
              <a:t>/ L  /</a:t>
            </a:r>
            <a:r>
              <a:rPr lang="ko-KR" altLang="en-US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smtClean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]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159407" y="2352152"/>
            <a:ext cx="56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5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¥ 3.00)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793332" y="2397794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90192" y="239290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77869" y="2473860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676493" y="235314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646836" y="3052723"/>
            <a:ext cx="595035" cy="232717"/>
            <a:chOff x="4103475" y="5725138"/>
            <a:chExt cx="527336" cy="284020"/>
          </a:xfrm>
        </p:grpSpPr>
        <p:sp>
          <p:nvSpPr>
            <p:cNvPr id="249" name="모서리가 둥근 직사각형 248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2774097" y="3052493"/>
            <a:ext cx="426720" cy="338555"/>
            <a:chOff x="4128824" y="5738451"/>
            <a:chExt cx="527266" cy="377728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883543" y="2980220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44" name="직사각형 24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직선 연결선 236"/>
          <p:cNvCxnSpPr/>
          <p:nvPr/>
        </p:nvCxnSpPr>
        <p:spPr>
          <a:xfrm>
            <a:off x="625201" y="2827272"/>
            <a:ext cx="6024944" cy="59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412208" y="301638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err="1" smtClean="0">
                <a:solidFill>
                  <a:srgbClr val="002060"/>
                </a:solidFill>
                <a:latin typeface="+mn-ea"/>
                <a:ea typeface="+mn-ea"/>
              </a:rPr>
              <a:t>스타벅스</a:t>
            </a:r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 텀블러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latin typeface="+mn-ea"/>
              </a:rPr>
              <a:t>[</a:t>
            </a:r>
            <a:r>
              <a:rPr lang="ko-KR" altLang="en-US" smtClean="0">
                <a:latin typeface="+mn-ea"/>
              </a:rPr>
              <a:t>레드  </a:t>
            </a:r>
            <a:r>
              <a:rPr lang="en-US" altLang="ko-KR" dirty="0">
                <a:latin typeface="+mn-ea"/>
              </a:rPr>
              <a:t>/ L  /</a:t>
            </a:r>
            <a:r>
              <a:rPr lang="ko-KR" altLang="en-US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smtClean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186660" y="30634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</a:t>
            </a:r>
            <a:r>
              <a:rPr lang="en-US" altLang="ko-KR" sz="600" dirty="0">
                <a:solidFill>
                  <a:srgbClr val="21BDCB"/>
                </a:solidFill>
                <a:latin typeface="+mn-ea"/>
                <a:ea typeface="+mn-ea"/>
              </a:rPr>
              <a:t>3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299011" y="310417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6688" y="3185131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685312" y="306441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4811374" y="3119373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257" name="직선 연결선 256"/>
          <p:cNvCxnSpPr/>
          <p:nvPr/>
        </p:nvCxnSpPr>
        <p:spPr>
          <a:xfrm>
            <a:off x="663941" y="3831337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9576" y="1949627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5616" y="439402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장바구니 </a:t>
            </a:r>
          </a:p>
        </p:txBody>
      </p:sp>
      <p:cxnSp>
        <p:nvCxnSpPr>
          <p:cNvPr id="119" name="직선 연결선 118"/>
          <p:cNvCxnSpPr/>
          <p:nvPr/>
        </p:nvCxnSpPr>
        <p:spPr>
          <a:xfrm flipV="1">
            <a:off x="620905" y="4816155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76140" y="4851268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774027" y="48457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0335" y="48518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60935" y="492958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629608" y="4595275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892304" y="5923324"/>
            <a:ext cx="685213" cy="269956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37398" y="5953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주문하기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576140" y="5955203"/>
            <a:ext cx="4310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225,000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225,000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</a:t>
            </a:r>
            <a:r>
              <a:rPr lang="ko-KR" altLang="en-US" sz="700">
                <a:solidFill>
                  <a:srgbClr val="21BDCB"/>
                </a:solidFill>
                <a:latin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¥ 515)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20365" y="48417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cxnSp>
        <p:nvCxnSpPr>
          <p:cNvPr id="163" name="직선 연결선 162"/>
          <p:cNvCxnSpPr/>
          <p:nvPr/>
        </p:nvCxnSpPr>
        <p:spPr>
          <a:xfrm flipV="1">
            <a:off x="635142" y="5127503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682701" y="6248420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78336" y="4883170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245" y="1187153"/>
            <a:ext cx="65278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동일상품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개별 배송상품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묶음배송 불가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0774" y="4125523"/>
            <a:ext cx="6527799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구매수량 비례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</a:rPr>
              <a:t>배송비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부과 상품</a:t>
            </a: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1993635" y="10729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2" name="타원형 설명선 131"/>
          <p:cNvSpPr/>
          <p:nvPr/>
        </p:nvSpPr>
        <p:spPr bwMode="auto">
          <a:xfrm>
            <a:off x="2152555" y="402731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5727052" y="5378225"/>
            <a:ext cx="595035" cy="232717"/>
            <a:chOff x="4103475" y="5725138"/>
            <a:chExt cx="527336" cy="284020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2755431" y="5385346"/>
            <a:ext cx="426720" cy="338555"/>
            <a:chOff x="4128824" y="5738451"/>
            <a:chExt cx="527266" cy="377728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864877" y="5313073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27" name="직사각형 226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TextBox 232"/>
          <p:cNvSpPr txBox="1"/>
          <p:nvPr/>
        </p:nvSpPr>
        <p:spPr>
          <a:xfrm>
            <a:off x="1453780" y="535680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err="1" smtClean="0">
                <a:solidFill>
                  <a:srgbClr val="002060"/>
                </a:solidFill>
                <a:latin typeface="+mn-ea"/>
                <a:ea typeface="+mn-ea"/>
              </a:rPr>
              <a:t>스타벅스</a:t>
            </a:r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 텀블러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그린 </a:t>
            </a:r>
            <a:r>
              <a:rPr lang="en-US" altLang="ko-KR" dirty="0" smtClean="0">
                <a:latin typeface="+mn-ea"/>
                <a:ea typeface="+mn-ea"/>
              </a:rPr>
              <a:t>/ L  /</a:t>
            </a:r>
            <a:r>
              <a:rPr lang="ko-KR" altLang="en-US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111889" y="5396276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766551" y="54165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무료배송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80345" y="543702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68022" y="5517984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666646" y="539726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82701" y="5872522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4119334" y="19122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116183" y="48491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315617" y="2240373"/>
            <a:ext cx="1163839" cy="1188331"/>
          </a:xfrm>
          <a:prstGeom prst="roundRect">
            <a:avLst>
              <a:gd name="adj" fmla="val 14070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425975" y="5236875"/>
            <a:ext cx="1163839" cy="543818"/>
          </a:xfrm>
          <a:prstGeom prst="roundRect">
            <a:avLst>
              <a:gd name="adj" fmla="val 14070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주문진행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O01-01-04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품정상품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75218"/>
              </p:ext>
            </p:extLst>
          </p:nvPr>
        </p:nvGraphicFramePr>
        <p:xfrm>
          <a:off x="7163608" y="581937"/>
          <a:ext cx="2767790" cy="29004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9143"/>
                <a:gridCol w="2378647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품절된 상품의 경우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상품삭제만 가능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옵션변경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바로주문 기능 삭제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주문금액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배송비 영역내에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상품이 일시 품절되었습니다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문구 노출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800" dirty="0" smtClean="0"/>
                        <a:t>1)</a:t>
                      </a:r>
                      <a:r>
                        <a:rPr lang="ko-KR" altLang="en-US" sz="800" smtClean="0"/>
                        <a:t>일시 품절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smtClean="0"/>
                        <a:t>품절 된 상태로 구매 불가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선택 수량</a:t>
                      </a:r>
                      <a:r>
                        <a:rPr lang="en-US" altLang="ko-KR" sz="800" baseline="0" dirty="0" smtClean="0"/>
                        <a:t> 0</a:t>
                      </a:r>
                      <a:r>
                        <a:rPr lang="ko-KR" altLang="en-US" sz="800" baseline="0" smtClean="0"/>
                        <a:t>개로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-‘</a:t>
                      </a:r>
                      <a:r>
                        <a:rPr lang="ko-KR" altLang="en-US" sz="800" smtClean="0"/>
                        <a:t>상품이 일시 품절 되었습니다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smtClean="0"/>
                        <a:t>문구 노출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주문하기 버튼이 사라지고 상품삭제 버튼 노출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품절상품 선택 후 주문하기 클릭 시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얼럿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smtClean="0"/>
                        <a:t>품절상품 선택 후 상품삭제 클릭 시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smtClean="0"/>
                        <a:t>컨펌 노출</a:t>
                      </a:r>
                      <a:endParaRPr lang="en-US" altLang="ko-KR" sz="800" baseline="0" dirty="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028506" y="1311484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28876" y="1644030"/>
            <a:ext cx="1862717" cy="369208"/>
            <a:chOff x="4834284" y="1844113"/>
            <a:chExt cx="2203955" cy="369208"/>
          </a:xfrm>
        </p:grpSpPr>
        <p:sp>
          <p:nvSpPr>
            <p:cNvPr id="182" name="갈매기형 수장 181"/>
            <p:cNvSpPr/>
            <p:nvPr/>
          </p:nvSpPr>
          <p:spPr>
            <a:xfrm>
              <a:off x="4834284" y="1844113"/>
              <a:ext cx="2160176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81001" y="1844113"/>
              <a:ext cx="1357238" cy="369208"/>
            </a:xfrm>
            <a:prstGeom prst="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766716" y="16594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주문완료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3308281" y="1644031"/>
            <a:ext cx="2294950" cy="369208"/>
          </a:xfrm>
          <a:prstGeom prst="chevron">
            <a:avLst/>
          </a:prstGeom>
          <a:solidFill>
            <a:srgbClr val="C0C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893966" y="1652862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주문서작성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/ </a:t>
            </a: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</a:rPr>
              <a:t>결제</a:t>
            </a:r>
            <a:endParaRPr lang="ko-KR" altLang="en-US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417801" y="1644031"/>
            <a:ext cx="3322713" cy="369208"/>
          </a:xfrm>
          <a:prstGeom prst="homePlate">
            <a:avLst/>
          </a:prstGeom>
          <a:solidFill>
            <a:srgbClr val="22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9597" y="16782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4685" y="1652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</a:p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552" y="207506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장바구니 </a:t>
            </a: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527039" y="2446396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08259" y="2530521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80161" y="25099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6469" y="252446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67069" y="260215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35742" y="2267851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761895" y="5060267"/>
            <a:ext cx="685213" cy="269956"/>
          </a:xfrm>
          <a:prstGeom prst="roundRect">
            <a:avLst>
              <a:gd name="adj" fmla="val 3416"/>
            </a:avLst>
          </a:prstGeom>
          <a:solidFill>
            <a:srgbClr val="FAFAFA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806989" y="50907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주문하기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82910" y="5100613"/>
            <a:ext cx="3873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0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</a:t>
            </a:r>
            <a:r>
              <a:rPr lang="ko-KR" altLang="en-US" sz="700">
                <a:solidFill>
                  <a:srgbClr val="21BDCB"/>
                </a:solidFill>
                <a:latin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¥ 0)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cxnSp>
        <p:nvCxnSpPr>
          <p:cNvPr id="218" name="직선 연결선 217"/>
          <p:cNvCxnSpPr/>
          <p:nvPr/>
        </p:nvCxnSpPr>
        <p:spPr>
          <a:xfrm>
            <a:off x="545802" y="5006438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형 설명선 96"/>
          <p:cNvSpPr/>
          <p:nvPr/>
        </p:nvSpPr>
        <p:spPr bwMode="auto">
          <a:xfrm>
            <a:off x="283305" y="417596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3149" y="5479169"/>
            <a:ext cx="2270956" cy="250558"/>
            <a:chOff x="163430" y="5411353"/>
            <a:chExt cx="2270956" cy="25055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6154" y="5413674"/>
              <a:ext cx="677460" cy="193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선택상품 삭제</a:t>
              </a: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353607" y="5412496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460515" y="5413674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품절상품 삭제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625250" y="2990601"/>
            <a:ext cx="595035" cy="232717"/>
            <a:chOff x="4103475" y="5725138"/>
            <a:chExt cx="527336" cy="284020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653629" y="2997722"/>
            <a:ext cx="426720" cy="338555"/>
            <a:chOff x="4128824" y="5738451"/>
            <a:chExt cx="527266" cy="377728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63075" y="2925449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69" name="직사각형 68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연결선 75"/>
          <p:cNvCxnSpPr/>
          <p:nvPr/>
        </p:nvCxnSpPr>
        <p:spPr>
          <a:xfrm flipV="1">
            <a:off x="504733" y="2774257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71577" y="2960732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10087" y="3008652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64749" y="30288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무료배송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78543" y="304940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6220" y="3130360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564844" y="300964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526499" y="249740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5247897" y="3784786"/>
            <a:ext cx="595035" cy="232717"/>
            <a:chOff x="4103475" y="5725138"/>
            <a:chExt cx="527336" cy="284020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653629" y="3776710"/>
            <a:ext cx="426720" cy="338555"/>
            <a:chOff x="4128824" y="5738451"/>
            <a:chExt cx="527266" cy="37772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174737" y="5744033"/>
              <a:ext cx="381680" cy="360456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28824" y="5738451"/>
              <a:ext cx="527266" cy="37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옵션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763075" y="3704437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85" name="직사각형 18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/>
          <p:nvPr/>
        </p:nvCxnSpPr>
        <p:spPr>
          <a:xfrm flipV="1">
            <a:off x="504733" y="3485509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182021" y="373287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latin typeface="+mn-ea"/>
                <a:ea typeface="+mn-ea"/>
              </a:rPr>
              <a:t>상품명</a:t>
            </a:r>
            <a:endParaRPr lang="en-US" altLang="ko-KR" u="sng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010087" y="3787640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681683" y="3833282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78543" y="382838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6220" y="3909348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564844" y="378863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223666" y="4488701"/>
            <a:ext cx="595035" cy="232717"/>
            <a:chOff x="4103475" y="5725138"/>
            <a:chExt cx="527336" cy="284020"/>
          </a:xfrm>
        </p:grpSpPr>
        <p:sp>
          <p:nvSpPr>
            <p:cNvPr id="249" name="모서리가 둥근 직사각형 248"/>
            <p:cNvSpPr/>
            <p:nvPr/>
          </p:nvSpPr>
          <p:spPr>
            <a:xfrm>
              <a:off x="4153812" y="5725138"/>
              <a:ext cx="426656" cy="278274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03475" y="5746219"/>
              <a:ext cx="527336" cy="26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바로주문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771894" y="4415708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44" name="직사각형 24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직선 연결선 236"/>
          <p:cNvCxnSpPr/>
          <p:nvPr/>
        </p:nvCxnSpPr>
        <p:spPr>
          <a:xfrm>
            <a:off x="513552" y="4279694"/>
            <a:ext cx="5328000" cy="3456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182021" y="4451871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206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187362" y="4539660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상품이 일시 품절 되었습니다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75039" y="4620619"/>
            <a:ext cx="273909" cy="18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573663" y="449990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920259" y="4078608"/>
            <a:ext cx="595035" cy="438457"/>
            <a:chOff x="6118045" y="4089864"/>
            <a:chExt cx="595035" cy="438457"/>
          </a:xfrm>
        </p:grpSpPr>
        <p:grpSp>
          <p:nvGrpSpPr>
            <p:cNvPr id="253" name="그룹 252"/>
            <p:cNvGrpSpPr/>
            <p:nvPr/>
          </p:nvGrpSpPr>
          <p:grpSpPr>
            <a:xfrm>
              <a:off x="6118045" y="4089864"/>
              <a:ext cx="595035" cy="232717"/>
              <a:chOff x="4103476" y="5725138"/>
              <a:chExt cx="527336" cy="284020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4153812" y="5725138"/>
                <a:ext cx="426656" cy="278274"/>
              </a:xfrm>
              <a:prstGeom prst="roundRect">
                <a:avLst>
                  <a:gd name="adj" fmla="val 3416"/>
                </a:avLst>
              </a:prstGeom>
              <a:solidFill>
                <a:srgbClr val="FAFAFA"/>
              </a:solidFill>
              <a:ln w="63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4103476" y="5746219"/>
                <a:ext cx="527336" cy="26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묶음배송</a:t>
                </a:r>
                <a:endPara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6178715" y="4328266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>
                  <a:latin typeface="+mn-ea"/>
                </a:rPr>
                <a:t>\ </a:t>
              </a:r>
              <a:r>
                <a:rPr lang="en-US" altLang="ko-KR" sz="700" dirty="0" smtClean="0">
                  <a:latin typeface="+mn-ea"/>
                </a:rPr>
                <a:t>2,500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257" name="직선 연결선 256"/>
          <p:cNvCxnSpPr/>
          <p:nvPr/>
        </p:nvCxnSpPr>
        <p:spPr>
          <a:xfrm>
            <a:off x="552292" y="5419231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43345" y="5809100"/>
            <a:ext cx="6406124" cy="1041465"/>
            <a:chOff x="333614" y="5005585"/>
            <a:chExt cx="6406124" cy="1041465"/>
          </a:xfrm>
        </p:grpSpPr>
        <p:sp>
          <p:nvSpPr>
            <p:cNvPr id="133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7264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latin typeface="+mn-ea"/>
                  <a:ea typeface="+mn-ea"/>
                </a:rPr>
                <a:t>장바구니 </a:t>
              </a:r>
              <a:r>
                <a:rPr lang="ko-KR" altLang="en-US" sz="700" b="1" dirty="0">
                  <a:latin typeface="+mn-ea"/>
                  <a:ea typeface="+mn-ea"/>
                </a:rPr>
                <a:t>이용안내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오랫동안 장바구니에 보관된 상품을 주문하실 경우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30</a:t>
              </a:r>
              <a:r>
                <a:rPr lang="ko-KR" altLang="en-US" sz="700" smtClean="0">
                  <a:latin typeface="+mn-ea"/>
                  <a:ea typeface="+mn-ea"/>
                </a:rPr>
                <a:t>일 </a:t>
              </a:r>
              <a:r>
                <a:rPr lang="ko-KR" altLang="en-US" sz="700" dirty="0">
                  <a:latin typeface="+mn-ea"/>
                  <a:ea typeface="+mn-ea"/>
                </a:rPr>
                <a:t>동안만 보관할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latin typeface="+mn-ea"/>
                  <a:ea typeface="+mn-ea"/>
                </a:rPr>
                <a:t>더 오랫동안 보관하시려면 </a:t>
              </a:r>
              <a:r>
                <a:rPr lang="ko-KR" altLang="en-US" sz="700" dirty="0" smtClean="0">
                  <a:latin typeface="+mn-ea"/>
                  <a:ea typeface="+mn-ea"/>
                </a:rPr>
                <a:t>‘위시리스</a:t>
              </a:r>
              <a:r>
                <a:rPr lang="ko-KR" altLang="en-US" sz="700" dirty="0">
                  <a:latin typeface="+mn-ea"/>
                  <a:ea typeface="+mn-ea"/>
                </a:rPr>
                <a:t>트</a:t>
              </a:r>
              <a:r>
                <a:rPr lang="ko-KR" altLang="en-US" sz="700" dirty="0" smtClean="0">
                  <a:latin typeface="+mn-ea"/>
                  <a:ea typeface="+mn-ea"/>
                </a:rPr>
                <a:t>’로 </a:t>
              </a:r>
              <a:r>
                <a:rPr lang="ko-KR" altLang="en-US" sz="700" dirty="0">
                  <a:latin typeface="+mn-ea"/>
                  <a:ea typeface="+mn-ea"/>
                </a:rPr>
                <a:t>등록해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07866" y="4325550"/>
            <a:ext cx="5386101" cy="6194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84470" y="2555746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92984" y="25114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110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112" name="타원 11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2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꺾인 연결선 140"/>
          <p:cNvCxnSpPr>
            <a:stCxn id="27" idx="3"/>
            <a:endCxn id="52" idx="1"/>
          </p:cNvCxnSpPr>
          <p:nvPr/>
        </p:nvCxnSpPr>
        <p:spPr>
          <a:xfrm>
            <a:off x="5296224" y="2210471"/>
            <a:ext cx="2304689" cy="358579"/>
          </a:xfrm>
          <a:prstGeom prst="bentConnector3">
            <a:avLst>
              <a:gd name="adj1" fmla="val 1571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27" idx="3"/>
            <a:endCxn id="5" idx="1"/>
          </p:cNvCxnSpPr>
          <p:nvPr/>
        </p:nvCxnSpPr>
        <p:spPr>
          <a:xfrm flipV="1">
            <a:off x="5296224" y="2095064"/>
            <a:ext cx="2304689" cy="115407"/>
          </a:xfrm>
          <a:prstGeom prst="bentConnector3">
            <a:avLst>
              <a:gd name="adj1" fmla="val 16102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7" idx="3"/>
            <a:endCxn id="45" idx="1"/>
          </p:cNvCxnSpPr>
          <p:nvPr/>
        </p:nvCxnSpPr>
        <p:spPr>
          <a:xfrm flipV="1">
            <a:off x="5296224" y="1617934"/>
            <a:ext cx="2304689" cy="592537"/>
          </a:xfrm>
          <a:prstGeom prst="bentConnector3">
            <a:avLst>
              <a:gd name="adj1" fmla="val 15717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6075256" y="1207038"/>
            <a:ext cx="1186747" cy="2386786"/>
          </a:xfrm>
          <a:prstGeom prst="roundRect">
            <a:avLst>
              <a:gd name="adj" fmla="val 314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 Box 185"/>
          <p:cNvSpPr txBox="1">
            <a:spLocks noChangeArrowheads="1"/>
          </p:cNvSpPr>
          <p:nvPr/>
        </p:nvSpPr>
        <p:spPr bwMode="auto">
          <a:xfrm>
            <a:off x="95216" y="71414"/>
            <a:ext cx="97155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여행공략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00913" y="1879064"/>
            <a:ext cx="864000" cy="432000"/>
          </a:xfrm>
          <a:prstGeom prst="roundRect">
            <a:avLst>
              <a:gd name="adj" fmla="val 779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복사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8" idx="3"/>
            <a:endCxn id="19" idx="1"/>
          </p:cNvCxnSpPr>
          <p:nvPr/>
        </p:nvCxnSpPr>
        <p:spPr>
          <a:xfrm>
            <a:off x="1207024" y="1326102"/>
            <a:ext cx="555335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3" idx="1"/>
            <a:endCxn id="12" idx="1"/>
          </p:cNvCxnSpPr>
          <p:nvPr/>
        </p:nvCxnSpPr>
        <p:spPr>
          <a:xfrm rot="10800000" flipH="1">
            <a:off x="4717975" y="2761320"/>
            <a:ext cx="576150" cy="580783"/>
          </a:xfrm>
          <a:prstGeom prst="bentConnector3">
            <a:avLst>
              <a:gd name="adj1" fmla="val -11942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7" idx="3"/>
            <a:endCxn id="98" idx="1"/>
          </p:cNvCxnSpPr>
          <p:nvPr/>
        </p:nvCxnSpPr>
        <p:spPr>
          <a:xfrm>
            <a:off x="5296224" y="2210471"/>
            <a:ext cx="779032" cy="189960"/>
          </a:xfrm>
          <a:prstGeom prst="bentConnector3">
            <a:avLst>
              <a:gd name="adj1" fmla="val 46581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4125" y="2653597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로그인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순서도: 판단 12"/>
          <p:cNvSpPr/>
          <p:nvPr/>
        </p:nvSpPr>
        <p:spPr>
          <a:xfrm>
            <a:off x="4717975" y="3174613"/>
            <a:ext cx="1195058" cy="334978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1918" y="2820252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70659" y="2599293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2359" y="111010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여행공략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78486" y="1112969"/>
            <a:ext cx="864000" cy="432000"/>
          </a:xfrm>
          <a:prstGeom prst="roundRect">
            <a:avLst>
              <a:gd name="adj" fmla="val 7586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프리미엄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35923" y="1411283"/>
            <a:ext cx="864000" cy="432000"/>
          </a:xfrm>
          <a:prstGeom prst="roundRect">
            <a:avLst>
              <a:gd name="adj" fmla="val 7122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북마크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30125" y="111611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테마 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6" idx="2"/>
            <a:endCxn id="81" idx="0"/>
          </p:cNvCxnSpPr>
          <p:nvPr/>
        </p:nvCxnSpPr>
        <p:spPr>
          <a:xfrm>
            <a:off x="3504836" y="3628967"/>
            <a:ext cx="5650" cy="426231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7" idx="0"/>
          </p:cNvCxnSpPr>
          <p:nvPr/>
        </p:nvCxnSpPr>
        <p:spPr>
          <a:xfrm>
            <a:off x="4862125" y="1574745"/>
            <a:ext cx="2099" cy="419726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067186" y="3196967"/>
            <a:ext cx="8753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트렌디한국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32224" y="1994471"/>
            <a:ext cx="864000" cy="432000"/>
          </a:xfrm>
          <a:prstGeom prst="roundRect">
            <a:avLst>
              <a:gd name="adj" fmla="val 15835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상세내용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024" y="1110102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3024" y="1645809"/>
            <a:ext cx="864000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r>
              <a:rPr lang="ko-KR" altLang="en-US" smtClean="0">
                <a:solidFill>
                  <a:schemeClr val="tx1"/>
                </a:solidFill>
              </a:rPr>
              <a:t> 추천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영역 선택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78486" y="1648072"/>
            <a:ext cx="864000" cy="432000"/>
          </a:xfrm>
          <a:prstGeom prst="roundRect">
            <a:avLst>
              <a:gd name="adj" fmla="val 7586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일정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78486" y="2155305"/>
            <a:ext cx="864000" cy="432000"/>
          </a:xfrm>
          <a:prstGeom prst="roundRect">
            <a:avLst>
              <a:gd name="adj" fmla="val 7586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67186" y="2680575"/>
            <a:ext cx="864000" cy="432000"/>
          </a:xfrm>
          <a:prstGeom prst="roundRect">
            <a:avLst>
              <a:gd name="adj" fmla="val 7586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0913" y="1401934"/>
            <a:ext cx="864000" cy="432000"/>
          </a:xfrm>
          <a:prstGeom prst="roundRect">
            <a:avLst>
              <a:gd name="adj" fmla="val 779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인쇄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31825" y="3012806"/>
            <a:ext cx="864000" cy="432000"/>
          </a:xfrm>
          <a:prstGeom prst="roundRect">
            <a:avLst>
              <a:gd name="adj" fmla="val 7122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좋아요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35923" y="1913681"/>
            <a:ext cx="864000" cy="432000"/>
          </a:xfrm>
          <a:prstGeom prst="roundRect">
            <a:avLst>
              <a:gd name="adj" fmla="val 7122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5923" y="2416079"/>
            <a:ext cx="864000" cy="432000"/>
          </a:xfrm>
          <a:prstGeom prst="roundRect">
            <a:avLst>
              <a:gd name="adj" fmla="val 7122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600913" y="2353050"/>
            <a:ext cx="864000" cy="432000"/>
          </a:xfrm>
          <a:prstGeom prst="roundRect">
            <a:avLst>
              <a:gd name="adj" fmla="val 7793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일정에 넣기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05035" y="2121523"/>
            <a:ext cx="803087" cy="432000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3"/>
            <a:endCxn id="20" idx="1"/>
          </p:cNvCxnSpPr>
          <p:nvPr/>
        </p:nvCxnSpPr>
        <p:spPr>
          <a:xfrm>
            <a:off x="2626359" y="1326102"/>
            <a:ext cx="452127" cy="286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0" idx="3"/>
            <a:endCxn id="22" idx="1"/>
          </p:cNvCxnSpPr>
          <p:nvPr/>
        </p:nvCxnSpPr>
        <p:spPr>
          <a:xfrm>
            <a:off x="3942486" y="1328969"/>
            <a:ext cx="487639" cy="314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5" idx="3"/>
            <a:endCxn id="27" idx="1"/>
          </p:cNvCxnSpPr>
          <p:nvPr/>
        </p:nvCxnSpPr>
        <p:spPr>
          <a:xfrm>
            <a:off x="3942486" y="1864072"/>
            <a:ext cx="489738" cy="346399"/>
          </a:xfrm>
          <a:prstGeom prst="bent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6" idx="3"/>
            <a:endCxn id="27" idx="1"/>
          </p:cNvCxnSpPr>
          <p:nvPr/>
        </p:nvCxnSpPr>
        <p:spPr>
          <a:xfrm flipV="1">
            <a:off x="3942486" y="2210471"/>
            <a:ext cx="489738" cy="16083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7" idx="3"/>
            <a:endCxn id="27" idx="1"/>
          </p:cNvCxnSpPr>
          <p:nvPr/>
        </p:nvCxnSpPr>
        <p:spPr>
          <a:xfrm flipV="1">
            <a:off x="3931186" y="2210471"/>
            <a:ext cx="501038" cy="6861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2" idx="2"/>
            <a:endCxn id="13" idx="0"/>
          </p:cNvCxnSpPr>
          <p:nvPr/>
        </p:nvCxnSpPr>
        <p:spPr>
          <a:xfrm rot="5400000">
            <a:off x="5284357" y="2900189"/>
            <a:ext cx="305572" cy="243277"/>
          </a:xfrm>
          <a:prstGeom prst="bentConnector3">
            <a:avLst>
              <a:gd name="adj1" fmla="val 50000"/>
            </a:avLst>
          </a:prstGeom>
          <a:ln w="3175">
            <a:solidFill>
              <a:srgbClr val="BFBFB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078486" y="4055198"/>
            <a:ext cx="864000" cy="432000"/>
          </a:xfrm>
          <a:prstGeom prst="roundRect">
            <a:avLst>
              <a:gd name="adj" fmla="val 7122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페이지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29" idx="3"/>
            <a:endCxn id="19" idx="1"/>
          </p:cNvCxnSpPr>
          <p:nvPr/>
        </p:nvCxnSpPr>
        <p:spPr>
          <a:xfrm flipV="1">
            <a:off x="1207024" y="1326102"/>
            <a:ext cx="555335" cy="535707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29" idx="3"/>
            <a:endCxn id="20" idx="1"/>
          </p:cNvCxnSpPr>
          <p:nvPr/>
        </p:nvCxnSpPr>
        <p:spPr>
          <a:xfrm flipV="1">
            <a:off x="1207024" y="1328969"/>
            <a:ext cx="1871462" cy="532840"/>
          </a:xfrm>
          <a:prstGeom prst="bentConnector3">
            <a:avLst>
              <a:gd name="adj1" fmla="val 85103"/>
            </a:avLst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9" idx="3"/>
            <a:endCxn id="35" idx="1"/>
          </p:cNvCxnSpPr>
          <p:nvPr/>
        </p:nvCxnSpPr>
        <p:spPr>
          <a:xfrm>
            <a:off x="1207024" y="1861809"/>
            <a:ext cx="1871462" cy="22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52" idx="3"/>
            <a:endCxn id="53" idx="1"/>
          </p:cNvCxnSpPr>
          <p:nvPr/>
        </p:nvCxnSpPr>
        <p:spPr>
          <a:xfrm flipV="1">
            <a:off x="8464913" y="2337523"/>
            <a:ext cx="440122" cy="23152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5" idx="3"/>
            <a:endCxn id="53" idx="1"/>
          </p:cNvCxnSpPr>
          <p:nvPr/>
        </p:nvCxnSpPr>
        <p:spPr>
          <a:xfrm>
            <a:off x="8464913" y="2095064"/>
            <a:ext cx="440122" cy="242459"/>
          </a:xfrm>
          <a:prstGeom prst="bent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90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주문진행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비어있는 경우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97142"/>
              </p:ext>
            </p:extLst>
          </p:nvPr>
        </p:nvGraphicFramePr>
        <p:xfrm>
          <a:off x="7264401" y="571477"/>
          <a:ext cx="2571367" cy="210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 비어있는 경우 장바구니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노출 </a:t>
                      </a:r>
                      <a:r>
                        <a:rPr lang="ko-KR" altLang="en-US" sz="800" dirty="0" smtClean="0"/>
                        <a:t>형태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상품 정보란 </a:t>
                      </a:r>
                      <a:r>
                        <a:rPr lang="en-US" altLang="ko-KR" sz="800" dirty="0" smtClean="0"/>
                        <a:t>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장바구니에 담은</a:t>
                      </a:r>
                      <a:r>
                        <a:rPr lang="ko-KR" altLang="en-US" sz="800" baseline="0" smtClean="0"/>
                        <a:t> 상품이 없습니다</a:t>
                      </a:r>
                      <a:r>
                        <a:rPr lang="en-US" altLang="ko-KR" sz="800" baseline="0" dirty="0" smtClean="0"/>
                        <a:t>.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계속 쇼핑하기 버튼 구성</a:t>
                      </a:r>
                      <a:endParaRPr lang="en-US" altLang="ko-KR" sz="800" dirty="0" smtClean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dirty="0" err="1" smtClean="0"/>
                        <a:t>트렌디한국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main</a:t>
                      </a:r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(HOT)</a:t>
                      </a:r>
                      <a:r>
                        <a:rPr lang="ko-KR" altLang="en-US" sz="800" smtClean="0"/>
                        <a:t>페이지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028506" y="1311484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28876" y="1847238"/>
            <a:ext cx="1862717" cy="369208"/>
            <a:chOff x="4834284" y="1844113"/>
            <a:chExt cx="2203955" cy="369208"/>
          </a:xfrm>
        </p:grpSpPr>
        <p:sp>
          <p:nvSpPr>
            <p:cNvPr id="182" name="갈매기형 수장 181"/>
            <p:cNvSpPr/>
            <p:nvPr/>
          </p:nvSpPr>
          <p:spPr>
            <a:xfrm>
              <a:off x="4834284" y="1844113"/>
              <a:ext cx="2160176" cy="369208"/>
            </a:xfrm>
            <a:prstGeom prst="chevron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81001" y="1844113"/>
              <a:ext cx="1357238" cy="369208"/>
            </a:xfrm>
            <a:prstGeom prst="rect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766716" y="18626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주문완료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3308281" y="1847239"/>
            <a:ext cx="2294950" cy="369208"/>
          </a:xfrm>
          <a:prstGeom prst="chevron">
            <a:avLst/>
          </a:prstGeom>
          <a:solidFill>
            <a:srgbClr val="C0C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893966" y="185607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</a:p>
          <a:p>
            <a:pPr algn="l"/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주문서작성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/ </a:t>
            </a:r>
            <a:r>
              <a:rPr lang="ko-KR" altLang="en-US" smtClean="0">
                <a:solidFill>
                  <a:schemeClr val="bg1"/>
                </a:solidFill>
                <a:latin typeface="+mn-ea"/>
                <a:ea typeface="+mn-ea"/>
              </a:rPr>
              <a:t>결제</a:t>
            </a:r>
            <a:endParaRPr lang="ko-KR" altLang="en-US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417801" y="1847239"/>
            <a:ext cx="3322713" cy="369208"/>
          </a:xfrm>
          <a:prstGeom prst="homePlate">
            <a:avLst/>
          </a:prstGeom>
          <a:solidFill>
            <a:srgbClr val="22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9597" y="18815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4685" y="18560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</a:p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장바구니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548" y="24137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장바구니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26730" y="3347824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장바구니에 담은 상품이 없습니다</a:t>
            </a:r>
            <a:r>
              <a:rPr lang="en-US" altLang="ko-KR" sz="900" dirty="0" smtClean="0">
                <a:latin typeface="+mn-ea"/>
                <a:ea typeface="+mn-ea"/>
              </a:rPr>
              <a:t>. 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01486" y="3820369"/>
            <a:ext cx="5976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604310" y="3933301"/>
            <a:ext cx="837089" cy="245920"/>
            <a:chOff x="4069629" y="5725138"/>
            <a:chExt cx="521223" cy="253497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4106533" y="5725138"/>
              <a:ext cx="473936" cy="253497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69629" y="5756553"/>
              <a:ext cx="521223" cy="22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쇼핑 계속하기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553273" y="2639598"/>
            <a:ext cx="223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장바구니의 상품은 </a:t>
            </a:r>
            <a:r>
              <a:rPr lang="en-US" altLang="ko-KR" sz="700" dirty="0" smtClean="0">
                <a:latin typeface="+mn-ea"/>
                <a:ea typeface="+mn-ea"/>
              </a:rPr>
              <a:t>15</a:t>
            </a:r>
            <a:r>
              <a:rPr lang="ko-KR" altLang="en-US" sz="700" smtClean="0">
                <a:latin typeface="+mn-ea"/>
                <a:ea typeface="+mn-ea"/>
              </a:rPr>
              <a:t>일동안 </a:t>
            </a:r>
            <a:r>
              <a:rPr lang="ko-KR" altLang="en-US" sz="700" dirty="0" smtClean="0">
                <a:latin typeface="+mn-ea"/>
                <a:ea typeface="+mn-ea"/>
              </a:rPr>
              <a:t>보관됩니다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458699" y="230457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270910" y="32778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4801148" y="38301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3614" y="5005585"/>
            <a:ext cx="6406124" cy="1041465"/>
            <a:chOff x="333614" y="5005585"/>
            <a:chExt cx="6406124" cy="1041465"/>
          </a:xfrm>
        </p:grpSpPr>
        <p:sp>
          <p:nvSpPr>
            <p:cNvPr id="134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726445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endParaRPr lang="en-US" altLang="ko-KR" sz="700" b="1" dirty="0" smtClean="0"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latin typeface="+mn-ea"/>
                  <a:ea typeface="+mn-ea"/>
                </a:rPr>
                <a:t>장바구니 </a:t>
              </a:r>
              <a:r>
                <a:rPr lang="ko-KR" altLang="en-US" sz="700" b="1" dirty="0">
                  <a:latin typeface="+mn-ea"/>
                  <a:ea typeface="+mn-ea"/>
                </a:rPr>
                <a:t>이용안내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오랫동안 장바구니에 보관된 상품을 주문하실 경우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7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700" dirty="0" smtClean="0">
                  <a:latin typeface="+mn-ea"/>
                  <a:ea typeface="+mn-ea"/>
                </a:rPr>
                <a:t>15</a:t>
              </a:r>
              <a:r>
                <a:rPr lang="ko-KR" altLang="en-US" sz="700" smtClean="0">
                  <a:latin typeface="+mn-ea"/>
                  <a:ea typeface="+mn-ea"/>
                </a:rPr>
                <a:t>일 </a:t>
              </a:r>
              <a:r>
                <a:rPr lang="ko-KR" altLang="en-US" sz="700" dirty="0">
                  <a:latin typeface="+mn-ea"/>
                  <a:ea typeface="+mn-ea"/>
                </a:rPr>
                <a:t>동안만 보관할 수 있습니다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latin typeface="+mn-ea"/>
                  <a:ea typeface="+mn-ea"/>
                </a:rPr>
                <a:t>더 오랫동안 보관하시려면 </a:t>
              </a:r>
              <a:r>
                <a:rPr lang="ko-KR" altLang="en-US" sz="700" dirty="0" smtClean="0">
                  <a:latin typeface="+mn-ea"/>
                  <a:ea typeface="+mn-ea"/>
                </a:rPr>
                <a:t>‘위시리스</a:t>
              </a:r>
              <a:r>
                <a:rPr lang="ko-KR" altLang="en-US" sz="700" dirty="0">
                  <a:latin typeface="+mn-ea"/>
                  <a:ea typeface="+mn-ea"/>
                </a:rPr>
                <a:t>트</a:t>
              </a:r>
              <a:r>
                <a:rPr lang="ko-KR" altLang="en-US" sz="700" dirty="0" smtClean="0">
                  <a:latin typeface="+mn-ea"/>
                  <a:ea typeface="+mn-ea"/>
                </a:rPr>
                <a:t>’로 </a:t>
              </a:r>
              <a:r>
                <a:rPr lang="ko-KR" altLang="en-US" sz="700" dirty="0">
                  <a:latin typeface="+mn-ea"/>
                  <a:ea typeface="+mn-ea"/>
                </a:rPr>
                <a:t>등록해 주세요</a:t>
              </a:r>
              <a:r>
                <a:rPr lang="en-US" altLang="ko-KR" sz="700" dirty="0">
                  <a:latin typeface="+mn-ea"/>
                  <a:ea typeface="+mn-ea"/>
                </a:rPr>
                <a:t>.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 flipV="1">
            <a:off x="520351" y="2818719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08808" y="294158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498045" y="3146580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73" name="TextBox 72"/>
          <p:cNvSpPr txBox="1"/>
          <p:nvPr/>
        </p:nvSpPr>
        <p:spPr>
          <a:xfrm>
            <a:off x="1622785" y="2878577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7808" y="28741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36380" y="287176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34146" y="28785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주문하기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7120" y="2902122"/>
            <a:ext cx="611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전체선택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4958" y="28785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주문금액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53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55" name="타원 54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0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91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주문진행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장바구니 이용안내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23357"/>
              </p:ext>
            </p:extLst>
          </p:nvPr>
        </p:nvGraphicFramePr>
        <p:xfrm>
          <a:off x="7264401" y="571477"/>
          <a:ext cx="2571367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장바구니 이용안내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(GS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정책 확인 적용 필요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42" name="그룹 41"/>
          <p:cNvGrpSpPr/>
          <p:nvPr/>
        </p:nvGrpSpPr>
        <p:grpSpPr>
          <a:xfrm>
            <a:off x="460614" y="1788247"/>
            <a:ext cx="6406124" cy="3503415"/>
            <a:chOff x="333614" y="5005585"/>
            <a:chExt cx="6406124" cy="3503415"/>
          </a:xfrm>
        </p:grpSpPr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333614" y="5320605"/>
              <a:ext cx="6406123" cy="3188395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t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+mn-ea"/>
                  <a:ea typeface="+mn-ea"/>
                </a:rPr>
                <a:t>장바구니 </a:t>
              </a:r>
              <a:r>
                <a:rPr lang="ko-KR" altLang="en-US" sz="800" b="1" dirty="0">
                  <a:latin typeface="+mn-ea"/>
                  <a:ea typeface="+mn-ea"/>
                </a:rPr>
                <a:t>이용안내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오랫동안 장바구니에 보관된 상품을 주문하실 경우</a:t>
              </a:r>
              <a:r>
                <a:rPr lang="en-US" altLang="ko-KR" sz="800" dirty="0">
                  <a:latin typeface="+mn-ea"/>
                  <a:ea typeface="+mn-ea"/>
                </a:rPr>
                <a:t>, </a:t>
              </a:r>
              <a:r>
                <a:rPr lang="ko-KR" altLang="en-US" sz="800">
                  <a:latin typeface="+mn-ea"/>
                  <a:ea typeface="+mn-ea"/>
                </a:rPr>
                <a:t>가격이나 혜택이 변동 될 수 있습니다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다른 장바구니에 담긴 상품은 함께 결제하실 수 없으니</a:t>
              </a:r>
              <a:r>
                <a:rPr lang="en-US" altLang="ko-KR" sz="800" dirty="0">
                  <a:latin typeface="+mn-ea"/>
                  <a:ea typeface="+mn-ea"/>
                </a:rPr>
                <a:t>, </a:t>
              </a:r>
              <a:r>
                <a:rPr lang="ko-KR" altLang="en-US" sz="800">
                  <a:latin typeface="+mn-ea"/>
                  <a:ea typeface="+mn-ea"/>
                </a:rPr>
                <a:t>장바구니 별로 따로 결제해 주세요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장바구니에 담긴 상품은 </a:t>
              </a:r>
              <a:r>
                <a:rPr lang="en-US" altLang="ko-KR" sz="800" dirty="0">
                  <a:latin typeface="+mn-ea"/>
                  <a:ea typeface="+mn-ea"/>
                </a:rPr>
                <a:t>15</a:t>
              </a:r>
              <a:r>
                <a:rPr lang="ko-KR" altLang="en-US" sz="800">
                  <a:latin typeface="+mn-ea"/>
                  <a:ea typeface="+mn-ea"/>
                </a:rPr>
                <a:t>일 동안만 보관할 수 있습니다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  <a:r>
                <a:rPr lang="ko-KR" altLang="en-US" sz="800">
                  <a:latin typeface="+mn-ea"/>
                  <a:ea typeface="+mn-ea"/>
                </a:rPr>
                <a:t>더 오랫동안 보관하시려면 ‘위시리스트’로 등록해 주세요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  <a:endParaRPr lang="en-US" altLang="ko-KR" sz="8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latin typeface="+mn-ea"/>
                  <a:ea typeface="+mn-ea"/>
                </a:rPr>
                <a:t>무이자할부 이용안내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무이자 할부 </a:t>
              </a:r>
              <a:r>
                <a:rPr lang="ko-KR" altLang="en-US" sz="800" dirty="0" err="1">
                  <a:latin typeface="+mn-ea"/>
                  <a:ea typeface="+mn-ea"/>
                </a:rPr>
                <a:t>개월수가</a:t>
              </a:r>
              <a:r>
                <a:rPr lang="ko-KR" altLang="en-US" sz="800" dirty="0">
                  <a:latin typeface="+mn-ea"/>
                  <a:ea typeface="+mn-ea"/>
                </a:rPr>
                <a:t> 다른 상품들을 동시에 주문하시면</a:t>
              </a:r>
              <a:r>
                <a:rPr lang="en-US" altLang="ko-KR" sz="800" dirty="0">
                  <a:latin typeface="+mn-ea"/>
                  <a:ea typeface="+mn-ea"/>
                </a:rPr>
                <a:t>, </a:t>
              </a:r>
              <a:r>
                <a:rPr lang="ko-KR" altLang="en-US" sz="800">
                  <a:latin typeface="+mn-ea"/>
                  <a:ea typeface="+mn-ea"/>
                </a:rPr>
                <a:t>상품 중에서 일시불로 일괄 조정됩니다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br>
                <a:rPr lang="en-US" altLang="ko-KR" sz="800" dirty="0">
                  <a:latin typeface="+mn-ea"/>
                  <a:ea typeface="+mn-ea"/>
                </a:rPr>
              </a:br>
              <a:r>
                <a:rPr lang="en-US" altLang="ko-KR" sz="800" dirty="0">
                  <a:latin typeface="+mn-ea"/>
                  <a:ea typeface="+mn-ea"/>
                </a:rPr>
                <a:t>(</a:t>
              </a:r>
              <a:r>
                <a:rPr lang="ko-KR" altLang="en-US" sz="800">
                  <a:latin typeface="+mn-ea"/>
                  <a:ea typeface="+mn-ea"/>
                </a:rPr>
                <a:t>예시</a:t>
              </a:r>
              <a:r>
                <a:rPr lang="en-US" altLang="ko-KR" sz="800" dirty="0">
                  <a:latin typeface="+mn-ea"/>
                  <a:ea typeface="+mn-ea"/>
                </a:rPr>
                <a:t>) </a:t>
              </a:r>
              <a:r>
                <a:rPr lang="ko-KR" altLang="en-US" sz="800">
                  <a:latin typeface="+mn-ea"/>
                  <a:ea typeface="+mn-ea"/>
                </a:rPr>
                <a:t>무이자 할부 개월수가 </a:t>
              </a:r>
              <a:r>
                <a:rPr lang="en-US" altLang="ko-KR" sz="800" dirty="0">
                  <a:latin typeface="+mn-ea"/>
                  <a:ea typeface="+mn-ea"/>
                </a:rPr>
                <a:t>3</a:t>
              </a:r>
              <a:r>
                <a:rPr lang="ko-KR" altLang="en-US" sz="800">
                  <a:latin typeface="+mn-ea"/>
                  <a:ea typeface="+mn-ea"/>
                </a:rPr>
                <a:t>개월</a:t>
              </a:r>
              <a:r>
                <a:rPr lang="en-US" altLang="ko-KR" sz="800" dirty="0">
                  <a:latin typeface="+mn-ea"/>
                  <a:ea typeface="+mn-ea"/>
                </a:rPr>
                <a:t>, 6</a:t>
              </a:r>
              <a:r>
                <a:rPr lang="ko-KR" altLang="en-US" sz="800">
                  <a:latin typeface="+mn-ea"/>
                  <a:ea typeface="+mn-ea"/>
                </a:rPr>
                <a:t>개월인 상품을 함께 주문하실 경우</a:t>
              </a:r>
              <a:r>
                <a:rPr lang="en-US" altLang="ko-KR" sz="800" dirty="0">
                  <a:latin typeface="+mn-ea"/>
                  <a:ea typeface="+mn-ea"/>
                </a:rPr>
                <a:t>, </a:t>
              </a:r>
              <a:r>
                <a:rPr lang="ko-KR" altLang="en-US" sz="800">
                  <a:latin typeface="+mn-ea"/>
                  <a:ea typeface="+mn-ea"/>
                </a:rPr>
                <a:t>모두 일시불로 주문이 됩니다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상품별로 무이자 할부 </a:t>
              </a:r>
              <a:r>
                <a:rPr lang="ko-KR" altLang="en-US" sz="800" dirty="0" err="1">
                  <a:latin typeface="+mn-ea"/>
                  <a:ea typeface="+mn-ea"/>
                </a:rPr>
                <a:t>개월수를</a:t>
              </a:r>
              <a:r>
                <a:rPr lang="ko-KR" altLang="en-US" sz="800" dirty="0">
                  <a:latin typeface="+mn-ea"/>
                  <a:ea typeface="+mn-ea"/>
                </a:rPr>
                <a:t> 유지하고 싶으시면 따로 주문해 주세요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latin typeface="+mn-ea"/>
                  <a:ea typeface="+mn-ea"/>
                </a:rPr>
                <a:t>묶음배송 이용안내</a:t>
              </a:r>
              <a:endParaRPr lang="en-US" altLang="ko-KR" sz="8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latin typeface="+mn-ea"/>
                  <a:ea typeface="+mn-ea"/>
                </a:rPr>
                <a:t>묶음배송시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ko-KR" altLang="en-US" sz="800" dirty="0" err="1">
                  <a:latin typeface="+mn-ea"/>
                  <a:ea typeface="+mn-ea"/>
                </a:rPr>
                <a:t>배송비는</a:t>
              </a:r>
              <a:r>
                <a:rPr lang="ko-KR" altLang="en-US" sz="800" dirty="0">
                  <a:latin typeface="+mn-ea"/>
                  <a:ea typeface="+mn-ea"/>
                </a:rPr>
                <a:t> 작은 가격 한번만 받습니다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묶음배송은 출고지가 동일한 상품들인 경우에만 서비스가 적용됩니다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배송비가 작은 가격 한번만 받습니다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한 개 이상이 무료배송이면 묶음 </a:t>
              </a:r>
              <a:r>
                <a:rPr lang="ko-KR" altLang="en-US" sz="800" dirty="0" err="1">
                  <a:latin typeface="+mn-ea"/>
                  <a:ea typeface="+mn-ea"/>
                </a:rPr>
                <a:t>배송비는</a:t>
              </a:r>
              <a:r>
                <a:rPr lang="ko-KR" altLang="en-US" sz="800" dirty="0">
                  <a:latin typeface="+mn-ea"/>
                  <a:ea typeface="+mn-ea"/>
                </a:rPr>
                <a:t> 무료입니다</a:t>
              </a:r>
              <a:r>
                <a:rPr lang="en-US" altLang="ko-KR" sz="800" dirty="0"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단</a:t>
              </a:r>
              <a:r>
                <a:rPr lang="en-US" altLang="ko-KR" sz="800" dirty="0">
                  <a:latin typeface="+mn-ea"/>
                  <a:ea typeface="+mn-ea"/>
                </a:rPr>
                <a:t>, </a:t>
              </a:r>
              <a:r>
                <a:rPr lang="ko-KR" altLang="en-US" sz="800">
                  <a:latin typeface="+mn-ea"/>
                  <a:ea typeface="+mn-ea"/>
                </a:rPr>
                <a:t>상품에 따라 묶음배송 제외 또는 동일 상품인 경우에만 가능한 경우도 있습니다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>
                <a:latin typeface="+mn-ea"/>
                <a:ea typeface="+mn-ea"/>
              </a:endParaRPr>
            </a:p>
            <a:p>
              <a:r>
                <a:rPr lang="en-US" altLang="ko-KR" sz="700" dirty="0" smtClean="0">
                  <a:latin typeface="+mn-ea"/>
                  <a:ea typeface="+mn-ea"/>
                </a:rPr>
                <a:t> </a:t>
              </a:r>
              <a:endParaRPr lang="en-US" altLang="ko-KR" sz="700" b="1" dirty="0" smtClean="0">
                <a:latin typeface="+mn-ea"/>
                <a:ea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0402" y="5005585"/>
              <a:ext cx="6399336" cy="270030"/>
            </a:xfrm>
            <a:prstGeom prst="rect">
              <a:avLst/>
            </a:prstGeom>
            <a:solidFill>
              <a:srgbClr val="C0C9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2239" y="5047807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이용안내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6" name="타원형 설명선 45"/>
          <p:cNvSpPr/>
          <p:nvPr/>
        </p:nvSpPr>
        <p:spPr bwMode="auto">
          <a:xfrm>
            <a:off x="358321" y="165325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25905" y="2943770"/>
            <a:ext cx="3109336" cy="150738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mtClean="0"/>
              <a:t>장바구니 이용 정책 필요</a:t>
            </a:r>
            <a:endParaRPr lang="en-US" altLang="ko-KR" sz="900" b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92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주문진행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O01-03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옵션 변경  및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 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41795"/>
              </p:ext>
            </p:extLst>
          </p:nvPr>
        </p:nvGraphicFramePr>
        <p:xfrm>
          <a:off x="7213599" y="571477"/>
          <a:ext cx="2692401" cy="39563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950"/>
                <a:gridCol w="2293451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옵션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수량 변경 팝업창</a:t>
                      </a:r>
                      <a:endParaRPr lang="en-US" altLang="ko-KR" sz="80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선택옵션 변경 항목 드롭다운으로 선택</a:t>
                      </a:r>
                      <a:endParaRPr lang="en-US" altLang="ko-KR" sz="8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선택한 옵션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수량이 디폴트로 되어있음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 옵션 선택 불가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수량에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 입력 시 얼럿 노출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재고수량보다 입력한 수량이 더 많을 시 얼럿 노출</a:t>
                      </a:r>
                      <a:endParaRPr lang="en-US" altLang="ko-KR" sz="800" smtClean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변경이 되지 않고 팝업 닫힘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값으로 옵션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수량이 변경되며 팝업 닫힘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현재 재고수량 노출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미선택 후 삭제버튼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시 팝업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품절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판매종료 상품 선택 후 주문하기 선택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품절삭제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선택삭제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개별삭제버튼 클릭 시 </a:t>
                      </a:r>
                      <a:endParaRPr lang="en-US" altLang="ko-KR" sz="800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  <a:ea typeface="+mn-ea"/>
                        </a:rPr>
                        <a:t>alert</a:t>
                      </a:r>
                      <a:endParaRPr lang="ko-KR" altLang="en-US" sz="80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타원형 설명선 91"/>
          <p:cNvSpPr/>
          <p:nvPr/>
        </p:nvSpPr>
        <p:spPr bwMode="auto">
          <a:xfrm>
            <a:off x="183316" y="114763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 flipV="1">
            <a:off x="2525658" y="1067423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Rectangle 84"/>
          <p:cNvSpPr>
            <a:spLocks noChangeArrowheads="1"/>
          </p:cNvSpPr>
          <p:nvPr/>
        </p:nvSpPr>
        <p:spPr bwMode="auto">
          <a:xfrm>
            <a:off x="373761" y="1689481"/>
            <a:ext cx="3464958" cy="1873429"/>
          </a:xfrm>
          <a:prstGeom prst="rect">
            <a:avLst/>
          </a:prstGeom>
          <a:noFill/>
          <a:ln w="9525" algn="ctr">
            <a:solidFill>
              <a:srgbClr val="C0C9D1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59716" y="3740160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상품의 수량은 </a:t>
            </a:r>
            <a:r>
              <a:rPr lang="en-US" altLang="ko-KR" sz="700" dirty="0" smtClean="0">
                <a:latin typeface="+mn-ea"/>
                <a:ea typeface="+mn-ea"/>
              </a:rPr>
              <a:t>0</a:t>
            </a:r>
            <a:r>
              <a:rPr lang="ko-KR" altLang="en-US" sz="700" dirty="0" smtClean="0">
                <a:latin typeface="+mn-ea"/>
                <a:ea typeface="+mn-ea"/>
              </a:rPr>
              <a:t>이하로 선택이 불가능합니다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8361" y="4640260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수량에 </a:t>
            </a:r>
            <a:r>
              <a:rPr lang="en-US" altLang="ko-KR" sz="700" dirty="0" smtClean="0">
                <a:latin typeface="+mn-ea"/>
                <a:ea typeface="+mn-ea"/>
              </a:rPr>
              <a:t>0</a:t>
            </a:r>
            <a:r>
              <a:rPr lang="ko-KR" altLang="en-US" sz="700" dirty="0" smtClean="0">
                <a:latin typeface="+mn-ea"/>
                <a:ea typeface="+mn-ea"/>
              </a:rPr>
              <a:t>이하 입력 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051028" y="4389761"/>
            <a:ext cx="646355" cy="186013"/>
          </a:xfrm>
          <a:prstGeom prst="roundRect">
            <a:avLst/>
          </a:prstGeom>
          <a:solidFill>
            <a:srgbClr val="BFBF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438152" y="3743257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선택하신 상품의 현재 재고수량은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</a:rPr>
              <a:t>NN</a:t>
            </a:r>
            <a:r>
              <a:rPr lang="ko-KR" altLang="en-US" sz="700" dirty="0" smtClean="0">
                <a:latin typeface="+mn-ea"/>
                <a:ea typeface="+mn-ea"/>
              </a:rPr>
              <a:t>개로 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입력하신 수량보다 부족합니다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329427" y="4643357"/>
            <a:ext cx="23442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latin typeface="+mn-ea"/>
                <a:ea typeface="+mn-ea"/>
              </a:rPr>
              <a:t>재고수량보다 입력한 수량이 더 많을 시 </a:t>
            </a:r>
            <a:r>
              <a:rPr lang="en-US" altLang="ko-KR" sz="700" dirty="0" smtClean="0">
                <a:latin typeface="+mn-ea"/>
                <a:ea typeface="+mn-ea"/>
              </a:rPr>
              <a:t>alert</a:t>
            </a:r>
            <a:r>
              <a:rPr lang="ko-KR" altLang="en-US" sz="700" smtClean="0">
                <a:latin typeface="+mn-ea"/>
                <a:ea typeface="+mn-ea"/>
              </a:rPr>
              <a:t> </a:t>
            </a:r>
            <a:r>
              <a:rPr lang="ko-KR" altLang="en-US" sz="700" dirty="0">
                <a:latin typeface="+mn-ea"/>
                <a:ea typeface="+mn-ea"/>
              </a:rPr>
              <a:t>노출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104737" y="4388084"/>
            <a:ext cx="646355" cy="186013"/>
          </a:xfrm>
          <a:prstGeom prst="roundRect">
            <a:avLst/>
          </a:prstGeom>
          <a:solidFill>
            <a:srgbClr val="BFBF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50741" y="5160376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삭제할 상품을 선택해 주세요</a:t>
            </a:r>
            <a:endParaRPr lang="en-US" altLang="ko-KR" sz="700" dirty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9386" y="6060476"/>
            <a:ext cx="2078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latin typeface="+mn-ea"/>
                <a:ea typeface="+mn-ea"/>
              </a:rPr>
              <a:t>상품</a:t>
            </a:r>
            <a:r>
              <a:rPr lang="en-US" altLang="ko-KR" sz="700" dirty="0">
                <a:latin typeface="+mn-ea"/>
                <a:ea typeface="+mn-ea"/>
              </a:rPr>
              <a:t> </a:t>
            </a:r>
            <a:r>
              <a:rPr lang="ko-KR" altLang="en-US" sz="700">
                <a:latin typeface="+mn-ea"/>
                <a:ea typeface="+mn-ea"/>
              </a:rPr>
              <a:t>미선 택 후 삭제버튼 클릭 시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042053" y="5809977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2513993" y="5160376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상품이름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옵션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은 </a:t>
            </a:r>
            <a:endParaRPr lang="en-US" altLang="ko-KR" sz="7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700" dirty="0">
                <a:latin typeface="+mn-ea"/>
                <a:ea typeface="+mn-ea"/>
              </a:rPr>
              <a:t>품절</a:t>
            </a:r>
            <a:r>
              <a:rPr lang="en-US" altLang="ko-KR" sz="700" dirty="0">
                <a:latin typeface="+mn-ea"/>
                <a:ea typeface="+mn-ea"/>
              </a:rPr>
              <a:t>/</a:t>
            </a:r>
            <a:r>
              <a:rPr lang="ko-KR" altLang="en-US" sz="700" dirty="0">
                <a:latin typeface="+mn-ea"/>
                <a:ea typeface="+mn-ea"/>
              </a:rPr>
              <a:t>판매 종료된 상품입니다</a:t>
            </a:r>
            <a:endParaRPr lang="en-US" altLang="ko-KR" sz="700" dirty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 smtClean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64538" y="6060476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품절</a:t>
            </a:r>
            <a:r>
              <a:rPr lang="en-US" altLang="ko-KR" sz="700" dirty="0" smtClean="0">
                <a:latin typeface="+mn-ea"/>
                <a:ea typeface="+mn-ea"/>
              </a:rPr>
              <a:t>, </a:t>
            </a:r>
            <a:r>
              <a:rPr lang="ko-KR" altLang="en-US" sz="700" dirty="0" smtClean="0">
                <a:latin typeface="+mn-ea"/>
                <a:ea typeface="+mn-ea"/>
              </a:rPr>
              <a:t>판매종료 상품 선택 후 </a:t>
            </a:r>
            <a:r>
              <a:rPr lang="ko-KR" altLang="en-US" sz="700" smtClean="0">
                <a:latin typeface="+mn-ea"/>
                <a:ea typeface="+mn-ea"/>
              </a:rPr>
              <a:t>주문하기 선택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ko-KR" altLang="en-US" sz="700" smtClean="0"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  <a:ea typeface="+mn-ea"/>
              </a:rPr>
              <a:t>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180578" y="5805203"/>
            <a:ext cx="646355" cy="1860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643685" y="5160376"/>
            <a:ext cx="2028981" cy="9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square" lIns="90000" tIns="46800" rIns="90000" bIns="46800" rtlCol="0" anchor="ctr"/>
          <a:lstStyle/>
          <a:p>
            <a:pPr algn="ctr" eaLnBrk="1" hangingPunct="1"/>
            <a:r>
              <a:rPr lang="ko-KR" altLang="en-US" sz="700" dirty="0">
                <a:latin typeface="+mn-ea"/>
                <a:ea typeface="+mn-ea"/>
              </a:rPr>
              <a:t>선택하신 상품을 삭제하시겠습니까</a:t>
            </a:r>
            <a:r>
              <a:rPr lang="en-US" altLang="ko-KR" sz="700" dirty="0">
                <a:latin typeface="+mn-ea"/>
                <a:ea typeface="+mn-ea"/>
              </a:rPr>
              <a:t>?</a:t>
            </a:r>
          </a:p>
          <a:p>
            <a:pPr algn="ctr" eaLnBrk="1" hangingPunct="1"/>
            <a:endParaRPr lang="en-US" altLang="ko-KR" sz="700" dirty="0" smtClean="0">
              <a:latin typeface="+mn-ea"/>
              <a:ea typeface="+mn-ea"/>
            </a:endParaRPr>
          </a:p>
          <a:p>
            <a:pPr algn="ctr" eaLnBrk="1" hangingPunct="1"/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5633" y="5805202"/>
            <a:ext cx="1343966" cy="186014"/>
            <a:chOff x="5075633" y="5805202"/>
            <a:chExt cx="1343966" cy="186014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5773244" y="5805202"/>
              <a:ext cx="646355" cy="1860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  <a:latin typeface="+mj-ea"/>
                  <a:ea typeface="+mj-ea"/>
                </a:rPr>
                <a:t>확인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5075633" y="5805203"/>
              <a:ext cx="646355" cy="1860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43685" y="6060476"/>
            <a:ext cx="2078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품절삭제</a:t>
            </a:r>
            <a:r>
              <a:rPr lang="en-US" altLang="ko-KR" sz="700" dirty="0" smtClean="0">
                <a:latin typeface="+mn-ea"/>
                <a:ea typeface="+mn-ea"/>
              </a:rPr>
              <a:t>, </a:t>
            </a:r>
            <a:r>
              <a:rPr lang="ko-KR" altLang="en-US" sz="700" dirty="0" smtClean="0">
                <a:latin typeface="+mn-ea"/>
                <a:ea typeface="+mn-ea"/>
              </a:rPr>
              <a:t>선택삭제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smtClean="0">
                <a:latin typeface="+mn-ea"/>
                <a:ea typeface="+mn-ea"/>
              </a:rPr>
              <a:t>개별삭제버튼 클릭 시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761" y="12028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u="sng" smtClean="0">
                <a:latin typeface="+mn-ea"/>
                <a:ea typeface="+mn-ea"/>
              </a:rPr>
              <a:t>옵션변경</a:t>
            </a:r>
            <a:endParaRPr lang="ko-KR" altLang="en-US" sz="900" b="1" u="sng" dirty="0" smtClean="0">
              <a:latin typeface="+mn-ea"/>
              <a:ea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336797" y="364862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2602" y="4887833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u="sng" dirty="0" smtClean="0">
                <a:latin typeface="+mn-ea"/>
                <a:ea typeface="+mn-ea"/>
              </a:rPr>
              <a:t>Alert</a:t>
            </a:r>
            <a:r>
              <a:rPr lang="ko-KR" altLang="en-US" sz="900" b="1" u="sng" smtClean="0">
                <a:latin typeface="+mn-ea"/>
                <a:ea typeface="+mn-ea"/>
              </a:rPr>
              <a:t> </a:t>
            </a:r>
            <a:endParaRPr lang="ko-KR" altLang="en-US" sz="900" b="1" u="sng" dirty="0" smtClean="0">
              <a:latin typeface="+mn-ea"/>
              <a:ea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183316" y="362593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306901" y="509285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2508972" y="51907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4592429" y="518285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3761" y="1453296"/>
            <a:ext cx="3464958" cy="1953445"/>
            <a:chOff x="373761" y="1453296"/>
            <a:chExt cx="3464958" cy="1953445"/>
          </a:xfrm>
        </p:grpSpPr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373761" y="1453296"/>
              <a:ext cx="3464958" cy="246256"/>
            </a:xfrm>
            <a:prstGeom prst="rect">
              <a:avLst/>
            </a:prstGeom>
            <a:solidFill>
              <a:srgbClr val="22BE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/>
            <a:lstStyle>
              <a:lvl1pPr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defTabSz="560388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5603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endParaRPr lang="en-US" altLang="ko-KR" sz="8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Rectangle 4"/>
            <p:cNvSpPr>
              <a:spLocks noChangeArrowheads="1"/>
            </p:cNvSpPr>
            <p:nvPr/>
          </p:nvSpPr>
          <p:spPr bwMode="auto">
            <a:xfrm>
              <a:off x="1048409" y="2088847"/>
              <a:ext cx="2618472" cy="200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700" smtClean="0">
                  <a:latin typeface="+mj-ea"/>
                  <a:ea typeface="+mj-ea"/>
                </a:rPr>
                <a:t>레드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1048409" y="2365452"/>
              <a:ext cx="2618472" cy="200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dirty="0" smtClean="0">
                  <a:latin typeface="+mj-ea"/>
                  <a:ea typeface="+mj-ea"/>
                </a:rPr>
                <a:t>55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8566" y="1737875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옵션</a:t>
              </a:r>
              <a:r>
                <a:rPr lang="en-US" altLang="ko-KR" sz="800" b="1" dirty="0" smtClean="0">
                  <a:latin typeface="+mn-ea"/>
                  <a:ea typeface="+mn-ea"/>
                </a:rPr>
                <a:t>/</a:t>
              </a:r>
              <a:r>
                <a:rPr lang="ko-KR" altLang="en-US" sz="800" b="1" dirty="0" smtClean="0">
                  <a:latin typeface="+mn-ea"/>
                  <a:ea typeface="+mn-ea"/>
                </a:rPr>
                <a:t>수량 변경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01" name="Button"/>
            <p:cNvSpPr>
              <a:spLocks/>
            </p:cNvSpPr>
            <p:nvPr/>
          </p:nvSpPr>
          <p:spPr bwMode="auto">
            <a:xfrm>
              <a:off x="2143057" y="3218739"/>
              <a:ext cx="590189" cy="188002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smtClean="0">
                  <a:solidFill>
                    <a:srgbClr val="262626"/>
                  </a:solidFill>
                  <a:effectLst/>
                  <a:latin typeface="Calibri"/>
                </a:rPr>
                <a:t>변경</a:t>
              </a:r>
              <a:endParaRPr lang="en-US" sz="7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104" name="Button"/>
            <p:cNvSpPr>
              <a:spLocks/>
            </p:cNvSpPr>
            <p:nvPr/>
          </p:nvSpPr>
          <p:spPr bwMode="auto">
            <a:xfrm>
              <a:off x="1510904" y="3218739"/>
              <a:ext cx="590189" cy="188002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smtClean="0">
                  <a:solidFill>
                    <a:srgbClr val="262626"/>
                  </a:solidFill>
                  <a:effectLst/>
                  <a:latin typeface="Calibri"/>
                </a:rPr>
                <a:t>취소</a:t>
              </a:r>
              <a:endParaRPr lang="en-US" sz="7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3752" y="2107507"/>
              <a:ext cx="5467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컬러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3752" y="2345885"/>
              <a:ext cx="5846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사이즈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pic>
          <p:nvPicPr>
            <p:cNvPr id="118" name="Picture 24" descr="close, delete, remov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860" y="1498761"/>
              <a:ext cx="112920" cy="11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384854" y="208527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▼</a:t>
              </a:r>
              <a:endParaRPr lang="en-US" altLang="ko-KR" sz="900" dirty="0"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79623" y="237118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▼</a:t>
              </a:r>
              <a:endParaRPr lang="en-US" altLang="ko-KR" sz="900" dirty="0">
                <a:latin typeface="+mj-ea"/>
                <a:ea typeface="+mj-ea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048409" y="2669841"/>
              <a:ext cx="2618472" cy="200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dirty="0">
                  <a:latin typeface="+mj-ea"/>
                  <a:ea typeface="+mj-ea"/>
                </a:rPr>
                <a:t>2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3752" y="2650274"/>
              <a:ext cx="5846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smtClean="0">
                  <a:latin typeface="+mn-ea"/>
                  <a:ea typeface="+mn-ea"/>
                </a:rPr>
                <a:t>수량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350967" y="2669841"/>
              <a:ext cx="0" cy="21600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43909" y="2675464"/>
              <a:ext cx="0" cy="21600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379622" y="2627601"/>
              <a:ext cx="266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100" b="1" dirty="0" smtClean="0">
                  <a:latin typeface="+mn-ea"/>
                  <a:ea typeface="+mn-ea"/>
                </a:rPr>
                <a:t>+</a:t>
              </a:r>
              <a:endParaRPr lang="ko-KR" altLang="en-US" sz="1100" b="1" dirty="0" smtClean="0"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6370" y="2602200"/>
              <a:ext cx="232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 smtClean="0">
                  <a:latin typeface="+mn-ea"/>
                  <a:ea typeface="+mn-ea"/>
                </a:rPr>
                <a:t>-</a:t>
              </a:r>
              <a:endParaRPr lang="ko-KR" altLang="en-US" sz="1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064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93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noProof="0" dirty="0" smtClean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noProof="0" dirty="0" smtClean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 noProof="0" smtClea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주문서 작성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묶음배송 선택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0532"/>
              </p:ext>
            </p:extLst>
          </p:nvPr>
        </p:nvGraphicFramePr>
        <p:xfrm>
          <a:off x="7195369" y="579944"/>
          <a:ext cx="2719097" cy="38039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2905"/>
                <a:gridCol w="231619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묶음배송 선택 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묶음배송 </a:t>
                      </a:r>
                      <a:r>
                        <a:rPr lang="ko-KR" altLang="en-US" sz="800" baseline="0" dirty="0" smtClean="0"/>
                        <a:t> 진행 창 안내</a:t>
                      </a:r>
                      <a:endParaRPr lang="en-US" altLang="ko-KR" sz="8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묶음배송 주문하실 상품 표시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묶음상품 정보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상품명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선택옵션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수량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상품금액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주문금액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배송비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적용쿠폰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장바구니 돌아가기 버튼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묶음배송 결제금액 표시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종결제예정금액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총주문금액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smtClean="0"/>
                        <a:t>배송비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회배송비만적용</a:t>
                      </a:r>
                      <a:r>
                        <a:rPr lang="en-US" altLang="ko-KR" sz="800" dirty="0" smtClean="0"/>
                        <a:t>) =</a:t>
                      </a:r>
                      <a:r>
                        <a:rPr lang="ko-KR" altLang="en-US" sz="800" smtClean="0"/>
                        <a:t>총금액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장바구니 페이지 동일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632018" y="1269196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450834" y="2463330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67467" y="2513900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47675" y="25337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8753" y="25372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주문금액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48024" y="254360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393346" y="4326065"/>
            <a:ext cx="507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결제 예정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b="1" smtClean="0">
                <a:solidFill>
                  <a:srgbClr val="21BDCB"/>
                </a:solidFill>
                <a:latin typeface="+mn-ea"/>
                <a:ea typeface="+mn-ea"/>
              </a:rPr>
              <a:t>총 주문 금액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90.000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+ </a:t>
            </a:r>
            <a:r>
              <a:rPr lang="ko-KR" altLang="en-US" smtClean="0">
                <a:solidFill>
                  <a:srgbClr val="21BDCB"/>
                </a:solidFill>
                <a:latin typeface="+mn-ea"/>
                <a:ea typeface="+mn-ea"/>
              </a:rPr>
              <a:t>총배송비</a:t>
            </a:r>
            <a:r>
              <a:rPr lang="ko-KR" altLang="en-US" smtClean="0">
                <a:solidFill>
                  <a:srgbClr val="21BDCB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2,500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</a:rPr>
              <a:t> = </a:t>
            </a:r>
            <a:r>
              <a:rPr lang="en-US" altLang="ko-KR" sz="900" b="1" dirty="0">
                <a:solidFill>
                  <a:srgbClr val="21BDCB"/>
                </a:solidFill>
                <a:latin typeface="+mn-ea"/>
              </a:rPr>
              <a:t>\ </a:t>
            </a:r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92,500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( </a:t>
            </a:r>
            <a:r>
              <a:rPr lang="ko-KR" altLang="en-US" sz="700" smtClean="0">
                <a:solidFill>
                  <a:srgbClr val="21BDCB"/>
                </a:solidFill>
                <a:latin typeface="+mn-ea"/>
              </a:rPr>
              <a:t>약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</a:rPr>
              <a:t>¥516.17)</a:t>
            </a:r>
            <a:endParaRPr lang="ko-KR" altLang="en-US" sz="600">
              <a:solidFill>
                <a:srgbClr val="21BDCB"/>
              </a:solidFill>
              <a:latin typeface="+mn-ea"/>
            </a:endParaRPr>
          </a:p>
        </p:txBody>
      </p:sp>
      <p:cxnSp>
        <p:nvCxnSpPr>
          <p:cNvPr id="218" name="직선 연결선 217"/>
          <p:cNvCxnSpPr/>
          <p:nvPr/>
        </p:nvCxnSpPr>
        <p:spPr>
          <a:xfrm>
            <a:off x="469531" y="4204041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69531" y="4293952"/>
            <a:ext cx="1080779" cy="249415"/>
            <a:chOff x="163430" y="5411353"/>
            <a:chExt cx="1080779" cy="249415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9220" y="5430608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장바구니 가기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50914" y="2936154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185" name="직사각형 18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117124" y="296487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830321" y="29754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</a:t>
            </a:r>
            <a:r>
              <a:rPr lang="en-US" altLang="ko-KR" sz="600" dirty="0">
                <a:solidFill>
                  <a:srgbClr val="21BDCB"/>
                </a:solidFill>
                <a:latin typeface="+mn-ea"/>
              </a:rPr>
              <a:t>252.00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849131" y="3037784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830032" y="302819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550914" y="3640011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244" name="직사각형 243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직선 연결선 236"/>
          <p:cNvCxnSpPr/>
          <p:nvPr/>
        </p:nvCxnSpPr>
        <p:spPr>
          <a:xfrm flipV="1">
            <a:off x="437281" y="3461051"/>
            <a:ext cx="5933556" cy="16246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136576" y="3659013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상품명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835133" y="368668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 smtClean="0">
                <a:solidFill>
                  <a:srgbClr val="21BDCB"/>
                </a:solidFill>
                <a:latin typeface="+mn-ea"/>
                <a:ea typeface="+mn-ea"/>
              </a:rPr>
              <a:t>약 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¥ 252.00)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8851" y="373946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867173" y="3759363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257" name="직선 연결선 256"/>
          <p:cNvCxnSpPr/>
          <p:nvPr/>
        </p:nvCxnSpPr>
        <p:spPr>
          <a:xfrm>
            <a:off x="476021" y="4616834"/>
            <a:ext cx="6048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19848" y="2810634"/>
            <a:ext cx="604800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334105" y="1644724"/>
            <a:ext cx="6273792" cy="369209"/>
            <a:chOff x="397933" y="1844113"/>
            <a:chExt cx="6273792" cy="369209"/>
          </a:xfrm>
        </p:grpSpPr>
        <p:sp>
          <p:nvSpPr>
            <p:cNvPr id="132" name="오각형 131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9729" y="1878379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 작성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4809008" y="1844113"/>
              <a:ext cx="1862717" cy="369208"/>
              <a:chOff x="4834284" y="1844113"/>
              <a:chExt cx="2203955" cy="369208"/>
            </a:xfrm>
          </p:grpSpPr>
          <p:sp>
            <p:nvSpPr>
              <p:cNvPr id="195" name="갈매기형 수장 194"/>
              <p:cNvSpPr/>
              <p:nvPr/>
            </p:nvSpPr>
            <p:spPr>
              <a:xfrm>
                <a:off x="4834284" y="1844113"/>
                <a:ext cx="2160176" cy="369208"/>
              </a:xfrm>
              <a:prstGeom prst="chevron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5681001" y="1844113"/>
                <a:ext cx="1357238" cy="369208"/>
              </a:xfrm>
              <a:prstGeom prst="rect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150" name="갈매기형 수장 149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7" name="타원형 설명선 196"/>
          <p:cNvSpPr/>
          <p:nvPr/>
        </p:nvSpPr>
        <p:spPr bwMode="auto">
          <a:xfrm>
            <a:off x="3252815" y="154131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69531" y="214712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주문하실 상품</a:t>
            </a: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20321" y="24497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202493" y="420395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1460276" y="42046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8" name="타원형 설명선 197"/>
          <p:cNvSpPr/>
          <p:nvPr/>
        </p:nvSpPr>
        <p:spPr bwMode="auto">
          <a:xfrm>
            <a:off x="198451" y="203546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85654" y="253188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수량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18997" y="301557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4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18997" y="372056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pic>
        <p:nvPicPr>
          <p:cNvPr id="67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69" name="타원 68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4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94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 smtClea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주문상품 안내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64047"/>
              </p:ext>
            </p:extLst>
          </p:nvPr>
        </p:nvGraphicFramePr>
        <p:xfrm>
          <a:off x="7264401" y="571477"/>
          <a:ext cx="2571367" cy="4408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바로주문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주문진행 단계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진행 단계 확인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1)</a:t>
                      </a:r>
                      <a:r>
                        <a:rPr lang="ko-KR" altLang="en-US" sz="800" smtClean="0">
                          <a:latin typeface="+mn-ea"/>
                        </a:rPr>
                        <a:t>썸네일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</a:rPr>
                        <a:t>해당 상품의 단품페이지</a:t>
                      </a:r>
                      <a:r>
                        <a:rPr lang="ko-KR" altLang="en-US" sz="800" baseline="0" smtClean="0">
                          <a:latin typeface="+mn-ea"/>
                        </a:rPr>
                        <a:t>로 이동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2)</a:t>
                      </a:r>
                      <a:r>
                        <a:rPr lang="ko-KR" altLang="en-US" sz="800" smtClean="0">
                          <a:latin typeface="+mn-ea"/>
                        </a:rPr>
                        <a:t>상품명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</a:rPr>
                        <a:t>해당 상품의 단품페이지로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</a:rPr>
                        <a:t>해당단계에서는옵션변경 불가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선택한 수량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자동적용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쿠폰 정보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smtClean="0"/>
                        <a:t>주문금액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무이자</a:t>
                      </a:r>
                      <a:r>
                        <a:rPr lang="ko-KR" altLang="en-US" sz="800" baseline="0" dirty="0" smtClean="0"/>
                        <a:t> 개월 수 상이하여 일시불로 변환되어 주문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결제로 넘어 온 상품들은 무이자 </a:t>
                      </a:r>
                      <a:r>
                        <a:rPr lang="ko-KR" altLang="en-US" sz="800" baseline="0" dirty="0" err="1" smtClean="0"/>
                        <a:t>개월수</a:t>
                      </a:r>
                      <a:r>
                        <a:rPr lang="ko-KR" altLang="en-US" sz="800" baseline="0" dirty="0" smtClean="0"/>
                        <a:t> 표시되지 않음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일시불이므로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무료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유료 배송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장바구니에서 유료배송 상태였던 상품이 무료배송 욕구 충족하여 주문결제 페이지로 넘어왔을 시엔 무료배송으로 표시됨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묶음배송 상품이 주문상품으로 넘어왔을 때엔 </a:t>
                      </a:r>
                      <a:r>
                        <a:rPr lang="ko-KR" altLang="en-US" sz="800" dirty="0" err="1" smtClean="0"/>
                        <a:t>배송비</a:t>
                      </a:r>
                      <a:r>
                        <a:rPr lang="ko-KR" altLang="en-US" sz="800" dirty="0" smtClean="0"/>
                        <a:t> 부분 묶여서 표시됨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화면으로 이동됨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결제 금액 표시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주문금액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배송비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366881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7801" y="1847238"/>
            <a:ext cx="6273792" cy="369209"/>
            <a:chOff x="397933" y="1844113"/>
            <a:chExt cx="6273792" cy="369209"/>
          </a:xfrm>
        </p:grpSpPr>
        <p:sp>
          <p:nvSpPr>
            <p:cNvPr id="5" name="오각형 4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9729" y="1878379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 작성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809008" y="1844113"/>
              <a:ext cx="1862717" cy="369208"/>
              <a:chOff x="4834284" y="1844113"/>
              <a:chExt cx="2203955" cy="369208"/>
            </a:xfrm>
          </p:grpSpPr>
          <p:sp>
            <p:nvSpPr>
              <p:cNvPr id="182" name="갈매기형 수장 181"/>
              <p:cNvSpPr/>
              <p:nvPr/>
            </p:nvSpPr>
            <p:spPr>
              <a:xfrm>
                <a:off x="4834284" y="1844113"/>
                <a:ext cx="2160176" cy="369208"/>
              </a:xfrm>
              <a:prstGeom prst="chevron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81001" y="1844113"/>
                <a:ext cx="1357238" cy="369208"/>
              </a:xfrm>
              <a:prstGeom prst="rect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33271" y="3768014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21BDCB"/>
                </a:solidFill>
                <a:latin typeface="+mn-ea"/>
              </a:rPr>
              <a:t>\ 45,000  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700" smtClean="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700" dirty="0" smtClean="0">
                <a:solidFill>
                  <a:srgbClr val="21BDCB"/>
                </a:solidFill>
                <a:latin typeface="+mn-ea"/>
                <a:ea typeface="+mn-ea"/>
              </a:rPr>
              <a:t>¥ 54.00)</a:t>
            </a:r>
            <a:endParaRPr lang="ko-KR" altLang="en-US" sz="5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506" y="231541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mtClean="0">
                <a:latin typeface="+mn-ea"/>
                <a:ea typeface="+mn-ea"/>
              </a:rPr>
              <a:t>주문하실 상품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 flipV="1">
            <a:off x="428413" y="265297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420608" y="2956576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26987" y="3767465"/>
            <a:ext cx="29290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21BDCB"/>
                </a:solidFill>
                <a:latin typeface="+mn-ea"/>
                <a:ea typeface="+mn-ea"/>
              </a:rPr>
              <a:t>총  결제 금액  </a:t>
            </a:r>
            <a:r>
              <a:rPr lang="en-US" altLang="ko-KR" b="1" dirty="0" smtClean="0">
                <a:solidFill>
                  <a:srgbClr val="21BDCB"/>
                </a:solidFill>
                <a:latin typeface="+mn-ea"/>
                <a:ea typeface="+mn-ea"/>
              </a:rPr>
              <a:t>: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총 주문 금액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0,000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총 배송비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000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</a:t>
            </a:r>
            <a:endParaRPr lang="ko-KR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14" name="직선 연결선 213"/>
          <p:cNvCxnSpPr/>
          <p:nvPr/>
        </p:nvCxnSpPr>
        <p:spPr>
          <a:xfrm>
            <a:off x="419211" y="3646043"/>
            <a:ext cx="6334677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00506" y="6312934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타원형 설명선 91"/>
          <p:cNvSpPr/>
          <p:nvPr/>
        </p:nvSpPr>
        <p:spPr bwMode="auto">
          <a:xfrm>
            <a:off x="3336511" y="17438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2912825" y="257084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3879344" y="256091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244247" y="369878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2" name="타원형 설명선 111"/>
          <p:cNvSpPr/>
          <p:nvPr/>
        </p:nvSpPr>
        <p:spPr bwMode="auto">
          <a:xfrm>
            <a:off x="2546987" y="371591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462147" y="3769527"/>
            <a:ext cx="1080779" cy="249415"/>
            <a:chOff x="163430" y="5411353"/>
            <a:chExt cx="1080779" cy="249415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9220" y="5430608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장바구니 가기</a:t>
              </a:r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428413" y="4134233"/>
            <a:ext cx="6336000" cy="0"/>
          </a:xfrm>
          <a:prstGeom prst="line">
            <a:avLst/>
          </a:prstGeom>
          <a:ln>
            <a:solidFill>
              <a:srgbClr val="21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46828" y="2682532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상품명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27036" y="27023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배송비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78114" y="27059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주문금액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7385" y="27122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쿠폰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65015" y="27005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수량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59870" y="3088125"/>
            <a:ext cx="396000" cy="396000"/>
            <a:chOff x="428903" y="5184347"/>
            <a:chExt cx="1442939" cy="1235657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428903" y="5184347"/>
              <a:ext cx="1442939" cy="1235657"/>
            </a:xfrm>
            <a:prstGeom prst="rect">
              <a:avLst/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28903" y="5184347"/>
              <a:ext cx="1442939" cy="1235657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428903" y="5228682"/>
              <a:ext cx="1442939" cy="1191322"/>
            </a:xfrm>
            <a:prstGeom prst="lin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126080" y="311684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u="sng" dirty="0" smtClean="0">
                <a:solidFill>
                  <a:srgbClr val="0070C0"/>
                </a:solidFill>
                <a:latin typeface="+mn-ea"/>
                <a:ea typeface="+mn-ea"/>
              </a:rPr>
              <a:t>상품명</a:t>
            </a:r>
            <a:endParaRPr lang="en-US" altLang="ko-KR" u="sng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smtClean="0">
                <a:latin typeface="+mn-ea"/>
                <a:ea typeface="+mn-ea"/>
              </a:rPr>
              <a:t>선택옵션</a:t>
            </a:r>
            <a:r>
              <a:rPr lang="en-US" altLang="ko-KR" dirty="0" smtClean="0">
                <a:latin typeface="+mn-ea"/>
                <a:ea typeface="+mn-ea"/>
              </a:rPr>
              <a:t> / </a:t>
            </a:r>
            <a:r>
              <a:rPr lang="ko-KR" altLang="en-US" smtClean="0">
                <a:latin typeface="+mn-ea"/>
                <a:ea typeface="+mn-ea"/>
              </a:rPr>
              <a:t>옵션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옵션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smtClean="0">
                <a:latin typeface="+mn-ea"/>
                <a:ea typeface="+mn-ea"/>
              </a:rPr>
              <a:t>수량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39277" y="312738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1BDCB"/>
                </a:solidFill>
                <a:latin typeface="+mn-ea"/>
              </a:rPr>
              <a:t>\ 45,000</a:t>
            </a:r>
          </a:p>
          <a:p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(</a:t>
            </a:r>
            <a:r>
              <a:rPr lang="ko-KR" altLang="en-US" sz="600">
                <a:solidFill>
                  <a:srgbClr val="21BDCB"/>
                </a:solidFill>
                <a:latin typeface="+mn-ea"/>
                <a:ea typeface="+mn-ea"/>
              </a:rPr>
              <a:t>약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¥ </a:t>
            </a:r>
            <a:r>
              <a:rPr lang="en-US" altLang="ko-KR" sz="600" dirty="0">
                <a:solidFill>
                  <a:srgbClr val="21BDCB"/>
                </a:solidFill>
                <a:latin typeface="+mn-ea"/>
              </a:rPr>
              <a:t>252.00</a:t>
            </a:r>
            <a:r>
              <a:rPr lang="en-US" altLang="ko-KR" sz="600" dirty="0" smtClean="0">
                <a:solidFill>
                  <a:srgbClr val="21BDCB"/>
                </a:solidFill>
                <a:latin typeface="+mn-ea"/>
                <a:ea typeface="+mn-ea"/>
              </a:rPr>
              <a:t>)</a:t>
            </a:r>
            <a:endParaRPr lang="ko-KR" altLang="en-US" sz="400" dirty="0" smtClean="0">
              <a:solidFill>
                <a:srgbClr val="21BDCB"/>
              </a:solidFill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58087" y="3189755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\ </a:t>
            </a:r>
            <a:r>
              <a:rPr lang="en-US" altLang="ko-KR" sz="700" dirty="0" smtClean="0">
                <a:latin typeface="+mn-ea"/>
              </a:rPr>
              <a:t>2,500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38988" y="318016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10%</a:t>
            </a:r>
            <a:r>
              <a:rPr lang="ko-KR" altLang="en-US" smtClean="0">
                <a:latin typeface="+mn-ea"/>
                <a:ea typeface="+mn-ea"/>
              </a:rPr>
              <a:t>할인쿠폰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7953" y="316754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4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56" name="타원형 설명선 55"/>
          <p:cNvSpPr/>
          <p:nvPr/>
        </p:nvSpPr>
        <p:spPr bwMode="auto">
          <a:xfrm>
            <a:off x="4621260" y="254613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타원형 설명선 56"/>
          <p:cNvSpPr/>
          <p:nvPr/>
        </p:nvSpPr>
        <p:spPr bwMode="auto">
          <a:xfrm>
            <a:off x="5655994" y="254318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타원형 설명선 57"/>
          <p:cNvSpPr/>
          <p:nvPr/>
        </p:nvSpPr>
        <p:spPr bwMode="auto">
          <a:xfrm>
            <a:off x="282147" y="30548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9927" y="3041208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2-1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형 설명선 76"/>
          <p:cNvSpPr/>
          <p:nvPr/>
        </p:nvSpPr>
        <p:spPr bwMode="auto">
          <a:xfrm>
            <a:off x="982882" y="298653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90662" y="297284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2-2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0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72" name="타원 71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2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주문서작성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결제 레이아웃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607253" y="2335850"/>
            <a:ext cx="4572000" cy="149909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주문할 상품리스트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auto">
          <a:xfrm>
            <a:off x="1612498" y="3875672"/>
            <a:ext cx="4567718" cy="38106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결제 예정 금액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장바구니 가기 버튼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6" name="Rectangle 84"/>
          <p:cNvSpPr>
            <a:spLocks noChangeArrowheads="1"/>
          </p:cNvSpPr>
          <p:nvPr/>
        </p:nvSpPr>
        <p:spPr bwMode="auto">
          <a:xfrm>
            <a:off x="1607931" y="1884479"/>
            <a:ext cx="4567718" cy="38106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err="1" smtClean="0">
                <a:latin typeface="+mn-ea"/>
                <a:ea typeface="+mn-ea"/>
              </a:rPr>
              <a:t>배송지</a:t>
            </a:r>
            <a:r>
              <a:rPr lang="ko-KR" altLang="en-US" sz="700" dirty="0" smtClean="0">
                <a:latin typeface="+mn-ea"/>
                <a:ea typeface="+mn-ea"/>
              </a:rPr>
              <a:t> 입력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7" name="Oval 611"/>
          <p:cNvSpPr>
            <a:spLocks noChangeArrowheads="1"/>
          </p:cNvSpPr>
          <p:nvPr/>
        </p:nvSpPr>
        <p:spPr bwMode="auto">
          <a:xfrm>
            <a:off x="1615754" y="1532045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" name="Oval 611"/>
          <p:cNvSpPr>
            <a:spLocks noChangeArrowheads="1"/>
          </p:cNvSpPr>
          <p:nvPr/>
        </p:nvSpPr>
        <p:spPr bwMode="auto">
          <a:xfrm>
            <a:off x="1614792" y="4308264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11"/>
          <p:cNvSpPr>
            <a:spLocks noChangeArrowheads="1"/>
          </p:cNvSpPr>
          <p:nvPr/>
        </p:nvSpPr>
        <p:spPr bwMode="auto">
          <a:xfrm>
            <a:off x="1614792" y="4775556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4"/>
          <p:cNvSpPr>
            <a:spLocks noChangeArrowheads="1"/>
          </p:cNvSpPr>
          <p:nvPr/>
        </p:nvSpPr>
        <p:spPr bwMode="auto">
          <a:xfrm>
            <a:off x="1607931" y="4283012"/>
            <a:ext cx="4567718" cy="38106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할인 혜택 선택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1" name="Rectangle 84"/>
          <p:cNvSpPr>
            <a:spLocks noChangeArrowheads="1"/>
          </p:cNvSpPr>
          <p:nvPr/>
        </p:nvSpPr>
        <p:spPr bwMode="auto">
          <a:xfrm>
            <a:off x="1607931" y="4697239"/>
            <a:ext cx="4567718" cy="38106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결제 수단 선택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2" name="Oval 611"/>
          <p:cNvSpPr>
            <a:spLocks noChangeArrowheads="1"/>
          </p:cNvSpPr>
          <p:nvPr/>
        </p:nvSpPr>
        <p:spPr bwMode="auto">
          <a:xfrm>
            <a:off x="1604993" y="5166344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611"/>
          <p:cNvSpPr>
            <a:spLocks noChangeArrowheads="1"/>
          </p:cNvSpPr>
          <p:nvPr/>
        </p:nvSpPr>
        <p:spPr bwMode="auto">
          <a:xfrm>
            <a:off x="1609560" y="5580015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611"/>
          <p:cNvSpPr>
            <a:spLocks noChangeArrowheads="1"/>
          </p:cNvSpPr>
          <p:nvPr/>
        </p:nvSpPr>
        <p:spPr bwMode="auto">
          <a:xfrm>
            <a:off x="1614792" y="1969808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84"/>
          <p:cNvSpPr>
            <a:spLocks noChangeArrowheads="1"/>
          </p:cNvSpPr>
          <p:nvPr/>
        </p:nvSpPr>
        <p:spPr bwMode="auto">
          <a:xfrm>
            <a:off x="1604992" y="5110235"/>
            <a:ext cx="4567718" cy="38106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560388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038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+mn-ea"/>
                <a:ea typeface="+mn-ea"/>
              </a:rPr>
              <a:t>결제할 금액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결제하기 버튼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장바구니 버튼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604992" y="5526645"/>
            <a:ext cx="4575224" cy="25277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Footer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608216" y="1532045"/>
            <a:ext cx="4572000" cy="31503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+mj-ea"/>
                <a:ea typeface="+mj-ea"/>
              </a:rPr>
              <a:t>STEP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56562"/>
              </p:ext>
            </p:extLst>
          </p:nvPr>
        </p:nvGraphicFramePr>
        <p:xfrm>
          <a:off x="7265022" y="568159"/>
          <a:ext cx="2640978" cy="5674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배송정보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주문자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받는자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연락처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배송지 선택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신규주소 입력 및 이전주소의 선택결과가 배송지 정보에 노출됨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상품 정보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상품가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옵션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 변경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사이즈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색상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변경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1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상품가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무이자 개월 수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배송비</a:t>
                      </a: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무료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무료배송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결제 예정 금액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주문금액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총 배송비 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값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baseline="0" smtClean="0">
                          <a:latin typeface="+mn-ea"/>
                          <a:ea typeface="+mn-ea"/>
                        </a:rPr>
                        <a:t>장바구니 버튼 </a:t>
                      </a:r>
                      <a:endParaRPr lang="en-US" altLang="ko-KR" sz="800" b="0" baseline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0" baseline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장바구니 화면으로 넘어감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할인 혜택 선택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코드 할인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쿠폰 할인</a:t>
                      </a:r>
                      <a:endParaRPr lang="en-US" altLang="ko-KR" sz="8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solidFill>
                            <a:schemeClr val="tx1"/>
                          </a:solidFill>
                        </a:rPr>
                        <a:t>결제하기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신용카드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무통장 입금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휴대폰결제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결제 금액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결제 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latin typeface="+mn-ea"/>
                          <a:ea typeface="+mn-ea"/>
                        </a:rPr>
                        <a:t>장바구니 버튼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결제 할 금액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결제하기 버튼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장바구니 버튼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23" name="Oval 611"/>
          <p:cNvSpPr>
            <a:spLocks noChangeArrowheads="1"/>
          </p:cNvSpPr>
          <p:nvPr/>
        </p:nvSpPr>
        <p:spPr bwMode="auto">
          <a:xfrm>
            <a:off x="1614792" y="2433222"/>
            <a:ext cx="180975" cy="1778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7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ChangeArrowheads="1"/>
          </p:cNvSpPr>
          <p:nvPr/>
        </p:nvSpPr>
        <p:spPr bwMode="auto">
          <a:xfrm>
            <a:off x="1929669" y="4679846"/>
            <a:ext cx="4519096" cy="9845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96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배송 정보 입력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0545"/>
              </p:ext>
            </p:extLst>
          </p:nvPr>
        </p:nvGraphicFramePr>
        <p:xfrm>
          <a:off x="7265022" y="-5666"/>
          <a:ext cx="2640978" cy="53284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0718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NO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80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/>
                        <a:t>바로주문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/ </a:t>
                      </a:r>
                      <a:r>
                        <a:rPr lang="ko-KR" altLang="en-US" sz="700" smtClean="0"/>
                        <a:t>주문진행 단계</a:t>
                      </a:r>
                      <a:endParaRPr lang="en-US" altLang="ko-KR" sz="7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smtClean="0"/>
                        <a:t>진행 단계 확인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dirty="0" smtClean="0"/>
                        <a:t>배송정보 입력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dirty="0" smtClean="0"/>
                        <a:t>주문자명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smtClean="0"/>
                        <a:t>회원명 </a:t>
                      </a:r>
                      <a:r>
                        <a:rPr lang="ko-KR" altLang="en-US" sz="700" dirty="0" smtClean="0"/>
                        <a:t>자동입력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smtClean="0"/>
                        <a:t>영문성명 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smtClean="0"/>
                        <a:t>필수</a:t>
                      </a:r>
                      <a:r>
                        <a:rPr lang="en-US" altLang="ko-KR" sz="7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smtClean="0"/>
                        <a:t>여권번호 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smtClean="0"/>
                        <a:t>필수</a:t>
                      </a:r>
                      <a:r>
                        <a:rPr lang="en-US" altLang="ko-KR" sz="7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8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6</a:t>
                      </a:r>
                      <a:endParaRPr lang="ko-KR" altLang="en-U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전화번호</a:t>
                      </a:r>
                      <a:r>
                        <a:rPr lang="ko-KR" altLang="en-US" sz="70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선택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휴대폰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중국 휴대폰 앞자리 번호중 선택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유선전화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중국 유선전화 앞자리 번호중 선택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미입력 시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얼럿 노출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8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7</a:t>
                      </a:r>
                      <a:endParaRPr lang="ko-KR" altLang="en-U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E-mail </a:t>
                      </a:r>
                      <a:r>
                        <a:rPr lang="ko-KR" altLang="en-US" sz="700" smtClean="0"/>
                        <a:t>자동입력</a:t>
                      </a:r>
                      <a:endParaRPr lang="en-US" altLang="ko-KR" sz="7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-</a:t>
                      </a:r>
                      <a:r>
                        <a:rPr lang="ko-KR" altLang="en-US" sz="700" smtClean="0"/>
                        <a:t>가입시 인증 메일</a:t>
                      </a:r>
                      <a:endParaRPr lang="en-US" altLang="ko-KR" sz="7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회원 이메일 주소 가져옴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4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8</a:t>
                      </a:r>
                      <a:endParaRPr lang="ko-KR" altLang="en-U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rgbClr val="FF0000"/>
                          </a:solidFill>
                        </a:rPr>
                        <a:t>배송지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 선택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신규주소 입력 및 이전주소의 선택결과가 배송지 정보에 노출됨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직접입력불가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7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(1)</a:t>
                      </a:r>
                      <a:r>
                        <a:rPr lang="ko-KR" altLang="en-US" sz="700" smtClean="0"/>
                        <a:t>새로운 주소 입력 팝업</a:t>
                      </a:r>
                      <a:r>
                        <a:rPr lang="en-US" altLang="ko-KR" sz="700" baseline="0" dirty="0" smtClean="0"/>
                        <a:t> : </a:t>
                      </a:r>
                      <a:r>
                        <a:rPr lang="ko-KR" altLang="en-US" sz="700" smtClean="0"/>
                        <a:t>뒷장 참고</a:t>
                      </a:r>
                      <a:endParaRPr lang="en-US" altLang="ko-KR" sz="7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(2)</a:t>
                      </a:r>
                      <a:r>
                        <a:rPr lang="ko-KR" altLang="en-US" sz="700" smtClean="0"/>
                        <a:t>이전 주소 선택창 팝업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smtClean="0"/>
                        <a:t>뒷장 참고</a:t>
                      </a:r>
                      <a:endParaRPr lang="en-US" altLang="ko-KR" sz="7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배송선택</a:t>
                      </a:r>
                      <a:endParaRPr lang="en-US" altLang="ko-KR" sz="7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(1) 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일반배송 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상품 경우 일반배송 선택 디폴트 </a:t>
                      </a:r>
                      <a:endParaRPr lang="en-US" altLang="ko-KR" sz="7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배송예정일 지정안됨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(2)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 지정일 배송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지정일배송 가능 상품만 지정일배송 노출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</a:rPr>
                        <a:t> :</a:t>
                      </a:r>
                      <a:r>
                        <a:rPr lang="ko-KR" altLang="en-US" sz="700" b="1" baseline="0" smtClean="0">
                          <a:solidFill>
                            <a:srgbClr val="FF0000"/>
                          </a:solidFill>
                        </a:rPr>
                        <a:t>일반배송일 겅우 해당 버튼 및 영역 히든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7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080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/>
                        <a:t>비고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34237" y="1248343"/>
            <a:ext cx="397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BFBFBF"/>
                </a:solidFill>
                <a:latin typeface="+mn-ea"/>
                <a:ea typeface="+mn-ea"/>
              </a:rPr>
              <a:t>HOT</a:t>
            </a:r>
            <a:r>
              <a:rPr lang="en-US" altLang="ko-KR" sz="1000" b="1" dirty="0" smtClean="0">
                <a:solidFill>
                  <a:srgbClr val="2CBCB3"/>
                </a:solidFill>
                <a:latin typeface="+mn-ea"/>
                <a:ea typeface="+mn-ea"/>
              </a:rPr>
              <a:t> </a:t>
            </a:r>
            <a:r>
              <a:rPr lang="ko-KR" altLang="en-US" sz="1000" b="1" smtClean="0">
                <a:solidFill>
                  <a:srgbClr val="2CBCB3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e-ticket     Beauty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Health   </a:t>
            </a:r>
            <a:r>
              <a:rPr lang="en-US" altLang="ko-KR" sz="1000" b="1" dirty="0">
                <a:solidFill>
                  <a:srgbClr val="BFBFBF"/>
                </a:solidFill>
                <a:latin typeface="+mn-ea"/>
                <a:ea typeface="+mn-ea"/>
              </a:rPr>
              <a:t>Wear    </a:t>
            </a:r>
            <a:r>
              <a:rPr lang="en-US" altLang="ko-KR" sz="1000" b="1" dirty="0" err="1" smtClean="0">
                <a:solidFill>
                  <a:srgbClr val="BFBFBF"/>
                </a:solidFill>
                <a:latin typeface="+mn-ea"/>
                <a:ea typeface="+mn-ea"/>
              </a:rPr>
              <a:t>bag&amp;Acc</a:t>
            </a:r>
            <a:r>
              <a:rPr lang="en-US" altLang="ko-KR" sz="1000" b="1" dirty="0" smtClean="0">
                <a:solidFill>
                  <a:srgbClr val="BFBFBF"/>
                </a:solidFill>
                <a:latin typeface="+mn-ea"/>
                <a:ea typeface="+mn-ea"/>
              </a:rPr>
              <a:t>    Kids   </a:t>
            </a:r>
            <a:r>
              <a:rPr lang="ko-KR" altLang="en-US" sz="1000" b="1" smtClean="0">
                <a:solidFill>
                  <a:srgbClr val="BFBFBF"/>
                </a:solidFill>
                <a:latin typeface="+mn-ea"/>
                <a:ea typeface="+mn-ea"/>
              </a:rPr>
              <a:t> </a:t>
            </a:r>
            <a:endParaRPr lang="ko-KR" altLang="en-US" sz="1000" b="1" dirty="0" smtClean="0">
              <a:solidFill>
                <a:srgbClr val="BFBFB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7801" y="1567827"/>
            <a:ext cx="6273792" cy="369209"/>
            <a:chOff x="397933" y="1844113"/>
            <a:chExt cx="6273792" cy="369209"/>
          </a:xfrm>
        </p:grpSpPr>
        <p:sp>
          <p:nvSpPr>
            <p:cNvPr id="5" name="오각형 4"/>
            <p:cNvSpPr/>
            <p:nvPr/>
          </p:nvSpPr>
          <p:spPr>
            <a:xfrm>
              <a:off x="397933" y="1844114"/>
              <a:ext cx="3259667" cy="369208"/>
            </a:xfrm>
            <a:prstGeom prst="homePlate">
              <a:avLst/>
            </a:prstGeom>
            <a:solidFill>
              <a:srgbClr val="C0C9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9729" y="1878379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 작성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809008" y="1844113"/>
              <a:ext cx="1862717" cy="369208"/>
              <a:chOff x="4834284" y="1844113"/>
              <a:chExt cx="2203955" cy="369208"/>
            </a:xfrm>
          </p:grpSpPr>
          <p:sp>
            <p:nvSpPr>
              <p:cNvPr id="182" name="갈매기형 수장 181"/>
              <p:cNvSpPr/>
              <p:nvPr/>
            </p:nvSpPr>
            <p:spPr>
              <a:xfrm>
                <a:off x="4834284" y="1844113"/>
                <a:ext cx="2160176" cy="369208"/>
              </a:xfrm>
              <a:prstGeom prst="chevron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81001" y="1844113"/>
                <a:ext cx="1357238" cy="369208"/>
              </a:xfrm>
              <a:prstGeom prst="rect">
                <a:avLst/>
              </a:prstGeom>
              <a:solidFill>
                <a:srgbClr val="C0C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74817" y="18529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장바구니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46848" y="18595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</a:p>
            <a:p>
              <a:pPr algn="l"/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주문완료</a:t>
              </a: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3288413" y="1844114"/>
              <a:ext cx="2294950" cy="369208"/>
            </a:xfrm>
            <a:prstGeom prst="chevron">
              <a:avLst/>
            </a:prstGeom>
            <a:solidFill>
              <a:srgbClr val="22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74098" y="1852945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02</a:t>
              </a:r>
            </a:p>
            <a:p>
              <a:pPr algn="l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주문서작성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/ </a:t>
              </a:r>
              <a:r>
                <a:rPr lang="ko-KR" altLang="en-US" b="1" smtClean="0">
                  <a:solidFill>
                    <a:schemeClr val="bg1"/>
                  </a:solidFill>
                  <a:latin typeface="+mn-ea"/>
                  <a:ea typeface="+mn-ea"/>
                </a:rPr>
                <a:t>결제</a:t>
              </a:r>
              <a:endParaRPr lang="ko-KR" altLang="en-US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413503" y="20033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배송정보</a:t>
            </a:r>
          </a:p>
        </p:txBody>
      </p:sp>
      <p:cxnSp>
        <p:nvCxnSpPr>
          <p:cNvPr id="229" name="직선 연결선 228"/>
          <p:cNvCxnSpPr/>
          <p:nvPr/>
        </p:nvCxnSpPr>
        <p:spPr>
          <a:xfrm flipV="1">
            <a:off x="441410" y="2340871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649605" y="266769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주문자 영문성명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51640" y="243646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주문자 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2" name="타원형 설명선 91"/>
          <p:cNvSpPr/>
          <p:nvPr/>
        </p:nvSpPr>
        <p:spPr bwMode="auto">
          <a:xfrm>
            <a:off x="3336511" y="162529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7" name="타원형 설명선 96"/>
          <p:cNvSpPr/>
          <p:nvPr/>
        </p:nvSpPr>
        <p:spPr bwMode="auto">
          <a:xfrm>
            <a:off x="282147" y="197550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462147" y="232179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타원형 설명선 102"/>
          <p:cNvSpPr/>
          <p:nvPr/>
        </p:nvSpPr>
        <p:spPr bwMode="auto">
          <a:xfrm>
            <a:off x="469605" y="258415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타원형 설명선 109"/>
          <p:cNvSpPr/>
          <p:nvPr/>
        </p:nvSpPr>
        <p:spPr bwMode="auto">
          <a:xfrm>
            <a:off x="499597" y="2904602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1" name="타원형 설명선 110"/>
          <p:cNvSpPr/>
          <p:nvPr/>
        </p:nvSpPr>
        <p:spPr bwMode="auto">
          <a:xfrm>
            <a:off x="507492" y="315828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3" name="타원형 설명선 112"/>
          <p:cNvSpPr/>
          <p:nvPr/>
        </p:nvSpPr>
        <p:spPr bwMode="auto">
          <a:xfrm>
            <a:off x="514409" y="341030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0" name="타원형 설명선 119"/>
          <p:cNvSpPr/>
          <p:nvPr/>
        </p:nvSpPr>
        <p:spPr bwMode="auto">
          <a:xfrm>
            <a:off x="516217" y="374693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9605" y="29503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여권번호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9605" y="32259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전화번호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0519" y="352404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E-mail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8503" y="381535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배송지</a:t>
            </a:r>
            <a:r>
              <a:rPr lang="ko-KR" altLang="en-US" dirty="0" smtClean="0">
                <a:latin typeface="+mn-ea"/>
                <a:ea typeface="+mn-ea"/>
              </a:rPr>
              <a:t> 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21420" y="521951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배송희망일선택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0" name="Rectangle 2"/>
          <p:cNvSpPr>
            <a:spLocks noChangeArrowheads="1"/>
          </p:cNvSpPr>
          <p:nvPr/>
        </p:nvSpPr>
        <p:spPr bwMode="auto">
          <a:xfrm>
            <a:off x="1950350" y="2431832"/>
            <a:ext cx="638696" cy="216000"/>
          </a:xfrm>
          <a:prstGeom prst="rect">
            <a:avLst/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홍길동</a:t>
            </a:r>
            <a:endParaRPr lang="ko-KR" altLang="en-US" sz="7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1964489" y="3229572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692853" y="3229572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26126" y="3231389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3428743" y="3231389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69967" y="323320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2048023" y="3239999"/>
            <a:ext cx="470060" cy="2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700" dirty="0" smtClean="0">
                <a:latin typeface="+mj-ea"/>
                <a:ea typeface="+mj-ea"/>
              </a:rPr>
              <a:t>선택 </a:t>
            </a:r>
            <a:r>
              <a:rPr lang="en-US" altLang="ko-KR" sz="700" dirty="0" smtClean="0">
                <a:latin typeface="+mj-ea"/>
                <a:ea typeface="+mj-ea"/>
              </a:rPr>
              <a:t>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7" name="Rectangle 2"/>
          <p:cNvSpPr>
            <a:spLocks noChangeArrowheads="1"/>
          </p:cNvSpPr>
          <p:nvPr/>
        </p:nvSpPr>
        <p:spPr bwMode="auto">
          <a:xfrm>
            <a:off x="1966310" y="3524832"/>
            <a:ext cx="2287206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sss@naver.com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1950350" y="2700516"/>
            <a:ext cx="3537723" cy="223437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600">
                <a:latin typeface="+mn-ea"/>
                <a:ea typeface="+mn-ea"/>
              </a:rPr>
              <a:t>“</a:t>
            </a:r>
            <a:r>
              <a:rPr lang="ko-KR" altLang="en-US" sz="600">
                <a:latin typeface="+mn-ea"/>
                <a:ea typeface="+mn-ea"/>
              </a:rPr>
              <a:t>이곳에 입력하신 이름으로 상품 운송장에 표시됩니다</a:t>
            </a:r>
            <a:r>
              <a:rPr lang="en-US" altLang="ko-KR" sz="600">
                <a:latin typeface="+mn-ea"/>
                <a:ea typeface="+mn-ea"/>
              </a:rPr>
              <a:t>”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1950350" y="2958808"/>
            <a:ext cx="3537723" cy="223437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134" name="Picture 2" descr="android, business, calendar, calender, chart, connection, date, event, report, schedule, seo, statistics, task, ui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48" y="5217540"/>
            <a:ext cx="255932" cy="2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2840187" y="5211698"/>
            <a:ext cx="1940493" cy="27449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48971" y="48293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여행예정일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3270" y="4800693"/>
            <a:ext cx="1552666" cy="275585"/>
            <a:chOff x="4391926" y="5191259"/>
            <a:chExt cx="1940493" cy="274492"/>
          </a:xfrm>
        </p:grpSpPr>
        <p:pic>
          <p:nvPicPr>
            <p:cNvPr id="84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487" y="519710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2"/>
            <p:cNvSpPr>
              <a:spLocks noChangeArrowheads="1"/>
            </p:cNvSpPr>
            <p:nvPr/>
          </p:nvSpPr>
          <p:spPr bwMode="auto">
            <a:xfrm>
              <a:off x="4391926" y="5191259"/>
              <a:ext cx="1940493" cy="274492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819817" y="4791070"/>
            <a:ext cx="1552666" cy="275585"/>
            <a:chOff x="4391926" y="5191259"/>
            <a:chExt cx="1940493" cy="274492"/>
          </a:xfrm>
        </p:grpSpPr>
        <p:pic>
          <p:nvPicPr>
            <p:cNvPr id="88" name="Picture 2" descr="android, business, calendar, calender, chart, connection, date, event, report, schedule, seo, statistics, task, ui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487" y="5197101"/>
              <a:ext cx="255932" cy="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2"/>
            <p:cNvSpPr>
              <a:spLocks noChangeArrowheads="1"/>
            </p:cNvSpPr>
            <p:nvPr/>
          </p:nvSpPr>
          <p:spPr bwMode="auto">
            <a:xfrm>
              <a:off x="4391926" y="5191259"/>
              <a:ext cx="1940493" cy="274492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53689" y="479374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~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323" y="482418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2015.04.03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2113" y="481262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2015.04.19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961130" y="5243920"/>
            <a:ext cx="996685" cy="813190"/>
            <a:chOff x="4100172" y="5648457"/>
            <a:chExt cx="996685" cy="813190"/>
          </a:xfrm>
        </p:grpSpPr>
        <p:sp>
          <p:nvSpPr>
            <p:cNvPr id="106" name="사각형 설명선 105"/>
            <p:cNvSpPr/>
            <p:nvPr/>
          </p:nvSpPr>
          <p:spPr>
            <a:xfrm>
              <a:off x="4100172" y="5648457"/>
              <a:ext cx="996685" cy="813190"/>
            </a:xfrm>
            <a:prstGeom prst="wedgeRectCallout">
              <a:avLst>
                <a:gd name="adj1" fmla="val -62944"/>
                <a:gd name="adj2" fmla="val -3639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119" name="그룹 118"/>
          <p:cNvGrpSpPr/>
          <p:nvPr/>
        </p:nvGrpSpPr>
        <p:grpSpPr>
          <a:xfrm>
            <a:off x="6288924" y="5019734"/>
            <a:ext cx="996685" cy="813190"/>
            <a:chOff x="4100172" y="5648457"/>
            <a:chExt cx="996685" cy="813190"/>
          </a:xfrm>
        </p:grpSpPr>
        <p:sp>
          <p:nvSpPr>
            <p:cNvPr id="121" name="사각형 설명선 120"/>
            <p:cNvSpPr/>
            <p:nvPr/>
          </p:nvSpPr>
          <p:spPr>
            <a:xfrm>
              <a:off x="4100172" y="5648457"/>
              <a:ext cx="996685" cy="813190"/>
            </a:xfrm>
            <a:prstGeom prst="wedgeRectCallout">
              <a:avLst>
                <a:gd name="adj1" fmla="val -62944"/>
                <a:gd name="adj2" fmla="val -36398"/>
              </a:avLst>
            </a:prstGeom>
            <a:solidFill>
              <a:schemeClr val="bg1"/>
            </a:solidFill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5"/>
            <a:srcRect t="1420"/>
            <a:stretch/>
          </p:blipFill>
          <p:spPr>
            <a:xfrm>
              <a:off x="4132025" y="5672950"/>
              <a:ext cx="934563" cy="78869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0" name="L 도형 19"/>
          <p:cNvSpPr/>
          <p:nvPr/>
        </p:nvSpPr>
        <p:spPr>
          <a:xfrm rot="16200000">
            <a:off x="5294438" y="5186309"/>
            <a:ext cx="331661" cy="934563"/>
          </a:xfrm>
          <a:prstGeom prst="corner">
            <a:avLst>
              <a:gd name="adj1" fmla="val 82309"/>
              <a:gd name="adj2" fmla="val 64153"/>
            </a:avLst>
          </a:prstGeom>
          <a:solidFill>
            <a:srgbClr val="FF5050">
              <a:alpha val="18000"/>
            </a:srgbClr>
          </a:solidFill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77312" y="4830622"/>
            <a:ext cx="1266049" cy="215642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175819" y="4825760"/>
            <a:ext cx="252413" cy="227667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871646" y="5241495"/>
            <a:ext cx="1619761" cy="210797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523110" y="5236266"/>
            <a:ext cx="252200" cy="214173"/>
          </a:xfrm>
          <a:prstGeom prst="rect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1950349" y="4061663"/>
            <a:ext cx="3537723" cy="223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1948538" y="3800985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26" name="Rectangle 2"/>
          <p:cNvSpPr>
            <a:spLocks noChangeArrowheads="1"/>
          </p:cNvSpPr>
          <p:nvPr/>
        </p:nvSpPr>
        <p:spPr bwMode="auto">
          <a:xfrm>
            <a:off x="2633497" y="3793247"/>
            <a:ext cx="638696" cy="216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713" y="38127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이전주소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83997" y="38046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신규주소</a:t>
            </a:r>
          </a:p>
        </p:txBody>
      </p:sp>
      <p:sp>
        <p:nvSpPr>
          <p:cNvPr id="82" name="타원형 설명선 81"/>
          <p:cNvSpPr/>
          <p:nvPr/>
        </p:nvSpPr>
        <p:spPr bwMode="auto">
          <a:xfrm>
            <a:off x="1750906" y="370324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3" name="타원형 설명선 82"/>
          <p:cNvSpPr/>
          <p:nvPr/>
        </p:nvSpPr>
        <p:spPr bwMode="auto">
          <a:xfrm>
            <a:off x="3327518" y="3735032"/>
            <a:ext cx="180000" cy="180000"/>
          </a:xfrm>
          <a:prstGeom prst="wedgeEllipseCallout">
            <a:avLst>
              <a:gd name="adj1" fmla="val -71065"/>
              <a:gd name="adj2" fmla="val 53270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6458" y="439819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mtClean="0">
                <a:latin typeface="+mn-ea"/>
                <a:ea typeface="+mn-ea"/>
              </a:rPr>
              <a:t>배송 선택</a:t>
            </a: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90" name="Picture 2" descr="no, radiobutt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97" y="448514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radiobutton, ye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02" y="448514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2125671" y="44354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일반배송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61194" y="442698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지정일배송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91308" y="4327760"/>
            <a:ext cx="243977" cy="215444"/>
            <a:chOff x="3292608" y="3710799"/>
            <a:chExt cx="243977" cy="215444"/>
          </a:xfrm>
        </p:grpSpPr>
        <p:sp>
          <p:nvSpPr>
            <p:cNvPr id="130" name="타원형 설명선 129"/>
            <p:cNvSpPr/>
            <p:nvPr/>
          </p:nvSpPr>
          <p:spPr bwMode="auto">
            <a:xfrm>
              <a:off x="3327518" y="3735032"/>
              <a:ext cx="180000" cy="180000"/>
            </a:xfrm>
            <a:prstGeom prst="wedgeEllipseCallout">
              <a:avLst>
                <a:gd name="adj1" fmla="val 55935"/>
                <a:gd name="adj2" fmla="val 57974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292608" y="3710799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608188" y="4378876"/>
            <a:ext cx="344966" cy="215444"/>
            <a:chOff x="3242114" y="3710799"/>
            <a:chExt cx="344966" cy="215444"/>
          </a:xfrm>
        </p:grpSpPr>
        <p:sp>
          <p:nvSpPr>
            <p:cNvPr id="136" name="타원형 설명선 135"/>
            <p:cNvSpPr/>
            <p:nvPr/>
          </p:nvSpPr>
          <p:spPr bwMode="auto">
            <a:xfrm>
              <a:off x="3327518" y="3735032"/>
              <a:ext cx="180000" cy="180000"/>
            </a:xfrm>
            <a:prstGeom prst="wedgeEllipseCallout">
              <a:avLst>
                <a:gd name="adj1" fmla="val 55935"/>
                <a:gd name="adj2" fmla="val 57974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242114" y="3710799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9-1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650203" y="4361847"/>
            <a:ext cx="344966" cy="215444"/>
            <a:chOff x="3242114" y="3710799"/>
            <a:chExt cx="344966" cy="215444"/>
          </a:xfrm>
        </p:grpSpPr>
        <p:sp>
          <p:nvSpPr>
            <p:cNvPr id="140" name="타원형 설명선 139"/>
            <p:cNvSpPr/>
            <p:nvPr/>
          </p:nvSpPr>
          <p:spPr bwMode="auto">
            <a:xfrm>
              <a:off x="3327518" y="3735032"/>
              <a:ext cx="180000" cy="180000"/>
            </a:xfrm>
            <a:prstGeom prst="wedgeEllipseCallout">
              <a:avLst>
                <a:gd name="adj1" fmla="val 55935"/>
                <a:gd name="adj2" fmla="val 57974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42114" y="3710799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9-2</a:t>
              </a:r>
              <a:endParaRPr kumimoji="0" lang="ko-KR" altLang="en-US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73376" y="368580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8-1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239234" y="370320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8-2</a:t>
            </a:r>
            <a:endParaRPr kumimoji="0" lang="ko-KR" altLang="en-US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8855" y="5526889"/>
            <a:ext cx="4149718" cy="83152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err="1" smtClean="0"/>
              <a:t>일반배송의경우</a:t>
            </a:r>
            <a:endParaRPr lang="en-US" altLang="ko-KR" sz="900" b="1" dirty="0"/>
          </a:p>
          <a:p>
            <a:pPr algn="l"/>
            <a:r>
              <a:rPr lang="ko-KR" altLang="en-US" sz="900" b="1" dirty="0" smtClean="0"/>
              <a:t>지정일배송 영역 </a:t>
            </a:r>
            <a:r>
              <a:rPr lang="ko-KR" altLang="en-US" sz="900" b="1" dirty="0" err="1" smtClean="0"/>
              <a:t>히든처리</a:t>
            </a:r>
            <a:r>
              <a:rPr lang="ko-KR" altLang="en-US" sz="900" b="1" dirty="0" smtClean="0"/>
              <a:t> 시</a:t>
            </a:r>
            <a:endParaRPr lang="en-US" altLang="ko-KR" sz="900" b="1" dirty="0" smtClean="0"/>
          </a:p>
          <a:p>
            <a:pPr algn="l"/>
            <a:r>
              <a:rPr lang="ko-KR" altLang="en-US" sz="900" b="1" dirty="0" smtClean="0"/>
              <a:t>일반배송 자동 선택 </a:t>
            </a:r>
            <a:r>
              <a:rPr lang="en-US" altLang="ko-KR" sz="900" b="1" dirty="0" smtClean="0"/>
              <a:t>: </a:t>
            </a:r>
            <a:r>
              <a:rPr lang="ko-KR" altLang="en-US" sz="900" b="1" smtClean="0"/>
              <a:t>해당경우 일반배송 영역의 노출이 필요한지 고민필요 </a:t>
            </a:r>
            <a:endParaRPr lang="en-US" altLang="ko-KR" sz="900" b="1" dirty="0" smtClean="0"/>
          </a:p>
          <a:p>
            <a:pPr algn="l"/>
            <a:r>
              <a:rPr lang="ko-KR" altLang="en-US" sz="900" b="1" dirty="0" smtClean="0"/>
              <a:t>불필요한 상황에서 영역 노출상황으로 판단됨</a:t>
            </a:r>
            <a:endParaRPr lang="ko-KR" altLang="en-US" sz="900" b="1" dirty="0"/>
          </a:p>
        </p:txBody>
      </p:sp>
      <p:cxnSp>
        <p:nvCxnSpPr>
          <p:cNvPr id="28" name="구부러진 연결선 27"/>
          <p:cNvCxnSpPr>
            <a:endCxn id="90" idx="1"/>
          </p:cNvCxnSpPr>
          <p:nvPr/>
        </p:nvCxnSpPr>
        <p:spPr>
          <a:xfrm rot="5400000" flipH="1" flipV="1">
            <a:off x="1143452" y="4711913"/>
            <a:ext cx="966913" cy="665778"/>
          </a:xfrm>
          <a:prstGeom prst="curved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22" descr="bookmark, favorite, favorites, heart, like, love, wish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6" y="1197442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그룹 152"/>
          <p:cNvGrpSpPr/>
          <p:nvPr/>
        </p:nvGrpSpPr>
        <p:grpSpPr>
          <a:xfrm>
            <a:off x="6927266" y="1308913"/>
            <a:ext cx="180000" cy="144000"/>
            <a:chOff x="-1143104" y="1291967"/>
            <a:chExt cx="234360" cy="169277"/>
          </a:xfrm>
        </p:grpSpPr>
        <p:sp>
          <p:nvSpPr>
            <p:cNvPr id="154" name="타원 153"/>
            <p:cNvSpPr/>
            <p:nvPr/>
          </p:nvSpPr>
          <p:spPr>
            <a:xfrm>
              <a:off x="-1075267" y="1312333"/>
              <a:ext cx="152400" cy="1439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-1143104" y="1291967"/>
              <a:ext cx="23436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500" dirty="0" smtClean="0">
                  <a:solidFill>
                    <a:schemeClr val="bg1"/>
                  </a:solidFill>
                  <a:latin typeface="+mn-ea"/>
                  <a:ea typeface="+mn-ea"/>
                </a:rPr>
                <a:t>N</a:t>
              </a:r>
              <a:endParaRPr lang="ko-KR" altLang="en-US" sz="5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6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97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신규주소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배송 숙소 리스트 조회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6017"/>
              </p:ext>
            </p:extLst>
          </p:nvPr>
        </p:nvGraphicFramePr>
        <p:xfrm>
          <a:off x="7228658" y="566209"/>
          <a:ext cx="2640978" cy="35710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리스트조회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키워드 </a:t>
                      </a:r>
                      <a:r>
                        <a:rPr lang="ko-KR" altLang="en-US" sz="800" smtClean="0"/>
                        <a:t>검색 </a:t>
                      </a:r>
                      <a:r>
                        <a:rPr lang="en-US" altLang="ko-KR" sz="800" smtClean="0"/>
                        <a:t>Tab</a:t>
                      </a:r>
                      <a:r>
                        <a:rPr lang="ko-KR" altLang="en-US" sz="800" smtClean="0"/>
                        <a:t>으로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서울지역 </a:t>
                      </a:r>
                      <a:r>
                        <a:rPr lang="en-US" altLang="ko-KR" sz="800" smtClean="0"/>
                        <a:t>default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smtClean="0"/>
                        <a:t>고정</a:t>
                      </a:r>
                      <a:r>
                        <a:rPr lang="en-US" altLang="ko-KR" sz="800" smtClean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최상위 필터인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시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도 설정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을 선택시에 최상위 지역에 대한 내용이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dropdown list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로 제공이 되며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 default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값은 회원정보에 있는 주소지를 기준으로 제공한다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전체 선택시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서울지역</a:t>
                      </a:r>
                      <a:r>
                        <a:rPr lang="ko-KR" altLang="en-US" sz="800" baseline="0" smtClean="0"/>
                        <a:t> 숙소의 </a:t>
                      </a:r>
                      <a:r>
                        <a:rPr lang="ko-KR" altLang="en-US" sz="800" smtClean="0"/>
                        <a:t>모든 리스트가 나오며 구를 선택하면 해당구의 숙소리스트만</a:t>
                      </a:r>
                      <a:r>
                        <a:rPr lang="ko-KR" altLang="en-US" sz="800" baseline="0" smtClean="0"/>
                        <a:t> 하단 표에 노출됨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중문과 영문리스트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주소가 동시에 노출됨</a:t>
                      </a:r>
                    </a:p>
                    <a:p>
                      <a:r>
                        <a:rPr lang="ko-KR" altLang="en-US" sz="800" baseline="0" dirty="0" smtClean="0"/>
                        <a:t>숙소 클릭하면 해당 숙소 선택됨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숙소정보 필드에 노출됨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호텔명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주소선택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확인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배송지 영역에 해당 정보 입력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숙소 개수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개 이상일시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스크롤바 발생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스크롤바 발생하는 기준 개수는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GUI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시안작업후 확정필요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결과없을때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검색결과가 없습니다</a:t>
                      </a:r>
                      <a:r>
                        <a:rPr lang="en-US" altLang="ko-KR" sz="800" dirty="0" smtClean="0"/>
                        <a:t>.”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메시지 노출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5" name="TextBox 104"/>
          <p:cNvSpPr txBox="1"/>
          <p:nvPr/>
        </p:nvSpPr>
        <p:spPr>
          <a:xfrm>
            <a:off x="363107" y="132421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err="1" smtClean="0">
                <a:latin typeface="+mn-ea"/>
                <a:ea typeface="+mn-ea"/>
              </a:rPr>
              <a:t>배송지</a:t>
            </a:r>
            <a:r>
              <a:rPr lang="ko-KR" altLang="en-US" sz="1050" b="1" dirty="0" smtClean="0">
                <a:latin typeface="+mn-ea"/>
                <a:ea typeface="+mn-ea"/>
              </a:rPr>
              <a:t> 조회</a:t>
            </a:r>
          </a:p>
        </p:txBody>
      </p:sp>
      <p:pic>
        <p:nvPicPr>
          <p:cNvPr id="125" name="Picture 2" descr="no, radiobutt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93" y="1715641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radiobutton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78" y="170714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2499770" y="16841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리스트조회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35293" y="16756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키워</a:t>
            </a:r>
            <a:r>
              <a:rPr lang="ko-KR" altLang="en-US" dirty="0">
                <a:latin typeface="+mn-ea"/>
                <a:ea typeface="+mn-ea"/>
              </a:rPr>
              <a:t>드</a:t>
            </a:r>
            <a:r>
              <a:rPr lang="ko-KR" altLang="en-US" dirty="0" smtClean="0">
                <a:latin typeface="+mn-ea"/>
                <a:ea typeface="+mn-ea"/>
              </a:rPr>
              <a:t>검색</a:t>
            </a:r>
            <a:endParaRPr lang="en-US" altLang="ko-KR" dirty="0" smtClean="0"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363107" y="2197952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타원형 설명선 149"/>
          <p:cNvSpPr/>
          <p:nvPr/>
        </p:nvSpPr>
        <p:spPr bwMode="auto">
          <a:xfrm>
            <a:off x="699382" y="222965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6960" y="1939581"/>
            <a:ext cx="2303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배송 받으실 주소를 선택하여주시기 바랍니다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71707" y="2576219"/>
            <a:ext cx="1197336" cy="256732"/>
            <a:chOff x="875042" y="2312163"/>
            <a:chExt cx="1197336" cy="256732"/>
          </a:xfrm>
        </p:grpSpPr>
        <p:sp>
          <p:nvSpPr>
            <p:cNvPr id="152" name="Rectangle 2"/>
            <p:cNvSpPr>
              <a:spLocks noChangeArrowheads="1"/>
            </p:cNvSpPr>
            <p:nvPr/>
          </p:nvSpPr>
          <p:spPr bwMode="auto">
            <a:xfrm>
              <a:off x="875042" y="2312163"/>
              <a:ext cx="1197336" cy="256732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153" name="Rectangle 4"/>
            <p:cNvSpPr>
              <a:spLocks noChangeArrowheads="1"/>
            </p:cNvSpPr>
            <p:nvPr/>
          </p:nvSpPr>
          <p:spPr bwMode="auto">
            <a:xfrm>
              <a:off x="889912" y="2341711"/>
              <a:ext cx="873837" cy="1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latin typeface="+mj-ea"/>
                  <a:ea typeface="+mj-ea"/>
                </a:rPr>
                <a:t> </a:t>
              </a:r>
              <a:r>
                <a:rPr lang="ko-KR" altLang="en-US" sz="800" dirty="0" smtClean="0">
                  <a:latin typeface="+mj-ea"/>
                  <a:ea typeface="+mj-ea"/>
                </a:rPr>
                <a:t>서울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154" name="Rectangle 2"/>
          <p:cNvSpPr>
            <a:spLocks noChangeArrowheads="1"/>
          </p:cNvSpPr>
          <p:nvPr/>
        </p:nvSpPr>
        <p:spPr bwMode="auto">
          <a:xfrm>
            <a:off x="4326482" y="2306203"/>
            <a:ext cx="1891396" cy="25673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4361015" y="2358712"/>
            <a:ext cx="1526788" cy="15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latin typeface="+mj-ea"/>
                <a:ea typeface="+mj-ea"/>
              </a:rPr>
              <a:t>전체선택      </a:t>
            </a:r>
            <a:r>
              <a:rPr lang="ko-KR" altLang="en-US" sz="700" dirty="0" smtClean="0">
                <a:latin typeface="+mj-ea"/>
                <a:ea typeface="+mj-ea"/>
              </a:rPr>
              <a:t>                      </a:t>
            </a:r>
            <a:r>
              <a:rPr lang="en-US" altLang="ko-KR" sz="700" dirty="0" smtClean="0">
                <a:latin typeface="+mj-ea"/>
                <a:ea typeface="+mj-ea"/>
              </a:rPr>
              <a:t>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56" name="Rectangle 2"/>
          <p:cNvSpPr>
            <a:spLocks noChangeArrowheads="1"/>
          </p:cNvSpPr>
          <p:nvPr/>
        </p:nvSpPr>
        <p:spPr bwMode="auto">
          <a:xfrm>
            <a:off x="4326482" y="2573676"/>
            <a:ext cx="1891396" cy="44944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+mj-ea"/>
                <a:ea typeface="+mj-ea"/>
              </a:rPr>
              <a:t>강남구</a:t>
            </a:r>
            <a:r>
              <a:rPr lang="en-US" altLang="ko-KR" sz="800" dirty="0" smtClean="0">
                <a:latin typeface="+mj-ea"/>
                <a:ea typeface="+mj-ea"/>
              </a:rPr>
              <a:t/>
            </a:r>
            <a:br>
              <a:rPr lang="en-US" altLang="ko-KR" sz="800" dirty="0" smtClean="0">
                <a:latin typeface="+mj-ea"/>
                <a:ea typeface="+mj-ea"/>
              </a:rPr>
            </a:br>
            <a:r>
              <a:rPr lang="ko-KR" altLang="en-US" sz="800" dirty="0" smtClean="0">
                <a:latin typeface="+mj-ea"/>
                <a:ea typeface="+mj-ea"/>
              </a:rPr>
              <a:t>강동구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24506"/>
              </p:ext>
            </p:extLst>
          </p:nvPr>
        </p:nvGraphicFramePr>
        <p:xfrm>
          <a:off x="329375" y="3223318"/>
          <a:ext cx="66471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752"/>
                <a:gridCol w="41974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숙소명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타원형 설명선 34"/>
          <p:cNvSpPr/>
          <p:nvPr/>
        </p:nvSpPr>
        <p:spPr bwMode="auto">
          <a:xfrm>
            <a:off x="2101483" y="1488865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775521" y="5937513"/>
            <a:ext cx="1080779" cy="249415"/>
            <a:chOff x="163430" y="5411353"/>
            <a:chExt cx="1080779" cy="24941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닫기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569303" y="2315822"/>
            <a:ext cx="1197336" cy="257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smtClean="0">
                <a:latin typeface="+mj-ea"/>
                <a:ea typeface="+mj-ea"/>
              </a:rPr>
              <a:t>선택                  </a:t>
            </a:r>
            <a:r>
              <a:rPr lang="en-US" altLang="ko-KR" sz="800" dirty="0" smtClean="0">
                <a:latin typeface="+mj-ea"/>
                <a:ea typeface="+mj-ea"/>
              </a:rPr>
              <a:t>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4196" y="1207459"/>
            <a:ext cx="6849337" cy="512560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40" y="129554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형 설명선 40"/>
          <p:cNvSpPr/>
          <p:nvPr/>
        </p:nvSpPr>
        <p:spPr bwMode="auto">
          <a:xfrm>
            <a:off x="3152645" y="225456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0425" y="2353180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시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smtClean="0">
                <a:latin typeface="+mn-ea"/>
                <a:ea typeface="+mn-ea"/>
              </a:rPr>
              <a:t>도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6249" y="2319653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mtClean="0">
                <a:latin typeface="+mn-ea"/>
                <a:ea typeface="+mn-ea"/>
              </a:rPr>
              <a:t>시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smtClean="0">
                <a:latin typeface="+mn-ea"/>
                <a:ea typeface="+mn-ea"/>
              </a:rPr>
              <a:t>군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smtClean="0">
                <a:latin typeface="+mn-ea"/>
                <a:ea typeface="+mn-ea"/>
              </a:rPr>
              <a:t>구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640222" y="5943480"/>
            <a:ext cx="1080779" cy="249415"/>
            <a:chOff x="163430" y="5411353"/>
            <a:chExt cx="1080779" cy="24941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  <p:sp>
        <p:nvSpPr>
          <p:cNvPr id="46" name="타원형 설명선 45"/>
          <p:cNvSpPr/>
          <p:nvPr/>
        </p:nvSpPr>
        <p:spPr bwMode="auto">
          <a:xfrm>
            <a:off x="6612036" y="3808305"/>
            <a:ext cx="198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9" name="타원형 설명선 38"/>
          <p:cNvSpPr/>
          <p:nvPr/>
        </p:nvSpPr>
        <p:spPr bwMode="auto">
          <a:xfrm>
            <a:off x="155196" y="4227370"/>
            <a:ext cx="198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6941876" y="3958636"/>
            <a:ext cx="9257" cy="1282231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568381" y="5583480"/>
            <a:ext cx="4149718" cy="83152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라디오 또는 선택박스 없이 리스트 선택 후 확인 </a:t>
            </a:r>
            <a:r>
              <a:rPr lang="ko-KR" altLang="en-US" sz="900" b="1" dirty="0" err="1" smtClean="0"/>
              <a:t>선택시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배송지정보창에</a:t>
            </a:r>
            <a:r>
              <a:rPr lang="ko-KR" altLang="en-US" sz="900" b="1" dirty="0" smtClean="0"/>
              <a:t> 자동입력구조 </a:t>
            </a:r>
            <a:endParaRPr lang="en-US" altLang="ko-KR" sz="900" b="1" dirty="0" smtClean="0"/>
          </a:p>
          <a:p>
            <a:pPr algn="l"/>
            <a:r>
              <a:rPr lang="ko-KR" altLang="en-US" sz="900" b="1" dirty="0" err="1" smtClean="0"/>
              <a:t>이전배송지와</a:t>
            </a:r>
            <a:r>
              <a:rPr lang="ko-KR" altLang="en-US" sz="900" b="1" dirty="0" smtClean="0"/>
              <a:t> 선택 후 적용하는 구조가 다름 통일 여부 확인 필요</a:t>
            </a:r>
            <a:endParaRPr lang="ko-KR" altLang="en-US" sz="900" b="1" dirty="0"/>
          </a:p>
        </p:txBody>
      </p:sp>
      <p:cxnSp>
        <p:nvCxnSpPr>
          <p:cNvPr id="48" name="구부러진 연결선 47"/>
          <p:cNvCxnSpPr>
            <a:stCxn id="47" idx="0"/>
            <a:endCxn id="34" idx="3"/>
          </p:cNvCxnSpPr>
          <p:nvPr/>
        </p:nvCxnSpPr>
        <p:spPr>
          <a:xfrm rot="16200000" flipV="1">
            <a:off x="6778775" y="4719015"/>
            <a:ext cx="1062222" cy="666708"/>
          </a:xfrm>
          <a:prstGeom prst="curved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98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신규주소 </a:t>
            </a:r>
            <a:r>
              <a:rPr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배송숙소 키워드 검색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05" name="TextBox 104"/>
          <p:cNvSpPr txBox="1"/>
          <p:nvPr/>
        </p:nvSpPr>
        <p:spPr>
          <a:xfrm>
            <a:off x="363107" y="132421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err="1" smtClean="0">
                <a:latin typeface="+mn-ea"/>
                <a:ea typeface="+mn-ea"/>
              </a:rPr>
              <a:t>배송지</a:t>
            </a:r>
            <a:r>
              <a:rPr lang="ko-KR" altLang="en-US" sz="1050" b="1" dirty="0" smtClean="0">
                <a:latin typeface="+mn-ea"/>
                <a:ea typeface="+mn-ea"/>
              </a:rPr>
              <a:t> 조회</a:t>
            </a:r>
          </a:p>
        </p:txBody>
      </p:sp>
      <p:pic>
        <p:nvPicPr>
          <p:cNvPr id="125" name="Picture 2" descr="no, radiobutt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22" y="170341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radiobutton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6" y="170341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2939093" y="16718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리스트조회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74616" y="166339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키워</a:t>
            </a:r>
            <a:r>
              <a:rPr lang="ko-KR" altLang="en-US" dirty="0">
                <a:latin typeface="+mn-ea"/>
                <a:ea typeface="+mn-ea"/>
              </a:rPr>
              <a:t>드</a:t>
            </a:r>
            <a:r>
              <a:rPr lang="ko-KR" altLang="en-US" dirty="0" smtClean="0">
                <a:latin typeface="+mn-ea"/>
                <a:ea typeface="+mn-ea"/>
              </a:rPr>
              <a:t>검색</a:t>
            </a:r>
            <a:endParaRPr lang="en-US" altLang="ko-KR" dirty="0" smtClean="0"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413933" y="1986628"/>
            <a:ext cx="6333280" cy="15178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타원형 설명선 149"/>
          <p:cNvSpPr/>
          <p:nvPr/>
        </p:nvSpPr>
        <p:spPr bwMode="auto">
          <a:xfrm>
            <a:off x="559697" y="195982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6111"/>
              </p:ext>
            </p:extLst>
          </p:nvPr>
        </p:nvGraphicFramePr>
        <p:xfrm>
          <a:off x="401770" y="2645889"/>
          <a:ext cx="66086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909"/>
                <a:gridCol w="41807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숙소명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</a:rPr>
                        <a:t>三井酒店</a:t>
                      </a:r>
                      <a:r>
                        <a:rPr lang="ko-KR" altLang="en-US" sz="800" dirty="0" smtClean="0">
                          <a:latin typeface="+mj-ea"/>
                        </a:rPr>
                        <a:t> </a:t>
                      </a:r>
                      <a:r>
                        <a:rPr lang="en-US" altLang="ko-KR" sz="800" dirty="0" smtClean="0">
                          <a:latin typeface="+mj-ea"/>
                        </a:rPr>
                        <a:t>Hotel </a:t>
                      </a:r>
                      <a:r>
                        <a:rPr lang="en-US" altLang="ko-KR" sz="800" dirty="0" err="1" smtClean="0">
                          <a:latin typeface="+mj-ea"/>
                        </a:rPr>
                        <a:t>Samjung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</a:rPr>
                        <a:t>奖忠洞，中区，首尔</a:t>
                      </a: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2202</a:t>
                      </a:r>
                      <a:r>
                        <a:rPr lang="en-US" altLang="zh-CN" sz="8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altLang="ko-KR" sz="800" dirty="0" smtClean="0">
                          <a:solidFill>
                            <a:schemeClr val="tx1"/>
                          </a:solidFill>
                        </a:rPr>
                        <a:t>Jangchung-dong, Jung-gu, Seoul 2 202)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Rectangle 2"/>
          <p:cNvSpPr>
            <a:spLocks noChangeArrowheads="1"/>
          </p:cNvSpPr>
          <p:nvPr/>
        </p:nvSpPr>
        <p:spPr bwMode="auto">
          <a:xfrm>
            <a:off x="2302929" y="2131362"/>
            <a:ext cx="3015814" cy="26200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97" name="Rectangle 2"/>
          <p:cNvSpPr>
            <a:spLocks noChangeArrowheads="1"/>
          </p:cNvSpPr>
          <p:nvPr/>
        </p:nvSpPr>
        <p:spPr bwMode="auto">
          <a:xfrm>
            <a:off x="5384926" y="2122895"/>
            <a:ext cx="677203" cy="2704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56041" y="2161007"/>
            <a:ext cx="386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검색</a:t>
            </a:r>
          </a:p>
        </p:txBody>
      </p:sp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55038"/>
              </p:ext>
            </p:extLst>
          </p:nvPr>
        </p:nvGraphicFramePr>
        <p:xfrm>
          <a:off x="7228658" y="566209"/>
          <a:ext cx="2640978" cy="30224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리스트조회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키워드 </a:t>
                      </a:r>
                      <a:r>
                        <a:rPr lang="ko-KR" altLang="en-US" sz="800" smtClean="0"/>
                        <a:t>검색 </a:t>
                      </a:r>
                      <a:r>
                        <a:rPr lang="en-US" altLang="ko-KR" sz="800" smtClean="0"/>
                        <a:t>Tab</a:t>
                      </a:r>
                      <a:r>
                        <a:rPr lang="ko-KR" altLang="en-US" sz="800" smtClean="0"/>
                        <a:t>으로 선택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숙소명 검색어를 기입하고 검색을 누르면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결과리스트가 하단 표제공되며 그 중 희망값을 클릭하면 해당 숙소가 선택된다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.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중문과 영문리스트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주소가 동시에 노출됨</a:t>
                      </a:r>
                    </a:p>
                    <a:p>
                      <a:r>
                        <a:rPr lang="ko-KR" altLang="en-US" sz="800" baseline="0" smtClean="0"/>
                        <a:t>숙소 클릭하면 해당 숙소 선택됨 </a:t>
                      </a:r>
                      <a:r>
                        <a:rPr lang="en-US" altLang="ko-KR" sz="800" baseline="0" smtClean="0"/>
                        <a:t>(</a:t>
                      </a:r>
                      <a:r>
                        <a:rPr lang="ko-KR" altLang="en-US" sz="800" baseline="0" smtClean="0"/>
                        <a:t>숙소정보 필드에 노출됨</a:t>
                      </a:r>
                      <a:r>
                        <a:rPr lang="en-US" altLang="ko-KR" sz="800" baseline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smtClean="0">
                          <a:solidFill>
                            <a:srgbClr val="00B0F0"/>
                          </a:solidFill>
                        </a:rPr>
                        <a:t>숙소 개수 </a:t>
                      </a:r>
                      <a:r>
                        <a:rPr lang="en-US" altLang="ko-KR" sz="800" b="1" smtClean="0">
                          <a:solidFill>
                            <a:srgbClr val="00B0F0"/>
                          </a:solidFill>
                        </a:rPr>
                        <a:t>00</a:t>
                      </a:r>
                      <a:r>
                        <a:rPr lang="ko-KR" altLang="en-US" sz="800" b="1" smtClean="0">
                          <a:solidFill>
                            <a:srgbClr val="00B0F0"/>
                          </a:solidFill>
                        </a:rPr>
                        <a:t>개 이상일시</a:t>
                      </a:r>
                      <a:r>
                        <a:rPr lang="en-US" altLang="ko-KR" sz="800" b="1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B0F0"/>
                          </a:solidFill>
                        </a:rPr>
                        <a:t>스크롤바 발생</a:t>
                      </a:r>
                      <a:endParaRPr lang="en-US" altLang="ko-KR" sz="800" b="1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ko-KR" sz="800" b="1" smtClean="0">
                          <a:solidFill>
                            <a:srgbClr val="00B0F0"/>
                          </a:solidFill>
                        </a:rPr>
                        <a:t>-&gt;</a:t>
                      </a:r>
                      <a:r>
                        <a:rPr lang="en-US" altLang="ko-KR" sz="800" b="1" baseline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smtClean="0">
                          <a:solidFill>
                            <a:srgbClr val="00B0F0"/>
                          </a:solidFill>
                        </a:rPr>
                        <a:t>스크롤바 발생하는 기준 개수는</a:t>
                      </a:r>
                      <a:endParaRPr lang="en-US" altLang="ko-KR" sz="800" b="1" baseline="0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ko-KR" sz="800" b="1" baseline="0" smtClean="0">
                          <a:solidFill>
                            <a:srgbClr val="00B0F0"/>
                          </a:solidFill>
                        </a:rPr>
                        <a:t>GUI </a:t>
                      </a:r>
                      <a:r>
                        <a:rPr lang="ko-KR" altLang="en-US" sz="800" b="1" baseline="0" smtClean="0">
                          <a:solidFill>
                            <a:srgbClr val="00B0F0"/>
                          </a:solidFill>
                        </a:rPr>
                        <a:t>시안작업후 확정필요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</a:rPr>
                        <a:t>검색어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</a:rPr>
                        <a:t>입력후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 검색버튼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</a:rPr>
                        <a:t>클릭시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 해당 키워드가 포함되어 있는 호텔리스트 하단에 노출함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결과없을때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검색결과가 없습니다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메시지 노출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3" name="타원형 설명선 202"/>
          <p:cNvSpPr/>
          <p:nvPr/>
        </p:nvSpPr>
        <p:spPr bwMode="auto">
          <a:xfrm>
            <a:off x="3514469" y="1475200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4" name="타원형 설명선 203"/>
          <p:cNvSpPr/>
          <p:nvPr/>
        </p:nvSpPr>
        <p:spPr bwMode="auto">
          <a:xfrm>
            <a:off x="314933" y="3644877"/>
            <a:ext cx="198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4196" y="1207459"/>
            <a:ext cx="6849337" cy="512560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4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40" y="1295541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3692530" y="5886713"/>
            <a:ext cx="1080779" cy="249415"/>
            <a:chOff x="163430" y="5411353"/>
            <a:chExt cx="1080779" cy="24941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닫기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57231" y="5892680"/>
            <a:ext cx="1080779" cy="249415"/>
            <a:chOff x="163430" y="5411353"/>
            <a:chExt cx="1080779" cy="24941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  <p:cxnSp>
        <p:nvCxnSpPr>
          <p:cNvPr id="145" name="직선 연결선 144"/>
          <p:cNvCxnSpPr/>
          <p:nvPr/>
        </p:nvCxnSpPr>
        <p:spPr>
          <a:xfrm>
            <a:off x="6980403" y="3076412"/>
            <a:ext cx="9257" cy="1282231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형 설명선 36"/>
          <p:cNvSpPr/>
          <p:nvPr/>
        </p:nvSpPr>
        <p:spPr bwMode="auto">
          <a:xfrm>
            <a:off x="6727714" y="3076412"/>
            <a:ext cx="198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2620" y="215811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숙소명</a:t>
            </a:r>
            <a:r>
              <a:rPr lang="ko-KR" altLang="en-US" dirty="0" smtClean="0">
                <a:latin typeface="+mn-ea"/>
                <a:ea typeface="+mn-ea"/>
              </a:rPr>
              <a:t> 검색</a:t>
            </a:r>
          </a:p>
        </p:txBody>
      </p:sp>
      <p:cxnSp>
        <p:nvCxnSpPr>
          <p:cNvPr id="40" name="구부러진 연결선 39"/>
          <p:cNvCxnSpPr>
            <a:endCxn id="34" idx="3"/>
          </p:cNvCxnSpPr>
          <p:nvPr/>
        </p:nvCxnSpPr>
        <p:spPr>
          <a:xfrm rot="16200000" flipV="1">
            <a:off x="6506995" y="4447235"/>
            <a:ext cx="1639651" cy="632840"/>
          </a:xfrm>
          <a:prstGeom prst="curved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568381" y="5583480"/>
            <a:ext cx="4149718" cy="83152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라디오 또는 선택박스 없이 리스트 선택 후 확인 </a:t>
            </a:r>
            <a:r>
              <a:rPr lang="ko-KR" altLang="en-US" sz="900" b="1" dirty="0" err="1" smtClean="0"/>
              <a:t>선택시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배송지정보창에</a:t>
            </a:r>
            <a:r>
              <a:rPr lang="ko-KR" altLang="en-US" sz="900" b="1" dirty="0" smtClean="0"/>
              <a:t> 자동입력구조 </a:t>
            </a:r>
            <a:endParaRPr lang="en-US" altLang="ko-KR" sz="900" b="1" dirty="0" smtClean="0"/>
          </a:p>
          <a:p>
            <a:pPr algn="l"/>
            <a:r>
              <a:rPr lang="ko-KR" altLang="en-US" sz="900" b="1" dirty="0" err="1" smtClean="0"/>
              <a:t>이전배송지와</a:t>
            </a:r>
            <a:r>
              <a:rPr lang="ko-KR" altLang="en-US" sz="900" b="1" dirty="0" smtClean="0"/>
              <a:t> 선택 후 적용하는 구조가 다름 통일 여부 확인 필요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400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주문서작성 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/</a:t>
            </a:r>
            <a:r>
              <a:rPr lang="ko-KR" altLang="en-US" kern="0">
                <a:solidFill>
                  <a:prstClr val="black"/>
                </a:solidFill>
                <a:latin typeface="맑은 고딕" pitchFamily="50" charset="-127"/>
              </a:rPr>
              <a:t>결제</a:t>
            </a:r>
            <a:endParaRPr kumimoji="0" lang="ko-KR" altLang="en-US" sz="3200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O02-03-03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 진행 페이지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이전배송지 조회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5629"/>
              </p:ext>
            </p:extLst>
          </p:nvPr>
        </p:nvGraphicFramePr>
        <p:xfrm>
          <a:off x="7229237" y="579947"/>
          <a:ext cx="2640978" cy="28090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360"/>
                <a:gridCol w="2288618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이전주소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배송지 목록 페이지 이동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기존 배송정보 있는 경우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최근 </a:t>
                      </a:r>
                      <a:r>
                        <a:rPr lang="ko-KR" altLang="en-US" sz="800" dirty="0" err="1" smtClean="0"/>
                        <a:t>배송지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smtClean="0"/>
                        <a:t>개 노출 안내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최근 배송주소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최대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smtClean="0"/>
                        <a:t>개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smtClean="0"/>
                        <a:t>를 보여드립니다</a:t>
                      </a:r>
                      <a:r>
                        <a:rPr lang="en-US" altLang="ko-KR" sz="800" dirty="0" smtClean="0"/>
                        <a:t>.”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영문이름 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ko-KR" altLang="en-US" sz="800" baseline="0" smtClean="0"/>
                        <a:t>배송지명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smtClean="0"/>
                        <a:t>중문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smtClean="0"/>
                        <a:t>영문</a:t>
                      </a:r>
                      <a:r>
                        <a:rPr lang="en-US" altLang="ko-KR" sz="800" baseline="0" dirty="0" smtClean="0"/>
                        <a:t>)/ </a:t>
                      </a:r>
                      <a:r>
                        <a:rPr lang="ko-KR" altLang="en-US" sz="800" baseline="0" smtClean="0"/>
                        <a:t>전화번호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여권번호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dirty="0" smtClean="0"/>
                        <a:t>해당 정보 선택 버튼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해당 주소지 주소입력 창에 자동입력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주소 선택 시점에 선택했던  배송주소 과거 </a:t>
                      </a:r>
                      <a:r>
                        <a:rPr lang="ko-KR" altLang="en-US" sz="800" dirty="0" err="1" smtClean="0"/>
                        <a:t>배송지</a:t>
                      </a:r>
                      <a:r>
                        <a:rPr lang="ko-KR" altLang="en-US" sz="800" dirty="0" smtClean="0"/>
                        <a:t> 정보로 입력주문자 명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여권번호</a:t>
                      </a:r>
                      <a:r>
                        <a:rPr lang="en-US" altLang="ko-KR" sz="800" baseline="0" dirty="0" smtClean="0"/>
                        <a:t> /</a:t>
                      </a:r>
                      <a:r>
                        <a:rPr lang="ko-KR" altLang="en-US" sz="800" baseline="0" smtClean="0"/>
                        <a:t>전화번호 등이 자동 입력됨</a:t>
                      </a:r>
                      <a:endParaRPr lang="ko-KR" altLang="en-US" sz="80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5" name="직선 연결선 174"/>
          <p:cNvCxnSpPr/>
          <p:nvPr/>
        </p:nvCxnSpPr>
        <p:spPr>
          <a:xfrm flipV="1">
            <a:off x="2529990" y="1074304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타원형 설명선 96"/>
          <p:cNvSpPr/>
          <p:nvPr/>
        </p:nvSpPr>
        <p:spPr bwMode="auto">
          <a:xfrm>
            <a:off x="385402" y="13258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2" name="타원형 설명선 101"/>
          <p:cNvSpPr/>
          <p:nvPr/>
        </p:nvSpPr>
        <p:spPr bwMode="auto">
          <a:xfrm>
            <a:off x="368740" y="167486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148438" y="2672699"/>
            <a:ext cx="11352" cy="3423595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pSp>
        <p:nvGrpSpPr>
          <p:cNvPr id="105" name="그룹 104"/>
          <p:cNvGrpSpPr/>
          <p:nvPr/>
        </p:nvGrpSpPr>
        <p:grpSpPr>
          <a:xfrm>
            <a:off x="733088" y="2009659"/>
            <a:ext cx="5469282" cy="1205036"/>
            <a:chOff x="363107" y="5061839"/>
            <a:chExt cx="5469282" cy="1205036"/>
          </a:xfrm>
          <a:solidFill>
            <a:schemeClr val="bg1"/>
          </a:solidFill>
        </p:grpSpPr>
        <p:cxnSp>
          <p:nvCxnSpPr>
            <p:cNvPr id="126" name="직선 연결선 125"/>
            <p:cNvCxnSpPr/>
            <p:nvPr/>
          </p:nvCxnSpPr>
          <p:spPr>
            <a:xfrm>
              <a:off x="398294" y="5061839"/>
              <a:ext cx="5236387" cy="0"/>
            </a:xfrm>
            <a:prstGeom prst="line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33558" y="5223355"/>
              <a:ext cx="982961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KWON HYUK JIN</a:t>
              </a:r>
              <a:endParaRPr lang="ko-KR" altLang="en-US" sz="400" dirty="0">
                <a:latin typeface="+mn-ea"/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4680566" y="5216660"/>
              <a:ext cx="805969" cy="239390"/>
            </a:xfrm>
            <a:prstGeom prst="rect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4789151" y="5255017"/>
              <a:ext cx="580553" cy="1756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주소선</a:t>
              </a:r>
              <a:r>
                <a:rPr lang="ko-KR" altLang="en-US" sz="800" dirty="0">
                  <a:latin typeface="+mj-ea"/>
                  <a:ea typeface="+mj-ea"/>
                </a:rPr>
                <a:t>택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V="1">
              <a:off x="376858" y="5609958"/>
              <a:ext cx="5323726" cy="15178"/>
            </a:xfrm>
            <a:prstGeom prst="line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363107" y="6266875"/>
              <a:ext cx="5469282" cy="0"/>
            </a:xfrm>
            <a:prstGeom prst="line">
              <a:avLst/>
            </a:prstGeom>
            <a:grpFill/>
            <a:ln>
              <a:solidFill>
                <a:srgbClr val="B2B2B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53288" y="5809369"/>
              <a:ext cx="102436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smtClean="0">
                  <a:latin typeface="+mn-ea"/>
                  <a:ea typeface="+mn-ea"/>
                </a:rPr>
                <a:t>KWON HYUK JIN                 </a:t>
              </a:r>
              <a:endParaRPr lang="ko-KR" altLang="en-US" sz="400" dirty="0">
                <a:latin typeface="+mn-ea"/>
              </a:endParaRPr>
            </a:p>
          </p:txBody>
        </p:sp>
        <p:sp>
          <p:nvSpPr>
            <p:cNvPr id="154" name="Rectangle 2"/>
            <p:cNvSpPr>
              <a:spLocks noChangeArrowheads="1"/>
            </p:cNvSpPr>
            <p:nvPr/>
          </p:nvSpPr>
          <p:spPr bwMode="auto">
            <a:xfrm>
              <a:off x="4676444" y="5863340"/>
              <a:ext cx="805969" cy="239390"/>
            </a:xfrm>
            <a:prstGeom prst="rect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55" name="Rectangle 4"/>
            <p:cNvSpPr>
              <a:spLocks noChangeArrowheads="1"/>
            </p:cNvSpPr>
            <p:nvPr/>
          </p:nvSpPr>
          <p:spPr bwMode="auto">
            <a:xfrm>
              <a:off x="4789151" y="5904358"/>
              <a:ext cx="580553" cy="1756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 smtClean="0">
                  <a:latin typeface="+mj-ea"/>
                  <a:ea typeface="+mj-ea"/>
                </a:rPr>
                <a:t>주소선</a:t>
              </a:r>
              <a:r>
                <a:rPr lang="ko-KR" altLang="en-US" sz="800" dirty="0">
                  <a:latin typeface="+mj-ea"/>
                  <a:ea typeface="+mj-ea"/>
                </a:rPr>
                <a:t>택</a:t>
              </a:r>
              <a:endParaRPr lang="en-US" altLang="ko-KR" sz="800" dirty="0">
                <a:latin typeface="+mj-ea"/>
                <a:ea typeface="+mj-ea"/>
              </a:endParaRPr>
            </a:p>
          </p:txBody>
        </p:sp>
      </p:grpSp>
      <p:sp>
        <p:nvSpPr>
          <p:cNvPr id="159" name="타원형 설명선 158"/>
          <p:cNvSpPr/>
          <p:nvPr/>
        </p:nvSpPr>
        <p:spPr bwMode="auto">
          <a:xfrm>
            <a:off x="368740" y="20965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8401" y="2060978"/>
            <a:ext cx="187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+mj-ea"/>
              </a:rPr>
              <a:t>三井酒店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Hotel </a:t>
            </a:r>
            <a:r>
              <a:rPr lang="en-US" altLang="ko-KR" dirty="0" err="1">
                <a:latin typeface="+mj-ea"/>
              </a:rPr>
              <a:t>Samjung</a:t>
            </a:r>
            <a:endParaRPr lang="ko-KR" altLang="en-US"/>
          </a:p>
          <a:p>
            <a:pPr algn="l"/>
            <a:r>
              <a:rPr lang="en-US" altLang="ko-KR" dirty="0" smtClean="0">
                <a:latin typeface="+mn-lt"/>
                <a:ea typeface="+mn-ea"/>
              </a:rPr>
              <a:t>010-3561-2394</a:t>
            </a:r>
          </a:p>
          <a:p>
            <a:pPr algn="l"/>
            <a:r>
              <a:rPr lang="ko-KR" altLang="en-US" dirty="0" smtClean="0">
                <a:latin typeface="+mn-lt"/>
                <a:ea typeface="+mn-ea"/>
              </a:rPr>
              <a:t>여권번호 </a:t>
            </a:r>
            <a:r>
              <a:rPr lang="en-US" altLang="ko-KR" dirty="0">
                <a:latin typeface="+mn-lt"/>
                <a:ea typeface="+mn-ea"/>
              </a:rPr>
              <a:t>M1111111</a:t>
            </a:r>
            <a:endParaRPr lang="ko-KR" altLang="en-US" sz="400" dirty="0">
              <a:latin typeface="+mn-lt"/>
            </a:endParaRPr>
          </a:p>
        </p:txBody>
      </p:sp>
      <p:sp>
        <p:nvSpPr>
          <p:cNvPr id="164" name="타원형 설명선 163"/>
          <p:cNvSpPr/>
          <p:nvPr/>
        </p:nvSpPr>
        <p:spPr bwMode="auto">
          <a:xfrm>
            <a:off x="4816255" y="207356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196" y="1207459"/>
            <a:ext cx="6332871" cy="313594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4" descr="close, delete, remo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73" y="1317746"/>
            <a:ext cx="112920" cy="1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757567" y="2656211"/>
            <a:ext cx="187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+mj-ea"/>
              </a:rPr>
              <a:t>三井酒店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Hotel </a:t>
            </a:r>
            <a:r>
              <a:rPr lang="en-US" altLang="ko-KR" dirty="0" err="1">
                <a:latin typeface="+mj-ea"/>
              </a:rPr>
              <a:t>Samjung</a:t>
            </a:r>
            <a:endParaRPr lang="ko-KR" altLang="en-US"/>
          </a:p>
          <a:p>
            <a:pPr algn="l"/>
            <a:r>
              <a:rPr lang="en-US" altLang="ko-KR" dirty="0" smtClean="0">
                <a:latin typeface="+mn-lt"/>
                <a:ea typeface="+mn-ea"/>
              </a:rPr>
              <a:t>010-3561-2394</a:t>
            </a:r>
          </a:p>
          <a:p>
            <a:pPr algn="l"/>
            <a:r>
              <a:rPr lang="ko-KR" altLang="en-US" dirty="0" smtClean="0">
                <a:latin typeface="+mn-lt"/>
                <a:ea typeface="+mn-ea"/>
              </a:rPr>
              <a:t>여권번호 </a:t>
            </a:r>
            <a:r>
              <a:rPr lang="en-US" altLang="ko-KR" dirty="0">
                <a:latin typeface="+mn-lt"/>
                <a:ea typeface="+mn-ea"/>
              </a:rPr>
              <a:t>M1111111</a:t>
            </a:r>
            <a:endParaRPr lang="ko-KR" altLang="en-US" sz="400" dirty="0">
              <a:latin typeface="+mn-lt"/>
            </a:endParaRPr>
          </a:p>
        </p:txBody>
      </p:sp>
      <p:pic>
        <p:nvPicPr>
          <p:cNvPr id="35" name="Picture 2" descr="no, radiobutt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" y="27986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adiobutton, y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9" y="222635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291746" y="4800271"/>
            <a:ext cx="2701314" cy="83152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/>
              <a:t>라디오버튼 </a:t>
            </a:r>
            <a:r>
              <a:rPr lang="en-US" altLang="ko-KR" sz="900" b="1" dirty="0" smtClean="0"/>
              <a:t>/ </a:t>
            </a:r>
            <a:r>
              <a:rPr lang="ko-KR" altLang="en-US" sz="900" b="1" smtClean="0"/>
              <a:t>주소선택 </a:t>
            </a:r>
            <a:r>
              <a:rPr lang="ko-KR" altLang="en-US" sz="900" b="1" dirty="0" smtClean="0"/>
              <a:t>버튼 </a:t>
            </a:r>
            <a:r>
              <a:rPr lang="en-US" altLang="ko-KR" sz="900" b="1" dirty="0" smtClean="0"/>
              <a:t>: </a:t>
            </a:r>
            <a:r>
              <a:rPr lang="ko-KR" altLang="en-US" sz="900" b="1" smtClean="0"/>
              <a:t>기능중복 버튼임</a:t>
            </a:r>
            <a:endParaRPr lang="en-US" altLang="ko-KR" sz="900" b="1" dirty="0" smtClean="0"/>
          </a:p>
          <a:p>
            <a:pPr algn="l"/>
            <a:r>
              <a:rPr lang="ko-KR" altLang="en-US" sz="900" b="1" dirty="0" smtClean="0"/>
              <a:t>라디오버튼 유지 여부 확인 필요</a:t>
            </a:r>
            <a:endParaRPr lang="en-US" altLang="ko-KR" sz="900" b="1" dirty="0" smtClean="0"/>
          </a:p>
          <a:p>
            <a:pPr algn="l"/>
            <a:r>
              <a:rPr lang="ko-KR" altLang="en-US" sz="900" b="1" dirty="0" smtClean="0"/>
              <a:t>선택 후 확인 버튼 유지 여부 확인 필요</a:t>
            </a:r>
            <a:endParaRPr lang="ko-KR" altLang="en-US" sz="900" b="1" dirty="0"/>
          </a:p>
        </p:txBody>
      </p:sp>
      <p:cxnSp>
        <p:nvCxnSpPr>
          <p:cNvPr id="38" name="구부러진 연결선 37"/>
          <p:cNvCxnSpPr>
            <a:stCxn id="37" idx="0"/>
            <a:endCxn id="35" idx="2"/>
          </p:cNvCxnSpPr>
          <p:nvPr/>
        </p:nvCxnSpPr>
        <p:spPr>
          <a:xfrm rot="16200000" flipV="1">
            <a:off x="899628" y="3057496"/>
            <a:ext cx="1849196" cy="1636354"/>
          </a:xfrm>
          <a:prstGeom prst="curved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endCxn id="154" idx="2"/>
          </p:cNvCxnSpPr>
          <p:nvPr/>
        </p:nvCxnSpPr>
        <p:spPr>
          <a:xfrm flipV="1">
            <a:off x="2529990" y="3050550"/>
            <a:ext cx="2919420" cy="1292850"/>
          </a:xfrm>
          <a:prstGeom prst="curvedConnector2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69648" y="1377477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이전 </a:t>
            </a:r>
            <a:r>
              <a:rPr lang="ko-KR" altLang="en-US" sz="1050" b="1" dirty="0" err="1" smtClean="0">
                <a:latin typeface="+mn-ea"/>
                <a:ea typeface="+mn-ea"/>
              </a:rPr>
              <a:t>배송지</a:t>
            </a:r>
            <a:r>
              <a:rPr lang="ko-KR" altLang="en-US" sz="1050" b="1" dirty="0" smtClean="0">
                <a:latin typeface="+mn-ea"/>
                <a:ea typeface="+mn-ea"/>
              </a:rPr>
              <a:t> 선택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6608" y="1790034"/>
            <a:ext cx="204254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최근 배송주소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최대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smtClean="0">
                <a:latin typeface="+mn-ea"/>
                <a:ea typeface="+mn-ea"/>
              </a:rPr>
              <a:t>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smtClean="0">
                <a:latin typeface="+mn-ea"/>
                <a:ea typeface="+mn-ea"/>
              </a:rPr>
              <a:t>를 보여드립니다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317740" y="3505063"/>
            <a:ext cx="1080779" cy="249415"/>
            <a:chOff x="163430" y="5411353"/>
            <a:chExt cx="1080779" cy="24941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확인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459069" y="3503689"/>
            <a:ext cx="1080779" cy="249415"/>
            <a:chOff x="163430" y="5411353"/>
            <a:chExt cx="1080779" cy="249415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63430" y="5411353"/>
              <a:ext cx="1080779" cy="249415"/>
            </a:xfrm>
            <a:prstGeom prst="roundRect">
              <a:avLst>
                <a:gd name="adj" fmla="val 3416"/>
              </a:avLst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4183" y="543548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시설물관리시스템_front_130822_v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시설물관리시스템_front_130822_ver1</Template>
  <TotalTime>39021</TotalTime>
  <Words>22111</Words>
  <Application>Microsoft Office PowerPoint</Application>
  <PresentationFormat>A4 용지(210x297mm)</PresentationFormat>
  <Paragraphs>7732</Paragraphs>
  <Slides>140</Slides>
  <Notes>92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140</vt:i4>
      </vt:variant>
    </vt:vector>
  </HeadingPairs>
  <TitlesOfParts>
    <vt:vector size="155" baseType="lpstr">
      <vt:lpstr>굴림</vt:lpstr>
      <vt:lpstr>돋움</vt:lpstr>
      <vt:lpstr>맑은 고딕</vt:lpstr>
      <vt:lpstr>바탕</vt:lpstr>
      <vt:lpstr>Arial</vt:lpstr>
      <vt:lpstr>Calibri</vt:lpstr>
      <vt:lpstr>Trebuchet MS</vt:lpstr>
      <vt:lpstr>Verdana</vt:lpstr>
      <vt:lpstr>Wingdings</vt:lpstr>
      <vt:lpstr>시설물관리시스템_front_130822_ver1</vt:lpstr>
      <vt:lpstr>4_디자인 사용자 지정</vt:lpstr>
      <vt:lpstr>1_디자인 사용자 지정</vt:lpstr>
      <vt:lpstr>디자인 사용자 지정</vt:lpstr>
      <vt:lpstr>3_디자인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안재욱</dc:creator>
  <cp:lastModifiedBy>김윤희</cp:lastModifiedBy>
  <cp:revision>2035</cp:revision>
  <cp:lastPrinted>2015-05-11T02:32:42Z</cp:lastPrinted>
  <dcterms:created xsi:type="dcterms:W3CDTF">2013-09-02T04:48:14Z</dcterms:created>
  <dcterms:modified xsi:type="dcterms:W3CDTF">2015-05-26T13:04:43Z</dcterms:modified>
</cp:coreProperties>
</file>