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57" r:id="rId2"/>
    <p:sldMasterId id="2147483745" r:id="rId3"/>
    <p:sldMasterId id="2147483769" r:id="rId4"/>
  </p:sldMasterIdLst>
  <p:notesMasterIdLst>
    <p:notesMasterId r:id="rId17"/>
  </p:notesMasterIdLst>
  <p:handoutMasterIdLst>
    <p:handoutMasterId r:id="rId18"/>
  </p:handoutMasterIdLst>
  <p:sldIdLst>
    <p:sldId id="886" r:id="rId5"/>
    <p:sldId id="887" r:id="rId6"/>
    <p:sldId id="962" r:id="rId7"/>
    <p:sldId id="888" r:id="rId8"/>
    <p:sldId id="961" r:id="rId9"/>
    <p:sldId id="889" r:id="rId10"/>
    <p:sldId id="965" r:id="rId11"/>
    <p:sldId id="964" r:id="rId12"/>
    <p:sldId id="959" r:id="rId13"/>
    <p:sldId id="933" r:id="rId14"/>
    <p:sldId id="957" r:id="rId15"/>
    <p:sldId id="963" r:id="rId16"/>
  </p:sldIdLst>
  <p:sldSz cx="9906000" cy="6858000" type="A4"/>
  <p:notesSz cx="6735763" cy="98694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pos="4277" userDrawn="1">
          <p15:clr>
            <a:srgbClr val="A4A3A4"/>
          </p15:clr>
        </p15:guide>
        <p15:guide id="4" pos="1328" userDrawn="1">
          <p15:clr>
            <a:srgbClr val="A4A3A4"/>
          </p15:clr>
        </p15:guide>
        <p15:guide id="5" pos="1170" userDrawn="1">
          <p15:clr>
            <a:srgbClr val="A4A3A4"/>
          </p15:clr>
        </p15:guide>
        <p15:guide id="6" pos="3120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1706" userDrawn="1">
          <p15:clr>
            <a:srgbClr val="A4A3A4"/>
          </p15:clr>
        </p15:guide>
        <p15:guide id="10" orient="horz" pos="3680" userDrawn="1">
          <p15:clr>
            <a:srgbClr val="A4A3A4"/>
          </p15:clr>
        </p15:guide>
        <p15:guide id="11" orient="horz" pos="1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DCB"/>
    <a:srgbClr val="22BECC"/>
    <a:srgbClr val="D9D9D9"/>
    <a:srgbClr val="B2B2B2"/>
    <a:srgbClr val="FF5050"/>
    <a:srgbClr val="2CBCB3"/>
    <a:srgbClr val="E46C0A"/>
    <a:srgbClr val="C0C9D1"/>
    <a:srgbClr val="4F81B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476" autoAdjust="0"/>
  </p:normalViewPr>
  <p:slideViewPr>
    <p:cSldViewPr snapToGrid="0">
      <p:cViewPr varScale="1">
        <p:scale>
          <a:sx n="90" d="100"/>
          <a:sy n="90" d="100"/>
        </p:scale>
        <p:origin x="1128" y="72"/>
      </p:cViewPr>
      <p:guideLst>
        <p:guide orient="horz" pos="3475"/>
        <p:guide orient="horz" pos="1026"/>
        <p:guide pos="4277"/>
        <p:guide pos="1328"/>
        <p:guide pos="1170"/>
        <p:guide pos="3120"/>
        <p:guide orient="horz" pos="1162"/>
        <p:guide orient="horz" pos="1389"/>
        <p:guide orient="horz" pos="1706"/>
        <p:guide orient="horz" pos="3680"/>
        <p:guide orient="horz" pos="11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96" y="-9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120B-30C0-4FB1-AF15-8E0045F59183}" type="datetimeFigureOut">
              <a:rPr lang="ko-KR" altLang="en-US" smtClean="0"/>
              <a:pPr/>
              <a:t>2015-04-29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3F62-1D9D-42A6-8034-D00A4BAD89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26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7499-63B8-45FF-8F73-727D13AFF6A9}" type="datetimeFigureOut">
              <a:rPr lang="ko-KR" altLang="en-US" smtClean="0"/>
              <a:pPr/>
              <a:t>2015-04-29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00E0-2542-464B-9485-1AF7CE2936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78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5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0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5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84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4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8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4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F90E974-D354-48B1-9F57-2A69DF6D622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3EEFD8-59D2-42EB-896B-FFEC4AF33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69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90500" y="6579706"/>
            <a:ext cx="2311400" cy="150811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2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08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3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96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7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008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78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42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6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E500E31D-6B0C-4BF3-84F7-A897D7858846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69207E2-B4CB-4959-B08E-E21104FF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BD004D7-362B-4C95-AC2F-7E73ECD4DB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654" y="214290"/>
            <a:ext cx="9572692" cy="64294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개체 틀 16"/>
          <p:cNvSpPr>
            <a:spLocks noGrp="1"/>
          </p:cNvSpPr>
          <p:nvPr>
            <p:ph type="title"/>
          </p:nvPr>
        </p:nvSpPr>
        <p:spPr>
          <a:xfrm>
            <a:off x="559563" y="2285991"/>
            <a:ext cx="8786874" cy="785818"/>
          </a:xfrm>
          <a:prstGeom prst="rect">
            <a:avLst/>
          </a:prstGeom>
          <a:ln>
            <a:noFill/>
          </a:ln>
        </p:spPr>
        <p:txBody>
          <a:bodyPr vert="horz" lIns="18000" tIns="18000" rIns="18000" bIns="1800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7917677" y="3143248"/>
            <a:ext cx="1428760" cy="285751"/>
          </a:xfrm>
          <a:prstGeom prst="rect">
            <a:avLst/>
          </a:prstGeom>
        </p:spPr>
        <p:txBody>
          <a:bodyPr vert="horz" lIns="18000" tIns="18000" rIns="18000" bIns="18000" rtlCol="0" anchor="ctr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1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0131" y="5314725"/>
            <a:ext cx="6149692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회사소개    </a:t>
            </a:r>
            <a:r>
              <a:rPr lang="ko-KR" altLang="en-US" dirty="0" err="1" smtClean="0">
                <a:latin typeface="+mn-ea"/>
                <a:ea typeface="+mn-ea"/>
              </a:rPr>
              <a:t>ㅣ</a:t>
            </a:r>
            <a:r>
              <a:rPr lang="ko-KR" altLang="en-US" dirty="0" smtClean="0">
                <a:latin typeface="+mn-ea"/>
                <a:ea typeface="+mn-ea"/>
              </a:rPr>
              <a:t>      </a:t>
            </a:r>
            <a:r>
              <a:rPr lang="ko-KR" altLang="en-US" dirty="0" err="1" smtClean="0">
                <a:latin typeface="+mn-ea"/>
                <a:ea typeface="+mn-ea"/>
              </a:rPr>
              <a:t>협력사</a:t>
            </a:r>
            <a:r>
              <a:rPr lang="ko-KR" altLang="en-US" dirty="0" smtClean="0">
                <a:latin typeface="+mn-ea"/>
                <a:ea typeface="+mn-ea"/>
              </a:rPr>
              <a:t>    </a:t>
            </a:r>
            <a:r>
              <a:rPr lang="ko-KR" altLang="en-US" dirty="0" err="1" smtClean="0">
                <a:latin typeface="+mn-ea"/>
                <a:ea typeface="+mn-ea"/>
              </a:rPr>
              <a:t>ㅣ</a:t>
            </a:r>
            <a:r>
              <a:rPr lang="ko-KR" altLang="en-US" dirty="0" smtClean="0">
                <a:latin typeface="+mn-ea"/>
                <a:ea typeface="+mn-ea"/>
              </a:rPr>
              <a:t>     지도플랫폼</a:t>
            </a:r>
            <a:r>
              <a:rPr lang="ko-KR" altLang="en-US" baseline="0" dirty="0" smtClean="0">
                <a:latin typeface="+mn-ea"/>
                <a:ea typeface="+mn-ea"/>
              </a:rPr>
              <a:t>문의     </a:t>
            </a:r>
            <a:r>
              <a:rPr lang="en-US" altLang="ko-KR" dirty="0" smtClean="0">
                <a:latin typeface="+mn-ea"/>
                <a:ea typeface="+mn-ea"/>
              </a:rPr>
              <a:t>l    </a:t>
            </a:r>
            <a:r>
              <a:rPr lang="ko-KR" altLang="en-US" smtClean="0">
                <a:latin typeface="+mn-ea"/>
                <a:ea typeface="+mn-ea"/>
              </a:rPr>
              <a:t>이용약관 및 규칙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GS SHOP </a:t>
            </a:r>
            <a:r>
              <a:rPr lang="en-US" altLang="ko-KR" sz="700" dirty="0"/>
              <a:t>(</a:t>
            </a:r>
            <a:r>
              <a:rPr lang="ko-KR" altLang="en-US" sz="700"/>
              <a:t>주</a:t>
            </a:r>
            <a:r>
              <a:rPr lang="en-US" altLang="ko-KR" sz="700" dirty="0"/>
              <a:t>) </a:t>
            </a:r>
            <a:r>
              <a:rPr lang="ko-KR" altLang="en-US" sz="700"/>
              <a:t>지에스홈쇼핑 대표이사 허태수 </a:t>
            </a:r>
            <a:r>
              <a:rPr lang="en-US" altLang="ko-KR" sz="700" dirty="0"/>
              <a:t>/ </a:t>
            </a:r>
            <a:r>
              <a:rPr lang="ko-KR" altLang="en-US" sz="700"/>
              <a:t>서울시 영등포구 선유로 </a:t>
            </a:r>
            <a:r>
              <a:rPr lang="en-US" altLang="ko-KR" sz="700" dirty="0"/>
              <a:t>75 GS</a:t>
            </a:r>
            <a:r>
              <a:rPr lang="ko-KR" altLang="en-US" sz="700"/>
              <a:t>강서타워 호스팅제공자 </a:t>
            </a:r>
            <a:r>
              <a:rPr lang="en-US" altLang="ko-KR" sz="700" dirty="0"/>
              <a:t>(</a:t>
            </a:r>
            <a:r>
              <a:rPr lang="ko-KR" altLang="en-US" sz="700"/>
              <a:t>주</a:t>
            </a:r>
            <a:r>
              <a:rPr lang="en-US" altLang="ko-KR" sz="700" dirty="0"/>
              <a:t>) </a:t>
            </a:r>
            <a:r>
              <a:rPr lang="ko-KR" altLang="en-US" sz="700"/>
              <a:t>지에스홈쇼핑</a:t>
            </a:r>
            <a:br>
              <a:rPr lang="ko-KR" altLang="en-US" sz="700"/>
            </a:br>
            <a:r>
              <a:rPr lang="ko-KR" altLang="en-US" sz="700"/>
              <a:t>사업자등록번호 </a:t>
            </a:r>
            <a:r>
              <a:rPr lang="en-US" altLang="ko-KR" sz="700" dirty="0"/>
              <a:t>: 117-81-13253 / </a:t>
            </a:r>
            <a:r>
              <a:rPr lang="ko-KR" altLang="en-US" sz="700"/>
              <a:t>통신판매업 신고번호 </a:t>
            </a:r>
            <a:r>
              <a:rPr lang="en-US" altLang="ko-KR" sz="700" dirty="0"/>
              <a:t>: </a:t>
            </a:r>
            <a:r>
              <a:rPr lang="ko-KR" altLang="en-US" sz="700"/>
              <a:t>영등포구청 제 </a:t>
            </a:r>
            <a:r>
              <a:rPr lang="en-US" altLang="ko-KR" sz="700" dirty="0"/>
              <a:t>2002-00068 </a:t>
            </a:r>
            <a:r>
              <a:rPr lang="ko-KR" altLang="en-US" sz="700"/>
              <a:t>사업자정보확인</a:t>
            </a:r>
            <a:br>
              <a:rPr lang="ko-KR" altLang="en-US" sz="700"/>
            </a:br>
            <a:r>
              <a:rPr lang="ko-KR" altLang="en-US" sz="700"/>
              <a:t>문의전화 </a:t>
            </a:r>
            <a:r>
              <a:rPr lang="en-US" altLang="ko-KR" sz="700" dirty="0"/>
              <a:t>: 1899-4500 / 02-2007-4545 </a:t>
            </a:r>
            <a:r>
              <a:rPr lang="ko-KR" altLang="en-US" sz="700"/>
              <a:t>팩스 </a:t>
            </a:r>
            <a:r>
              <a:rPr lang="en-US" altLang="ko-KR" sz="700" dirty="0"/>
              <a:t>: 02-393-6093 / </a:t>
            </a:r>
            <a:r>
              <a:rPr lang="ko-KR" altLang="en-US" sz="700"/>
              <a:t>이메일문의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gsshop@gsshop.com</a:t>
            </a:r>
          </a:p>
          <a:p>
            <a:r>
              <a:rPr lang="en-US" altLang="ko-KR" sz="700" dirty="0" smtClean="0"/>
              <a:t>Copyright(C</a:t>
            </a:r>
            <a:r>
              <a:rPr lang="en-US" altLang="ko-KR" sz="700" dirty="0"/>
              <a:t>) 1998-2015 GS </a:t>
            </a:r>
            <a:r>
              <a:rPr lang="en-US" altLang="ko-KR" sz="700" dirty="0" smtClean="0"/>
              <a:t>HOMESHOPPING.</a:t>
            </a:r>
            <a:r>
              <a:rPr lang="ko-KR" altLang="en-US" sz="700" smtClean="0"/>
              <a:t> </a:t>
            </a:r>
            <a:r>
              <a:rPr lang="en-US" altLang="ko-KR" sz="700" dirty="0"/>
              <a:t>All Rights Reserved. Contact Webmaster for more information</a:t>
            </a:r>
            <a:r>
              <a:rPr lang="en-US" altLang="ko-KR" sz="700" dirty="0" smtClean="0"/>
              <a:t>.</a:t>
            </a:r>
            <a:endParaRPr lang="en-US" altLang="ko-KR" sz="700" dirty="0" smtClean="0">
              <a:latin typeface="+mn-ea"/>
              <a:ea typeface="+mn-ea"/>
            </a:endParaRPr>
          </a:p>
          <a:p>
            <a:endParaRPr lang="en-US" altLang="ko-KR" sz="600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96411" y="5206767"/>
            <a:ext cx="6697133" cy="0"/>
          </a:xfrm>
          <a:prstGeom prst="line">
            <a:avLst/>
          </a:prstGeom>
          <a:ln>
            <a:solidFill>
              <a:srgbClr val="C0C9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5216" y="794183"/>
            <a:ext cx="7090031" cy="3171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개체 틀 7"/>
          <p:cNvSpPr txBox="1">
            <a:spLocks/>
          </p:cNvSpPr>
          <p:nvPr/>
        </p:nvSpPr>
        <p:spPr>
          <a:xfrm>
            <a:off x="9260620" y="6585318"/>
            <a:ext cx="40728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kumimoji="0" lang="en-US" altLang="ko-KR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맑은 고딕"/>
                <a:ea typeface="맑은 고딕"/>
              </a:rPr>
              <a:t>Page.</a:t>
            </a:r>
            <a:endParaRPr kumimoji="0" lang="ko-KR" altLang="en-US" b="0" dirty="0" smtClean="0">
              <a:solidFill>
                <a:prstClr val="black">
                  <a:lumMod val="75000"/>
                  <a:lumOff val="25000"/>
                </a:prst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724" y="8589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BI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1539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일정만들기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15174" y="85227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자동일정추천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24238" y="8522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여행공략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927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트렌디한국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210275" y="852274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쿠폰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smtClean="0">
                <a:latin typeface="+mn-ea"/>
                <a:ea typeface="+mn-ea"/>
              </a:rPr>
              <a:t>티켓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4828" y="85398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 smtClean="0">
                <a:latin typeface="+mn-ea"/>
                <a:ea typeface="+mn-ea"/>
              </a:rPr>
              <a:t>로그인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765660" y="852508"/>
            <a:ext cx="1355176" cy="211667"/>
            <a:chOff x="4064499" y="2336800"/>
            <a:chExt cx="1652694" cy="23706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064499" y="2336800"/>
              <a:ext cx="1652694" cy="237067"/>
            </a:xfrm>
            <a:prstGeom prst="round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Picture 3" descr="D:\sun\sh\1. App\2.0\리뉴얼시안\tourplanb_renewal_final\tourplanb_renewal_map\images_141222\btn_top_search.png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</a:blip>
            <a:srcRect/>
            <a:stretch>
              <a:fillRect/>
            </a:stretch>
          </p:blipFill>
          <p:spPr bwMode="auto">
            <a:xfrm>
              <a:off x="5511049" y="2365021"/>
              <a:ext cx="180623" cy="18062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77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95216" y="794183"/>
            <a:ext cx="7090031" cy="3171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95217" y="785794"/>
            <a:ext cx="7090032" cy="564360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075011" y="571480"/>
            <a:ext cx="6110237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제목 개체 틀 7"/>
          <p:cNvSpPr txBox="1">
            <a:spLocks/>
          </p:cNvSpPr>
          <p:nvPr userDrawn="1"/>
        </p:nvSpPr>
        <p:spPr>
          <a:xfrm>
            <a:off x="9260620" y="6585318"/>
            <a:ext cx="40728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kumimoji="0" lang="en-US" altLang="ko-KR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맑은 고딕"/>
                <a:ea typeface="맑은 고딕"/>
              </a:rPr>
              <a:t>Page.</a:t>
            </a:r>
            <a:endParaRPr kumimoji="0" lang="ko-KR" altLang="en-US" b="0" dirty="0" smtClean="0">
              <a:solidFill>
                <a:prstClr val="black">
                  <a:lumMod val="75000"/>
                  <a:lumOff val="25000"/>
                </a:prstClr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4550" y="6568744"/>
            <a:ext cx="2246234" cy="150811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95216" y="571480"/>
            <a:ext cx="104136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95216" y="6500834"/>
            <a:ext cx="9715568" cy="285752"/>
          </a:xfrm>
          <a:prstGeom prst="roundRect">
            <a:avLst>
              <a:gd name="adj" fmla="val 24974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32724" y="85891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BI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766982" y="85891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항공예약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21539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일정만들기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415174" y="85227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자동일정추천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1924238" y="8522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여행공략</a:t>
            </a:r>
            <a:endParaRPr lang="ko-KR" altLang="en-US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2519273" y="852274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트렌디한국</a:t>
            </a:r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3165604" y="8522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숙소예약</a:t>
            </a:r>
            <a:endParaRPr lang="ko-KR" altLang="en-US" dirty="0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5765660" y="852508"/>
            <a:ext cx="1355176" cy="211667"/>
            <a:chOff x="4064499" y="2336800"/>
            <a:chExt cx="1652694" cy="23706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064499" y="2336800"/>
              <a:ext cx="1652694" cy="237067"/>
            </a:xfrm>
            <a:prstGeom prst="roundRect">
              <a:avLst/>
            </a:prstGeom>
            <a:noFill/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3" descr="D:\sun\sh\1. App\2.0\리뉴얼시안\tourplanb_renewal_final\tourplanb_renewal_map\images_141222\btn_top_search.png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</a:blip>
            <a:srcRect/>
            <a:stretch>
              <a:fillRect/>
            </a:stretch>
          </p:blipFill>
          <p:spPr bwMode="auto">
            <a:xfrm>
              <a:off x="5511049" y="2365021"/>
              <a:ext cx="180623" cy="180623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 userDrawn="1"/>
        </p:nvSpPr>
        <p:spPr>
          <a:xfrm>
            <a:off x="5029788" y="866261"/>
            <a:ext cx="702145" cy="2259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사용자</a:t>
            </a:r>
            <a:r>
              <a:rPr lang="en-US" altLang="ko-KR" b="1" dirty="0" smtClean="0">
                <a:solidFill>
                  <a:srgbClr val="002060"/>
                </a:solidFill>
              </a:rPr>
              <a:t>ID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5029788" y="1075265"/>
            <a:ext cx="712655" cy="846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타원 8"/>
          <p:cNvSpPr/>
          <p:nvPr userDrawn="1"/>
        </p:nvSpPr>
        <p:spPr>
          <a:xfrm>
            <a:off x="4884079" y="839062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A3B835-7631-4ACA-BD6A-331CB348CEE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79872" y="2836333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  <a:ea typeface="+mn-ea"/>
              </a:rPr>
              <a:t>로그인 </a:t>
            </a:r>
            <a:r>
              <a:rPr lang="en-US" altLang="ko-KR" sz="2800" b="1" dirty="0" smtClean="0">
                <a:latin typeface="+mn-ea"/>
                <a:ea typeface="+mn-ea"/>
              </a:rPr>
              <a:t>/ </a:t>
            </a:r>
            <a:r>
              <a:rPr lang="ko-KR" altLang="en-US" sz="2800" b="1" smtClean="0">
                <a:latin typeface="+mn-ea"/>
                <a:ea typeface="+mn-ea"/>
              </a:rPr>
              <a:t>회원가입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lang="en-US" altLang="ko-KR" sz="2800" b="1" dirty="0" smtClean="0">
                <a:latin typeface="+mn-ea"/>
                <a:ea typeface="+mn-ea"/>
              </a:rPr>
              <a:t>ogin)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2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찾기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7534"/>
              </p:ext>
            </p:extLst>
          </p:nvPr>
        </p:nvGraphicFramePr>
        <p:xfrm>
          <a:off x="7264401" y="571477"/>
          <a:ext cx="2571367" cy="1528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비밀번호 찾기 선택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비밀번호 찾기 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기입 메일로 임시 패스워드 발송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사용자 정보 수정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비밀번호 변경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L04-01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password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찾기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5044" y="2567970"/>
            <a:ext cx="3395133" cy="2242075"/>
            <a:chOff x="221909" y="3808188"/>
            <a:chExt cx="3395133" cy="2242075"/>
          </a:xfrm>
        </p:grpSpPr>
        <p:grpSp>
          <p:nvGrpSpPr>
            <p:cNvPr id="88" name="그룹 87"/>
            <p:cNvGrpSpPr/>
            <p:nvPr/>
          </p:nvGrpSpPr>
          <p:grpSpPr>
            <a:xfrm>
              <a:off x="221909" y="3808188"/>
              <a:ext cx="3395133" cy="2242075"/>
              <a:chOff x="567265" y="1502830"/>
              <a:chExt cx="3395133" cy="2242075"/>
            </a:xfrm>
          </p:grpSpPr>
          <p:sp>
            <p:nvSpPr>
              <p:cNvPr id="91" name="Rectangle 2"/>
              <p:cNvSpPr>
                <a:spLocks noChangeArrowheads="1"/>
              </p:cNvSpPr>
              <p:nvPr/>
            </p:nvSpPr>
            <p:spPr bwMode="auto">
              <a:xfrm>
                <a:off x="567265" y="1502830"/>
                <a:ext cx="3395133" cy="2242075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84383" y="1755712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50" b="1" dirty="0" smtClean="0">
                    <a:latin typeface="+mn-ea"/>
                    <a:ea typeface="+mn-ea"/>
                  </a:rPr>
                  <a:t>Password </a:t>
                </a:r>
                <a:r>
                  <a:rPr lang="ko-KR" altLang="en-US" sz="1050" b="1" smtClean="0">
                    <a:latin typeface="+mn-ea"/>
                    <a:ea typeface="+mn-ea"/>
                  </a:rPr>
                  <a:t>찾기</a:t>
                </a:r>
                <a:r>
                  <a:rPr lang="en-US" altLang="ko-KR" sz="1050" b="1" dirty="0" smtClean="0">
                    <a:latin typeface="+mn-ea"/>
                    <a:ea typeface="+mn-ea"/>
                  </a:rPr>
                  <a:t> </a:t>
                </a:r>
              </a:p>
            </p:txBody>
          </p:sp>
          <p:pic>
            <p:nvPicPr>
              <p:cNvPr id="93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884" y="1614618"/>
                <a:ext cx="166915" cy="14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4" name="그룹 93"/>
              <p:cNvGrpSpPr/>
              <p:nvPr/>
            </p:nvGrpSpPr>
            <p:grpSpPr>
              <a:xfrm>
                <a:off x="1510339" y="3223552"/>
                <a:ext cx="1665274" cy="466578"/>
                <a:chOff x="2337513" y="5591885"/>
                <a:chExt cx="936304" cy="397804"/>
              </a:xfrm>
            </p:grpSpPr>
            <p:sp>
              <p:nvSpPr>
                <p:cNvPr id="97" name="Rectangle 2"/>
                <p:cNvSpPr>
                  <a:spLocks noChangeArrowheads="1"/>
                </p:cNvSpPr>
                <p:nvPr/>
              </p:nvSpPr>
              <p:spPr bwMode="auto">
                <a:xfrm>
                  <a:off x="2337513" y="5591885"/>
                  <a:ext cx="936304" cy="397804"/>
                </a:xfrm>
                <a:prstGeom prst="roundRect">
                  <a:avLst>
                    <a:gd name="adj" fmla="val 9341"/>
                  </a:avLst>
                </a:prstGeom>
                <a:solidFill>
                  <a:srgbClr val="22BECC"/>
                </a:solidFill>
                <a:ln w="9525" algn="ctr">
                  <a:noFill/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350793" y="5678254"/>
                  <a:ext cx="900571" cy="20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임시 비밀번호 발급 받기</a:t>
                  </a:r>
                </a:p>
              </p:txBody>
            </p:sp>
          </p:grpSp>
          <p:sp>
            <p:nvSpPr>
              <p:cNvPr id="96" name="타원형 설명선 95"/>
              <p:cNvSpPr/>
              <p:nvPr/>
            </p:nvSpPr>
            <p:spPr bwMode="auto">
              <a:xfrm>
                <a:off x="636002" y="1587261"/>
                <a:ext cx="180000" cy="180000"/>
              </a:xfrm>
              <a:prstGeom prst="wedgeEllipseCallout">
                <a:avLst>
                  <a:gd name="adj1" fmla="val 60639"/>
                  <a:gd name="adj2" fmla="val 72085"/>
                </a:avLst>
              </a:prstGeom>
              <a:solidFill>
                <a:srgbClr val="FF0000"/>
              </a:solidFill>
              <a:ln w="635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b="1" kern="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9" name="Rectangle 2"/>
            <p:cNvSpPr>
              <a:spLocks noChangeArrowheads="1"/>
            </p:cNvSpPr>
            <p:nvPr/>
          </p:nvSpPr>
          <p:spPr bwMode="auto">
            <a:xfrm>
              <a:off x="1089565" y="4993100"/>
              <a:ext cx="2157893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00" name="Picture 2" descr="email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86" y="5083651"/>
              <a:ext cx="257122" cy="211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1158928" y="5091861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2" name="Rectangle 2"/>
            <p:cNvSpPr>
              <a:spLocks noChangeArrowheads="1"/>
            </p:cNvSpPr>
            <p:nvPr/>
          </p:nvSpPr>
          <p:spPr bwMode="auto">
            <a:xfrm>
              <a:off x="594519" y="5002084"/>
              <a:ext cx="422649" cy="376148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9101" y="4352631"/>
              <a:ext cx="3002745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회원가입 시 입력한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sz="1000" dirty="0" smtClean="0">
                  <a:latin typeface="+mn-ea"/>
                  <a:ea typeface="+mn-ea"/>
                </a:rPr>
                <a:t> 주소를 입력해주세요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  <a:ea typeface="+mn-ea"/>
                </a:rPr>
                <a:t>임시비밀번호를 발송해드립니다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3977278" y="1987008"/>
            <a:ext cx="2907237" cy="3353195"/>
            <a:chOff x="3924098" y="2302538"/>
            <a:chExt cx="2907237" cy="3353195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24098" y="2302538"/>
              <a:ext cx="2907237" cy="3353195"/>
              <a:chOff x="692798" y="1502830"/>
              <a:chExt cx="3079414" cy="3928999"/>
            </a:xfrm>
          </p:grpSpPr>
          <p:sp>
            <p:nvSpPr>
              <p:cNvPr id="173" name="Rectangle 2"/>
              <p:cNvSpPr>
                <a:spLocks noChangeArrowheads="1"/>
              </p:cNvSpPr>
              <p:nvPr/>
            </p:nvSpPr>
            <p:spPr bwMode="auto">
              <a:xfrm>
                <a:off x="692798" y="1502830"/>
                <a:ext cx="3079414" cy="3928999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673381" y="1641364"/>
                <a:ext cx="14302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050" b="1" dirty="0" smtClean="0">
                    <a:latin typeface="+mn-ea"/>
                    <a:ea typeface="+mn-ea"/>
                  </a:rPr>
                  <a:t>Password </a:t>
                </a:r>
                <a:r>
                  <a:rPr lang="ko-KR" altLang="en-US" sz="1050" b="1" smtClean="0">
                    <a:latin typeface="+mn-ea"/>
                    <a:ea typeface="+mn-ea"/>
                  </a:rPr>
                  <a:t>변경하기</a:t>
                </a:r>
                <a:r>
                  <a:rPr lang="en-US" altLang="ko-KR" sz="1050" b="1" dirty="0" smtClean="0">
                    <a:latin typeface="+mn-ea"/>
                    <a:ea typeface="+mn-ea"/>
                  </a:rPr>
                  <a:t> </a:t>
                </a:r>
              </a:p>
            </p:txBody>
          </p:sp>
          <p:pic>
            <p:nvPicPr>
              <p:cNvPr id="175" name="Picture 24" descr="close, delete, remov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3550" y="1574581"/>
                <a:ext cx="166916" cy="14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6" name="그룹 175"/>
              <p:cNvGrpSpPr/>
              <p:nvPr/>
            </p:nvGrpSpPr>
            <p:grpSpPr>
              <a:xfrm>
                <a:off x="1570145" y="4696706"/>
                <a:ext cx="1665274" cy="466578"/>
                <a:chOff x="2371139" y="6847895"/>
                <a:chExt cx="936304" cy="397804"/>
              </a:xfrm>
            </p:grpSpPr>
            <p:sp>
              <p:nvSpPr>
                <p:cNvPr id="177" name="Rectangle 2"/>
                <p:cNvSpPr>
                  <a:spLocks noChangeArrowheads="1"/>
                </p:cNvSpPr>
                <p:nvPr/>
              </p:nvSpPr>
              <p:spPr bwMode="auto">
                <a:xfrm>
                  <a:off x="2371139" y="6847895"/>
                  <a:ext cx="936304" cy="397804"/>
                </a:xfrm>
                <a:prstGeom prst="roundRect">
                  <a:avLst>
                    <a:gd name="adj" fmla="val 9341"/>
                  </a:avLst>
                </a:prstGeom>
                <a:solidFill>
                  <a:srgbClr val="22BECC"/>
                </a:solidFill>
                <a:ln w="9525" algn="ctr">
                  <a:noFill/>
                  <a:miter lim="800000"/>
                  <a:headEnd type="none" w="sm" len="sm"/>
                  <a:tailEnd/>
                </a:ln>
                <a:extLst/>
              </p:spPr>
              <p:txBody>
                <a:bodyPr wrap="none" lIns="90000" tIns="46800" rIns="90000" bIns="46800" anchor="ctr"/>
                <a:lstStyle>
                  <a:lvl1pPr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algn="l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638585" y="6934264"/>
                  <a:ext cx="392242" cy="20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저장하기</a:t>
                  </a:r>
                </a:p>
              </p:txBody>
            </p:sp>
          </p:grpSp>
        </p:grpSp>
        <p:sp>
          <p:nvSpPr>
            <p:cNvPr id="158" name="TextBox 157"/>
            <p:cNvSpPr txBox="1"/>
            <p:nvPr/>
          </p:nvSpPr>
          <p:spPr>
            <a:xfrm>
              <a:off x="4096923" y="3665643"/>
              <a:ext cx="1906291" cy="310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변경할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59" name="Rectangle 2"/>
            <p:cNvSpPr>
              <a:spLocks noChangeArrowheads="1"/>
            </p:cNvSpPr>
            <p:nvPr/>
          </p:nvSpPr>
          <p:spPr bwMode="auto">
            <a:xfrm>
              <a:off x="4644111" y="4050021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60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548" y="4124477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Rectangle 2"/>
            <p:cNvSpPr>
              <a:spLocks noChangeArrowheads="1"/>
            </p:cNvSpPr>
            <p:nvPr/>
          </p:nvSpPr>
          <p:spPr bwMode="auto">
            <a:xfrm>
              <a:off x="4644110" y="4447072"/>
              <a:ext cx="2041961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62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643" y="4521529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651334" y="4114792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72520" y="4511130"/>
              <a:ext cx="865954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확인</a:t>
              </a: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5" name="Rectangle 2"/>
            <p:cNvSpPr>
              <a:spLocks noChangeArrowheads="1"/>
            </p:cNvSpPr>
            <p:nvPr/>
          </p:nvSpPr>
          <p:spPr bwMode="auto">
            <a:xfrm>
              <a:off x="4176745" y="4059681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66" name="Rectangle 2"/>
            <p:cNvSpPr>
              <a:spLocks noChangeArrowheads="1"/>
            </p:cNvSpPr>
            <p:nvPr/>
          </p:nvSpPr>
          <p:spPr bwMode="auto">
            <a:xfrm>
              <a:off x="4184193" y="4449548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67" name="타원형 설명선 166"/>
            <p:cNvSpPr/>
            <p:nvPr/>
          </p:nvSpPr>
          <p:spPr bwMode="auto">
            <a:xfrm>
              <a:off x="4019449" y="2358998"/>
              <a:ext cx="180000" cy="180000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094717" y="2790782"/>
              <a:ext cx="179087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기존 비밀번호를 입력해주세요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69" name="Rectangle 2"/>
            <p:cNvSpPr>
              <a:spLocks noChangeArrowheads="1"/>
            </p:cNvSpPr>
            <p:nvPr/>
          </p:nvSpPr>
          <p:spPr bwMode="auto">
            <a:xfrm>
              <a:off x="4636888" y="3174076"/>
              <a:ext cx="2036864" cy="32349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170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325" y="3248532"/>
              <a:ext cx="267844" cy="19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TextBox 170"/>
            <p:cNvSpPr txBox="1"/>
            <p:nvPr/>
          </p:nvSpPr>
          <p:spPr>
            <a:xfrm>
              <a:off x="4644111" y="3238847"/>
              <a:ext cx="1180735" cy="197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비밀번호 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(6-16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자리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4169522" y="3183736"/>
              <a:ext cx="391570" cy="321023"/>
            </a:xfrm>
            <a:prstGeom prst="roundRect">
              <a:avLst>
                <a:gd name="adj" fmla="val 9341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412566" y="6390216"/>
            <a:ext cx="2311400" cy="365125"/>
          </a:xfr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11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3191"/>
              </p:ext>
            </p:extLst>
          </p:nvPr>
        </p:nvGraphicFramePr>
        <p:xfrm>
          <a:off x="272481" y="1204920"/>
          <a:ext cx="9328719" cy="519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9"/>
                <a:gridCol w="3414356"/>
                <a:gridCol w="1106542"/>
                <a:gridCol w="3745712"/>
              </a:tblGrid>
              <a:tr h="331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6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하지 않고 회원가입버튼 클릭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중복체크를 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주소를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중복메일 주소 입력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메일 계정입니다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75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창에 입력된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정상적이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이메일의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형태가 아닐 경우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혹은 영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이외의 문자일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올바른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주소를 입력 해주십시오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특수문자 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이름에 특수문자는 사용하실 수 없습니다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800" dirty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이름을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이미 사용중인 닉네임입니다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가능한 닉네임입니다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중복체크 하지 않고 회원가입버튼 클릭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중복체크를 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닉네임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이미 사용중인 닉네임입니다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0945" y="670908"/>
            <a:ext cx="33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입력란 하단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벨리데이션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문구는 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실시간 노출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2. Alert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메시지는 동의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회원가입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중복체크 메시지는 중복체크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정보입력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412566" y="6390216"/>
            <a:ext cx="2311400" cy="365125"/>
          </a:xfr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12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36567"/>
              </p:ext>
            </p:extLst>
          </p:nvPr>
        </p:nvGraphicFramePr>
        <p:xfrm>
          <a:off x="255548" y="1213387"/>
          <a:ext cx="93795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/>
                <a:gridCol w="3432949"/>
                <a:gridCol w="1112568"/>
                <a:gridCol w="3766110"/>
              </a:tblGrid>
              <a:tr h="141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14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비밀번호를 입력해 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회원가입 버튼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클릭시체크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 초과경우로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입력할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6~16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자의 영문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조합으로 만드세요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동일한 문자나 숫자를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 입력했을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동일한 문자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자리는 사용하실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연속된 문자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 입력했을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연속된 문자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 이상은 사용하실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공백을 입력했을 경우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공백은 입력하실 수 없습니다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아이디와 동일한 비밀번호 사용시 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아이디와 동일한 비밀번호는 사용할 수 없습니다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1142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재입력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번호란에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입력한 내용과 다를 경우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입력란 하단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재입력을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기존 비밀번호확인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(6-16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신규 비밀번호 입력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(6-16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신규 비밀번호 재확인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 확인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40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비밀번호변경 실패 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변경을 실패했습니다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다시 변경해주세요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미입력시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주소를 잘못 입력한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올바른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이메일 주소를 입력 해주십시오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잘못된 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확인해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없는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입력하신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등록된 계정이 없습니다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메일 보내기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실패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발송에 실패 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메일 보내기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승인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임시 비밀번호가 발송 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후 비밀번호를 바꿔주세요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약관미동의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약관 미동의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회원가입 진행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이용약관에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후 회원가입이 가능합니다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348" y="611187"/>
            <a:ext cx="33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입력란 하단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벨리데이션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문구는 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실시간 노출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2. Alert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메시지는 동의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회원가입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중복체크 메시지는 중복체크 버튼 </a:t>
            </a:r>
            <a:r>
              <a:rPr lang="ko-KR" altLang="en-US" err="1" smtClean="0">
                <a:solidFill>
                  <a:srgbClr val="FF0000"/>
                </a:solidFill>
                <a:latin typeface="+mn-ea"/>
                <a:ea typeface="+mn-ea"/>
              </a:rPr>
              <a:t>클릭시</a:t>
            </a:r>
            <a:r>
              <a:rPr lang="ko-KR" altLang="en-US" smtClean="0">
                <a:solidFill>
                  <a:srgbClr val="FF0000"/>
                </a:solidFill>
                <a:latin typeface="+mn-ea"/>
                <a:ea typeface="+mn-ea"/>
              </a:rPr>
              <a:t> 노출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정보입력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2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81053"/>
              </p:ext>
            </p:extLst>
          </p:nvPr>
        </p:nvGraphicFramePr>
        <p:xfrm>
          <a:off x="7258878" y="138721"/>
          <a:ext cx="2571367" cy="6272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/>
                        <a:t>이메일주소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(ID)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비밀번호 입력 </a:t>
                      </a:r>
                      <a:r>
                        <a:rPr lang="en-US" altLang="ko-KR" sz="800" dirty="0" smtClean="0"/>
                        <a:t>(6~16</a:t>
                      </a:r>
                      <a:r>
                        <a:rPr lang="ko-KR" altLang="en-US" sz="800" dirty="0" smtClean="0"/>
                        <a:t>자리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로그인 버튼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정상 로그인 후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팝업창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자동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close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및 해당 페이지에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remain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어긋난 경우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상황별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alert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문구 노출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다음 페이지참고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자동 로그인 설정 </a:t>
                      </a:r>
                      <a:r>
                        <a:rPr lang="en-US" altLang="ko-KR" sz="800" dirty="0" smtClean="0"/>
                        <a:t>// default check.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비밀번호 찾기 이동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중 </a:t>
                      </a:r>
                      <a:r>
                        <a:rPr lang="ko-KR" altLang="en-US" sz="800" strike="noStrike" baseline="0" dirty="0" err="1" smtClean="0">
                          <a:solidFill>
                            <a:srgbClr val="FF0000"/>
                          </a:solidFill>
                        </a:rPr>
                        <a:t>레이어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 팝업 형태 아닌 브라우저 팝업형태로 제공 검토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(GSS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형태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132p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이동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회원가입 </a:t>
                      </a:r>
                      <a:r>
                        <a:rPr lang="ko-KR" altLang="en-US" sz="800" baseline="0" dirty="0" smtClean="0"/>
                        <a:t>이동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→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128p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상황별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문구 다음페이지 참고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로그인 창 팝업 시점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로그인 선택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자동일정만들기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일정만들기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좋아요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공유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북마크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위시리스트담기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일정복사하기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일정 프린트하기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장바구니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마이페이지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554515" y="1540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latin typeface="+mn-ea"/>
                <a:ea typeface="+mn-ea"/>
              </a:rPr>
              <a:t>로그인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30685" y="2565389"/>
            <a:ext cx="3489958" cy="541627"/>
            <a:chOff x="2420381" y="5213384"/>
            <a:chExt cx="3489958" cy="541627"/>
          </a:xfrm>
        </p:grpSpPr>
        <p:sp>
          <p:nvSpPr>
            <p:cNvPr id="126" name="Rectangle 2"/>
            <p:cNvSpPr>
              <a:spLocks noChangeArrowheads="1"/>
            </p:cNvSpPr>
            <p:nvPr/>
          </p:nvSpPr>
          <p:spPr bwMode="auto">
            <a:xfrm>
              <a:off x="2865805" y="5213384"/>
              <a:ext cx="3044534" cy="541627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2052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381" y="5267119"/>
              <a:ext cx="309476" cy="30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2412383" y="3758843"/>
            <a:ext cx="924662" cy="257347"/>
            <a:chOff x="1829870" y="3520990"/>
            <a:chExt cx="924662" cy="257347"/>
          </a:xfrm>
        </p:grpSpPr>
        <p:sp>
          <p:nvSpPr>
            <p:cNvPr id="127" name="직사각형 126"/>
            <p:cNvSpPr/>
            <p:nvPr/>
          </p:nvSpPr>
          <p:spPr>
            <a:xfrm>
              <a:off x="1829870" y="3570416"/>
              <a:ext cx="201200" cy="197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L 도형 127"/>
            <p:cNvSpPr/>
            <p:nvPr/>
          </p:nvSpPr>
          <p:spPr>
            <a:xfrm rot="18394905">
              <a:off x="1858604" y="3581941"/>
              <a:ext cx="198706" cy="76803"/>
            </a:xfrm>
            <a:prstGeom prst="corner">
              <a:avLst>
                <a:gd name="adj1" fmla="val 28184"/>
                <a:gd name="adj2" fmla="val 31480"/>
              </a:avLst>
            </a:prstGeom>
            <a:solidFill>
              <a:srgbClr val="21B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036" y="3562893"/>
              <a:ext cx="734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자동</a:t>
              </a:r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로그인</a:t>
              </a:r>
              <a:endPara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2395449" y="3245659"/>
            <a:ext cx="3025193" cy="470604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3682" y="33926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9208" y="1918838"/>
            <a:ext cx="3581435" cy="502077"/>
            <a:chOff x="2103708" y="2029285"/>
            <a:chExt cx="3581435" cy="502077"/>
          </a:xfrm>
        </p:grpSpPr>
        <p:grpSp>
          <p:nvGrpSpPr>
            <p:cNvPr id="6" name="그룹 5"/>
            <p:cNvGrpSpPr/>
            <p:nvPr/>
          </p:nvGrpSpPr>
          <p:grpSpPr>
            <a:xfrm>
              <a:off x="2103708" y="2029285"/>
              <a:ext cx="3581435" cy="502077"/>
              <a:chOff x="1930470" y="2065984"/>
              <a:chExt cx="3581435" cy="502077"/>
            </a:xfrm>
          </p:grpSpPr>
          <p:sp>
            <p:nvSpPr>
              <p:cNvPr id="124" name="Rectangle 2"/>
              <p:cNvSpPr>
                <a:spLocks noChangeArrowheads="1"/>
              </p:cNvSpPr>
              <p:nvPr/>
            </p:nvSpPr>
            <p:spPr bwMode="auto">
              <a:xfrm>
                <a:off x="2467371" y="2065984"/>
                <a:ext cx="3044534" cy="502077"/>
              </a:xfrm>
              <a:prstGeom prst="roundRect">
                <a:avLst>
                  <a:gd name="adj" fmla="val 9341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pic>
            <p:nvPicPr>
              <p:cNvPr id="2050" name="Picture 2" descr="email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0470" y="2097190"/>
                <a:ext cx="426336" cy="426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TextBox 143"/>
            <p:cNvSpPr txBox="1"/>
            <p:nvPr/>
          </p:nvSpPr>
          <p:spPr>
            <a:xfrm>
              <a:off x="2728662" y="2189358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E-mail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주소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464162" y="2748653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(6-16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255776" y="140157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1435776" y="201432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1525776" y="2642577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2033902" y="331948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2033902" y="373290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657732" y="4870675"/>
            <a:ext cx="2303548" cy="1444771"/>
            <a:chOff x="561399" y="4020160"/>
            <a:chExt cx="3395133" cy="2242075"/>
          </a:xfrm>
        </p:grpSpPr>
        <p:sp>
          <p:nvSpPr>
            <p:cNvPr id="35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900" b="1"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86475" y="4280041"/>
              <a:ext cx="650192" cy="382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 smtClean="0">
                  <a:latin typeface="+mn-ea"/>
                  <a:ea typeface="+mn-ea"/>
                </a:rPr>
                <a:t>알림</a:t>
              </a:r>
              <a:endParaRPr lang="en-US" altLang="ko-KR" sz="1000" b="1" dirty="0" smtClean="0">
                <a:latin typeface="+mn-ea"/>
                <a:ea typeface="+mn-ea"/>
              </a:endParaRPr>
            </a:p>
          </p:txBody>
        </p:sp>
        <p:pic>
          <p:nvPicPr>
            <p:cNvPr id="37" name="Picture 24" descr="close, delete, remov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900" b="1">
                  <a:latin typeface="+mj-ea"/>
                  <a:ea typeface="+mj-ea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23814" y="5467920"/>
                <a:ext cx="344319" cy="30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5875" y="4645360"/>
              <a:ext cx="2769464" cy="71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  <a:ea typeface="+mn-ea"/>
                </a:rPr>
                <a:t>가입 승인 </a:t>
              </a:r>
              <a:r>
                <a:rPr lang="ko-KR" altLang="en-US" dirty="0" err="1" smtClean="0">
                  <a:latin typeface="+mn-ea"/>
                  <a:ea typeface="+mn-ea"/>
                </a:rPr>
                <a:t>대기중입니다</a:t>
              </a:r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dirty="0" smtClean="0">
                  <a:latin typeface="+mn-ea"/>
                  <a:ea typeface="+mn-ea"/>
                </a:rPr>
                <a:t> </a:t>
              </a:r>
              <a:r>
                <a:rPr lang="ko-KR" altLang="en-US" dirty="0" err="1" smtClean="0">
                  <a:latin typeface="+mn-ea"/>
                  <a:ea typeface="+mn-ea"/>
                </a:rPr>
                <a:t>인증후</a:t>
              </a:r>
              <a:r>
                <a:rPr lang="en-US" altLang="ko-KR" dirty="0" smtClean="0">
                  <a:latin typeface="+mn-ea"/>
                  <a:ea typeface="+mn-ea"/>
                </a:rPr>
                <a:t>, </a:t>
              </a:r>
              <a:r>
                <a:rPr lang="ko-KR" altLang="en-US" smtClean="0">
                  <a:latin typeface="+mn-ea"/>
                  <a:ea typeface="+mn-ea"/>
                </a:rPr>
                <a:t>로그인이 가능합니다</a:t>
              </a:r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40" name="타원형 설명선 39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b="1" kern="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541553" y="6369758"/>
            <a:ext cx="3597460" cy="276999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메일 인증 전 로그인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알림팝업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확인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&gt; 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인증키 발송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입력 페이지 이동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376108" y="4105106"/>
            <a:ext cx="1473329" cy="376726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894825" y="4105106"/>
            <a:ext cx="1525817" cy="376726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36417" y="417035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찾기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08919" y="41703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89" name="타원형 설명선 88"/>
          <p:cNvSpPr/>
          <p:nvPr/>
        </p:nvSpPr>
        <p:spPr bwMode="auto">
          <a:xfrm>
            <a:off x="2033902" y="415138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6" name="타원형 설명선 145"/>
          <p:cNvSpPr/>
          <p:nvPr/>
        </p:nvSpPr>
        <p:spPr bwMode="auto">
          <a:xfrm>
            <a:off x="5564469" y="4113467"/>
            <a:ext cx="180000" cy="180000"/>
          </a:xfrm>
          <a:prstGeom prst="wedgeEllipseCallout">
            <a:avLst>
              <a:gd name="adj1" fmla="val -56954"/>
              <a:gd name="adj2" fmla="val 67382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6546" y="3143768"/>
            <a:ext cx="205585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로그인 완료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→ </a:t>
            </a:r>
            <a:r>
              <a:rPr lang="ko-KR" altLang="en-US" dirty="0" smtClean="0">
                <a:solidFill>
                  <a:srgbClr val="FF33CC"/>
                </a:solidFill>
                <a:latin typeface="맑은 고딕"/>
                <a:ea typeface="맑은 고딕"/>
              </a:rPr>
              <a:t>해당 위치 화면 </a:t>
            </a:r>
            <a:r>
              <a:rPr lang="en-US" altLang="ko-KR" dirty="0" smtClean="0">
                <a:solidFill>
                  <a:srgbClr val="FF33CC"/>
                </a:solidFill>
                <a:latin typeface="맑은 고딕"/>
                <a:ea typeface="맑은 고딕"/>
              </a:rPr>
              <a:t>remain.</a:t>
            </a:r>
            <a:endParaRPr lang="ko-KR" altLang="en-US" dirty="0">
              <a:solidFill>
                <a:srgbClr val="FF33CC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꺾인 연결선 12"/>
          <p:cNvCxnSpPr>
            <a:stCxn id="132" idx="3"/>
            <a:endCxn id="35" idx="3"/>
          </p:cNvCxnSpPr>
          <p:nvPr/>
        </p:nvCxnSpPr>
        <p:spPr>
          <a:xfrm>
            <a:off x="5420642" y="3480961"/>
            <a:ext cx="1540638" cy="2112100"/>
          </a:xfrm>
          <a:prstGeom prst="bentConnector3">
            <a:avLst>
              <a:gd name="adj1" fmla="val 1098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8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26289"/>
              </p:ext>
            </p:extLst>
          </p:nvPr>
        </p:nvGraphicFramePr>
        <p:xfrm>
          <a:off x="392432" y="1012675"/>
          <a:ext cx="9091629" cy="28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/>
                <a:gridCol w="3305321"/>
                <a:gridCol w="1100678"/>
                <a:gridCol w="3650515"/>
              </a:tblGrid>
              <a:tr h="25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4591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로그인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미입력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선택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잘못 입력한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올바른 이메일 주소를 입력 해주십시오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이메일주소가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잘못된 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주소를 확인해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없는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입력하신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E-mail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주소로 등록된 계정이 없습니다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미입력시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비밀번호를 입력해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비밀번호가 잘못 입력된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비밀번호가 일치하지 않습니다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가입 인증 메일발송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인증 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로그인 시도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가입 승인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대기중입니다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인증후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로그인이 가능합니다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이메일주소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800" dirty="0" smtClean="0"/>
                        <a:t>E-mail </a:t>
                      </a:r>
                      <a:r>
                        <a:rPr lang="ko-KR" altLang="en-US" sz="800" smtClean="0"/>
                        <a:t>주소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레이블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800" dirty="0" smtClean="0"/>
                        <a:t>비밀번호입력 </a:t>
                      </a:r>
                      <a:r>
                        <a:rPr lang="en-US" altLang="ko-KR" sz="800" dirty="0" smtClean="0"/>
                        <a:t>(6-16</a:t>
                      </a:r>
                      <a:r>
                        <a:rPr lang="ko-KR" altLang="en-US" sz="800" smtClean="0"/>
                        <a:t>자리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자동로그인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자동로그인 선택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800" dirty="0" smtClean="0"/>
                        <a:t>자동 로그인</a:t>
                      </a:r>
                      <a:r>
                        <a:rPr lang="ko-KR" altLang="en-US" sz="800" baseline="0" dirty="0" smtClean="0"/>
                        <a:t> 설정이 해제되었습니다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4636" marR="4636" marT="463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0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57738"/>
              </p:ext>
            </p:extLst>
          </p:nvPr>
        </p:nvGraphicFramePr>
        <p:xfrm>
          <a:off x="7302637" y="63500"/>
          <a:ext cx="2571367" cy="37381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4F81BD"/>
                          </a:solidFill>
                        </a:rPr>
                        <a:t>*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800" b="1" dirty="0" smtClean="0">
                          <a:solidFill>
                            <a:srgbClr val="4F81BD"/>
                          </a:solidFill>
                        </a:rPr>
                        <a:t> </a:t>
                      </a:r>
                      <a:r>
                        <a:rPr lang="ko-KR" altLang="en-US" sz="800" dirty="0" smtClean="0"/>
                        <a:t>이메일 주소 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사용자 이름 또는 닉네임 입력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중복체크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중복 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alert </a:t>
                      </a: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문구 노출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비밀번호 입력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(6~16</a:t>
                      </a:r>
                      <a:r>
                        <a:rPr lang="ko-KR" altLang="en-US" sz="800" baseline="0" dirty="0" smtClean="0"/>
                        <a:t> 자리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어긋날 경우 폼 하단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validation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        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문구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노출 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* 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필수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dirty="0" smtClean="0"/>
                        <a:t>비밀번호 재입력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정책에 어긋날 경우 폼 하단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validation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        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문구 노출 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</a:rPr>
                        <a:t>선택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dirty="0" smtClean="0"/>
                        <a:t>생년월일 입력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성별선택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상황별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문구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p.135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63210" y="14251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u="sng" dirty="0" smtClean="0">
                <a:latin typeface="+mn-ea"/>
                <a:ea typeface="+mn-ea"/>
              </a:rPr>
              <a:t>회원가입</a:t>
            </a:r>
            <a:endParaRPr lang="en-US" altLang="ko-KR" sz="1200" b="1" u="sng" dirty="0" smtClean="0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68008" y="1995868"/>
            <a:ext cx="1266700" cy="379049"/>
            <a:chOff x="2316550" y="1575901"/>
            <a:chExt cx="1266700" cy="379049"/>
          </a:xfrm>
        </p:grpSpPr>
        <p:sp>
          <p:nvSpPr>
            <p:cNvPr id="124" name="Rectangle 2"/>
            <p:cNvSpPr>
              <a:spLocks noChangeArrowheads="1"/>
            </p:cNvSpPr>
            <p:nvPr/>
          </p:nvSpPr>
          <p:spPr bwMode="auto">
            <a:xfrm>
              <a:off x="2720830" y="1575901"/>
              <a:ext cx="862420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2050" name="Picture 2" descr="email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550" y="1666452"/>
              <a:ext cx="257122" cy="211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2376038" y="3394109"/>
            <a:ext cx="2565893" cy="379049"/>
            <a:chOff x="3035668" y="5213384"/>
            <a:chExt cx="2782631" cy="577818"/>
          </a:xfrm>
        </p:grpSpPr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3478563" y="5213384"/>
              <a:ext cx="2339736" cy="57781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43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68" y="5346375"/>
              <a:ext cx="307671" cy="34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321784" y="2714561"/>
            <a:ext cx="2617855" cy="379049"/>
            <a:chOff x="2260868" y="2142038"/>
            <a:chExt cx="2617855" cy="379049"/>
          </a:xfrm>
        </p:grpSpPr>
        <p:sp>
          <p:nvSpPr>
            <p:cNvPr id="126" name="Rectangle 2"/>
            <p:cNvSpPr>
              <a:spLocks noChangeArrowheads="1"/>
            </p:cNvSpPr>
            <p:nvPr/>
          </p:nvSpPr>
          <p:spPr bwMode="auto">
            <a:xfrm>
              <a:off x="2720829" y="2142038"/>
              <a:ext cx="2157894" cy="37904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9218" name="Picture 2" descr="account, human, person, u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868" y="2150480"/>
              <a:ext cx="362163" cy="36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2381337" y="4022518"/>
            <a:ext cx="2565893" cy="379049"/>
            <a:chOff x="3035668" y="5213384"/>
            <a:chExt cx="2782631" cy="577818"/>
          </a:xfrm>
        </p:grpSpPr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3472709" y="5213384"/>
              <a:ext cx="2345590" cy="577818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pic>
          <p:nvPicPr>
            <p:cNvPr id="50" name="Picture 4" descr="password, privacy, room key, secret, secure, security, unlock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68" y="5346375"/>
              <a:ext cx="307671" cy="34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2286699" y="4758515"/>
            <a:ext cx="1323986" cy="317447"/>
            <a:chOff x="2259907" y="3821789"/>
            <a:chExt cx="1323986" cy="317447"/>
          </a:xfrm>
        </p:grpSpPr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2259907" y="3821789"/>
              <a:ext cx="1323986" cy="309256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58163" y="3853141"/>
              <a:ext cx="325730" cy="286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35660" y="3874811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Date</a:t>
              </a:r>
              <a:r>
                <a:rPr lang="ko-KR" altLang="en-US" sz="9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of birth</a:t>
              </a:r>
            </a:p>
          </p:txBody>
        </p:sp>
      </p:grp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3757649" y="4850637"/>
            <a:ext cx="144000" cy="144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4325222" y="4850637"/>
            <a:ext cx="144000" cy="144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73816" y="481749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남성         여성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사각형 설명선 64"/>
          <p:cNvSpPr/>
          <p:nvPr/>
        </p:nvSpPr>
        <p:spPr>
          <a:xfrm>
            <a:off x="585172" y="4644719"/>
            <a:ext cx="1303168" cy="1238616"/>
          </a:xfrm>
          <a:prstGeom prst="wedgeRectCallout">
            <a:avLst>
              <a:gd name="adj1" fmla="val 77721"/>
              <a:gd name="adj2" fmla="val -24389"/>
            </a:avLst>
          </a:prstGeom>
          <a:solidFill>
            <a:schemeClr val="bg1"/>
          </a:solidFill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92087" y="3470002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(6-16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14429" y="409757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비밀번호 확인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17574" y="2806101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Nickname</a:t>
            </a: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2277241" y="2004852"/>
            <a:ext cx="422649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8" name="Rectangle 2"/>
          <p:cNvSpPr>
            <a:spLocks noChangeArrowheads="1"/>
          </p:cNvSpPr>
          <p:nvPr/>
        </p:nvSpPr>
        <p:spPr bwMode="auto">
          <a:xfrm>
            <a:off x="2286699" y="2723452"/>
            <a:ext cx="422649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2289391" y="3405428"/>
            <a:ext cx="414760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2297182" y="4025419"/>
            <a:ext cx="414760" cy="376148"/>
          </a:xfrm>
          <a:prstGeom prst="roundRect">
            <a:avLst>
              <a:gd name="adj" fmla="val 9341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1547469" y="13351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1950574" y="194484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1945566" y="265136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1945566" y="3394109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1948710" y="457822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9" name="타원형 설명선 88"/>
          <p:cNvSpPr/>
          <p:nvPr/>
        </p:nvSpPr>
        <p:spPr bwMode="auto">
          <a:xfrm>
            <a:off x="4913383" y="4639241"/>
            <a:ext cx="180000" cy="180000"/>
          </a:xfrm>
          <a:prstGeom prst="wedgeEllipseCallout">
            <a:avLst>
              <a:gd name="adj1" fmla="val -71064"/>
              <a:gd name="adj2" fmla="val 76789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87" y="4706969"/>
            <a:ext cx="1186576" cy="11426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012036" y="2741368"/>
            <a:ext cx="614265" cy="314428"/>
            <a:chOff x="4392000" y="2323843"/>
            <a:chExt cx="614265" cy="314428"/>
          </a:xfrm>
        </p:grpSpPr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>
              <a:off x="4392000" y="2323843"/>
              <a:ext cx="614265" cy="314428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04478" y="235687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중복체크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003383" y="2022402"/>
            <a:ext cx="614265" cy="314428"/>
            <a:chOff x="4392000" y="2323843"/>
            <a:chExt cx="614265" cy="314428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4392000" y="2323843"/>
              <a:ext cx="614265" cy="314428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04478" y="235687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중복체크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35176" y="2419258"/>
            <a:ext cx="3204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□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이메일을 통한 상품 및 이벤트 정보 수신에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동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의 합니다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 (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선택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1410" y="3116395"/>
            <a:ext cx="2271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이름에 특수문자는 사용하실 수 없습니다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15220" y="3808213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공백은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  <a:latin typeface="맑은 고딕"/>
                <a:ea typeface="맑은 고딕"/>
              </a:rPr>
              <a:t>입력하실 수 없습니다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83" name="TextBox 82"/>
          <p:cNvSpPr txBox="1"/>
          <p:nvPr/>
        </p:nvSpPr>
        <p:spPr>
          <a:xfrm>
            <a:off x="2698286" y="4485317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공백은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  <a:latin typeface="맑은 고딕"/>
                <a:ea typeface="맑은 고딕"/>
              </a:rPr>
              <a:t>입력하실 수 없습니다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15" name="아래쪽 화살표 114"/>
          <p:cNvSpPr/>
          <p:nvPr/>
        </p:nvSpPr>
        <p:spPr>
          <a:xfrm>
            <a:off x="3008853" y="6143577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451226" y="6241255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다음페이지 계속</a:t>
            </a:r>
          </a:p>
        </p:txBody>
      </p:sp>
      <p:sp>
        <p:nvSpPr>
          <p:cNvPr id="57" name="직사각형 56"/>
          <p:cNvSpPr/>
          <p:nvPr/>
        </p:nvSpPr>
        <p:spPr bwMode="auto">
          <a:xfrm flipH="1">
            <a:off x="7130434" y="2183701"/>
            <a:ext cx="45719" cy="3168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rtlCol="0" anchor="ctr"/>
          <a:lstStyle/>
          <a:p>
            <a:pPr algn="ctr" eaLnBrk="1" hangingPunct="1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0052" y="2073376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E-mail           @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4076930" y="2004046"/>
            <a:ext cx="862420" cy="379049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0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44671"/>
              </p:ext>
            </p:extLst>
          </p:nvPr>
        </p:nvGraphicFramePr>
        <p:xfrm>
          <a:off x="7227000" y="63500"/>
          <a:ext cx="2655471" cy="536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3477"/>
                <a:gridCol w="2261994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이용약관동의</a:t>
                      </a:r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영역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smtClean="0"/>
                        <a:t>구성 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동의 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주요내용 </a:t>
                      </a:r>
                      <a:r>
                        <a:rPr lang="ko-KR" altLang="en-US" sz="800" dirty="0" err="1" smtClean="0"/>
                        <a:t>미리보기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전문보기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 버튼 원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각 영역 하단  </a:t>
                      </a:r>
                      <a:endParaRPr lang="en-US" altLang="ko-KR" sz="800" strike="noStrik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전문 노출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자세히 버튼 재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전문 숨김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개인정보 이용약관 동의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구성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r>
                        <a:rPr lang="en-US" altLang="ko-KR" sz="800" dirty="0" smtClean="0"/>
                        <a:t>-  </a:t>
                      </a:r>
                      <a:r>
                        <a:rPr lang="ko-KR" altLang="en-US" sz="800" smtClean="0"/>
                        <a:t>동의 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주요</a:t>
                      </a:r>
                      <a:r>
                        <a:rPr lang="ko-KR" altLang="en-US" sz="800" baseline="0" dirty="0" smtClean="0"/>
                        <a:t> 정보 </a:t>
                      </a:r>
                      <a:r>
                        <a:rPr lang="ko-KR" altLang="en-US" sz="800" dirty="0" err="1" smtClean="0"/>
                        <a:t>미리보기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 선택 시 약관내용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위치정보이용약관 동의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구성 </a:t>
                      </a:r>
                      <a:r>
                        <a:rPr lang="en-US" altLang="ko-KR" sz="800" dirty="0" smtClean="0"/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동의선택박스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전문보기</a:t>
                      </a:r>
                      <a:endParaRPr lang="en-US" altLang="ko-KR" sz="8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dirty="0" smtClean="0"/>
                        <a:t>전분보기 선택 시 이용약관</a:t>
                      </a:r>
                      <a:r>
                        <a:rPr lang="ko-KR" altLang="en-US" sz="800" baseline="0" dirty="0" smtClean="0"/>
                        <a:t> 내용 팝업</a:t>
                      </a:r>
                      <a:endParaRPr lang="en-US" altLang="ko-KR" sz="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약관 기재 내용 고지 및 이용연령제한 고지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smtClean="0"/>
                        <a:t>약관 및 갱인정보 취급방침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위치정보 이용약관은 홈페이지 하간에 전문이 게제 되어 있습니다</a:t>
                      </a:r>
                      <a:r>
                        <a:rPr lang="en-US" altLang="ko-KR" sz="800" dirty="0" smtClean="0"/>
                        <a:t>”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“14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세 미만 고객은 일부 서비스 이용이 제한되오니 양해부탁드립니다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.” –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쇼핑몰이용 제한경우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일정만들기 사용제한없음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약관 전체동의 선택 박스</a:t>
                      </a:r>
                      <a:r>
                        <a:rPr lang="ko-KR" altLang="en-US" sz="800" baseline="0" dirty="0" smtClean="0"/>
                        <a:t> 및 안내 내용고지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smtClean="0"/>
                        <a:t>약관 및 개인정보 동의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smtClean="0"/>
                        <a:t>위치정보 이용약관 동의 내용을 확인하고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smtClean="0"/>
                        <a:t>동의 합니다</a:t>
                      </a:r>
                      <a:r>
                        <a:rPr lang="en-US" altLang="ko-KR" sz="800" baseline="0" dirty="0" smtClean="0"/>
                        <a:t>.”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전체동의 선택 시 상위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가지 이용약관 동의 선택박스 체크 상태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닫기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회원가입 버튼구성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닫기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이전페이지 이동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회원가입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이메일 인증 팝업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strike="noStrike" baseline="0" dirty="0" smtClean="0">
                          <a:solidFill>
                            <a:srgbClr val="FF0000"/>
                          </a:solidFill>
                        </a:rPr>
                        <a:t>→ 약관미동의 회원가입 클릭 </a:t>
                      </a:r>
                      <a:r>
                        <a:rPr lang="en-US" altLang="ko-KR" sz="800" strike="noStrike" baseline="0" dirty="0" smtClean="0">
                          <a:solidFill>
                            <a:srgbClr val="FF0000"/>
                          </a:solidFill>
                        </a:rPr>
                        <a:t>: alert </a:t>
                      </a:r>
                      <a:r>
                        <a:rPr lang="ko-KR" altLang="en-US" sz="800" strike="noStrike" baseline="0" smtClean="0">
                          <a:solidFill>
                            <a:srgbClr val="FF0000"/>
                          </a:solidFill>
                        </a:rPr>
                        <a:t>노출</a:t>
                      </a:r>
                      <a:endParaRPr lang="ko-KR" altLang="en-US" sz="8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L02-01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4065322" y="5978345"/>
            <a:ext cx="1160032" cy="352974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49320" y="6029326"/>
            <a:ext cx="76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299516" y="1194793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9" name="타원형 설명선 68"/>
          <p:cNvSpPr/>
          <p:nvPr/>
        </p:nvSpPr>
        <p:spPr bwMode="auto">
          <a:xfrm>
            <a:off x="299516" y="246692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 bwMode="auto">
          <a:xfrm>
            <a:off x="397882" y="406023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2" name="타원형 설명선 71"/>
          <p:cNvSpPr/>
          <p:nvPr/>
        </p:nvSpPr>
        <p:spPr bwMode="auto">
          <a:xfrm>
            <a:off x="397882" y="441814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5" name="타원형 설명선 84"/>
          <p:cNvSpPr/>
          <p:nvPr/>
        </p:nvSpPr>
        <p:spPr bwMode="auto">
          <a:xfrm>
            <a:off x="400552" y="4971278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2830863" y="5969878"/>
            <a:ext cx="1160032" cy="352974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rgbClr val="B2B2B2"/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36978" y="6046514"/>
            <a:ext cx="179295" cy="1862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닫기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579875" y="1335359"/>
            <a:ext cx="201200" cy="177403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78952" y="2550867"/>
            <a:ext cx="14189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개인정보이용 약관 동의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73644" y="2582641"/>
            <a:ext cx="201200" cy="177404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12" name="TextBox 111"/>
          <p:cNvSpPr txBox="1"/>
          <p:nvPr/>
        </p:nvSpPr>
        <p:spPr>
          <a:xfrm>
            <a:off x="664289" y="4666783"/>
            <a:ext cx="3191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※ 14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세 미만 </a:t>
            </a:r>
            <a:r>
              <a:rPr lang="ko-KR" altLang="en-US" sz="700" b="1" smtClean="0">
                <a:solidFill>
                  <a:srgbClr val="FF0000"/>
                </a:solidFill>
                <a:latin typeface="+mn-ea"/>
                <a:ea typeface="+mn-ea"/>
              </a:rPr>
              <a:t>고객은 일부 서비스 이용이 </a:t>
            </a:r>
            <a:r>
              <a:rPr lang="ko-KR" altLang="en-US" sz="700" b="1" dirty="0" smtClean="0">
                <a:solidFill>
                  <a:srgbClr val="FF0000"/>
                </a:solidFill>
                <a:latin typeface="+mn-ea"/>
                <a:ea typeface="+mn-ea"/>
              </a:rPr>
              <a:t>제한 되오니 양해 부탁 드립니다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3" name="아래쪽 화살표 112"/>
          <p:cNvSpPr/>
          <p:nvPr/>
        </p:nvSpPr>
        <p:spPr>
          <a:xfrm>
            <a:off x="2846837" y="272427"/>
            <a:ext cx="2084530" cy="559996"/>
          </a:xfrm>
          <a:prstGeom prst="downArrow">
            <a:avLst>
              <a:gd name="adj1" fmla="val 73849"/>
              <a:gd name="adj2" fmla="val 50000"/>
            </a:avLst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14612" y="353171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이전페이지 계속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1778" y="1275789"/>
            <a:ext cx="9573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동의 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4874" y="4126130"/>
            <a:ext cx="1768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위치정보이용약관 동의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전문보기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2252" y="1293133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전문보기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0016" y="1648665"/>
            <a:ext cx="6667932" cy="814885"/>
            <a:chOff x="227475" y="1381258"/>
            <a:chExt cx="7020780" cy="2419586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27475" y="1381273"/>
              <a:ext cx="7020780" cy="2419571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rtlCol="0" anchor="ctr"/>
            <a:lstStyle/>
            <a:p>
              <a:pPr algn="ctr" eaLnBrk="1" hangingPunct="1"/>
              <a:endParaRPr lang="ko-KR" altLang="en-US" sz="800" b="1" dirty="0">
                <a:latin typeface="+mn-ea"/>
                <a:ea typeface="+mn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7077759" y="1381258"/>
              <a:ext cx="72000" cy="2351633"/>
              <a:chOff x="7077759" y="1381258"/>
              <a:chExt cx="72000" cy="2351633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7113240" y="1381258"/>
                <a:ext cx="0" cy="235163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119"/>
              <p:cNvSpPr/>
              <p:nvPr/>
            </p:nvSpPr>
            <p:spPr bwMode="auto">
              <a:xfrm>
                <a:off x="7077759" y="2464599"/>
                <a:ext cx="72000" cy="5344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solidFill>
                  <a:schemeClr val="bg1">
                    <a:lumMod val="75000"/>
                  </a:schemeClr>
                </a:solidFill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rtlCol="0" anchor="ctr"/>
              <a:lstStyle/>
              <a:p>
                <a:pPr algn="ctr" eaLnBrk="1" hangingPunct="1"/>
                <a:endParaRPr lang="ko-KR" altLang="en-US" sz="800" b="1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356860" y="1627503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제</a:t>
            </a:r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>
                <a:latin typeface="+mn-ea"/>
                <a:ea typeface="+mn-ea"/>
              </a:rPr>
              <a:t>조</a:t>
            </a:r>
            <a:r>
              <a:rPr lang="en-US" altLang="ko-KR" sz="800" b="1" dirty="0">
                <a:latin typeface="+mn-ea"/>
                <a:ea typeface="+mn-ea"/>
              </a:rPr>
              <a:t>(</a:t>
            </a:r>
            <a:r>
              <a:rPr lang="ko-KR" altLang="en-US" sz="800" b="1" dirty="0">
                <a:latin typeface="+mn-ea"/>
                <a:ea typeface="+mn-ea"/>
              </a:rPr>
              <a:t>목적</a:t>
            </a:r>
            <a:r>
              <a:rPr lang="en-US" altLang="ko-KR" sz="800" b="1" dirty="0">
                <a:latin typeface="+mn-ea"/>
                <a:ea typeface="+mn-ea"/>
              </a:rPr>
              <a:t>)</a:t>
            </a:r>
          </a:p>
          <a:p>
            <a:r>
              <a:rPr lang="ko-KR" altLang="en-US" sz="800" dirty="0">
                <a:latin typeface="+mn-ea"/>
                <a:ea typeface="+mn-ea"/>
              </a:rPr>
              <a:t>이 약관은 주식회사 </a:t>
            </a:r>
            <a:r>
              <a:rPr lang="en-US" altLang="ko-KR" sz="800" dirty="0">
                <a:latin typeface="+mn-ea"/>
                <a:ea typeface="+mn-ea"/>
              </a:rPr>
              <a:t>GS</a:t>
            </a:r>
            <a:r>
              <a:rPr lang="ko-KR" altLang="en-US" sz="800" dirty="0">
                <a:latin typeface="+mn-ea"/>
                <a:ea typeface="+mn-ea"/>
              </a:rPr>
              <a:t>홈쇼핑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전자상거래 사업자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이하 “회사”라고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이 운영하는 </a:t>
            </a:r>
            <a:r>
              <a:rPr lang="en-US" altLang="ko-KR" sz="800" dirty="0">
                <a:latin typeface="+mn-ea"/>
                <a:ea typeface="+mn-ea"/>
              </a:rPr>
              <a:t>GS SHOP </a:t>
            </a:r>
            <a:r>
              <a:rPr lang="ko-KR" altLang="en-US" sz="800" dirty="0" err="1">
                <a:latin typeface="+mn-ea"/>
                <a:ea typeface="+mn-ea"/>
              </a:rPr>
              <a:t>사이버몰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이하 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몰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이라고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에서 제공하는 인터넷 관련 서비스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이하 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서비스</a:t>
            </a:r>
            <a:r>
              <a:rPr lang="en-US" altLang="ko-KR" sz="800" dirty="0">
                <a:latin typeface="+mn-ea"/>
                <a:ea typeface="+mn-ea"/>
              </a:rPr>
              <a:t>"</a:t>
            </a:r>
            <a:r>
              <a:rPr lang="ko-KR" altLang="en-US" sz="800" dirty="0">
                <a:latin typeface="+mn-ea"/>
                <a:ea typeface="+mn-ea"/>
              </a:rPr>
              <a:t>라고 합니다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를 이용함에 있어 “몰”과 이용자의 권리</a:t>
            </a:r>
            <a:r>
              <a:rPr lang="en-US" altLang="ko-KR" sz="800" dirty="0">
                <a:latin typeface="+mn-ea"/>
                <a:ea typeface="+mn-ea"/>
              </a:rPr>
              <a:t>·</a:t>
            </a:r>
            <a:r>
              <a:rPr lang="ko-KR" altLang="en-US" sz="800" dirty="0">
                <a:latin typeface="+mn-ea"/>
                <a:ea typeface="+mn-ea"/>
              </a:rPr>
              <a:t>의무 및 책임사항을 규정함을 목적으로 합니다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※ PC</a:t>
            </a:r>
            <a:r>
              <a:rPr lang="ko-KR" altLang="en-US" sz="800" dirty="0">
                <a:latin typeface="+mn-ea"/>
                <a:ea typeface="+mn-ea"/>
              </a:rPr>
              <a:t>통신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 err="1">
                <a:latin typeface="+mn-ea"/>
                <a:ea typeface="+mn-ea"/>
              </a:rPr>
              <a:t>모바일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무선</a:t>
            </a:r>
            <a:r>
              <a:rPr lang="en-US" altLang="ko-KR" sz="800" dirty="0">
                <a:latin typeface="+mn-ea"/>
                <a:ea typeface="+mn-ea"/>
              </a:rPr>
              <a:t>, VoIP, IPTV, </a:t>
            </a:r>
            <a:r>
              <a:rPr lang="ko-KR" altLang="en-US" sz="800" dirty="0">
                <a:latin typeface="+mn-ea"/>
                <a:ea typeface="+mn-ea"/>
              </a:rPr>
              <a:t>데이터방송 등을 이용하는 전자거래에 대해서도 그 성질에 반하지 않는 한 이 약관을 준용합니다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  <a:endParaRPr lang="en-US" altLang="ko-KR" sz="800" dirty="0">
              <a:latin typeface="+mn-ea"/>
              <a:ea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250"/>
              </p:ext>
            </p:extLst>
          </p:nvPr>
        </p:nvGraphicFramePr>
        <p:xfrm>
          <a:off x="356860" y="2867706"/>
          <a:ext cx="66611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01"/>
                <a:gridCol w="2104156"/>
                <a:gridCol w="1255875"/>
                <a:gridCol w="2674617"/>
              </a:tblGrid>
              <a:tr h="149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수집항목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수집목적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94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가입시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 이름 또는 별명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회원식별 및 연락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회원탈퇴 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90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거래발생시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영문이름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여권번호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및 배송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불만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처리시 본인확인 및 연락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전상법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등 관련법률에 의한 보관기간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649697" y="4472600"/>
            <a:ext cx="4642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※ </a:t>
            </a:r>
            <a:r>
              <a:rPr lang="ko-KR" altLang="en-US" sz="800" b="1" dirty="0" smtClean="0">
                <a:latin typeface="+mn-ea"/>
                <a:ea typeface="+mn-ea"/>
              </a:rPr>
              <a:t>약관 및 </a:t>
            </a:r>
            <a:r>
              <a:rPr lang="ko-KR" altLang="en-US" sz="800" b="1" smtClean="0">
                <a:latin typeface="+mn-ea"/>
                <a:ea typeface="+mn-ea"/>
              </a:rPr>
              <a:t>개인정보 취급방침</a:t>
            </a:r>
            <a:r>
              <a:rPr lang="en-US" altLang="ko-KR" sz="800" b="1" dirty="0" smtClean="0">
                <a:latin typeface="+mn-ea"/>
                <a:ea typeface="+mn-ea"/>
              </a:rPr>
              <a:t>/</a:t>
            </a:r>
            <a:r>
              <a:rPr lang="ko-KR" altLang="en-US" sz="800" b="1" smtClean="0">
                <a:latin typeface="+mn-ea"/>
                <a:ea typeface="+mn-ea"/>
              </a:rPr>
              <a:t>위치정보 이용약관은 </a:t>
            </a:r>
            <a:r>
              <a:rPr lang="ko-KR" altLang="en-US" sz="800" b="1" dirty="0" smtClean="0">
                <a:latin typeface="+mn-ea"/>
                <a:ea typeface="+mn-ea"/>
              </a:rPr>
              <a:t>홈페이지 하단에 전문이 게재되어 있습니다</a:t>
            </a:r>
            <a:r>
              <a:rPr lang="en-US" altLang="ko-KR" sz="800" b="1" dirty="0" smtClean="0">
                <a:latin typeface="+mn-ea"/>
                <a:ea typeface="+mn-ea"/>
              </a:rPr>
              <a:t>. 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141185" y="2573950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전문보기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4289" y="4175927"/>
            <a:ext cx="201200" cy="177404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49697" y="4992455"/>
            <a:ext cx="201200" cy="177404"/>
          </a:xfrm>
          <a:prstGeom prst="rect">
            <a:avLst/>
          </a:prstGeom>
          <a:solidFill>
            <a:schemeClr val="bg1"/>
          </a:solidFill>
          <a:ln w="31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920042" y="4961973"/>
            <a:ext cx="3768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약관 및 개인정보동의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위치정보 이용약관 동의 내용을 확인하고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동의합니다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" y="4914405"/>
            <a:ext cx="65328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 bwMode="auto">
          <a:xfrm>
            <a:off x="2533104" y="5939326"/>
            <a:ext cx="180000" cy="180000"/>
          </a:xfrm>
          <a:prstGeom prst="wedgeEllipseCallout">
            <a:avLst>
              <a:gd name="adj1" fmla="val 55936"/>
              <a:gd name="adj2" fmla="val 62678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 flipH="1">
            <a:off x="7130434" y="2861036"/>
            <a:ext cx="45719" cy="3168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rtlCol="0" anchor="ctr"/>
          <a:lstStyle/>
          <a:p>
            <a:pPr algn="ctr" eaLnBrk="1" hangingPunct="1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552" y="5228322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전체동의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1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06308"/>
              </p:ext>
            </p:extLst>
          </p:nvPr>
        </p:nvGraphicFramePr>
        <p:xfrm>
          <a:off x="7264401" y="571477"/>
          <a:ext cx="2571367" cy="1528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인증메일 발송 알림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메일 인증 전 로그인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알림팝업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(GS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정책 확인 후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메일 인증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-428258" y="12245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-393001" y="942346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53699" y="2193265"/>
            <a:ext cx="1004101" cy="21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1" dirty="0" smtClean="0">
                <a:latin typeface="+mn-ea"/>
                <a:ea typeface="+mn-ea"/>
              </a:rPr>
              <a:t>E-mail </a:t>
            </a:r>
            <a:r>
              <a:rPr lang="ko-KR" altLang="en-US" sz="1050" b="1" smtClean="0">
                <a:latin typeface="+mn-ea"/>
                <a:ea typeface="+mn-ea"/>
              </a:rPr>
              <a:t>계정 인증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8886" y="248831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회원가입 완료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smtClean="0">
                <a:latin typeface="+mn-ea"/>
                <a:ea typeface="+mn-ea"/>
              </a:rPr>
              <a:t>가입하신 </a:t>
            </a:r>
            <a:r>
              <a:rPr lang="ko-KR" altLang="en-US" dirty="0" err="1" smtClean="0">
                <a:latin typeface="+mn-ea"/>
                <a:ea typeface="+mn-ea"/>
              </a:rPr>
              <a:t>이메일로</a:t>
            </a:r>
            <a:r>
              <a:rPr lang="ko-KR" altLang="en-US" dirty="0" smtClean="0">
                <a:latin typeface="+mn-ea"/>
                <a:ea typeface="+mn-ea"/>
              </a:rPr>
              <a:t> 인증번호를 발송하였습니다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인증번호를 확인 후 인증번호 </a:t>
            </a:r>
            <a:r>
              <a:rPr lang="ko-KR" altLang="en-US" dirty="0" err="1" smtClean="0">
                <a:latin typeface="+mn-ea"/>
                <a:ea typeface="+mn-ea"/>
              </a:rPr>
              <a:t>입력창에</a:t>
            </a:r>
            <a:r>
              <a:rPr lang="ko-KR" altLang="en-US" dirty="0" smtClean="0">
                <a:latin typeface="+mn-ea"/>
                <a:ea typeface="+mn-ea"/>
              </a:rPr>
              <a:t> 입력해주세요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585171" y="3177372"/>
            <a:ext cx="627480" cy="290259"/>
            <a:chOff x="2587697" y="5417647"/>
            <a:chExt cx="428733" cy="296296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2587697" y="5417647"/>
              <a:ext cx="428733" cy="296296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7261" y="5460701"/>
              <a:ext cx="336467" cy="21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재전송</a:t>
              </a:r>
              <a:endPara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87660" y="3162759"/>
            <a:ext cx="1779832" cy="316592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1723" y="321151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 smtClean="0">
                <a:latin typeface="+mn-ea"/>
                <a:ea typeface="+mn-ea"/>
              </a:rPr>
              <a:t>인증번호 입력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573669" y="3657242"/>
            <a:ext cx="2670181" cy="311144"/>
          </a:xfrm>
          <a:prstGeom prst="roundRect">
            <a:avLst>
              <a:gd name="adj" fmla="val 9341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80496" y="3706493"/>
            <a:ext cx="927594" cy="20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한고우요우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인증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9419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264401" y="571477"/>
          <a:ext cx="2571367" cy="1528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인증메일 발송 알림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메일 인증 전 로그인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알림팝업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(GS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정책 확인 후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L03-01-01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메일 인증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 bwMode="auto">
          <a:xfrm>
            <a:off x="-428258" y="1224551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1" name="타원형 설명선 30"/>
          <p:cNvSpPr/>
          <p:nvPr/>
        </p:nvSpPr>
        <p:spPr bwMode="auto">
          <a:xfrm>
            <a:off x="-428258" y="785794"/>
            <a:ext cx="180000" cy="180000"/>
          </a:xfrm>
          <a:prstGeom prst="wedgeEllipseCallout">
            <a:avLst>
              <a:gd name="adj1" fmla="val 60639"/>
              <a:gd name="adj2" fmla="val 72085"/>
            </a:avLst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kern="0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57688" y="1825176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E-mail </a:t>
            </a:r>
            <a:r>
              <a:rPr lang="ko-KR" altLang="en-US" sz="900" b="1" smtClean="0">
                <a:latin typeface="+mn-ea"/>
                <a:ea typeface="+mn-ea"/>
              </a:rPr>
              <a:t>계정 인증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444854" y="2980656"/>
            <a:ext cx="627374" cy="293109"/>
            <a:chOff x="2587697" y="5417647"/>
            <a:chExt cx="428733" cy="296296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2587697" y="5417647"/>
              <a:ext cx="428733" cy="296296"/>
            </a:xfrm>
            <a:prstGeom prst="roundRect">
              <a:avLst>
                <a:gd name="adj" fmla="val 9341"/>
              </a:avLst>
            </a:prstGeom>
            <a:solidFill>
              <a:srgbClr val="22BECC"/>
            </a:solidFill>
            <a:ln w="9525" algn="ctr">
              <a:noFill/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37234" y="5460701"/>
              <a:ext cx="336524" cy="217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재전송</a:t>
              </a:r>
            </a:p>
          </p:txBody>
        </p:sp>
      </p:grp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2447681" y="2965899"/>
            <a:ext cx="1779531" cy="319700"/>
          </a:xfrm>
          <a:prstGeom prst="roundRect">
            <a:avLst>
              <a:gd name="adj" fmla="val 934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800" b="1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1730" y="301513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dirty="0" smtClean="0">
                <a:latin typeface="+mn-ea"/>
                <a:ea typeface="+mn-ea"/>
              </a:rPr>
              <a:t>1234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433693" y="3465236"/>
            <a:ext cx="2669729" cy="314199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800" b="1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87757" y="35149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한고우요우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인증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3820377" y="4532961"/>
            <a:ext cx="2895423" cy="1674713"/>
            <a:chOff x="561399" y="4020160"/>
            <a:chExt cx="3395133" cy="2242075"/>
          </a:xfrm>
        </p:grpSpPr>
        <p:sp>
          <p:nvSpPr>
            <p:cNvPr id="92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86475" y="42800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dirty="0" smtClean="0">
                  <a:latin typeface="+mn-ea"/>
                  <a:ea typeface="+mn-ea"/>
                </a:rPr>
                <a:t>알림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pic>
          <p:nvPicPr>
            <p:cNvPr id="94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5" name="그룹 94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98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71955" y="5467920"/>
                <a:ext cx="248036" cy="20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55875" y="4645360"/>
              <a:ext cx="2536037" cy="67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입력한 인증번호가 일치하지 않습니다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확인 후 다시 입력하세요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97" name="타원형 설명선 96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44917" y="4532961"/>
            <a:ext cx="2895423" cy="1674713"/>
            <a:chOff x="561399" y="4020160"/>
            <a:chExt cx="3395133" cy="2242075"/>
          </a:xfrm>
        </p:grpSpPr>
        <p:sp>
          <p:nvSpPr>
            <p:cNvPr id="101" name="Rectangle 2"/>
            <p:cNvSpPr>
              <a:spLocks noChangeArrowheads="1"/>
            </p:cNvSpPr>
            <p:nvPr/>
          </p:nvSpPr>
          <p:spPr bwMode="auto">
            <a:xfrm>
              <a:off x="561399" y="4020160"/>
              <a:ext cx="3395133" cy="2242075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/>
            </a:ln>
            <a:extLst/>
          </p:spPr>
          <p:txBody>
            <a:bodyPr wrap="none" lIns="90000" tIns="46800" rIns="90000" bIns="46800" anchor="ctr"/>
            <a:lstStyle>
              <a:lvl1pPr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l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86475" y="42800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dirty="0" smtClean="0">
                  <a:latin typeface="+mn-ea"/>
                  <a:ea typeface="+mn-ea"/>
                </a:rPr>
                <a:t>알림</a:t>
              </a:r>
              <a:endParaRPr lang="en-US" altLang="ko-KR" sz="1050" b="1" dirty="0" smtClean="0">
                <a:latin typeface="+mn-ea"/>
                <a:ea typeface="+mn-ea"/>
              </a:endParaRPr>
            </a:p>
          </p:txBody>
        </p:sp>
        <p:pic>
          <p:nvPicPr>
            <p:cNvPr id="103" name="Picture 24" descr="close, delete, remov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058" y="4104444"/>
              <a:ext cx="168852" cy="14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그룹 103"/>
            <p:cNvGrpSpPr/>
            <p:nvPr/>
          </p:nvGrpSpPr>
          <p:grpSpPr>
            <a:xfrm>
              <a:off x="1512327" y="5494185"/>
              <a:ext cx="1665274" cy="466578"/>
              <a:chOff x="2341929" y="5381551"/>
              <a:chExt cx="936304" cy="397804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2341929" y="5381551"/>
                <a:ext cx="936304" cy="397804"/>
              </a:xfrm>
              <a:prstGeom prst="roundRect">
                <a:avLst>
                  <a:gd name="adj" fmla="val 9341"/>
                </a:avLst>
              </a:prstGeom>
              <a:solidFill>
                <a:srgbClr val="22BECC"/>
              </a:solidFill>
              <a:ln w="9525" algn="ctr">
                <a:noFill/>
                <a:miter lim="800000"/>
                <a:headEnd type="none" w="sm" len="sm"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algn="l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671955" y="5467920"/>
                <a:ext cx="248036" cy="20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확인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362653" y="4814510"/>
              <a:ext cx="1964620" cy="36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900" dirty="0" err="1" smtClean="0">
                  <a:latin typeface="+mn-ea"/>
                  <a:ea typeface="+mn-ea"/>
                </a:rPr>
                <a:t>이메일</a:t>
              </a:r>
              <a:r>
                <a:rPr lang="ko-KR" altLang="en-US" sz="900" dirty="0" smtClean="0">
                  <a:latin typeface="+mn-ea"/>
                  <a:ea typeface="+mn-ea"/>
                </a:rPr>
                <a:t> 인증 완료되었습니다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6" name="타원형 설명선 105"/>
            <p:cNvSpPr/>
            <p:nvPr/>
          </p:nvSpPr>
          <p:spPr bwMode="auto">
            <a:xfrm>
              <a:off x="670389" y="4119299"/>
              <a:ext cx="204918" cy="260129"/>
            </a:xfrm>
            <a:prstGeom prst="wedgeEllipseCallout">
              <a:avLst>
                <a:gd name="adj1" fmla="val 60639"/>
                <a:gd name="adj2" fmla="val 72085"/>
              </a:avLst>
            </a:prstGeom>
            <a:solidFill>
              <a:srgbClr val="FF0000"/>
            </a:solidFill>
            <a:ln w="635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kern="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10" name="꺾인 연결선 9"/>
          <p:cNvCxnSpPr/>
          <p:nvPr/>
        </p:nvCxnSpPr>
        <p:spPr>
          <a:xfrm rot="5400000">
            <a:off x="2666261" y="3451022"/>
            <a:ext cx="620898" cy="15445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92" idx="0"/>
          </p:cNvCxnSpPr>
          <p:nvPr/>
        </p:nvCxnSpPr>
        <p:spPr>
          <a:xfrm rot="16200000" flipH="1">
            <a:off x="4198457" y="3463328"/>
            <a:ext cx="620137" cy="1519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43" name="TextBox 42"/>
          <p:cNvSpPr txBox="1"/>
          <p:nvPr/>
        </p:nvSpPr>
        <p:spPr>
          <a:xfrm>
            <a:off x="2225255" y="2251513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회원가입 완료</a:t>
            </a:r>
            <a:r>
              <a:rPr lang="en-US" altLang="ko-KR" dirty="0" smtClean="0">
                <a:latin typeface="+mn-ea"/>
                <a:ea typeface="+mn-ea"/>
              </a:rPr>
              <a:t>! </a:t>
            </a:r>
            <a:r>
              <a:rPr lang="ko-KR" altLang="en-US" smtClean="0">
                <a:latin typeface="+mn-ea"/>
                <a:ea typeface="+mn-ea"/>
              </a:rPr>
              <a:t>가입하신 </a:t>
            </a:r>
            <a:r>
              <a:rPr lang="ko-KR" altLang="en-US" dirty="0" err="1" smtClean="0">
                <a:latin typeface="+mn-ea"/>
                <a:ea typeface="+mn-ea"/>
              </a:rPr>
              <a:t>이메일로</a:t>
            </a:r>
            <a:r>
              <a:rPr lang="ko-KR" altLang="en-US" dirty="0" smtClean="0">
                <a:latin typeface="+mn-ea"/>
                <a:ea typeface="+mn-ea"/>
              </a:rPr>
              <a:t> 인증번호를 발송하였습니다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인증번호를 확인 후 인증번호 </a:t>
            </a:r>
            <a:r>
              <a:rPr lang="ko-KR" altLang="en-US" dirty="0" err="1" smtClean="0">
                <a:latin typeface="+mn-ea"/>
                <a:ea typeface="+mn-ea"/>
              </a:rPr>
              <a:t>입력창에</a:t>
            </a:r>
            <a:r>
              <a:rPr lang="ko-KR" altLang="en-US" dirty="0" smtClean="0">
                <a:latin typeface="+mn-ea"/>
                <a:ea typeface="+mn-ea"/>
              </a:rPr>
              <a:t> 입력해주세요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9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2AA3B835-7631-4ACA-BD6A-331CB348CEE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8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15591"/>
              </p:ext>
            </p:extLst>
          </p:nvPr>
        </p:nvGraphicFramePr>
        <p:xfrm>
          <a:off x="280947" y="866254"/>
          <a:ext cx="9328719" cy="246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9"/>
                <a:gridCol w="3414356"/>
                <a:gridCol w="1106542"/>
                <a:gridCol w="3745712"/>
              </a:tblGrid>
              <a:tr h="331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형태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E-mail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메일전송 알림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이메일로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인증번호가 발송되었습니다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아래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 입력란에 입력 헤주세요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재전송 선택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인증번호가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재발송되었습니다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아래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인증번호 입력란에 입력 헤주세요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메일로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발송된 인증번호를 입력해주세요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75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인증번호 불일치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입력한 인증번호가 일치하지 않습니다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확인 후 다시 입력하세요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65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인증확인 완료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인증 완료되었습니다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179348" y="217979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상황별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벨리데이션문구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1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D004D7-362B-4C95-AC2F-7E73ECD4DB5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0" y="63500"/>
            <a:ext cx="4139200" cy="4857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나눔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메일인증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264401" y="571477"/>
          <a:ext cx="2571367" cy="1528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015"/>
                <a:gridCol w="2190352"/>
              </a:tblGrid>
              <a:tr h="2164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회원가입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확인 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인증메일 발송 알림 팝업</a:t>
                      </a:r>
                      <a:endParaRPr lang="ko-KR" altLang="en-US" sz="800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메일 인증 전 로그인 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smtClean="0"/>
                        <a:t>알림팝업</a:t>
                      </a:r>
                      <a:endParaRPr lang="en-US" altLang="ko-KR" sz="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(GS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정책 확인 후 적용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0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/>
                        <a:t>비고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텍스트 개체 틀 15"/>
          <p:cNvSpPr txBox="1">
            <a:spLocks/>
          </p:cNvSpPr>
          <p:nvPr/>
        </p:nvSpPr>
        <p:spPr>
          <a:xfrm>
            <a:off x="162818" y="571480"/>
            <a:ext cx="973758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 : L03-01-02</a:t>
            </a:r>
            <a:endParaRPr lang="ko-KR" altLang="en-US" b="1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텍스트 개체 틀 15"/>
          <p:cNvSpPr txBox="1">
            <a:spLocks/>
          </p:cNvSpPr>
          <p:nvPr/>
        </p:nvSpPr>
        <p:spPr>
          <a:xfrm>
            <a:off x="1136576" y="571480"/>
            <a:ext cx="4887994" cy="214314"/>
          </a:xfrm>
          <a:prstGeom prst="rect">
            <a:avLst/>
          </a:prstGeom>
        </p:spPr>
        <p:txBody>
          <a:bodyPr vert="horz" lIns="36000" tIns="18000" rIns="18000" bIns="18000" rtlCol="0" anchor="ctr">
            <a:normAutofit/>
          </a:bodyPr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Location: 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가입완료 확인 페이지</a:t>
            </a:r>
            <a:endParaRPr lang="ko-KR" altLang="en-US" b="1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093200" y="103187"/>
            <a:ext cx="812800" cy="2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V1.3 20150427</a:t>
            </a:r>
            <a:endParaRPr lang="ko-KR" altLang="en-US" sz="700"/>
          </a:p>
        </p:txBody>
      </p:sp>
      <p:sp>
        <p:nvSpPr>
          <p:cNvPr id="11" name="TextBox 10"/>
          <p:cNvSpPr txBox="1"/>
          <p:nvPr/>
        </p:nvSpPr>
        <p:spPr>
          <a:xfrm>
            <a:off x="613904" y="13352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 smtClean="0">
                <a:latin typeface="+mn-ea"/>
                <a:ea typeface="+mn-ea"/>
              </a:rPr>
              <a:t>회원가입</a:t>
            </a:r>
            <a:endParaRPr lang="en-US" altLang="ko-KR" sz="11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046" y="1703580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Congratulation!!</a:t>
            </a:r>
          </a:p>
          <a:p>
            <a:r>
              <a:rPr lang="ko-KR" altLang="en-US" sz="1600" b="1" dirty="0" err="1" smtClean="0">
                <a:latin typeface="+mn-ea"/>
                <a:ea typeface="+mn-ea"/>
              </a:rPr>
              <a:t>한고우요우</a:t>
            </a:r>
            <a:r>
              <a:rPr lang="ko-KR" altLang="en-US" sz="1600" b="1" dirty="0" smtClean="0">
                <a:latin typeface="+mn-ea"/>
                <a:ea typeface="+mn-ea"/>
              </a:rPr>
              <a:t> 회원이 되신 것을 축하합니다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7243" y="2335706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회원가입이 성공적으로 완료되었습니다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  <a:ea typeface="+mn-ea"/>
              </a:rPr>
              <a:t>한고우요우의</a:t>
            </a:r>
            <a:r>
              <a:rPr lang="ko-KR" altLang="en-US" sz="900" dirty="0" smtClean="0">
                <a:latin typeface="+mn-ea"/>
                <a:ea typeface="+mn-ea"/>
              </a:rPr>
              <a:t> 다양한 서비스를 이용해보세요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236446" y="3133755"/>
            <a:ext cx="1420172" cy="348509"/>
          </a:xfrm>
          <a:prstGeom prst="roundRect">
            <a:avLst>
              <a:gd name="adj" fmla="val 9341"/>
            </a:avLst>
          </a:prstGeom>
          <a:ln w="9525">
            <a:solidFill>
              <a:srgbClr val="22BECC"/>
            </a:solidFill>
            <a:headEnd type="none" w="sm" len="sm"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614" y="318402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21BDCB"/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820806" y="3136146"/>
            <a:ext cx="1420172" cy="348509"/>
          </a:xfrm>
          <a:prstGeom prst="roundRect">
            <a:avLst>
              <a:gd name="adj" fmla="val 9341"/>
            </a:avLst>
          </a:prstGeom>
          <a:solidFill>
            <a:srgbClr val="22BECC"/>
          </a:solidFill>
          <a:ln w="9525" algn="ctr">
            <a:noFill/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>
            <a:lvl1pPr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1733" y="318641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4545" y="4061001"/>
            <a:ext cx="31806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한고우요우</a:t>
            </a:r>
            <a:r>
              <a:rPr lang="ko-KR" altLang="en-US" sz="900" dirty="0" smtClean="0">
                <a:latin typeface="+mn-ea"/>
                <a:ea typeface="+mn-ea"/>
              </a:rPr>
              <a:t> 서비스를 </a:t>
            </a:r>
            <a:r>
              <a:rPr lang="ko-KR" altLang="en-US" sz="900" dirty="0" err="1" smtClean="0">
                <a:latin typeface="+mn-ea"/>
                <a:ea typeface="+mn-ea"/>
              </a:rPr>
              <a:t>모바일에서도</a:t>
            </a:r>
            <a:r>
              <a:rPr lang="ko-KR" altLang="en-US" sz="900" dirty="0" smtClean="0">
                <a:latin typeface="+mn-ea"/>
                <a:ea typeface="+mn-ea"/>
              </a:rPr>
              <a:t> 이용하실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latin typeface="+mn-ea"/>
                <a:ea typeface="+mn-ea"/>
              </a:rPr>
              <a:t>DOWNLOAD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45822" y="4695176"/>
            <a:ext cx="5149968" cy="591046"/>
            <a:chOff x="988365" y="5036398"/>
            <a:chExt cx="5577482" cy="694293"/>
          </a:xfrm>
        </p:grpSpPr>
        <p:pic>
          <p:nvPicPr>
            <p:cNvPr id="1026" name="Picture 2" descr="app, apple, available, device, ipad, on, store, th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365" y="5118691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xiaomi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41" y="5036398"/>
              <a:ext cx="731091" cy="69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, app, google, google play, market, on, play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847" y="509242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hanguoing.com/resource/rcmdApp/2014/06/10/4306dd2ef3fc4d7e98c80047be9731b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885" y="5104134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hanguoing.com/resource/rcmdApp/2014/06/10/969a3057a63c446d8081c246e9db953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889" y="5062993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 descr="腾讯.jpg"/>
            <p:cNvPicPr>
              <a:picLocks noChangeAspect="1"/>
            </p:cNvPicPr>
            <p:nvPr/>
          </p:nvPicPr>
          <p:blipFill>
            <a:blip r:embed="rId7">
              <a:lum bright="10000"/>
            </a:blip>
            <a:srcRect l="18219" t="8929" r="21052" b="6249"/>
            <a:stretch>
              <a:fillRect/>
            </a:stretch>
          </p:blipFill>
          <p:spPr>
            <a:xfrm>
              <a:off x="2567873" y="5118691"/>
              <a:ext cx="644215" cy="612000"/>
            </a:xfrm>
            <a:prstGeom prst="rect">
              <a:avLst/>
            </a:prstGeom>
          </p:spPr>
        </p:pic>
        <p:pic>
          <p:nvPicPr>
            <p:cNvPr id="32" name="그림 31" descr="360mobile.gif"/>
            <p:cNvPicPr>
              <a:picLocks noChangeAspect="1"/>
            </p:cNvPicPr>
            <p:nvPr/>
          </p:nvPicPr>
          <p:blipFill>
            <a:blip r:embed="rId8">
              <a:lum bright="10000"/>
            </a:blip>
            <a:srcRect l="8287" t="4167" r="4695" b="8333"/>
            <a:stretch>
              <a:fillRect/>
            </a:stretch>
          </p:blipFill>
          <p:spPr>
            <a:xfrm>
              <a:off x="1791615" y="5104134"/>
              <a:ext cx="626557" cy="626557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42700" y="5409950"/>
            <a:ext cx="5452533" cy="913917"/>
          </a:xfrm>
          <a:prstGeom prst="rect">
            <a:avLst/>
          </a:prstGeom>
          <a:solidFill>
            <a:schemeClr val="bg1"/>
          </a:solidFill>
          <a:ln w="6350">
            <a:solidFill>
              <a:srgbClr val="22B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rgbClr val="21BDCB"/>
                </a:solidFill>
              </a:rPr>
              <a:t>앱</a:t>
            </a:r>
            <a:r>
              <a:rPr lang="ko-KR" altLang="en-US" sz="1100" b="1" dirty="0" smtClean="0">
                <a:solidFill>
                  <a:srgbClr val="21BDCB"/>
                </a:solidFill>
              </a:rPr>
              <a:t> </a:t>
            </a:r>
            <a:r>
              <a:rPr lang="ko-KR" altLang="en-US" sz="1100" b="1" dirty="0" err="1" smtClean="0">
                <a:solidFill>
                  <a:srgbClr val="21BDCB"/>
                </a:solidFill>
              </a:rPr>
              <a:t>스크린샷</a:t>
            </a:r>
            <a:endParaRPr lang="ko-KR" altLang="en-US" sz="1100" b="1" dirty="0">
              <a:solidFill>
                <a:srgbClr val="21BD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시설물관리시스템_front_130822_v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시설물관리시스템_front_130822_ver1</Template>
  <TotalTime>34221</TotalTime>
  <Words>1592</Words>
  <Application>Microsoft Office PowerPoint</Application>
  <PresentationFormat>A4 용지(210x297mm)</PresentationFormat>
  <Paragraphs>465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맑은 고딕</vt:lpstr>
      <vt:lpstr>Arial</vt:lpstr>
      <vt:lpstr>Wingdings</vt:lpstr>
      <vt:lpstr>시설물관리시스템_front_130822_ver1</vt:lpstr>
      <vt:lpstr>디자인 사용자 지정</vt:lpstr>
      <vt:lpstr>3_디자인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안재욱</dc:creator>
  <cp:lastModifiedBy>김윤희</cp:lastModifiedBy>
  <cp:revision>1881</cp:revision>
  <cp:lastPrinted>2015-04-28T10:39:32Z</cp:lastPrinted>
  <dcterms:created xsi:type="dcterms:W3CDTF">2013-09-02T04:48:14Z</dcterms:created>
  <dcterms:modified xsi:type="dcterms:W3CDTF">2015-04-29T08:08:14Z</dcterms:modified>
</cp:coreProperties>
</file>