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52EC09-349E-45F1-BDFA-1C07AA17FC8F}">
  <a:tblStyle styleId="{9452EC09-349E-45F1-BDFA-1C07AA17FC8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hyperlink" Target="http://www.yes24.com/24/goods/1778966" TargetMode="External"/><Relationship Id="rId6" Type="http://schemas.openxmlformats.org/officeDocument/2006/relationships/hyperlink" Target="http://www.yes24.com/24/goods/12501269" TargetMode="External"/><Relationship Id="rId7" Type="http://schemas.openxmlformats.org/officeDocument/2006/relationships/image" Target="../media/image08.png"/><Relationship Id="rId8" Type="http://schemas.openxmlformats.org/officeDocument/2006/relationships/hyperlink" Target="http://www.yes24.com/24/goods/917912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백엔드 스터디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디자인패턴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음료 추가 요청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카페모카 추가 코드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" y="1763875"/>
            <a:ext cx="3219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975" y="778875"/>
            <a:ext cx="32289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012" y="2848675"/>
            <a:ext cx="31908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550" y="3486112"/>
            <a:ext cx="31813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48050" y="3331800"/>
            <a:ext cx="3606600" cy="175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음료 추가 요청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카페모카 추가 실행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587"/>
            <a:ext cx="64770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162" y="717562"/>
            <a:ext cx="3514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신메뉴 추가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스타벅스가 성공하여 지속적으로 신메뉴 추가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3995800" y="3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29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음료</a:t>
                      </a:r>
                    </a:p>
                  </a:txBody>
                  <a:tcPr marT="91425" marB="91425" marR="91425" marL="91425"/>
                </a:tc>
              </a:tr>
              <a:tr h="2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5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4778575" y="294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아메리카노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2858050" y="294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카페모카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4787850" y="4112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카페라떼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x="6717650" y="4112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에스프레소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6717650" y="1645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화이트모카초코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Shape 162"/>
          <p:cNvGraphicFramePr/>
          <p:nvPr/>
        </p:nvGraphicFramePr>
        <p:xfrm>
          <a:off x="6717650" y="28904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카라멜마끼야또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928250" y="16455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다크로스트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928250" y="2947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자바칩프라프치노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2858050" y="1645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카페모카 + 휘핑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4787850" y="1645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카페모카 + 두유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7" name="Shape 167"/>
          <p:cNvCxnSpPr/>
          <p:nvPr/>
        </p:nvCxnSpPr>
        <p:spPr>
          <a:xfrm flipH="1" rot="10800000">
            <a:off x="3785775" y="1456750"/>
            <a:ext cx="2181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5589475" y="1456725"/>
            <a:ext cx="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 flipH="1" rot="10800000">
            <a:off x="1863150" y="1080175"/>
            <a:ext cx="21309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6421900" y="1159425"/>
            <a:ext cx="1110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 rot="10800000">
            <a:off x="1714500" y="1288350"/>
            <a:ext cx="2269500" cy="17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3676750" y="1466800"/>
            <a:ext cx="683700" cy="14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5173125" y="1476700"/>
            <a:ext cx="465900" cy="14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6075150" y="1446950"/>
            <a:ext cx="1486500" cy="14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x="4796725" y="1466825"/>
            <a:ext cx="663900" cy="26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5807525" y="1466850"/>
            <a:ext cx="1744200" cy="26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77" name="Shape 177"/>
          <p:cNvGraphicFramePr/>
          <p:nvPr/>
        </p:nvGraphicFramePr>
        <p:xfrm>
          <a:off x="928250" y="4112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디카페인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8" name="Shape 178"/>
          <p:cNvCxnSpPr/>
          <p:nvPr/>
        </p:nvCxnSpPr>
        <p:spPr>
          <a:xfrm flipH="1" rot="10800000">
            <a:off x="1813600" y="1447025"/>
            <a:ext cx="2328900" cy="26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79" name="Shape 179"/>
          <p:cNvGraphicFramePr/>
          <p:nvPr/>
        </p:nvGraphicFramePr>
        <p:xfrm>
          <a:off x="2858050" y="4112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에스프레소 더블샷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0" name="Shape 180"/>
          <p:cNvCxnSpPr/>
          <p:nvPr/>
        </p:nvCxnSpPr>
        <p:spPr>
          <a:xfrm flipH="1" rot="10800000">
            <a:off x="3706500" y="1456950"/>
            <a:ext cx="862200" cy="26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문제 발생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특정 기간에 음료 할인 행사를 하고 싶어요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특정 기간에 모든 음료 클래스의 가격을 수정 해야함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할인 행사가 끝나면 다시 코드 복원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우유의 원가가 인상되어 우유가 들어가는 제품에 가격 인상을 하고 싶어요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우유가 들어가 있는 모든 클래스를 찾아서 가격 수정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실수로 우유가 들어간 클래스의 가격 수정을 못할 경우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문제 해결 방법 찾기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커피 제조 방법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에스프레소 : 커피의 기본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아메리카노 : 에스프레소 + 물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카페라떼 : 에스프레소 + 우유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카페모카 : 에스프레소 + 우유 + 초코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카라멜마키야또 : 에스프레소 + 우유 + 카라멜 시럽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데코레이터 패턴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객체에 추가적인 요건을 동적으로 첨가한다.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데코레이터는 서브클래스를 만드는 것을 통해서 기능을 유연하게 확장 할 수 있는 방법이다.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데코레이터 패턴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데코레이터 패턴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3945125" y="712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Component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operation()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416625" y="2240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5200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ConcreteComponent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operation()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5232500" y="2240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5200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Decorator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operation()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Shape 208"/>
          <p:cNvGraphicFramePr/>
          <p:nvPr/>
        </p:nvGraphicFramePr>
        <p:xfrm>
          <a:off x="4071225" y="37406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5200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ConcreteDecoratorA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operation()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 addedBehavior()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Shape 209"/>
          <p:cNvGraphicFramePr/>
          <p:nvPr/>
        </p:nvGraphicFramePr>
        <p:xfrm>
          <a:off x="6738225" y="37406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5200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ConcreteDecoratorA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operation()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 addedBehavior()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Shape 210"/>
          <p:cNvCxnSpPr/>
          <p:nvPr/>
        </p:nvCxnSpPr>
        <p:spPr>
          <a:xfrm flipH="1" rot="10800000">
            <a:off x="5175875" y="3290150"/>
            <a:ext cx="6045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6830950" y="3300025"/>
            <a:ext cx="6144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 flipH="1" rot="10800000">
            <a:off x="3471275" y="1754050"/>
            <a:ext cx="7038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5430775" y="1763950"/>
            <a:ext cx="785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기본 구조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Component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ConcreteComponent, Decorator의 공통 기능을 정의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ConcreteComponent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기본 기능을 구현하는 클래스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Decorator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Decorator의 공통 기능을 제공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ConcreteDecoratorA, ConcreteDecoratorB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Decorator의 하위 클래스로 기본 기능에 추가되는 개별적인 기능을 제공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데코레이터 패턴 적용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3547400" y="9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29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음료</a:t>
                      </a:r>
                    </a:p>
                  </a:txBody>
                  <a:tcPr marT="91425" marB="91425" marR="91425" marL="91425"/>
                </a:tc>
              </a:tr>
              <a:tr h="2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5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Shape 227"/>
          <p:cNvGraphicFramePr/>
          <p:nvPr/>
        </p:nvGraphicFramePr>
        <p:xfrm>
          <a:off x="2256625" y="2530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에스프레소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5122050" y="2530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데코레이터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9" name="Shape 229"/>
          <p:cNvGraphicFramePr/>
          <p:nvPr/>
        </p:nvGraphicFramePr>
        <p:xfrm>
          <a:off x="3304700" y="3899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우유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5122050" y="3899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모카</a:t>
                      </a:r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6939400" y="3899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카라멜 시럽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2" name="Shape 232"/>
          <p:cNvCxnSpPr/>
          <p:nvPr/>
        </p:nvCxnSpPr>
        <p:spPr>
          <a:xfrm flipH="1" rot="10800000">
            <a:off x="3150175" y="2042125"/>
            <a:ext cx="8325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5241375" y="2061925"/>
            <a:ext cx="6639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flipH="1" rot="10800000">
            <a:off x="4240325" y="3568450"/>
            <a:ext cx="882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5944925" y="3578350"/>
            <a:ext cx="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6836900" y="3568450"/>
            <a:ext cx="9018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음료(Beverage) 추상 클래스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첨가물 데코레이터 추상 클래스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7" y="1609525"/>
            <a:ext cx="30956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87" y="3753900"/>
            <a:ext cx="47148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참고 도서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8" y="1152475"/>
            <a:ext cx="265547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832" y="1152475"/>
            <a:ext cx="2997114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065387" y="4568875"/>
            <a:ext cx="300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5080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hlinkClick r:id="rId5"/>
              </a:rPr>
              <a:t>Head First Design Patterns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20798" y="4568875"/>
            <a:ext cx="2655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5080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hlinkClick r:id="rId6"/>
              </a:rPr>
              <a:t>자바 객체지향 디자인 패턴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2482" y="1152475"/>
            <a:ext cx="2624416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272473" y="4568875"/>
            <a:ext cx="2624399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5080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hlinkClick r:id="rId8"/>
              </a:rPr>
              <a:t>객체 지향과 디자인 패턴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에스프레소 클래스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87" y="1715900"/>
            <a:ext cx="30956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첨가물 클래스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75" y="1627587"/>
            <a:ext cx="44386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75" y="1627587"/>
            <a:ext cx="41719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첨가물 클래스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7" y="1607500"/>
            <a:ext cx="44481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325" y="1550337"/>
            <a:ext cx="44577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스타벅스 음료 주문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295337"/>
            <a:ext cx="39909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815" y="1017724"/>
            <a:ext cx="533078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스타벅스 데코레이터 패턴 적용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카라멜 마키야또 가격 계산</a:t>
            </a:r>
          </a:p>
        </p:txBody>
      </p:sp>
      <p:sp>
        <p:nvSpPr>
          <p:cNvPr id="282" name="Shape 282"/>
          <p:cNvSpPr/>
          <p:nvPr/>
        </p:nvSpPr>
        <p:spPr>
          <a:xfrm>
            <a:off x="790200" y="1737400"/>
            <a:ext cx="6662400" cy="33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cost()</a:t>
            </a:r>
          </a:p>
        </p:txBody>
      </p:sp>
      <p:sp>
        <p:nvSpPr>
          <p:cNvPr id="283" name="Shape 283"/>
          <p:cNvSpPr/>
          <p:nvPr/>
        </p:nvSpPr>
        <p:spPr>
          <a:xfrm>
            <a:off x="2685725" y="1853250"/>
            <a:ext cx="4261500" cy="236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cost()</a:t>
            </a:r>
          </a:p>
        </p:txBody>
      </p:sp>
      <p:sp>
        <p:nvSpPr>
          <p:cNvPr id="284" name="Shape 284"/>
          <p:cNvSpPr/>
          <p:nvPr/>
        </p:nvSpPr>
        <p:spPr>
          <a:xfrm>
            <a:off x="3970325" y="1902125"/>
            <a:ext cx="2552400" cy="147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cost()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093750" y="4060850"/>
            <a:ext cx="3568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카라멜 시럽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60525" y="3451875"/>
            <a:ext cx="3000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우유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338025" y="2818800"/>
            <a:ext cx="1922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에스프레소</a:t>
            </a:r>
          </a:p>
        </p:txBody>
      </p:sp>
      <p:cxnSp>
        <p:nvCxnSpPr>
          <p:cNvPr id="288" name="Shape 288"/>
          <p:cNvCxnSpPr/>
          <p:nvPr/>
        </p:nvCxnSpPr>
        <p:spPr>
          <a:xfrm flipH="1" rot="10800000">
            <a:off x="2017850" y="2829000"/>
            <a:ext cx="1542000" cy="502800"/>
          </a:xfrm>
          <a:prstGeom prst="curvedConnector3">
            <a:avLst>
              <a:gd fmla="val 13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9" name="Shape 289"/>
          <p:cNvCxnSpPr/>
          <p:nvPr/>
        </p:nvCxnSpPr>
        <p:spPr>
          <a:xfrm flipH="1" rot="10800000">
            <a:off x="3646875" y="2547375"/>
            <a:ext cx="898200" cy="382200"/>
          </a:xfrm>
          <a:prstGeom prst="curvedConnector3">
            <a:avLst>
              <a:gd fmla="val 111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90" name="Shape 290"/>
          <p:cNvCxnSpPr/>
          <p:nvPr/>
        </p:nvCxnSpPr>
        <p:spPr>
          <a:xfrm flipH="1">
            <a:off x="3713925" y="2708350"/>
            <a:ext cx="891600" cy="476100"/>
          </a:xfrm>
          <a:prstGeom prst="curvedConnector3">
            <a:avLst>
              <a:gd fmla="val 263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91" name="Shape 291"/>
          <p:cNvCxnSpPr/>
          <p:nvPr/>
        </p:nvCxnSpPr>
        <p:spPr>
          <a:xfrm flipH="1">
            <a:off x="2084825" y="3117275"/>
            <a:ext cx="1468200" cy="422400"/>
          </a:xfrm>
          <a:prstGeom prst="curvedConnector3">
            <a:avLst>
              <a:gd fmla="val 269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92" name="Shape 292"/>
          <p:cNvSpPr txBox="1"/>
          <p:nvPr/>
        </p:nvSpPr>
        <p:spPr>
          <a:xfrm>
            <a:off x="0" y="2238750"/>
            <a:ext cx="3568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카라멜 마끼야또 가격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442325" y="2607825"/>
            <a:ext cx="1696200" cy="972000"/>
          </a:xfrm>
          <a:prstGeom prst="curvedConnector3">
            <a:avLst>
              <a:gd fmla="val 1015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데코레이터 패턴 장단점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장점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객체의 추가적인 요건을 동적으로 추가 할수 있다.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서브 클래스를 만드는 것을 통해 기능을 유연하게 확장 할 수 있다.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한 객체를 여러 개의 데코레이터로 감쌀 수 있다.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기존 코드를 수정하지 않고도 확장할 수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단점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잡다한 클래스들이 너무 많아진다.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겹겹이 애워싼 객체의 정체를 알기가 힘들다.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상속을 통해 확장할 수도 있지만, 디자인 유연성 면에서는 별로 좋지 않다.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java.io 예제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InputStream</a:t>
            </a:r>
          </a:p>
        </p:txBody>
      </p:sp>
      <p:graphicFrame>
        <p:nvGraphicFramePr>
          <p:cNvPr id="306" name="Shape 306"/>
          <p:cNvGraphicFramePr/>
          <p:nvPr/>
        </p:nvGraphicFramePr>
        <p:xfrm>
          <a:off x="41783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604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7" name="Shape 307"/>
          <p:cNvGraphicFramePr/>
          <p:nvPr/>
        </p:nvGraphicFramePr>
        <p:xfrm>
          <a:off x="722050" y="18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604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8" name="Shape 308"/>
          <p:cNvGraphicFramePr/>
          <p:nvPr/>
        </p:nvGraphicFramePr>
        <p:xfrm>
          <a:off x="2489850" y="18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38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StringBufferInputStream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9" name="Shape 309"/>
          <p:cNvGraphicFramePr/>
          <p:nvPr/>
        </p:nvGraphicFramePr>
        <p:xfrm>
          <a:off x="4991025" y="18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981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ByteArrayInputStream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0" name="Shape 310"/>
          <p:cNvGraphicFramePr/>
          <p:nvPr/>
        </p:nvGraphicFramePr>
        <p:xfrm>
          <a:off x="7135425" y="18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694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FilterInputStream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1" name="Shape 311"/>
          <p:cNvCxnSpPr/>
          <p:nvPr/>
        </p:nvCxnSpPr>
        <p:spPr>
          <a:xfrm flipH="1" rot="10800000">
            <a:off x="1555925" y="1387300"/>
            <a:ext cx="26163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 flipH="1" rot="10800000">
            <a:off x="3736225" y="1417300"/>
            <a:ext cx="5946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5292250" y="1417300"/>
            <a:ext cx="6639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5797500" y="1427225"/>
            <a:ext cx="22002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5585050" y="317125"/>
            <a:ext cx="138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추상 클래스</a:t>
            </a:r>
          </a:p>
        </p:txBody>
      </p:sp>
      <p:cxnSp>
        <p:nvCxnSpPr>
          <p:cNvPr id="316" name="Shape 316"/>
          <p:cNvCxnSpPr>
            <a:stCxn id="315" idx="1"/>
            <a:endCxn id="305" idx="0"/>
          </p:cNvCxnSpPr>
          <p:nvPr/>
        </p:nvCxnSpPr>
        <p:spPr>
          <a:xfrm flipH="1">
            <a:off x="4571950" y="510325"/>
            <a:ext cx="1013100" cy="64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7" name="Shape 317"/>
          <p:cNvSpPr txBox="1"/>
          <p:nvPr/>
        </p:nvSpPr>
        <p:spPr>
          <a:xfrm>
            <a:off x="7699725" y="1000900"/>
            <a:ext cx="138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추상 데코레이터</a:t>
            </a:r>
          </a:p>
        </p:txBody>
      </p:sp>
      <p:cxnSp>
        <p:nvCxnSpPr>
          <p:cNvPr id="318" name="Shape 318"/>
          <p:cNvCxnSpPr>
            <a:stCxn id="317" idx="1"/>
          </p:cNvCxnSpPr>
          <p:nvPr/>
        </p:nvCxnSpPr>
        <p:spPr>
          <a:xfrm flipH="1">
            <a:off x="7323825" y="1194100"/>
            <a:ext cx="375900" cy="60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319" name="Shape 319"/>
          <p:cNvGraphicFramePr/>
          <p:nvPr/>
        </p:nvGraphicFramePr>
        <p:xfrm>
          <a:off x="417250" y="28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7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PushbackInputStream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0" name="Shape 320"/>
          <p:cNvGraphicFramePr/>
          <p:nvPr/>
        </p:nvGraphicFramePr>
        <p:xfrm>
          <a:off x="2593875" y="28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7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BufferedInputStream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Shape 321"/>
          <p:cNvGraphicFramePr/>
          <p:nvPr/>
        </p:nvGraphicFramePr>
        <p:xfrm>
          <a:off x="4770500" y="28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7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Shape 322"/>
          <p:cNvGraphicFramePr/>
          <p:nvPr/>
        </p:nvGraphicFramePr>
        <p:xfrm>
          <a:off x="6947125" y="28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07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LineNumbrInputStream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3" name="Shape 323"/>
          <p:cNvCxnSpPr/>
          <p:nvPr/>
        </p:nvCxnSpPr>
        <p:spPr>
          <a:xfrm flipH="1" rot="10800000">
            <a:off x="1486550" y="2210125"/>
            <a:ext cx="56688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/>
          <p:nvPr/>
        </p:nvCxnSpPr>
        <p:spPr>
          <a:xfrm flipH="1" rot="10800000">
            <a:off x="3587575" y="2229925"/>
            <a:ext cx="38748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 flipH="1" rot="10800000">
            <a:off x="5827325" y="2220025"/>
            <a:ext cx="20316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8017525" y="2220025"/>
            <a:ext cx="99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" name="Shape 327"/>
          <p:cNvSpPr txBox="1"/>
          <p:nvPr/>
        </p:nvSpPr>
        <p:spPr>
          <a:xfrm>
            <a:off x="3627200" y="4182475"/>
            <a:ext cx="138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데코레이터</a:t>
            </a:r>
          </a:p>
        </p:txBody>
      </p:sp>
      <p:cxnSp>
        <p:nvCxnSpPr>
          <p:cNvPr id="328" name="Shape 328"/>
          <p:cNvCxnSpPr>
            <a:stCxn id="327" idx="1"/>
          </p:cNvCxnSpPr>
          <p:nvPr/>
        </p:nvCxnSpPr>
        <p:spPr>
          <a:xfrm rot="10800000">
            <a:off x="1694600" y="3300175"/>
            <a:ext cx="1932600" cy="1075500"/>
          </a:xfrm>
          <a:prstGeom prst="curvedConnector3">
            <a:avLst>
              <a:gd fmla="val 969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 flipH="1" rot="5400000">
            <a:off x="3295150" y="3503275"/>
            <a:ext cx="842400" cy="495600"/>
          </a:xfrm>
          <a:prstGeom prst="curvedConnector3">
            <a:avLst>
              <a:gd fmla="val 411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/>
          <p:nvPr/>
        </p:nvCxnSpPr>
        <p:spPr>
          <a:xfrm flipH="1" rot="10800000">
            <a:off x="4529050" y="3270525"/>
            <a:ext cx="1228800" cy="951300"/>
          </a:xfrm>
          <a:prstGeom prst="curvedConnector3">
            <a:avLst>
              <a:gd fmla="val 919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>
            <a:stCxn id="327" idx="3"/>
          </p:cNvCxnSpPr>
          <p:nvPr/>
        </p:nvCxnSpPr>
        <p:spPr>
          <a:xfrm flipH="1" rot="10800000">
            <a:off x="5014700" y="3290275"/>
            <a:ext cx="3032700" cy="1085400"/>
          </a:xfrm>
          <a:prstGeom prst="curvedConnector3">
            <a:avLst>
              <a:gd fmla="val 803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파일에서 데이터를 읽어 오는 기능 예</a:t>
            </a:r>
          </a:p>
        </p:txBody>
      </p:sp>
      <p:sp>
        <p:nvSpPr>
          <p:cNvPr id="337" name="Shape 337"/>
          <p:cNvSpPr/>
          <p:nvPr/>
        </p:nvSpPr>
        <p:spPr>
          <a:xfrm>
            <a:off x="790200" y="1737400"/>
            <a:ext cx="6662400" cy="33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85725" y="1853250"/>
            <a:ext cx="4261500" cy="236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java.io 예제</a:t>
            </a:r>
          </a:p>
        </p:txBody>
      </p:sp>
      <p:sp>
        <p:nvSpPr>
          <p:cNvPr id="340" name="Shape 340"/>
          <p:cNvSpPr/>
          <p:nvPr/>
        </p:nvSpPr>
        <p:spPr>
          <a:xfrm>
            <a:off x="3970325" y="1902125"/>
            <a:ext cx="2130600" cy="99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FileInputStream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331750" y="398465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LineNumberInputStream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260525" y="2994675"/>
            <a:ext cx="3000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BufferedInputStream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java.io 예제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java.io 코드 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662112"/>
            <a:ext cx="6743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옵저버 패턴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목차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데코레이터 패턴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스타벅스 예제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스타벅스 문제 발생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데코레이터 패턴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스타벅스 테코레이터 패턴 적용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Java.io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옵저버 패턴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기상 모니터링 예제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옵저버 패턴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기상 모니터링 옵저버 패턴 적용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 옵저버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예제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기상 시스템 </a:t>
            </a:r>
          </a:p>
        </p:txBody>
      </p:sp>
      <p:sp>
        <p:nvSpPr>
          <p:cNvPr id="361" name="Shape 361"/>
          <p:cNvSpPr/>
          <p:nvPr/>
        </p:nvSpPr>
        <p:spPr>
          <a:xfrm>
            <a:off x="1414000" y="175362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습도</a:t>
            </a:r>
          </a:p>
        </p:txBody>
      </p:sp>
      <p:sp>
        <p:nvSpPr>
          <p:cNvPr id="362" name="Shape 362"/>
          <p:cNvSpPr/>
          <p:nvPr/>
        </p:nvSpPr>
        <p:spPr>
          <a:xfrm>
            <a:off x="944725" y="262847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온도</a:t>
            </a:r>
          </a:p>
        </p:txBody>
      </p:sp>
      <p:sp>
        <p:nvSpPr>
          <p:cNvPr id="363" name="Shape 363"/>
          <p:cNvSpPr/>
          <p:nvPr/>
        </p:nvSpPr>
        <p:spPr>
          <a:xfrm>
            <a:off x="1414000" y="350332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압력</a:t>
            </a:r>
          </a:p>
        </p:txBody>
      </p:sp>
      <p:sp>
        <p:nvSpPr>
          <p:cNvPr id="364" name="Shape 364"/>
          <p:cNvSpPr/>
          <p:nvPr/>
        </p:nvSpPr>
        <p:spPr>
          <a:xfrm>
            <a:off x="2741550" y="2317825"/>
            <a:ext cx="1308900" cy="11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기상 스테이션</a:t>
            </a:r>
          </a:p>
        </p:txBody>
      </p:sp>
      <p:cxnSp>
        <p:nvCxnSpPr>
          <p:cNvPr id="365" name="Shape 365"/>
          <p:cNvCxnSpPr>
            <a:stCxn id="361" idx="5"/>
            <a:endCxn id="364" idx="1"/>
          </p:cNvCxnSpPr>
          <p:nvPr/>
        </p:nvCxnSpPr>
        <p:spPr>
          <a:xfrm>
            <a:off x="1904110" y="2242455"/>
            <a:ext cx="8373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6" name="Shape 366"/>
          <p:cNvCxnSpPr>
            <a:endCxn id="364" idx="1"/>
          </p:cNvCxnSpPr>
          <p:nvPr/>
        </p:nvCxnSpPr>
        <p:spPr>
          <a:xfrm>
            <a:off x="1519050" y="2914825"/>
            <a:ext cx="12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>
            <a:stCxn id="363" idx="7"/>
            <a:endCxn id="364" idx="1"/>
          </p:cNvCxnSpPr>
          <p:nvPr/>
        </p:nvCxnSpPr>
        <p:spPr>
          <a:xfrm flipH="1" rot="10800000">
            <a:off x="1904110" y="2914894"/>
            <a:ext cx="8373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" name="Shape 368"/>
          <p:cNvSpPr/>
          <p:nvPr/>
        </p:nvSpPr>
        <p:spPr>
          <a:xfrm>
            <a:off x="4964300" y="2257225"/>
            <a:ext cx="1333800" cy="13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WeatherData</a:t>
            </a:r>
          </a:p>
        </p:txBody>
      </p:sp>
      <p:cxnSp>
        <p:nvCxnSpPr>
          <p:cNvPr id="369" name="Shape 369"/>
          <p:cNvCxnSpPr>
            <a:stCxn id="360" idx="0"/>
            <a:endCxn id="360" idx="2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0" name="Shape 370"/>
          <p:cNvSpPr/>
          <p:nvPr/>
        </p:nvSpPr>
        <p:spPr>
          <a:xfrm>
            <a:off x="7409600" y="2070625"/>
            <a:ext cx="1593000" cy="1688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온도: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습도 : 60</a:t>
            </a:r>
          </a:p>
        </p:txBody>
      </p:sp>
      <p:cxnSp>
        <p:nvCxnSpPr>
          <p:cNvPr id="371" name="Shape 371"/>
          <p:cNvCxnSpPr>
            <a:stCxn id="368" idx="6"/>
            <a:endCxn id="370" idx="1"/>
          </p:cNvCxnSpPr>
          <p:nvPr/>
        </p:nvCxnSpPr>
        <p:spPr>
          <a:xfrm>
            <a:off x="6298100" y="2914825"/>
            <a:ext cx="13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2" name="Shape 372"/>
          <p:cNvSpPr txBox="1"/>
          <p:nvPr/>
        </p:nvSpPr>
        <p:spPr>
          <a:xfrm>
            <a:off x="6298100" y="2652400"/>
            <a:ext cx="1222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화면에 표시 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4063025" y="2652325"/>
            <a:ext cx="1222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데이터 취득</a:t>
            </a:r>
          </a:p>
        </p:txBody>
      </p:sp>
      <p:cxnSp>
        <p:nvCxnSpPr>
          <p:cNvPr id="374" name="Shape 374"/>
          <p:cNvCxnSpPr>
            <a:stCxn id="368" idx="2"/>
            <a:endCxn id="364" idx="3"/>
          </p:cNvCxnSpPr>
          <p:nvPr/>
        </p:nvCxnSpPr>
        <p:spPr>
          <a:xfrm rot="10800000">
            <a:off x="4050500" y="2914825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예제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기상 모니터 화면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2" y="1693862"/>
            <a:ext cx="6848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예제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353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예제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7" y="1203350"/>
            <a:ext cx="63531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87" y="3660837"/>
            <a:ext cx="38004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기능 추가 요청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평균, 최대, 최소 온도를 보여주는 화면을 만들어 주세요</a:t>
            </a:r>
          </a:p>
        </p:txBody>
      </p:sp>
      <p:sp>
        <p:nvSpPr>
          <p:cNvPr id="401" name="Shape 401"/>
          <p:cNvSpPr/>
          <p:nvPr/>
        </p:nvSpPr>
        <p:spPr>
          <a:xfrm>
            <a:off x="1414000" y="175362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습도</a:t>
            </a:r>
          </a:p>
        </p:txBody>
      </p:sp>
      <p:sp>
        <p:nvSpPr>
          <p:cNvPr id="402" name="Shape 402"/>
          <p:cNvSpPr/>
          <p:nvPr/>
        </p:nvSpPr>
        <p:spPr>
          <a:xfrm>
            <a:off x="944725" y="262847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온도</a:t>
            </a:r>
          </a:p>
        </p:txBody>
      </p:sp>
      <p:sp>
        <p:nvSpPr>
          <p:cNvPr id="403" name="Shape 403"/>
          <p:cNvSpPr/>
          <p:nvPr/>
        </p:nvSpPr>
        <p:spPr>
          <a:xfrm>
            <a:off x="1414000" y="3503325"/>
            <a:ext cx="57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압력</a:t>
            </a:r>
          </a:p>
        </p:txBody>
      </p:sp>
      <p:sp>
        <p:nvSpPr>
          <p:cNvPr id="404" name="Shape 404"/>
          <p:cNvSpPr/>
          <p:nvPr/>
        </p:nvSpPr>
        <p:spPr>
          <a:xfrm>
            <a:off x="2741550" y="2317825"/>
            <a:ext cx="1308900" cy="11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기상 스테이션</a:t>
            </a:r>
          </a:p>
        </p:txBody>
      </p:sp>
      <p:cxnSp>
        <p:nvCxnSpPr>
          <p:cNvPr id="405" name="Shape 405"/>
          <p:cNvCxnSpPr>
            <a:stCxn id="401" idx="5"/>
            <a:endCxn id="404" idx="1"/>
          </p:cNvCxnSpPr>
          <p:nvPr/>
        </p:nvCxnSpPr>
        <p:spPr>
          <a:xfrm>
            <a:off x="1904110" y="2242455"/>
            <a:ext cx="8373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6" name="Shape 406"/>
          <p:cNvCxnSpPr>
            <a:endCxn id="404" idx="1"/>
          </p:cNvCxnSpPr>
          <p:nvPr/>
        </p:nvCxnSpPr>
        <p:spPr>
          <a:xfrm>
            <a:off x="1519050" y="2914825"/>
            <a:ext cx="12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>
            <a:stCxn id="403" idx="7"/>
            <a:endCxn id="404" idx="1"/>
          </p:cNvCxnSpPr>
          <p:nvPr/>
        </p:nvCxnSpPr>
        <p:spPr>
          <a:xfrm flipH="1" rot="10800000">
            <a:off x="1904110" y="2914894"/>
            <a:ext cx="8373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8" name="Shape 408"/>
          <p:cNvSpPr/>
          <p:nvPr/>
        </p:nvSpPr>
        <p:spPr>
          <a:xfrm>
            <a:off x="4964300" y="2257225"/>
            <a:ext cx="1333800" cy="13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WeatherData</a:t>
            </a:r>
          </a:p>
        </p:txBody>
      </p:sp>
      <p:cxnSp>
        <p:nvCxnSpPr>
          <p:cNvPr id="409" name="Shape 409"/>
          <p:cNvCxnSpPr>
            <a:endCxn id="410" idx="2"/>
          </p:cNvCxnSpPr>
          <p:nvPr/>
        </p:nvCxnSpPr>
        <p:spPr>
          <a:xfrm>
            <a:off x="4572000" y="1595500"/>
            <a:ext cx="0" cy="29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/>
          <p:nvPr/>
        </p:nvSpPr>
        <p:spPr>
          <a:xfrm>
            <a:off x="7409600" y="2070625"/>
            <a:ext cx="1593000" cy="1688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온도: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습도 : 60</a:t>
            </a:r>
          </a:p>
        </p:txBody>
      </p:sp>
      <p:cxnSp>
        <p:nvCxnSpPr>
          <p:cNvPr id="412" name="Shape 412"/>
          <p:cNvCxnSpPr>
            <a:stCxn id="408" idx="6"/>
            <a:endCxn id="411" idx="1"/>
          </p:cNvCxnSpPr>
          <p:nvPr/>
        </p:nvCxnSpPr>
        <p:spPr>
          <a:xfrm>
            <a:off x="6298100" y="2914825"/>
            <a:ext cx="13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6298100" y="2652400"/>
            <a:ext cx="1222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화면에 표시 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4063025" y="2652325"/>
            <a:ext cx="1222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데이터 취득</a:t>
            </a:r>
          </a:p>
        </p:txBody>
      </p:sp>
      <p:cxnSp>
        <p:nvCxnSpPr>
          <p:cNvPr id="415" name="Shape 415"/>
          <p:cNvCxnSpPr>
            <a:stCxn id="408" idx="2"/>
            <a:endCxn id="404" idx="3"/>
          </p:cNvCxnSpPr>
          <p:nvPr/>
        </p:nvCxnSpPr>
        <p:spPr>
          <a:xfrm rot="10800000">
            <a:off x="4050500" y="2914825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6" name="Shape 416"/>
          <p:cNvCxnSpPr>
            <a:stCxn id="417" idx="4"/>
            <a:endCxn id="418" idx="1"/>
          </p:cNvCxnSpPr>
          <p:nvPr/>
        </p:nvCxnSpPr>
        <p:spPr>
          <a:xfrm>
            <a:off x="5631112" y="3572450"/>
            <a:ext cx="7833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6271500" y="3877700"/>
            <a:ext cx="1593000" cy="11433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평균: 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최대: 60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최소: 10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기능 추가 요청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기상 데이터 코드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99" y="1017724"/>
            <a:ext cx="492409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기능 추가 요청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기상 모니터 화면</a:t>
            </a:r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7" y="1693850"/>
            <a:ext cx="6848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기능 추가 요청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평균, 최대, 최소 온도를 보여주는 화면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1149"/>
            <a:ext cx="7313851" cy="35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기능 추가 요청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실행 코드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8750"/>
            <a:ext cx="63246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371912"/>
            <a:ext cx="4648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문제점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새로운 화면을 추가 할 경우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온도, 습도 보여지는 화면을 제거하고 싶은 경우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기상데이터 클래스를 수정해야 함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데코레이터 패턴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옵저버 패턴?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한 객체의 상태가 바뀌면 그 객체에 의존하는 다른 객체들한테 연락이 가고 자동으로 내용이 갱신되는 방식으로 일대다 의존성을 정의한다.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객체들 사이에 일대다 관계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옵저버들이 Observer 인터페이스를 사용하기 때문에 느슨한 결합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옵저버에 연락을 돌리는 순서에 의존하면 안됨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옵저버 패턴?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클래스 다이어그램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953300" y="16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39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Subject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59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attach()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detach()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notifyObservers()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7" name="Shape 467"/>
          <p:cNvGraphicFramePr/>
          <p:nvPr/>
        </p:nvGraphicFramePr>
        <p:xfrm>
          <a:off x="4836275" y="16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525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&lt;&lt;interface&gt;&gt;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Observer</a:t>
                      </a:r>
                    </a:p>
                  </a:txBody>
                  <a:tcPr marT="91425" marB="91425" marR="91425" marL="91425"/>
                </a:tc>
              </a:tr>
              <a:tr h="23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update()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68" name="Shape 468"/>
          <p:cNvCxnSpPr/>
          <p:nvPr/>
        </p:nvCxnSpPr>
        <p:spPr>
          <a:xfrm>
            <a:off x="3365650" y="1988125"/>
            <a:ext cx="14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69" name="Shape 469"/>
          <p:cNvGraphicFramePr/>
          <p:nvPr/>
        </p:nvGraphicFramePr>
        <p:xfrm>
          <a:off x="953300" y="36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39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ConcreteSubject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-subjectState</a:t>
                      </a:r>
                    </a:p>
                  </a:txBody>
                  <a:tcPr marT="91425" marB="91425" marR="91425" marL="91425"/>
                </a:tc>
              </a:tr>
              <a:tr h="64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setState()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getState()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0" name="Shape 470"/>
          <p:cNvGraphicFramePr/>
          <p:nvPr/>
        </p:nvGraphicFramePr>
        <p:xfrm>
          <a:off x="4825450" y="36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22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ConcreteObserver</a:t>
                      </a:r>
                    </a:p>
                  </a:txBody>
                  <a:tcPr marT="91425" marB="91425" marR="91425" marL="91425"/>
                </a:tc>
              </a:tr>
              <a:tr h="23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update()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1" name="Shape 471"/>
          <p:cNvCxnSpPr/>
          <p:nvPr/>
        </p:nvCxnSpPr>
        <p:spPr>
          <a:xfrm rot="10800000">
            <a:off x="2128875" y="3081125"/>
            <a:ext cx="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6129800" y="3007450"/>
            <a:ext cx="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73" name="Shape 473"/>
          <p:cNvCxnSpPr/>
          <p:nvPr/>
        </p:nvCxnSpPr>
        <p:spPr>
          <a:xfrm rot="10800000">
            <a:off x="3365500" y="3865750"/>
            <a:ext cx="14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옵저버 패턴?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Observer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데이터의 변경을 통보 받는 인터페이스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Subject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ConcreteObserver 객체를 관리하는 요소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ConcreteSuject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변경 관리 대상이 되는 데이터가 있는 클래스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ConcreteObserver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ConcreteSubject의 변경을 통보 받는 클래스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기상 시스템 옵저버 패턴 적용</a:t>
            </a:r>
          </a:p>
        </p:txBody>
      </p:sp>
      <p:graphicFrame>
        <p:nvGraphicFramePr>
          <p:cNvPr id="486" name="Shape 486"/>
          <p:cNvGraphicFramePr/>
          <p:nvPr/>
        </p:nvGraphicFramePr>
        <p:xfrm>
          <a:off x="953300" y="16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39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Subject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59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registerObserver()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removeObjserver()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notifyObservers()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7" name="Shape 487"/>
          <p:cNvGraphicFramePr/>
          <p:nvPr/>
        </p:nvGraphicFramePr>
        <p:xfrm>
          <a:off x="4836275" y="16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525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&lt;&lt;interface&gt;&gt;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Observer</a:t>
                      </a:r>
                    </a:p>
                  </a:txBody>
                  <a:tcPr marT="91425" marB="91425" marR="91425" marL="91425"/>
                </a:tc>
              </a:tr>
              <a:tr h="23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update()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88" name="Shape 488"/>
          <p:cNvCxnSpPr/>
          <p:nvPr/>
        </p:nvCxnSpPr>
        <p:spPr>
          <a:xfrm>
            <a:off x="3365650" y="1988125"/>
            <a:ext cx="14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89" name="Shape 489"/>
          <p:cNvGraphicFramePr/>
          <p:nvPr/>
        </p:nvGraphicFramePr>
        <p:xfrm>
          <a:off x="953300" y="36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39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WeatherData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 observers</a:t>
                      </a:r>
                    </a:p>
                  </a:txBody>
                  <a:tcPr marT="91425" marB="91425" marR="91425" marL="91425"/>
                </a:tc>
              </a:tr>
              <a:tr h="64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setMeasurements()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0" name="Shape 490"/>
          <p:cNvGraphicFramePr/>
          <p:nvPr/>
        </p:nvGraphicFramePr>
        <p:xfrm>
          <a:off x="3692500" y="36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22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CurrentConditionDisplay</a:t>
                      </a:r>
                    </a:p>
                  </a:txBody>
                  <a:tcPr marT="91425" marB="91425" marR="91425" marL="91425"/>
                </a:tc>
              </a:tr>
              <a:tr h="23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update()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91" name="Shape 491"/>
          <p:cNvCxnSpPr/>
          <p:nvPr/>
        </p:nvCxnSpPr>
        <p:spPr>
          <a:xfrm rot="10800000">
            <a:off x="2128875" y="3081125"/>
            <a:ext cx="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92" name="Shape 492"/>
          <p:cNvCxnSpPr/>
          <p:nvPr/>
        </p:nvCxnSpPr>
        <p:spPr>
          <a:xfrm flipH="1" rot="10800000">
            <a:off x="5215575" y="3007375"/>
            <a:ext cx="914100" cy="6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graphicFrame>
        <p:nvGraphicFramePr>
          <p:cNvPr id="493" name="Shape 493"/>
          <p:cNvGraphicFramePr/>
          <p:nvPr/>
        </p:nvGraphicFramePr>
        <p:xfrm>
          <a:off x="6550800" y="36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22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StatisticsDisplay</a:t>
                      </a:r>
                    </a:p>
                  </a:txBody>
                  <a:tcPr marT="91425" marB="91425" marR="91425" marL="91425"/>
                </a:tc>
              </a:tr>
              <a:tr h="23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update()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94" name="Shape 494"/>
          <p:cNvCxnSpPr/>
          <p:nvPr/>
        </p:nvCxnSpPr>
        <p:spPr>
          <a:xfrm rot="10800000">
            <a:off x="6129800" y="3007425"/>
            <a:ext cx="10953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기상 시스템 옵저버 패턴 적용 코드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7" y="1819275"/>
            <a:ext cx="42005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632557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500"/>
            <a:ext cx="59817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295400"/>
            <a:ext cx="6753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038149"/>
            <a:ext cx="8662749" cy="41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기상 모니터링 옵저버 패턴 적용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537"/>
            <a:ext cx="63627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762" y="3495662"/>
            <a:ext cx="53625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스타벅스 예제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스타벅스 POS를 만들어 주세요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음료는 3가지로 아메리카노, 카페라떼, 에스프레소가 있어요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아메리카노 1.99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카페라떼 2.5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에스프레소 1.99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간단한 음료에대한 설명이 나왔으면...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4538000" y="19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411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음료</a:t>
                      </a:r>
                    </a:p>
                  </a:txBody>
                  <a:tcPr marT="91425" marB="91425" marR="91425" marL="91425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 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2820300" y="40223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아메리카노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4887337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카페라떼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6954400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에스프레소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8" name="Shape 88"/>
          <p:cNvCxnSpPr/>
          <p:nvPr/>
        </p:nvCxnSpPr>
        <p:spPr>
          <a:xfrm flipH="1" rot="10800000">
            <a:off x="3722175" y="3331250"/>
            <a:ext cx="813900" cy="6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5737425" y="3373000"/>
            <a:ext cx="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6954425" y="3331250"/>
            <a:ext cx="8772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자바 내장 옵저버 패턴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자바에서 API를 통해 자체적으로 옵저버 패턴을 지원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java.util.Observer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java.util.Observable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자바 내장 옵저버 패턴 적용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자바 내장 옵저버 패턴 적용 코드</a:t>
            </a:r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87" y="1625637"/>
            <a:ext cx="66389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자바 내장 옵저버 패턴 적용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76" y="1017725"/>
            <a:ext cx="771703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자바 내장 옵저버 패턴 적용</a:t>
            </a:r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0" y="1017723"/>
            <a:ext cx="582562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자바 내장 옵저버 패턴 적용</a:t>
            </a:r>
          </a:p>
        </p:txBody>
      </p:sp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017712"/>
            <a:ext cx="6324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412" y="3524250"/>
            <a:ext cx="53625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자바 내장 옵저버 패턴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옵저버들을 등록/삭제 등을 직접 관리 하지 않아도 된다.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super 클래스에서 이미 구현 되어 있음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옵저버한테 연락이 가는 순서는 보장 되지 않는다.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순서가 바뀐다고 다른 결과가 나온다면 “느슨한 결합” 이라고 할 수 없다.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Observable는 클래스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다중 상속과 같은 문제 발생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Observable 클래스의 핵심 메소드를 외부에서 호출할 수 없음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setChanged() 메소드가 protected로 구현 되어 있음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예제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스타벅스 예제 코드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12" y="2084387"/>
            <a:ext cx="30956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475" y="68275"/>
            <a:ext cx="32289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462" y="1833275"/>
            <a:ext cx="31908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237" y="3502875"/>
            <a:ext cx="32194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예제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스타벅스 예제 실행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75" y="1840550"/>
            <a:ext cx="62865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50" y="649912"/>
            <a:ext cx="37909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음료 추가 요청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스타벅스 음료 추가 요청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카페모카 음료를 추가 해주세요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카페모카 3.0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3242600" y="19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2398850"/>
              </a:tblGrid>
              <a:tr h="411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음료</a:t>
                      </a:r>
                    </a:p>
                  </a:txBody>
                  <a:tcPr marT="91425" marB="91425" marR="91425" marL="91425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 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1157875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아메리카노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4852025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카페라떼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3004950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에스프레소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9" name="Shape 119"/>
          <p:cNvCxnSpPr/>
          <p:nvPr/>
        </p:nvCxnSpPr>
        <p:spPr>
          <a:xfrm flipH="1" rot="10800000">
            <a:off x="2041550" y="3331325"/>
            <a:ext cx="11991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5370775" y="3370900"/>
            <a:ext cx="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5659000" y="3331325"/>
            <a:ext cx="18630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22" name="Shape 122"/>
          <p:cNvGraphicFramePr/>
          <p:nvPr/>
        </p:nvGraphicFramePr>
        <p:xfrm>
          <a:off x="6699100" y="3995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{9452EC09-349E-45F1-BDFA-1C07AA17FC8F}</a:tableStyleId>
              </a:tblPr>
              <a:tblGrid>
                <a:gridCol w="170017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카페모카</a:t>
                      </a: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cost()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Shape 123"/>
          <p:cNvCxnSpPr/>
          <p:nvPr/>
        </p:nvCxnSpPr>
        <p:spPr>
          <a:xfrm rot="10800000">
            <a:off x="3726300" y="3341225"/>
            <a:ext cx="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스타벅스 음료 추가 요청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카페모카 추가 코드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7" y="1795450"/>
            <a:ext cx="30956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