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258" r:id="rId3"/>
    <p:sldId id="257" r:id="rId4"/>
    <p:sldId id="260" r:id="rId5"/>
    <p:sldId id="264" r:id="rId6"/>
    <p:sldId id="265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300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1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</p:sldIdLst>
  <p:sldSz cx="9144000" cy="6858000" type="screen4x3"/>
  <p:notesSz cx="6858000" cy="9144000"/>
  <p:defaultTextStyle>
    <a:lvl1pPr>
      <a:defRPr>
        <a:latin typeface="맑은 고딕"/>
        <a:ea typeface="맑은 고딕"/>
        <a:cs typeface="맑은 고딕"/>
        <a:sym typeface="맑은 고딕"/>
      </a:defRPr>
    </a:lvl1pPr>
    <a:lvl2pPr indent="457200">
      <a:defRPr>
        <a:latin typeface="맑은 고딕"/>
        <a:ea typeface="맑은 고딕"/>
        <a:cs typeface="맑은 고딕"/>
        <a:sym typeface="맑은 고딕"/>
      </a:defRPr>
    </a:lvl2pPr>
    <a:lvl3pPr indent="914400">
      <a:defRPr>
        <a:latin typeface="맑은 고딕"/>
        <a:ea typeface="맑은 고딕"/>
        <a:cs typeface="맑은 고딕"/>
        <a:sym typeface="맑은 고딕"/>
      </a:defRPr>
    </a:lvl3pPr>
    <a:lvl4pPr indent="1371600">
      <a:defRPr>
        <a:latin typeface="맑은 고딕"/>
        <a:ea typeface="맑은 고딕"/>
        <a:cs typeface="맑은 고딕"/>
        <a:sym typeface="맑은 고딕"/>
      </a:defRPr>
    </a:lvl4pPr>
    <a:lvl5pPr indent="1828800">
      <a:defRPr>
        <a:latin typeface="맑은 고딕"/>
        <a:ea typeface="맑은 고딕"/>
        <a:cs typeface="맑은 고딕"/>
        <a:sym typeface="맑은 고딕"/>
      </a:defRPr>
    </a:lvl5pPr>
    <a:lvl6pPr indent="2286000">
      <a:defRPr>
        <a:latin typeface="맑은 고딕"/>
        <a:ea typeface="맑은 고딕"/>
        <a:cs typeface="맑은 고딕"/>
        <a:sym typeface="맑은 고딕"/>
      </a:defRPr>
    </a:lvl6pPr>
    <a:lvl7pPr indent="2743200">
      <a:defRPr>
        <a:latin typeface="맑은 고딕"/>
        <a:ea typeface="맑은 고딕"/>
        <a:cs typeface="맑은 고딕"/>
        <a:sym typeface="맑은 고딕"/>
      </a:defRPr>
    </a:lvl7pPr>
    <a:lvl8pPr indent="3200400">
      <a:defRPr>
        <a:latin typeface="맑은 고딕"/>
        <a:ea typeface="맑은 고딕"/>
        <a:cs typeface="맑은 고딕"/>
        <a:sym typeface="맑은 고딕"/>
      </a:defRPr>
    </a:lvl8pPr>
    <a:lvl9pPr indent="3657600">
      <a:defRPr>
        <a:latin typeface="맑은 고딕"/>
        <a:ea typeface="맑은 고딕"/>
        <a:cs typeface="맑은 고딕"/>
        <a:sym typeface="맑은 고딕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clrMru>
    <a:srgbClr val="FFFFFF"/>
  </p:clrMru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-9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슬라이드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F81BD"/>
                </a:solidFill>
              </a:rPr>
              <a:t>제목 텍스트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본문 첫 번째 줄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본문 두 번째 줄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본문 세 번째 줄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본문 네 번째 줄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본문 다섯 번째 줄</a:t>
            </a:r>
          </a:p>
        </p:txBody>
      </p:sp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F81BD"/>
                </a:solidFill>
              </a:rPr>
              <a:t>제목 텍스트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D9D9D9"/>
                </a:solidFill>
              </a:rPr>
              <a:t>본문 첫 번째 줄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D9D9D9"/>
                </a:solidFill>
              </a:rPr>
              <a:t>본문 두 번째 줄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D9D9D9"/>
                </a:solidFill>
              </a:rPr>
              <a:t>본문 세 번째 줄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D9D9D9"/>
                </a:solidFill>
              </a:rPr>
              <a:t>본문 네 번째 줄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D9D9D9"/>
                </a:solidFill>
              </a:rPr>
              <a:t>본문 다섯 번째 줄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67543" y="980728"/>
            <a:ext cx="8208914" cy="1"/>
          </a:xfrm>
          <a:prstGeom prst="line">
            <a:avLst/>
          </a:prstGeom>
          <a:ln>
            <a:solidFill>
              <a:srgbClr val="595959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27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F81BD"/>
                </a:solidFill>
              </a:rPr>
              <a:t>제목 텍스트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8229600" cy="508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D9D9D9"/>
                </a:solidFill>
              </a:rPr>
              <a:t>본문 첫 번째 줄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D9D9D9"/>
                </a:solidFill>
              </a:rPr>
              <a:t>본문 두 번째 줄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D9D9D9"/>
                </a:solidFill>
              </a:rPr>
              <a:t>본문 세 번째 줄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D9D9D9"/>
                </a:solidFill>
              </a:rPr>
              <a:t>본문 네 번째 줄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D9D9D9"/>
                </a:solidFill>
              </a:rPr>
              <a:t>본문 다섯 번째 줄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553200" y="6410388"/>
            <a:ext cx="2133600" cy="25704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D2Coding"/>
                <a:ea typeface="D2Coding"/>
                <a:cs typeface="D2Coding"/>
                <a:sym typeface="D2Coding"/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>
        <a:defRPr sz="3200">
          <a:solidFill>
            <a:srgbClr val="4F81BD"/>
          </a:solidFill>
          <a:latin typeface="D2Coding"/>
          <a:ea typeface="D2Coding"/>
          <a:cs typeface="D2Coding"/>
          <a:sym typeface="D2Coding"/>
        </a:defRPr>
      </a:lvl1pPr>
      <a:lvl2pPr>
        <a:defRPr sz="3200">
          <a:solidFill>
            <a:srgbClr val="4F81BD"/>
          </a:solidFill>
          <a:latin typeface="D2Coding"/>
          <a:ea typeface="D2Coding"/>
          <a:cs typeface="D2Coding"/>
          <a:sym typeface="D2Coding"/>
        </a:defRPr>
      </a:lvl2pPr>
      <a:lvl3pPr>
        <a:defRPr sz="3200">
          <a:solidFill>
            <a:srgbClr val="4F81BD"/>
          </a:solidFill>
          <a:latin typeface="D2Coding"/>
          <a:ea typeface="D2Coding"/>
          <a:cs typeface="D2Coding"/>
          <a:sym typeface="D2Coding"/>
        </a:defRPr>
      </a:lvl3pPr>
      <a:lvl4pPr>
        <a:defRPr sz="3200">
          <a:solidFill>
            <a:srgbClr val="4F81BD"/>
          </a:solidFill>
          <a:latin typeface="D2Coding"/>
          <a:ea typeface="D2Coding"/>
          <a:cs typeface="D2Coding"/>
          <a:sym typeface="D2Coding"/>
        </a:defRPr>
      </a:lvl4pPr>
      <a:lvl5pPr>
        <a:defRPr sz="3200">
          <a:solidFill>
            <a:srgbClr val="4F81BD"/>
          </a:solidFill>
          <a:latin typeface="D2Coding"/>
          <a:ea typeface="D2Coding"/>
          <a:cs typeface="D2Coding"/>
          <a:sym typeface="D2Coding"/>
        </a:defRPr>
      </a:lvl5pPr>
      <a:lvl6pPr>
        <a:defRPr sz="3200">
          <a:solidFill>
            <a:srgbClr val="4F81BD"/>
          </a:solidFill>
          <a:latin typeface="D2Coding"/>
          <a:ea typeface="D2Coding"/>
          <a:cs typeface="D2Coding"/>
          <a:sym typeface="D2Coding"/>
        </a:defRPr>
      </a:lvl6pPr>
      <a:lvl7pPr>
        <a:defRPr sz="3200">
          <a:solidFill>
            <a:srgbClr val="4F81BD"/>
          </a:solidFill>
          <a:latin typeface="D2Coding"/>
          <a:ea typeface="D2Coding"/>
          <a:cs typeface="D2Coding"/>
          <a:sym typeface="D2Coding"/>
        </a:defRPr>
      </a:lvl7pPr>
      <a:lvl8pPr>
        <a:defRPr sz="3200">
          <a:solidFill>
            <a:srgbClr val="4F81BD"/>
          </a:solidFill>
          <a:latin typeface="D2Coding"/>
          <a:ea typeface="D2Coding"/>
          <a:cs typeface="D2Coding"/>
          <a:sym typeface="D2Coding"/>
        </a:defRPr>
      </a:lvl8pPr>
      <a:lvl9pPr>
        <a:defRPr sz="3200">
          <a:solidFill>
            <a:srgbClr val="4F81BD"/>
          </a:solidFill>
          <a:latin typeface="D2Coding"/>
          <a:ea typeface="D2Coding"/>
          <a:cs typeface="D2Coding"/>
          <a:sym typeface="D2Coding"/>
        </a:defRPr>
      </a:lvl9pPr>
    </p:titleStyle>
    <p:bodyStyle>
      <a:lvl1pPr marL="342900" indent="-342900">
        <a:spcBef>
          <a:spcPts val="500"/>
        </a:spcBef>
        <a:buSzPct val="100000"/>
        <a:buFont typeface="Arial"/>
        <a:buChar char="•"/>
        <a:defRPr sz="2400">
          <a:solidFill>
            <a:srgbClr val="D9D9D9"/>
          </a:solidFill>
          <a:latin typeface="D2Coding"/>
          <a:ea typeface="D2Coding"/>
          <a:cs typeface="D2Coding"/>
          <a:sym typeface="D2Coding"/>
        </a:defRPr>
      </a:lvl1pPr>
      <a:lvl2pPr marL="800100" indent="-342900">
        <a:spcBef>
          <a:spcPts val="500"/>
        </a:spcBef>
        <a:buSzPct val="100000"/>
        <a:buFont typeface="Arial"/>
        <a:buChar char="–"/>
        <a:defRPr sz="2400">
          <a:solidFill>
            <a:srgbClr val="D9D9D9"/>
          </a:solidFill>
          <a:latin typeface="D2Coding"/>
          <a:ea typeface="D2Coding"/>
          <a:cs typeface="D2Coding"/>
          <a:sym typeface="D2Coding"/>
        </a:defRPr>
      </a:lvl2pPr>
      <a:lvl3pPr marL="1219200" indent="-304800">
        <a:spcBef>
          <a:spcPts val="500"/>
        </a:spcBef>
        <a:buSzPct val="100000"/>
        <a:buFont typeface="Arial"/>
        <a:buChar char="•"/>
        <a:defRPr sz="2400">
          <a:solidFill>
            <a:srgbClr val="D9D9D9"/>
          </a:solidFill>
          <a:latin typeface="D2Coding"/>
          <a:ea typeface="D2Coding"/>
          <a:cs typeface="D2Coding"/>
          <a:sym typeface="D2Coding"/>
        </a:defRPr>
      </a:lvl3pPr>
      <a:lvl4pPr marL="1714500" indent="-342900">
        <a:spcBef>
          <a:spcPts val="500"/>
        </a:spcBef>
        <a:buSzPct val="100000"/>
        <a:buFont typeface="Arial"/>
        <a:buChar char="–"/>
        <a:defRPr sz="2400">
          <a:solidFill>
            <a:srgbClr val="D9D9D9"/>
          </a:solidFill>
          <a:latin typeface="D2Coding"/>
          <a:ea typeface="D2Coding"/>
          <a:cs typeface="D2Coding"/>
          <a:sym typeface="D2Coding"/>
        </a:defRPr>
      </a:lvl4pPr>
      <a:lvl5pPr marL="2171700" indent="-342900">
        <a:spcBef>
          <a:spcPts val="500"/>
        </a:spcBef>
        <a:buSzPct val="100000"/>
        <a:buFont typeface="Arial"/>
        <a:buChar char="»"/>
        <a:defRPr sz="2400">
          <a:solidFill>
            <a:srgbClr val="D9D9D9"/>
          </a:solidFill>
          <a:latin typeface="D2Coding"/>
          <a:ea typeface="D2Coding"/>
          <a:cs typeface="D2Coding"/>
          <a:sym typeface="D2Coding"/>
        </a:defRPr>
      </a:lvl5pPr>
      <a:lvl6pPr marL="2560320" indent="-274320">
        <a:spcBef>
          <a:spcPts val="500"/>
        </a:spcBef>
        <a:buSzPct val="100000"/>
        <a:buFont typeface="Arial"/>
        <a:buChar char="•"/>
        <a:defRPr sz="2400">
          <a:solidFill>
            <a:srgbClr val="D9D9D9"/>
          </a:solidFill>
          <a:latin typeface="D2Coding"/>
          <a:ea typeface="D2Coding"/>
          <a:cs typeface="D2Coding"/>
          <a:sym typeface="D2Coding"/>
        </a:defRPr>
      </a:lvl6pPr>
      <a:lvl7pPr marL="3017520" indent="-274320">
        <a:spcBef>
          <a:spcPts val="500"/>
        </a:spcBef>
        <a:buSzPct val="100000"/>
        <a:buFont typeface="Arial"/>
        <a:buChar char="•"/>
        <a:defRPr sz="2400">
          <a:solidFill>
            <a:srgbClr val="D9D9D9"/>
          </a:solidFill>
          <a:latin typeface="D2Coding"/>
          <a:ea typeface="D2Coding"/>
          <a:cs typeface="D2Coding"/>
          <a:sym typeface="D2Coding"/>
        </a:defRPr>
      </a:lvl7pPr>
      <a:lvl8pPr marL="3474720" indent="-274320">
        <a:spcBef>
          <a:spcPts val="500"/>
        </a:spcBef>
        <a:buSzPct val="100000"/>
        <a:buFont typeface="Arial"/>
        <a:buChar char="•"/>
        <a:defRPr sz="2400">
          <a:solidFill>
            <a:srgbClr val="D9D9D9"/>
          </a:solidFill>
          <a:latin typeface="D2Coding"/>
          <a:ea typeface="D2Coding"/>
          <a:cs typeface="D2Coding"/>
          <a:sym typeface="D2Coding"/>
        </a:defRPr>
      </a:lvl8pPr>
      <a:lvl9pPr marL="3931920" indent="-274320">
        <a:spcBef>
          <a:spcPts val="500"/>
        </a:spcBef>
        <a:buSzPct val="100000"/>
        <a:buFont typeface="Arial"/>
        <a:buChar char="•"/>
        <a:defRPr sz="2400">
          <a:solidFill>
            <a:srgbClr val="D9D9D9"/>
          </a:solidFill>
          <a:latin typeface="D2Coding"/>
          <a:ea typeface="D2Coding"/>
          <a:cs typeface="D2Coding"/>
          <a:sym typeface="D2Coding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D2Coding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D2Coding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D2Coding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D2Coding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D2Coding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D2Coding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D2Coding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D2Coding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D2Coding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l.acm.org/citation.cfm?doid=337180.33722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685800" y="2408237"/>
            <a:ext cx="7772400" cy="2041526"/>
          </a:xfrm>
          <a:prstGeom prst="rect">
            <a:avLst/>
          </a:prstGeom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000" dirty="0" err="1">
                <a:solidFill>
                  <a:srgbClr val="4F81BD"/>
                </a:solidFill>
              </a:rPr>
              <a:t>RESTful</a:t>
            </a:r>
            <a:r>
              <a:rPr sz="4000" dirty="0">
                <a:solidFill>
                  <a:srgbClr val="4F81BD"/>
                </a:solidFill>
              </a:rPr>
              <a:t> API </a:t>
            </a:r>
            <a:r>
              <a:rPr sz="4000" dirty="0" err="1">
                <a:solidFill>
                  <a:srgbClr val="4F81BD"/>
                </a:solidFill>
              </a:rPr>
              <a:t>제대로</a:t>
            </a:r>
            <a:r>
              <a:rPr sz="4000" dirty="0">
                <a:solidFill>
                  <a:srgbClr val="4F81BD"/>
                </a:solidFill>
              </a:rPr>
              <a:t> </a:t>
            </a:r>
            <a:r>
              <a:rPr sz="4000" dirty="0" err="1" smtClean="0">
                <a:solidFill>
                  <a:srgbClr val="4F81BD"/>
                </a:solidFill>
              </a:rPr>
              <a:t>개발하기</a:t>
            </a:r>
            <a:r>
              <a:rPr lang="en-US" sz="4000" dirty="0" smtClean="0">
                <a:solidFill>
                  <a:srgbClr val="4F81BD"/>
                </a:solidFill>
              </a:rPr>
              <a:t/>
            </a:r>
            <a:br>
              <a:rPr lang="en-US" sz="4000" dirty="0" smtClean="0">
                <a:solidFill>
                  <a:srgbClr val="4F81BD"/>
                </a:solidFill>
              </a:rPr>
            </a:br>
            <a:r>
              <a:rPr lang="en-US" sz="4000" dirty="0" smtClean="0">
                <a:solidFill>
                  <a:srgbClr val="000000"/>
                </a:solidFill>
              </a:rPr>
              <a:t/>
            </a:r>
            <a:br>
              <a:rPr lang="en-US" sz="4000" dirty="0" smtClean="0">
                <a:solidFill>
                  <a:srgbClr val="000000"/>
                </a:solidFill>
              </a:rPr>
            </a:br>
            <a:r>
              <a:rPr lang="en-US" altLang="ko-KR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by </a:t>
            </a:r>
            <a:r>
              <a:rPr lang="en-US" altLang="ko-KR" sz="32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Appkr</a:t>
            </a:r>
            <a:endParaRPr sz="4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</a:t>
            </a:fld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BACC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3200" dirty="0" smtClean="0">
                <a:solidFill>
                  <a:srgbClr val="4BACC6"/>
                </a:solidFill>
              </a:rPr>
              <a:t>WHAT IS GOOD API? WHY REST?</a:t>
            </a:r>
            <a:endParaRPr sz="3200" dirty="0">
              <a:solidFill>
                <a:srgbClr val="4BACC6"/>
              </a:solidFill>
            </a:endParaRPr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10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685800" y="1772815"/>
            <a:ext cx="7772400" cy="3312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ctr"/>
            <a:r>
              <a:rPr sz="4000" dirty="0">
                <a:solidFill>
                  <a:srgbClr val="FFFFFF"/>
                </a:solidFill>
              </a:rPr>
              <a:t>Easy to learn, Easy to use, </a:t>
            </a:r>
            <a:br>
              <a:rPr sz="4000" dirty="0">
                <a:solidFill>
                  <a:srgbClr val="FFFFFF"/>
                </a:solidFill>
              </a:rPr>
            </a:br>
            <a:r>
              <a:rPr sz="4000" dirty="0">
                <a:solidFill>
                  <a:srgbClr val="FFFFFF"/>
                </a:solidFill>
              </a:rPr>
              <a:t>Hard to misuse</a:t>
            </a:r>
          </a:p>
          <a:p>
            <a:pPr lvl="0" algn="ctr"/>
            <a:r>
              <a:rPr sz="4000" dirty="0">
                <a:solidFill>
                  <a:srgbClr val="FFFFFF"/>
                </a:solidFill>
              </a:rPr>
              <a:t>+</a:t>
            </a:r>
          </a:p>
          <a:p>
            <a:pPr lvl="0" algn="ctr"/>
            <a:r>
              <a:rPr sz="1900" dirty="0">
                <a:solidFill>
                  <a:srgbClr val="808080"/>
                </a:solidFill>
              </a:rPr>
              <a:t>Performance, Scalability, Reusability, </a:t>
            </a:r>
            <a:r>
              <a:rPr sz="1900" dirty="0" err="1">
                <a:solidFill>
                  <a:srgbClr val="808080"/>
                </a:solidFill>
              </a:rPr>
              <a:t>Evolvability</a:t>
            </a:r>
            <a:r>
              <a:rPr sz="1900" dirty="0">
                <a:solidFill>
                  <a:srgbClr val="808080"/>
                </a:solidFill>
              </a:rPr>
              <a:t>, Documentation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BACC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4BACC6"/>
                </a:solidFill>
              </a:rPr>
              <a:t>IS REST REALLY EASY TO IMPLEMENTERS?</a:t>
            </a:r>
            <a:endParaRPr sz="3200" dirty="0">
              <a:solidFill>
                <a:srgbClr val="4BACC6"/>
              </a:solidFill>
            </a:endParaRP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11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685800" y="1772816"/>
            <a:ext cx="7772400" cy="3312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ctr">
              <a:lnSpc>
                <a:spcPct val="90000"/>
              </a:lnSpc>
            </a:pPr>
            <a:r>
              <a:rPr sz="4000" dirty="0" smtClean="0">
                <a:solidFill>
                  <a:srgbClr val="FFFFFF"/>
                </a:solidFill>
              </a:rPr>
              <a:t>REST </a:t>
            </a:r>
            <a:r>
              <a:rPr sz="4000" dirty="0">
                <a:solidFill>
                  <a:srgbClr val="FFFFFF"/>
                </a:solidFill>
              </a:rPr>
              <a:t>is &amp;*#!(@$^&amp; Hard</a:t>
            </a:r>
          </a:p>
          <a:p>
            <a:pPr lvl="0" algn="ctr">
              <a:lnSpc>
                <a:spcPct val="90000"/>
              </a:lnSpc>
            </a:pPr>
            <a:endParaRPr sz="4000" dirty="0">
              <a:solidFill>
                <a:srgbClr val="FFFFFF"/>
              </a:solidFill>
            </a:endParaRPr>
          </a:p>
          <a:p>
            <a:pPr lvl="0" algn="ctr">
              <a:lnSpc>
                <a:spcPct val="90000"/>
              </a:lnSpc>
            </a:pPr>
            <a:r>
              <a:rPr sz="4000" dirty="0">
                <a:solidFill>
                  <a:srgbClr val="FFFFFF"/>
                </a:solidFill>
              </a:rPr>
              <a:t>REST </a:t>
            </a:r>
            <a:r>
              <a:rPr sz="4000" u="sng" dirty="0">
                <a:solidFill>
                  <a:srgbClr val="FFFFFF"/>
                </a:solidFill>
              </a:rPr>
              <a:t>can</a:t>
            </a:r>
            <a:r>
              <a:rPr sz="4000" dirty="0">
                <a:solidFill>
                  <a:srgbClr val="FFFFFF"/>
                </a:solidFill>
              </a:rPr>
              <a:t> be easy</a:t>
            </a:r>
            <a:br>
              <a:rPr sz="4000" dirty="0">
                <a:solidFill>
                  <a:srgbClr val="FFFFFF"/>
                </a:solidFill>
              </a:rPr>
            </a:br>
            <a:r>
              <a:rPr dirty="0">
                <a:solidFill>
                  <a:srgbClr val="808080"/>
                </a:solidFill>
              </a:rPr>
              <a:t>(if you follow some guidelines)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BACC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BACC6"/>
                </a:solidFill>
              </a:rPr>
              <a:t>HOW TO LEARN REST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12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685800" y="1772815"/>
            <a:ext cx="7772400" cy="3312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ctr"/>
            <a:r>
              <a:rPr sz="4000" dirty="0" err="1">
                <a:solidFill>
                  <a:srgbClr val="FFFFFF"/>
                </a:solidFill>
              </a:rPr>
              <a:t>RESTful</a:t>
            </a:r>
            <a:r>
              <a:rPr sz="4000" dirty="0">
                <a:solidFill>
                  <a:srgbClr val="FFFFFF"/>
                </a:solidFill>
              </a:rPr>
              <a:t> API Design Principles</a:t>
            </a:r>
          </a:p>
          <a:p>
            <a:pPr lvl="0" algn="ctr"/>
            <a:r>
              <a:rPr dirty="0">
                <a:solidFill>
                  <a:srgbClr val="808080"/>
                </a:solidFill>
              </a:rPr>
              <a:t>(by Roy Fielding, Leonard Richardson, Martin Fowler, HTTP specification)</a:t>
            </a:r>
            <a:endParaRPr sz="4000" dirty="0">
              <a:solidFill>
                <a:srgbClr val="808080"/>
              </a:solidFill>
            </a:endParaRPr>
          </a:p>
          <a:p>
            <a:pPr lvl="0" algn="ctr"/>
            <a:r>
              <a:rPr sz="4000" dirty="0">
                <a:solidFill>
                  <a:srgbClr val="808080"/>
                </a:solidFill>
              </a:rPr>
              <a:t/>
            </a:r>
            <a:br>
              <a:rPr sz="4000" dirty="0">
                <a:solidFill>
                  <a:srgbClr val="808080"/>
                </a:solidFill>
              </a:rPr>
            </a:br>
            <a:r>
              <a:rPr sz="4000" dirty="0">
                <a:solidFill>
                  <a:srgbClr val="FFFFFF"/>
                </a:solidFill>
              </a:rPr>
              <a:t>Web Giants </a:t>
            </a:r>
            <a:r>
              <a:rPr sz="4000" dirty="0" err="1">
                <a:solidFill>
                  <a:srgbClr val="FFFFFF"/>
                </a:solidFill>
              </a:rPr>
              <a:t>복붙</a:t>
            </a:r>
            <a:r>
              <a:rPr sz="4000" dirty="0">
                <a:solidFill>
                  <a:srgbClr val="FFFFFF"/>
                </a:solidFill>
              </a:rPr>
              <a:t/>
            </a:r>
            <a:br>
              <a:rPr sz="4000" dirty="0">
                <a:solidFill>
                  <a:srgbClr val="FFFFFF"/>
                </a:solidFill>
              </a:rPr>
            </a:br>
            <a:r>
              <a:rPr dirty="0">
                <a:solidFill>
                  <a:srgbClr val="808080"/>
                </a:solidFill>
              </a:rPr>
              <a:t>(</a:t>
            </a:r>
            <a:r>
              <a:rPr dirty="0" err="1">
                <a:solidFill>
                  <a:srgbClr val="808080"/>
                </a:solidFill>
              </a:rPr>
              <a:t>Github</a:t>
            </a:r>
            <a:r>
              <a:rPr dirty="0">
                <a:solidFill>
                  <a:srgbClr val="808080"/>
                </a:solidFill>
              </a:rPr>
              <a:t>, Twitter, Google, </a:t>
            </a:r>
            <a:r>
              <a:rPr dirty="0" err="1">
                <a:solidFill>
                  <a:srgbClr val="808080"/>
                </a:solidFill>
              </a:rPr>
              <a:t>Facebook</a:t>
            </a:r>
            <a:r>
              <a:rPr dirty="0">
                <a:solidFill>
                  <a:srgbClr val="808080"/>
                </a:solidFill>
              </a:rPr>
              <a:t>, …)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BACC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BACC6"/>
                </a:solidFill>
              </a:rPr>
              <a:t>IT’S JUST A GUIDELINE! NOT A SPEC!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13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685800" y="1772815"/>
            <a:ext cx="7772400" cy="3312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ctr"/>
            <a:r>
              <a:rPr sz="4000" dirty="0">
                <a:solidFill>
                  <a:srgbClr val="FFFFFF"/>
                </a:solidFill>
              </a:rPr>
              <a:t>REST is an architectural style</a:t>
            </a:r>
          </a:p>
          <a:p>
            <a:pPr lvl="0" algn="ctr"/>
            <a:endParaRPr sz="4000" dirty="0">
              <a:solidFill>
                <a:srgbClr val="FFFFFF"/>
              </a:solidFill>
            </a:endParaRPr>
          </a:p>
          <a:p>
            <a:pPr lvl="0" algn="ctr"/>
            <a:r>
              <a:rPr sz="4000" dirty="0">
                <a:solidFill>
                  <a:srgbClr val="FFFFFF"/>
                </a:solidFill>
              </a:rPr>
              <a:t>NO strict rule (~</a:t>
            </a:r>
            <a:r>
              <a:rPr sz="4000" dirty="0" err="1">
                <a:solidFill>
                  <a:srgbClr val="FFFFFF"/>
                </a:solidFill>
              </a:rPr>
              <a:t>ful</a:t>
            </a:r>
            <a:r>
              <a:rPr sz="4000" dirty="0"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BACC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BACC6"/>
                </a:solidFill>
              </a:rPr>
              <a:t>RICHARDSON MATURITY MODEL</a:t>
            </a:r>
          </a:p>
        </p:txBody>
      </p:sp>
      <p:sp>
        <p:nvSpPr>
          <p:cNvPr id="125" name="Shape 125"/>
          <p:cNvSpPr/>
          <p:nvPr/>
        </p:nvSpPr>
        <p:spPr>
          <a:xfrm>
            <a:off x="1885392" y="6361583"/>
            <a:ext cx="5373216" cy="233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D2Coding"/>
                <a:ea typeface="D2Coding"/>
                <a:cs typeface="D2Coding"/>
                <a:sym typeface="D2Coding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FFFFFF"/>
                </a:solidFill>
              </a:rPr>
              <a:t>http://martinfowler.com/articles/richardsonMaturityModel.html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14</a:t>
            </a:fld>
            <a:endParaRPr sz="1200">
              <a:solidFill>
                <a:srgbClr val="FFFFFF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475655" y="1700808"/>
            <a:ext cx="6058705" cy="3685995"/>
            <a:chOff x="1475655" y="1916832"/>
            <a:chExt cx="6058705" cy="3685995"/>
          </a:xfrm>
        </p:grpSpPr>
        <p:grpSp>
          <p:nvGrpSpPr>
            <p:cNvPr id="130" name="Group 130"/>
            <p:cNvGrpSpPr/>
            <p:nvPr/>
          </p:nvGrpSpPr>
          <p:grpSpPr>
            <a:xfrm>
              <a:off x="1475655" y="5157192"/>
              <a:ext cx="4968554" cy="432049"/>
              <a:chOff x="0" y="0"/>
              <a:chExt cx="4968552" cy="432047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1" y="0"/>
                <a:ext cx="4968554" cy="432048"/>
              </a:xfrm>
              <a:prstGeom prst="rect">
                <a:avLst/>
              </a:prstGeom>
              <a:solidFill>
                <a:srgbClr val="404040"/>
              </a:solidFill>
              <a:ln w="3175" cap="flat">
                <a:solidFill>
                  <a:srgbClr val="80808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-1" y="30604"/>
                <a:ext cx="4968554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NOT RESTful</a:t>
                </a:r>
              </a:p>
            </p:txBody>
          </p:sp>
        </p:grpSp>
        <p:grpSp>
          <p:nvGrpSpPr>
            <p:cNvPr id="133" name="Group 133"/>
            <p:cNvGrpSpPr/>
            <p:nvPr/>
          </p:nvGrpSpPr>
          <p:grpSpPr>
            <a:xfrm>
              <a:off x="2267743" y="4365104"/>
              <a:ext cx="4176465" cy="432049"/>
              <a:chOff x="0" y="0"/>
              <a:chExt cx="4176464" cy="432047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1" y="0"/>
                <a:ext cx="4176466" cy="432048"/>
              </a:xfrm>
              <a:prstGeom prst="rect">
                <a:avLst/>
              </a:prstGeom>
              <a:solidFill>
                <a:srgbClr val="F79646"/>
              </a:solidFill>
              <a:ln w="3175" cap="flat">
                <a:solidFill>
                  <a:srgbClr val="80808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-1" y="30604"/>
                <a:ext cx="4176466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Level 1: Resource (API endpoints)</a:t>
                </a:r>
              </a:p>
            </p:txBody>
          </p:sp>
        </p:grpSp>
        <p:grpSp>
          <p:nvGrpSpPr>
            <p:cNvPr id="136" name="Group 136"/>
            <p:cNvGrpSpPr/>
            <p:nvPr/>
          </p:nvGrpSpPr>
          <p:grpSpPr>
            <a:xfrm>
              <a:off x="3131840" y="3573016"/>
              <a:ext cx="3312369" cy="432049"/>
              <a:chOff x="0" y="0"/>
              <a:chExt cx="3312367" cy="432047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0" y="0"/>
                <a:ext cx="3312368" cy="432048"/>
              </a:xfrm>
              <a:prstGeom prst="rect">
                <a:avLst/>
              </a:prstGeom>
              <a:solidFill>
                <a:srgbClr val="4F81BD"/>
              </a:solidFill>
              <a:ln w="3175" cap="flat">
                <a:solidFill>
                  <a:srgbClr val="80808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0" y="30604"/>
                <a:ext cx="3312368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Level 2: HTTP Conformance</a:t>
                </a:r>
              </a:p>
            </p:txBody>
          </p:sp>
        </p:grpSp>
        <p:grpSp>
          <p:nvGrpSpPr>
            <p:cNvPr id="139" name="Group 139"/>
            <p:cNvGrpSpPr/>
            <p:nvPr/>
          </p:nvGrpSpPr>
          <p:grpSpPr>
            <a:xfrm>
              <a:off x="3995935" y="2807339"/>
              <a:ext cx="2448274" cy="523241"/>
              <a:chOff x="0" y="0"/>
              <a:chExt cx="2448272" cy="523240"/>
            </a:xfrm>
          </p:grpSpPr>
          <p:sp>
            <p:nvSpPr>
              <p:cNvPr id="137" name="Shape 137"/>
              <p:cNvSpPr/>
              <p:nvPr/>
            </p:nvSpPr>
            <p:spPr>
              <a:xfrm>
                <a:off x="0" y="45595"/>
                <a:ext cx="2448273" cy="432049"/>
              </a:xfrm>
              <a:prstGeom prst="rect">
                <a:avLst/>
              </a:prstGeom>
              <a:solidFill>
                <a:srgbClr val="9BBB59"/>
              </a:solidFill>
              <a:ln w="3175" cap="flat">
                <a:solidFill>
                  <a:srgbClr val="80808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000">
                    <a:solidFill>
                      <a:srgbClr val="808080"/>
                    </a:solidFill>
                  </a:defRPr>
                </a:pPr>
                <a:endParaRPr/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0" y="-1"/>
                <a:ext cx="244827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/>
                <a:r>
                  <a:rPr>
                    <a:solidFill>
                      <a:srgbClr val="FFFFFF"/>
                    </a:solidFill>
                  </a:rPr>
                  <a:t>Level 3: HATEOAS</a:t>
                </a:r>
                <a:br>
                  <a:rPr>
                    <a:solidFill>
                      <a:srgbClr val="FFFFFF"/>
                    </a:solidFill>
                  </a:rPr>
                </a:br>
                <a:r>
                  <a:rPr sz="1000">
                    <a:solidFill>
                      <a:srgbClr val="808080"/>
                    </a:solidFill>
                  </a:rPr>
                  <a:t>(Resource Discoverability)</a:t>
                </a:r>
              </a:p>
            </p:txBody>
          </p:sp>
        </p:grpSp>
        <p:sp>
          <p:nvSpPr>
            <p:cNvPr id="140" name="Shape 140"/>
            <p:cNvSpPr/>
            <p:nvPr/>
          </p:nvSpPr>
          <p:spPr>
            <a:xfrm rot="16200000">
              <a:off x="5717335" y="3795833"/>
              <a:ext cx="2893907" cy="720081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252525"/>
                </a:gs>
                <a:gs pos="50000">
                  <a:srgbClr val="353535"/>
                </a:gs>
                <a:gs pos="100000">
                  <a:srgbClr val="404040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3327027" y="1916832"/>
              <a:ext cx="4207333" cy="7010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000">
                  <a:solidFill>
                    <a:srgbClr val="FFFFFF"/>
                  </a:solidFill>
                </a:rPr>
                <a:t>GLORY OF REST</a:t>
              </a:r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ACC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BACC6"/>
                </a:solidFill>
              </a:rPr>
              <a:t>HOW THE CLIENT &amp; SERVER COMMUNICATE</a:t>
            </a:r>
          </a:p>
        </p:txBody>
      </p:sp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15</a:t>
            </a:fld>
            <a:endParaRPr sz="1200">
              <a:solidFill>
                <a:srgbClr val="FFFFFF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24584" y="1628799"/>
            <a:ext cx="8223881" cy="4104458"/>
            <a:chOff x="524584" y="1628799"/>
            <a:chExt cx="8223881" cy="4104458"/>
          </a:xfrm>
        </p:grpSpPr>
        <p:sp>
          <p:nvSpPr>
            <p:cNvPr id="145" name="Shape 145"/>
            <p:cNvSpPr/>
            <p:nvPr/>
          </p:nvSpPr>
          <p:spPr>
            <a:xfrm flipH="1">
              <a:off x="839228" y="2060848"/>
              <a:ext cx="1" cy="3672409"/>
            </a:xfrm>
            <a:prstGeom prst="line">
              <a:avLst/>
            </a:prstGeom>
            <a:ln w="76200">
              <a:solidFill>
                <a:srgbClr val="FFFFFF"/>
              </a:solidFill>
            </a:ln>
          </p:spPr>
          <p:txBody>
            <a:bodyPr lIns="0" tIns="0" rIns="0" bIns="0"/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 flipH="1">
              <a:off x="4151595" y="2060848"/>
              <a:ext cx="1" cy="3672409"/>
            </a:xfrm>
            <a:prstGeom prst="line">
              <a:avLst/>
            </a:prstGeom>
            <a:ln w="76200">
              <a:solidFill>
                <a:srgbClr val="FFFFFF"/>
              </a:solidFill>
            </a:ln>
          </p:spPr>
          <p:txBody>
            <a:bodyPr lIns="0" tIns="0" rIns="0" bIns="0"/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24584" y="1628799"/>
              <a:ext cx="688589" cy="3708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Client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3762876" y="1628799"/>
              <a:ext cx="777440" cy="3708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Server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983243" y="2420888"/>
              <a:ext cx="3024337" cy="1"/>
            </a:xfrm>
            <a:prstGeom prst="line">
              <a:avLst/>
            </a:prstGeom>
            <a:ln w="38100">
              <a:solidFill>
                <a:srgbClr val="9BBB59"/>
              </a:solidFill>
              <a:tailEnd type="triangle"/>
            </a:ln>
          </p:spPr>
          <p:txBody>
            <a:bodyPr lIns="0" tIns="0" rIns="0" bIns="0"/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flipH="1" flipV="1">
              <a:off x="983243" y="2780927"/>
              <a:ext cx="3024338" cy="1"/>
            </a:xfrm>
            <a:prstGeom prst="line">
              <a:avLst/>
            </a:prstGeom>
            <a:ln w="38100">
              <a:solidFill>
                <a:srgbClr val="4F6228"/>
              </a:solidFill>
              <a:tailEnd type="triangle"/>
            </a:ln>
          </p:spPr>
          <p:txBody>
            <a:bodyPr lIns="0" tIns="0" rIns="0" bIns="0"/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983243" y="3429000"/>
              <a:ext cx="3024337" cy="0"/>
            </a:xfrm>
            <a:prstGeom prst="line">
              <a:avLst/>
            </a:prstGeom>
            <a:ln w="38100">
              <a:solidFill>
                <a:srgbClr val="9BBB59"/>
              </a:solidFill>
              <a:tailEnd type="triangle"/>
            </a:ln>
          </p:spPr>
          <p:txBody>
            <a:bodyPr lIns="0" tIns="0" rIns="0" bIns="0"/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flipH="1" flipV="1">
              <a:off x="983243" y="3789040"/>
              <a:ext cx="3024338" cy="1"/>
            </a:xfrm>
            <a:prstGeom prst="line">
              <a:avLst/>
            </a:prstGeom>
            <a:ln w="38100">
              <a:solidFill>
                <a:srgbClr val="4F6228"/>
              </a:solidFill>
              <a:tailEnd type="triangle"/>
            </a:ln>
          </p:spPr>
          <p:txBody>
            <a:bodyPr lIns="0" tIns="0" rIns="0" bIns="0"/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983243" y="4365104"/>
              <a:ext cx="3024337" cy="1"/>
            </a:xfrm>
            <a:prstGeom prst="line">
              <a:avLst/>
            </a:prstGeom>
            <a:ln w="38100">
              <a:solidFill>
                <a:srgbClr val="9BBB59"/>
              </a:solidFill>
              <a:tailEnd type="triangle"/>
            </a:ln>
          </p:spPr>
          <p:txBody>
            <a:bodyPr lIns="0" tIns="0" rIns="0" bIns="0"/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 flipH="1" flipV="1">
              <a:off x="983243" y="4725144"/>
              <a:ext cx="3024338" cy="1"/>
            </a:xfrm>
            <a:prstGeom prst="line">
              <a:avLst/>
            </a:prstGeom>
            <a:ln w="38100">
              <a:solidFill>
                <a:srgbClr val="4F6228"/>
              </a:solidFill>
              <a:tailEnd type="triangle"/>
            </a:ln>
          </p:spPr>
          <p:txBody>
            <a:bodyPr lIns="0" tIns="0" rIns="0" bIns="0"/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983243" y="5301207"/>
              <a:ext cx="3024337" cy="1"/>
            </a:xfrm>
            <a:prstGeom prst="line">
              <a:avLst/>
            </a:prstGeom>
            <a:ln w="38100">
              <a:solidFill>
                <a:srgbClr val="9BBB59"/>
              </a:solidFill>
              <a:tailEnd type="triangle"/>
            </a:ln>
          </p:spPr>
          <p:txBody>
            <a:bodyPr lIns="0" tIns="0" rIns="0" bIns="0"/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 flipH="1" flipV="1">
              <a:off x="983243" y="5661247"/>
              <a:ext cx="3024338" cy="1"/>
            </a:xfrm>
            <a:prstGeom prst="line">
              <a:avLst/>
            </a:prstGeom>
            <a:ln w="38100">
              <a:solidFill>
                <a:srgbClr val="C0504D"/>
              </a:solidFill>
              <a:tailEnd type="triangle"/>
            </a:ln>
          </p:spPr>
          <p:txBody>
            <a:bodyPr lIns="0" tIns="0" rIns="0" bIns="0"/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983243" y="2132856"/>
              <a:ext cx="2690700" cy="2692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pPr lvl="0"/>
              <a:r>
                <a:rPr sz="1200" b="1">
                  <a:solidFill>
                    <a:srgbClr val="4F81BD"/>
                  </a:solidFill>
                </a:rPr>
                <a:t>CREATE</a:t>
              </a:r>
              <a:r>
                <a:rPr sz="1200">
                  <a:solidFill>
                    <a:srgbClr val="FFFFFF"/>
                  </a:solidFill>
                </a:rPr>
                <a:t> </a:t>
              </a:r>
              <a:r>
                <a:rPr sz="1200">
                  <a:solidFill>
                    <a:srgbClr val="F79646"/>
                  </a:solidFill>
                </a:rPr>
                <a:t>/things</a:t>
              </a:r>
              <a:r>
                <a:rPr sz="1200">
                  <a:solidFill>
                    <a:srgbClr val="FFFFFF"/>
                  </a:solidFill>
                </a:rPr>
                <a:t> thingX, thingY, thingZ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983243" y="2492896"/>
              <a:ext cx="2651037" cy="2692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pPr lvl="0"/>
              <a:r>
                <a:rPr sz="1200" b="1">
                  <a:solidFill>
                    <a:srgbClr val="9BBB59"/>
                  </a:solidFill>
                </a:rPr>
                <a:t>201 CREATED</a:t>
              </a:r>
              <a:r>
                <a:rPr sz="1200" b="1">
                  <a:solidFill>
                    <a:srgbClr val="FFFFFF"/>
                  </a:solidFill>
                </a:rPr>
                <a:t> </a:t>
              </a:r>
              <a:r>
                <a:rPr sz="1200">
                  <a:solidFill>
                    <a:srgbClr val="FFFFFF"/>
                  </a:solidFill>
                </a:rPr>
                <a:t>things 13 was created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983243" y="3140967"/>
              <a:ext cx="1239179" cy="2692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pPr lvl="0"/>
              <a:r>
                <a:rPr sz="1200" b="1">
                  <a:solidFill>
                    <a:srgbClr val="4F81BD"/>
                  </a:solidFill>
                </a:rPr>
                <a:t>READ</a:t>
              </a:r>
              <a:r>
                <a:rPr sz="1200">
                  <a:solidFill>
                    <a:srgbClr val="FFFFFF"/>
                  </a:solidFill>
                </a:rPr>
                <a:t> </a:t>
              </a:r>
              <a:r>
                <a:rPr sz="1200">
                  <a:solidFill>
                    <a:srgbClr val="F79646"/>
                  </a:solidFill>
                </a:rPr>
                <a:t>/things/13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983243" y="3501008"/>
              <a:ext cx="2109228" cy="2692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pPr lvl="0"/>
              <a:r>
                <a:rPr sz="1200" b="1">
                  <a:solidFill>
                    <a:srgbClr val="9BBB59"/>
                  </a:solidFill>
                </a:rPr>
                <a:t>200 OK </a:t>
              </a:r>
              <a:r>
                <a:rPr sz="1200">
                  <a:solidFill>
                    <a:srgbClr val="FFFFFF"/>
                  </a:solidFill>
                </a:rPr>
                <a:t>thingX, thingY, thingZ</a:t>
              </a:r>
            </a:p>
          </p:txBody>
        </p:sp>
        <p:sp>
          <p:nvSpPr>
            <p:cNvPr id="161" name="Shape 161"/>
            <p:cNvSpPr/>
            <p:nvPr/>
          </p:nvSpPr>
          <p:spPr>
            <a:xfrm>
              <a:off x="983243" y="4077072"/>
              <a:ext cx="1422684" cy="2692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pPr lvl="0"/>
              <a:r>
                <a:rPr sz="1200" b="1">
                  <a:solidFill>
                    <a:srgbClr val="4F81BD"/>
                  </a:solidFill>
                </a:rPr>
                <a:t>UPDATE</a:t>
              </a:r>
              <a:r>
                <a:rPr sz="1200">
                  <a:solidFill>
                    <a:srgbClr val="FFFFFF"/>
                  </a:solidFill>
                </a:rPr>
                <a:t> </a:t>
              </a:r>
              <a:r>
                <a:rPr sz="1200">
                  <a:solidFill>
                    <a:srgbClr val="F79646"/>
                  </a:solidFill>
                </a:rPr>
                <a:t>/things/13</a:t>
              </a:r>
            </a:p>
          </p:txBody>
        </p:sp>
        <p:sp>
          <p:nvSpPr>
            <p:cNvPr id="162" name="Shape 162"/>
            <p:cNvSpPr/>
            <p:nvPr/>
          </p:nvSpPr>
          <p:spPr>
            <a:xfrm>
              <a:off x="983243" y="4437112"/>
              <a:ext cx="2193986" cy="2692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pPr lvl="0"/>
              <a:r>
                <a:rPr sz="1200" b="1">
                  <a:solidFill>
                    <a:srgbClr val="9BBB59"/>
                  </a:solidFill>
                </a:rPr>
                <a:t>200 OK</a:t>
              </a:r>
              <a:r>
                <a:rPr sz="1200">
                  <a:solidFill>
                    <a:srgbClr val="FFFFFF"/>
                  </a:solidFill>
                </a:rPr>
                <a:t> thingX2, thingY, thingZ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983243" y="5024208"/>
              <a:ext cx="1603287" cy="2692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pPr lvl="0"/>
              <a:r>
                <a:rPr sz="1200" b="1">
                  <a:solidFill>
                    <a:srgbClr val="4F81BD"/>
                  </a:solidFill>
                </a:rPr>
                <a:t>READ</a:t>
              </a:r>
              <a:r>
                <a:rPr sz="1200">
                  <a:solidFill>
                    <a:srgbClr val="FFFFFF"/>
                  </a:solidFill>
                </a:rPr>
                <a:t> </a:t>
              </a:r>
              <a:r>
                <a:rPr sz="1200">
                  <a:solidFill>
                    <a:srgbClr val="F79646"/>
                  </a:solidFill>
                </a:rPr>
                <a:t>/things/no-exist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983243" y="5384248"/>
              <a:ext cx="1162458" cy="2692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1200" b="1">
                  <a:solidFill>
                    <a:srgbClr val="9BBB59"/>
                  </a:solid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 b="1">
                  <a:solidFill>
                    <a:srgbClr val="9BBB59"/>
                  </a:solidFill>
                </a:rPr>
                <a:t>404 Not Found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4788024" y="2060848"/>
              <a:ext cx="3960441" cy="35712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/>
            <a:p>
              <a:pPr lvl="0"/>
              <a:r>
                <a:rPr sz="2000">
                  <a:solidFill>
                    <a:srgbClr val="808080"/>
                  </a:solidFill>
                </a:rPr>
                <a:t>Notice that pattern </a:t>
              </a:r>
              <a:r>
                <a:rPr sz="2800">
                  <a:solidFill>
                    <a:srgbClr val="FFFFFF"/>
                  </a:solidFill>
                </a:rPr>
                <a:t>(</a:t>
              </a:r>
              <a:r>
                <a:rPr sz="2800" b="1" u="sng">
                  <a:solidFill>
                    <a:srgbClr val="FFFFFF"/>
                  </a:solidFill>
                </a:rPr>
                <a:t>COLOR</a:t>
              </a:r>
              <a:r>
                <a:rPr sz="2800">
                  <a:solidFill>
                    <a:srgbClr val="FFFFFF"/>
                  </a:solidFill>
                </a:rPr>
                <a:t>)</a:t>
              </a:r>
              <a:r>
                <a:rPr sz="2000">
                  <a:solidFill>
                    <a:srgbClr val="808080"/>
                  </a:solidFill>
                </a:rPr>
                <a:t>:</a:t>
              </a:r>
            </a:p>
            <a:p>
              <a:pPr lvl="0"/>
              <a:r>
                <a:rPr sz="2000">
                  <a:solidFill>
                    <a:srgbClr val="808080"/>
                  </a:solidFill>
                </a:rPr>
                <a:t>A set of </a:t>
              </a:r>
              <a:r>
                <a:rPr sz="2000" b="1">
                  <a:solidFill>
                    <a:srgbClr val="4F81BD"/>
                  </a:solidFill>
                </a:rPr>
                <a:t>commands (method)</a:t>
              </a:r>
              <a:br>
                <a:rPr sz="2000" b="1">
                  <a:solidFill>
                    <a:srgbClr val="4F81BD"/>
                  </a:solidFill>
                </a:rPr>
              </a:br>
              <a:r>
                <a:rPr sz="2000">
                  <a:solidFill>
                    <a:srgbClr val="808080"/>
                  </a:solidFill>
                </a:rPr>
                <a:t>performed on </a:t>
              </a:r>
              <a:r>
                <a:rPr sz="2000" b="1">
                  <a:solidFill>
                    <a:srgbClr val="F79646"/>
                  </a:solidFill>
                </a:rPr>
                <a:t>things (resource)</a:t>
              </a:r>
              <a:br>
                <a:rPr sz="2000" b="1">
                  <a:solidFill>
                    <a:srgbClr val="F79646"/>
                  </a:solidFill>
                </a:rPr>
              </a:br>
              <a:r>
                <a:rPr sz="2000">
                  <a:solidFill>
                    <a:srgbClr val="808080"/>
                  </a:solidFill>
                </a:rPr>
                <a:t>generates </a:t>
              </a:r>
              <a:r>
                <a:rPr sz="2000" b="1">
                  <a:solidFill>
                    <a:srgbClr val="9BBB59"/>
                  </a:solidFill>
                </a:rPr>
                <a:t>responses (message).</a:t>
              </a:r>
              <a:br>
                <a:rPr sz="2000" b="1">
                  <a:solidFill>
                    <a:srgbClr val="9BBB59"/>
                  </a:solidFill>
                </a:rPr>
              </a:br>
              <a:r>
                <a:rPr sz="2000" b="1">
                  <a:solidFill>
                    <a:srgbClr val="9BBB59"/>
                  </a:solidFill>
                </a:rPr>
                <a:t/>
              </a:r>
              <a:br>
                <a:rPr sz="2000" b="1">
                  <a:solidFill>
                    <a:srgbClr val="9BBB59"/>
                  </a:solidFill>
                </a:rPr>
              </a:br>
              <a:r>
                <a:rPr sz="2000" b="1">
                  <a:solidFill>
                    <a:srgbClr val="9BBB59"/>
                  </a:solidFill>
                </a:rPr>
                <a:t/>
              </a:r>
              <a:br>
                <a:rPr sz="2000" b="1">
                  <a:solidFill>
                    <a:srgbClr val="9BBB59"/>
                  </a:solidFill>
                </a:rPr>
              </a:br>
              <a:r>
                <a:rPr sz="2000">
                  <a:solidFill>
                    <a:srgbClr val="808080"/>
                  </a:solidFill>
                </a:rPr>
                <a:t>This is the foundation of</a:t>
              </a:r>
              <a:br>
                <a:rPr sz="2000">
                  <a:solidFill>
                    <a:srgbClr val="808080"/>
                  </a:solidFill>
                </a:rPr>
              </a:br>
              <a:r>
                <a:rPr sz="2000">
                  <a:solidFill>
                    <a:srgbClr val="808080"/>
                  </a:solidFill>
                </a:rPr>
                <a:t>a REST API.</a:t>
              </a:r>
              <a:br>
                <a:rPr sz="2000">
                  <a:solidFill>
                    <a:srgbClr val="808080"/>
                  </a:solidFill>
                </a:rPr>
              </a:br>
              <a:r>
                <a:rPr sz="2000">
                  <a:solidFill>
                    <a:srgbClr val="808080"/>
                  </a:solidFill>
                </a:rPr>
                <a:t/>
              </a:r>
              <a:br>
                <a:rPr sz="2000">
                  <a:solidFill>
                    <a:srgbClr val="808080"/>
                  </a:solidFill>
                </a:rPr>
              </a:br>
              <a:r>
                <a:rPr sz="2000">
                  <a:solidFill>
                    <a:srgbClr val="808080"/>
                  </a:solidFill>
                </a:rPr>
                <a:t/>
              </a:r>
              <a:br>
                <a:rPr sz="2000">
                  <a:solidFill>
                    <a:srgbClr val="808080"/>
                  </a:solidFill>
                </a:rPr>
              </a:br>
              <a:r>
                <a:rPr sz="2000" b="1">
                  <a:solidFill>
                    <a:srgbClr val="9BBB59"/>
                  </a:solidFill>
                </a:rPr>
                <a:t>RE</a:t>
              </a:r>
              <a:r>
                <a:rPr sz="2000">
                  <a:solidFill>
                    <a:srgbClr val="9BBB59"/>
                  </a:solidFill>
                </a:rPr>
                <a:t>presentational </a:t>
              </a:r>
              <a:r>
                <a:rPr sz="2000" b="1">
                  <a:solidFill>
                    <a:srgbClr val="9BBB59"/>
                  </a:solidFill>
                </a:rPr>
                <a:t>S</a:t>
              </a:r>
              <a:r>
                <a:rPr sz="2000">
                  <a:solidFill>
                    <a:srgbClr val="9BBB59"/>
                  </a:solidFill>
                </a:rPr>
                <a:t>tate </a:t>
              </a:r>
              <a:r>
                <a:rPr sz="2000" b="1">
                  <a:solidFill>
                    <a:srgbClr val="9BBB59"/>
                  </a:solidFill>
                </a:rPr>
                <a:t>T</a:t>
              </a:r>
              <a:r>
                <a:rPr sz="2000">
                  <a:solidFill>
                    <a:srgbClr val="9BBB59"/>
                  </a:solidFill>
                </a:rPr>
                <a:t>ransfer</a:t>
              </a:r>
            </a:p>
          </p:txBody>
        </p: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BACC6"/>
                </a:solidFill>
                <a:latin typeface="D2Coding" pitchFamily="49" charset="-127"/>
                <a:ea typeface="D2Coding" pitchFamily="49" charset="-127"/>
              </a:rPr>
              <a:t>REST 101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808080"/>
                </a:solidFill>
                <a:latin typeface="D2Coding" pitchFamily="49" charset="-127"/>
                <a:ea typeface="D2Coding" pitchFamily="49" charset="-127"/>
              </a:rPr>
              <a:t>3 Pillars of REST</a:t>
            </a:r>
            <a:endParaRPr dirty="0">
              <a:solidFill>
                <a:srgbClr val="808080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69" name="Shape 169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  <a:latin typeface="D2Coding" pitchFamily="49" charset="-127"/>
                <a:ea typeface="D2Coding" pitchFamily="49" charset="-127"/>
              </a:rPr>
              <a:pPr lvl="0">
                <a:defRPr sz="1800">
                  <a:solidFill>
                    <a:srgbClr val="000000"/>
                  </a:solidFill>
                </a:defRPr>
              </a:pPr>
              <a:t>16</a:t>
            </a:fld>
            <a:endParaRPr sz="1200">
              <a:solidFill>
                <a:srgbClr val="FFFFFF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685800" y="1844824"/>
            <a:ext cx="7772400" cy="3312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FFFFFF"/>
                </a:solidFill>
                <a:latin typeface="D2Coding" pitchFamily="49" charset="-127"/>
                <a:ea typeface="D2Coding" pitchFamily="49" charset="-127"/>
              </a:rPr>
              <a:t>Method, Resource, Message</a:t>
            </a:r>
          </a:p>
        </p:txBody>
      </p:sp>
      <p:sp>
        <p:nvSpPr>
          <p:cNvPr id="171" name="Shape 171"/>
          <p:cNvSpPr/>
          <p:nvPr/>
        </p:nvSpPr>
        <p:spPr>
          <a:xfrm>
            <a:off x="1331640" y="3861048"/>
            <a:ext cx="1800201" cy="1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3419871" y="3861048"/>
            <a:ext cx="2016225" cy="1"/>
          </a:xfrm>
          <a:prstGeom prst="line">
            <a:avLst/>
          </a:prstGeom>
          <a:ln>
            <a:solidFill>
              <a:srgbClr val="F79646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5796136" y="3861048"/>
            <a:ext cx="2016225" cy="1"/>
          </a:xfrm>
          <a:prstGeom prst="line">
            <a:avLst/>
          </a:prstGeom>
          <a:ln>
            <a:solidFill>
              <a:srgbClr val="9BBB59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907703" y="3933056"/>
            <a:ext cx="45140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4F81B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F81BD"/>
                </a:solidFill>
                <a:latin typeface="D2Coding" pitchFamily="49" charset="-127"/>
                <a:ea typeface="D2Coding" pitchFamily="49" charset="-127"/>
              </a:rPr>
              <a:t>POST</a:t>
            </a:r>
          </a:p>
        </p:txBody>
      </p:sp>
      <p:sp>
        <p:nvSpPr>
          <p:cNvPr id="175" name="Shape 175"/>
          <p:cNvSpPr/>
          <p:nvPr/>
        </p:nvSpPr>
        <p:spPr>
          <a:xfrm>
            <a:off x="4175102" y="3933056"/>
            <a:ext cx="72070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7964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F79646"/>
                </a:solidFill>
                <a:latin typeface="D2Coding" pitchFamily="49" charset="-127"/>
                <a:ea typeface="D2Coding" pitchFamily="49" charset="-127"/>
              </a:rPr>
              <a:t>/things</a:t>
            </a:r>
          </a:p>
        </p:txBody>
      </p:sp>
      <p:sp>
        <p:nvSpPr>
          <p:cNvPr id="176" name="Shape 176"/>
          <p:cNvSpPr/>
          <p:nvPr/>
        </p:nvSpPr>
        <p:spPr>
          <a:xfrm>
            <a:off x="5908638" y="3933056"/>
            <a:ext cx="1708159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 sz="1400" dirty="0" smtClean="0">
                <a:solidFill>
                  <a:srgbClr val="9BBB59"/>
                </a:solidFill>
                <a:latin typeface="D2Coding" pitchFamily="49" charset="-127"/>
                <a:ea typeface="D2Coding" pitchFamily="49" charset="-127"/>
              </a:rPr>
              <a:t>201 CREATED</a:t>
            </a:r>
            <a:endParaRPr lang="en-US" sz="1400" dirty="0" smtClean="0">
              <a:solidFill>
                <a:srgbClr val="9BBB59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r>
              <a:rPr lang="en-US" altLang="ko-KR" sz="1400" dirty="0" smtClean="0">
                <a:solidFill>
                  <a:srgbClr val="9BBB59"/>
                </a:solidFill>
                <a:latin typeface="D2Coding" pitchFamily="49" charset="-127"/>
                <a:ea typeface="D2Coding" pitchFamily="49" charset="-127"/>
              </a:rPr>
              <a:t>{“name”: “teapot”}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F81BD"/>
                </a:solidFill>
              </a:rPr>
              <a:t>METHOD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080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808080"/>
                </a:solidFill>
              </a:rPr>
              <a:t>CRUD – Create, Retrieve(Read), Update, Delete</a:t>
            </a:r>
          </a:p>
        </p:txBody>
      </p:sp>
      <p:sp>
        <p:nvSpPr>
          <p:cNvPr id="180" name="Shape 180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17</a:t>
            </a:fld>
            <a:endParaRPr sz="1200">
              <a:solidFill>
                <a:srgbClr val="FFFFFF"/>
              </a:solidFill>
            </a:endParaRPr>
          </a:p>
        </p:txBody>
      </p:sp>
      <p:graphicFrame>
        <p:nvGraphicFramePr>
          <p:cNvPr id="181" name="Table 181"/>
          <p:cNvGraphicFramePr/>
          <p:nvPr/>
        </p:nvGraphicFramePr>
        <p:xfrm>
          <a:off x="539551" y="1916832"/>
          <a:ext cx="7992888" cy="375268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332148"/>
                <a:gridCol w="972108"/>
                <a:gridCol w="1692188"/>
                <a:gridCol w="1332148"/>
                <a:gridCol w="1332148"/>
                <a:gridCol w="1332148"/>
              </a:tblGrid>
              <a:tr h="770725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HTTP </a:t>
                      </a:r>
                      <a:br>
                        <a:rPr b="1" dirty="0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</a:br>
                      <a:r>
                        <a:rPr b="1" dirty="0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Method</a:t>
                      </a:r>
                    </a:p>
                  </a:txBody>
                  <a:tcPr marL="36000" marR="36000" marT="36000" marB="36000" anchor="ctr" horzOverflow="overflow">
                    <a:lnR w="3175">
                      <a:solidFill>
                        <a:srgbClr val="BFBFBF"/>
                      </a:solidFill>
                      <a:round/>
                    </a:lnR>
                    <a:lnT w="12700">
                      <a:solidFill>
                        <a:srgbClr val="808080"/>
                      </a:solidFill>
                      <a:round/>
                    </a:lnT>
                    <a:lnB w="12700">
                      <a:solidFill>
                        <a:srgbClr val="808080"/>
                      </a:solidFill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Action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12700">
                      <a:solidFill>
                        <a:srgbClr val="808080"/>
                      </a:solidFill>
                      <a:round/>
                    </a:lnT>
                    <a:lnB w="12700">
                      <a:solidFill>
                        <a:srgbClr val="808080"/>
                      </a:solidFill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Endpoints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12700">
                      <a:solidFill>
                        <a:srgbClr val="808080"/>
                      </a:solidFill>
                      <a:round/>
                    </a:lnT>
                    <a:lnB w="12700">
                      <a:solidFill>
                        <a:srgbClr val="808080"/>
                      </a:solidFill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smtClean="0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Controller</a:t>
                      </a:r>
                      <a:r>
                        <a:rPr lang="en-US" b="1" dirty="0" smtClean="0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 Method</a:t>
                      </a:r>
                      <a:endParaRPr b="1" dirty="0">
                        <a:solidFill>
                          <a:srgbClr val="FFFFFF"/>
                        </a:solidFill>
                        <a:latin typeface="D2Coding" pitchFamily="49" charset="-127"/>
                        <a:ea typeface="D2Coding" pitchFamily="49" charset="-127"/>
                        <a:sym typeface="맑은 고딕"/>
                      </a:endParaRPr>
                    </a:p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(in </a:t>
                      </a:r>
                      <a:r>
                        <a:rPr sz="1200" b="1" dirty="0" err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Laravel</a:t>
                      </a:r>
                      <a:r>
                        <a:rPr sz="1200" b="1" dirty="0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12700">
                      <a:solidFill>
                        <a:srgbClr val="808080"/>
                      </a:solidFill>
                      <a:round/>
                    </a:lnT>
                    <a:lnB w="12700">
                      <a:solidFill>
                        <a:srgbClr val="808080"/>
                      </a:solidFill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12700">
                      <a:solidFill>
                        <a:srgbClr val="808080"/>
                      </a:solidFill>
                      <a:round/>
                    </a:lnT>
                    <a:lnB w="12700">
                      <a:solidFill>
                        <a:srgbClr val="808080"/>
                      </a:solidFill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Idem-potent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T w="12700">
                      <a:solidFill>
                        <a:srgbClr val="808080"/>
                      </a:solidFill>
                      <a:round/>
                    </a:lnT>
                    <a:lnB w="12700">
                      <a:solidFill>
                        <a:srgbClr val="808080"/>
                      </a:solidFill>
                      <a:round/>
                    </a:lnB>
                    <a:solidFill>
                      <a:srgbClr val="D9D9D9"/>
                    </a:solidFill>
                  </a:tcPr>
                </a:tc>
              </a:tr>
              <a:tr h="543621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POST</a:t>
                      </a:r>
                    </a:p>
                  </a:txBody>
                  <a:tcPr marL="36000" marR="36000" marT="36000" marB="36000" anchor="ctr" horzOverflow="overflow">
                    <a:lnR w="3175">
                      <a:solidFill>
                        <a:srgbClr val="BFBFBF"/>
                      </a:solidFill>
                      <a:round/>
                    </a:lnR>
                    <a:lnT w="12700">
                      <a:solidFill>
                        <a:srgbClr val="808080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Create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12700">
                      <a:solidFill>
                        <a:srgbClr val="808080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/things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12700">
                      <a:solidFill>
                        <a:srgbClr val="808080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store()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12700">
                      <a:solidFill>
                        <a:srgbClr val="808080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2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Create a new resource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12700">
                      <a:solidFill>
                        <a:srgbClr val="808080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No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T w="12700">
                      <a:solidFill>
                        <a:srgbClr val="808080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543621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GET/HEAD</a:t>
                      </a:r>
                    </a:p>
                  </a:txBody>
                  <a:tcPr marL="36000" marR="36000" marT="36000" marB="36000" anchor="ctr" horzOverflow="overflow"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Read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/things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index()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2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Get a collection of resource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Yes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</a:tr>
              <a:tr h="543621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GET/HEAD</a:t>
                      </a:r>
                    </a:p>
                  </a:txBody>
                  <a:tcPr marL="36000" marR="36000" marT="36000" marB="36000" anchor="ctr" horzOverflow="overflow"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Read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/things/a1b2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show($id)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2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Get the specified resource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Yes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543621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PUT/PATCH</a:t>
                      </a:r>
                    </a:p>
                  </a:txBody>
                  <a:tcPr marL="36000" marR="36000" marT="36000" marB="36000" anchor="ctr" horzOverflow="overflow"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Update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/things/a1b2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update($id)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200" b="1" i="1" dirty="0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Update the specified resource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Yes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</a:tr>
              <a:tr h="543621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 dirty="0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DELETE</a:t>
                      </a:r>
                    </a:p>
                  </a:txBody>
                  <a:tcPr marL="36000" marR="36000" marT="36000" marB="36000" anchor="ctr" horzOverflow="overflow"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808080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Delete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808080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/things/a1b2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808080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delete($id)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808080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2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Delete the specified resource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808080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 dirty="0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Yes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808080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F81BD"/>
                </a:solidFill>
              </a:rPr>
              <a:t>METHOD</a:t>
            </a:r>
            <a:r>
              <a:rPr sz="2400">
                <a:solidFill>
                  <a:srgbClr val="4F81BD"/>
                </a:solidFill>
              </a:rPr>
              <a:t> - ANTI-PATTERN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080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Tunneling though GET or POST</a:t>
            </a:r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18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611560" y="1700808"/>
            <a:ext cx="8064897" cy="2160241"/>
          </a:xfrm>
          <a:prstGeom prst="roundRect">
            <a:avLst>
              <a:gd name="adj" fmla="val 4955"/>
            </a:avLst>
          </a:prstGeom>
          <a:solidFill>
            <a:srgbClr val="46403A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/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GET http://fakehost/things?method=update&amp;name=teapot          </a:t>
            </a:r>
            <a:r>
              <a:rPr lang="en-US" altLang="ko-KR" sz="1600" dirty="0" smtClean="0">
                <a:solidFill>
                  <a:srgbClr val="FF26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POST http://fakehost/things                                   </a:t>
            </a:r>
            <a:r>
              <a:rPr lang="en-US" altLang="ko-KR" sz="1600" dirty="0" smtClean="0">
                <a:solidFill>
                  <a:srgbClr val="FF26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lang="en-US" altLang="ko-KR" sz="16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getUser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" : {"id": "teapot"}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altLang="ko-KR" sz="1600" dirty="0">
              <a:solidFill>
                <a:srgbClr val="EFD9C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8" name="image10.png" descr="\\vmware-host\Shared Folders\Desktop\스크린샷 2015-09-20 오후 6.43.34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214437" y="4437112"/>
            <a:ext cx="6715126" cy="1685926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2265680" y="6402601"/>
            <a:ext cx="4612641" cy="233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D2Coding"/>
                <a:ea typeface="D2Coding"/>
                <a:cs typeface="D2Coding"/>
                <a:sym typeface="D2Coding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FFFFFF"/>
                </a:solidFill>
              </a:rPr>
              <a:t>https://speakerdeck.com/philsturgeon/api-pain-points-lone-star-php-2015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F81BD"/>
                </a:solidFill>
              </a:rPr>
              <a:t>METHOD</a:t>
            </a:r>
            <a:r>
              <a:rPr sz="2400">
                <a:solidFill>
                  <a:srgbClr val="4F81BD"/>
                </a:solidFill>
              </a:rPr>
              <a:t> - IDEMPOTENT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</p:spPr>
        <p:txBody>
          <a:bodyPr/>
          <a:lstStyle/>
          <a:p>
            <a:pPr marL="0" lvl="0" indent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808080"/>
                </a:solidFill>
              </a:rPr>
              <a:t>It’s about SAFENESS when a request is repeated.</a:t>
            </a:r>
            <a:br>
              <a:rPr dirty="0">
                <a:solidFill>
                  <a:srgbClr val="808080"/>
                </a:solidFill>
              </a:rPr>
            </a:br>
            <a:r>
              <a:rPr dirty="0">
                <a:solidFill>
                  <a:srgbClr val="808080"/>
                </a:solidFill>
              </a:rPr>
              <a:t>$a = 4; 와 $a++;의 </a:t>
            </a:r>
            <a:r>
              <a:rPr dirty="0" err="1">
                <a:solidFill>
                  <a:srgbClr val="808080"/>
                </a:solidFill>
              </a:rPr>
              <a:t>차이</a:t>
            </a:r>
            <a:r>
              <a:rPr dirty="0">
                <a:solidFill>
                  <a:srgbClr val="808080"/>
                </a:solidFill>
              </a:rPr>
              <a:t>. </a:t>
            </a:r>
            <a:r>
              <a:rPr dirty="0" err="1">
                <a:solidFill>
                  <a:srgbClr val="808080"/>
                </a:solidFill>
              </a:rPr>
              <a:t>실패할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경우</a:t>
            </a:r>
            <a:r>
              <a:rPr dirty="0">
                <a:solidFill>
                  <a:srgbClr val="808080"/>
                </a:solidFill>
              </a:rPr>
              <a:t>, Rollback </a:t>
            </a:r>
            <a:r>
              <a:rPr dirty="0" err="1">
                <a:solidFill>
                  <a:srgbClr val="808080"/>
                </a:solidFill>
              </a:rPr>
              <a:t>해야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한다</a:t>
            </a:r>
            <a:r>
              <a:rPr dirty="0">
                <a:solidFill>
                  <a:srgbClr val="808080"/>
                </a:solidFill>
              </a:rPr>
              <a:t>.</a:t>
            </a:r>
          </a:p>
        </p:txBody>
      </p:sp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19</a:t>
            </a:fld>
            <a:endParaRPr sz="1200">
              <a:solidFill>
                <a:srgbClr val="FFFFFF"/>
              </a:solidFill>
            </a:endParaRPr>
          </a:p>
        </p:txBody>
      </p:sp>
      <p:pic>
        <p:nvPicPr>
          <p:cNvPr id="194" name="image11.png" descr="\\vmware-host\Shared Folders\Desktop\스크린샷 2015-09-19 오후 2.21.23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181225" y="2681286"/>
            <a:ext cx="4781550" cy="1495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BACC6"/>
                </a:solidFill>
              </a:rPr>
              <a:t>남들이 쓰지 않는 API라면?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</p:spPr>
        <p:txBody>
          <a:bodyPr/>
          <a:lstStyle/>
          <a:p>
            <a:pPr marL="0" lvl="0" indent="0">
              <a:lnSpc>
                <a:spcPct val="80000"/>
              </a:lnSpc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 err="1">
                <a:solidFill>
                  <a:srgbClr val="808080"/>
                </a:solidFill>
              </a:rPr>
              <a:t>RESTful</a:t>
            </a:r>
            <a:r>
              <a:rPr sz="1600" dirty="0">
                <a:solidFill>
                  <a:srgbClr val="808080"/>
                </a:solidFill>
              </a:rPr>
              <a:t> </a:t>
            </a:r>
            <a:r>
              <a:rPr sz="1600" dirty="0" err="1">
                <a:solidFill>
                  <a:srgbClr val="808080"/>
                </a:solidFill>
              </a:rPr>
              <a:t>하지</a:t>
            </a:r>
            <a:r>
              <a:rPr sz="1600" dirty="0">
                <a:solidFill>
                  <a:srgbClr val="808080"/>
                </a:solidFill>
              </a:rPr>
              <a:t> </a:t>
            </a:r>
            <a:r>
              <a:rPr sz="1600" dirty="0" err="1">
                <a:solidFill>
                  <a:srgbClr val="808080"/>
                </a:solidFill>
              </a:rPr>
              <a:t>않아도</a:t>
            </a:r>
            <a:r>
              <a:rPr sz="1600" dirty="0">
                <a:solidFill>
                  <a:srgbClr val="808080"/>
                </a:solidFill>
              </a:rPr>
              <a:t> </a:t>
            </a:r>
            <a:r>
              <a:rPr sz="1600" dirty="0" err="1">
                <a:solidFill>
                  <a:srgbClr val="808080"/>
                </a:solidFill>
              </a:rPr>
              <a:t>된다</a:t>
            </a:r>
            <a:r>
              <a:rPr sz="1600" dirty="0">
                <a:solidFill>
                  <a:srgbClr val="808080"/>
                </a:solidFill>
              </a:rPr>
              <a:t>. </a:t>
            </a:r>
            <a:r>
              <a:rPr sz="1600" dirty="0" err="1">
                <a:solidFill>
                  <a:srgbClr val="808080"/>
                </a:solidFill>
              </a:rPr>
              <a:t>사실</a:t>
            </a:r>
            <a:r>
              <a:rPr sz="1600" dirty="0">
                <a:solidFill>
                  <a:srgbClr val="808080"/>
                </a:solidFill>
              </a:rPr>
              <a:t> </a:t>
            </a:r>
            <a:r>
              <a:rPr sz="1600" dirty="0" err="1">
                <a:solidFill>
                  <a:srgbClr val="808080"/>
                </a:solidFill>
              </a:rPr>
              <a:t>아무렇게나</a:t>
            </a:r>
            <a:r>
              <a:rPr sz="1600" dirty="0">
                <a:solidFill>
                  <a:srgbClr val="808080"/>
                </a:solidFill>
              </a:rPr>
              <a:t> </a:t>
            </a:r>
            <a:r>
              <a:rPr sz="1600" dirty="0" err="1">
                <a:solidFill>
                  <a:srgbClr val="808080"/>
                </a:solidFill>
              </a:rPr>
              <a:t>만들어도</a:t>
            </a:r>
            <a:r>
              <a:rPr sz="1600" dirty="0">
                <a:solidFill>
                  <a:srgbClr val="808080"/>
                </a:solidFill>
              </a:rPr>
              <a:t> </a:t>
            </a:r>
            <a:r>
              <a:rPr sz="1600" dirty="0" err="1">
                <a:solidFill>
                  <a:srgbClr val="808080"/>
                </a:solidFill>
              </a:rPr>
              <a:t>상관없다</a:t>
            </a:r>
            <a:r>
              <a:rPr sz="1600" dirty="0" smtClean="0">
                <a:solidFill>
                  <a:srgbClr val="808080"/>
                </a:solidFill>
              </a:rPr>
              <a:t>.</a:t>
            </a:r>
          </a:p>
          <a:p>
            <a:pPr marL="0" lvl="0" indent="0">
              <a:lnSpc>
                <a:spcPct val="80000"/>
              </a:lnSpc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 err="1" smtClean="0">
                <a:solidFill>
                  <a:srgbClr val="808080"/>
                </a:solidFill>
              </a:rPr>
              <a:t>나만</a:t>
            </a:r>
            <a:r>
              <a:rPr sz="1600" dirty="0" smtClean="0">
                <a:solidFill>
                  <a:srgbClr val="808080"/>
                </a:solidFill>
              </a:rPr>
              <a:t> </a:t>
            </a:r>
            <a:r>
              <a:rPr sz="1600" dirty="0" err="1" smtClean="0">
                <a:solidFill>
                  <a:srgbClr val="808080"/>
                </a:solidFill>
              </a:rPr>
              <a:t>이해하면</a:t>
            </a:r>
            <a:r>
              <a:rPr sz="1600" dirty="0" smtClean="0">
                <a:solidFill>
                  <a:srgbClr val="808080"/>
                </a:solidFill>
              </a:rPr>
              <a:t> </a:t>
            </a:r>
            <a:r>
              <a:rPr sz="1600" dirty="0" err="1" smtClean="0">
                <a:solidFill>
                  <a:srgbClr val="808080"/>
                </a:solidFill>
              </a:rPr>
              <a:t>되니까</a:t>
            </a:r>
            <a:r>
              <a:rPr sz="1600" dirty="0" smtClean="0">
                <a:solidFill>
                  <a:srgbClr val="808080"/>
                </a:solidFill>
              </a:rPr>
              <a:t>… </a:t>
            </a:r>
            <a:r>
              <a:rPr sz="1600" dirty="0" err="1" smtClean="0">
                <a:solidFill>
                  <a:srgbClr val="808080"/>
                </a:solidFill>
              </a:rPr>
              <a:t>그런데</a:t>
            </a:r>
            <a:r>
              <a:rPr sz="1600" dirty="0" smtClean="0">
                <a:solidFill>
                  <a:srgbClr val="808080"/>
                </a:solidFill>
              </a:rPr>
              <a:t> </a:t>
            </a:r>
            <a:r>
              <a:rPr sz="1600" dirty="0" err="1" smtClean="0">
                <a:solidFill>
                  <a:srgbClr val="808080"/>
                </a:solidFill>
              </a:rPr>
              <a:t>바꾸어</a:t>
            </a:r>
            <a:r>
              <a:rPr sz="1600" dirty="0" smtClean="0">
                <a:solidFill>
                  <a:srgbClr val="808080"/>
                </a:solidFill>
              </a:rPr>
              <a:t> </a:t>
            </a:r>
            <a:r>
              <a:rPr sz="1600" dirty="0" err="1" smtClean="0">
                <a:solidFill>
                  <a:srgbClr val="808080"/>
                </a:solidFill>
              </a:rPr>
              <a:t>말하면</a:t>
            </a:r>
            <a:r>
              <a:rPr sz="1600" dirty="0" smtClean="0">
                <a:solidFill>
                  <a:srgbClr val="808080"/>
                </a:solidFill>
              </a:rPr>
              <a:t>, </a:t>
            </a:r>
            <a:r>
              <a:rPr sz="1600" dirty="0" err="1" smtClean="0">
                <a:solidFill>
                  <a:srgbClr val="808080"/>
                </a:solidFill>
              </a:rPr>
              <a:t>이런</a:t>
            </a:r>
            <a:r>
              <a:rPr sz="1600" dirty="0" smtClean="0">
                <a:solidFill>
                  <a:srgbClr val="808080"/>
                </a:solidFill>
              </a:rPr>
              <a:t> </a:t>
            </a:r>
            <a:r>
              <a:rPr sz="1600" dirty="0" err="1" smtClean="0">
                <a:solidFill>
                  <a:srgbClr val="808080"/>
                </a:solidFill>
              </a:rPr>
              <a:t>API는</a:t>
            </a:r>
            <a:r>
              <a:rPr sz="1600" dirty="0" smtClean="0">
                <a:solidFill>
                  <a:srgbClr val="808080"/>
                </a:solidFill>
              </a:rPr>
              <a:t> </a:t>
            </a:r>
            <a:r>
              <a:rPr sz="1600" dirty="0" err="1" smtClean="0">
                <a:solidFill>
                  <a:srgbClr val="808080"/>
                </a:solidFill>
              </a:rPr>
              <a:t>아무도</a:t>
            </a:r>
            <a:r>
              <a:rPr sz="1600" dirty="0" smtClean="0">
                <a:solidFill>
                  <a:srgbClr val="808080"/>
                </a:solidFill>
              </a:rPr>
              <a:t> </a:t>
            </a:r>
            <a:r>
              <a:rPr sz="1600" dirty="0" err="1" smtClean="0">
                <a:solidFill>
                  <a:srgbClr val="808080"/>
                </a:solidFill>
              </a:rPr>
              <a:t>안쓴다는</a:t>
            </a:r>
            <a:r>
              <a:rPr sz="1600" dirty="0" smtClean="0">
                <a:solidFill>
                  <a:srgbClr val="808080"/>
                </a:solidFill>
              </a:rPr>
              <a:t> </a:t>
            </a:r>
            <a:r>
              <a:rPr sz="1600" dirty="0" err="1" smtClean="0">
                <a:solidFill>
                  <a:srgbClr val="808080"/>
                </a:solidFill>
              </a:rPr>
              <a:t>얘기</a:t>
            </a:r>
            <a:r>
              <a:rPr sz="1600" dirty="0" smtClean="0">
                <a:solidFill>
                  <a:srgbClr val="808080"/>
                </a:solidFill>
              </a:rPr>
              <a:t>.</a:t>
            </a:r>
            <a:endParaRPr sz="1600" dirty="0">
              <a:solidFill>
                <a:srgbClr val="808080"/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2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37" name="Shape 37"/>
          <p:cNvSpPr/>
          <p:nvPr/>
        </p:nvSpPr>
        <p:spPr>
          <a:xfrm>
            <a:off x="611560" y="2323356"/>
            <a:ext cx="8064897" cy="3175001"/>
          </a:xfrm>
          <a:prstGeom prst="roundRect">
            <a:avLst>
              <a:gd name="adj" fmla="val 2071"/>
            </a:avLst>
          </a:prstGeom>
          <a:solidFill>
            <a:srgbClr val="46403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/>
            <a:r>
              <a:rPr lang="en-US" altLang="ko-KR" sz="1600" dirty="0" smtClean="0">
                <a:solidFill>
                  <a:srgbClr val="EFD9C4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// RPC style request. What API client faces</a:t>
            </a:r>
            <a:br>
              <a:rPr lang="en-US" altLang="ko-KR" sz="1600" dirty="0" smtClean="0">
                <a:solidFill>
                  <a:srgbClr val="EFD9C4"/>
                </a:solidFill>
                <a:latin typeface="Consolas" pitchFamily="49" charset="0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http://fakesvc.com/getClient.php?name=chris</a:t>
            </a:r>
            <a:br>
              <a:rPr lang="en-US" altLang="ko-KR" sz="1600" dirty="0" smtClean="0">
                <a:solidFill>
                  <a:srgbClr val="EFD9C4"/>
                </a:solidFill>
                <a:latin typeface="Consolas" pitchFamily="49" charset="0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FD9C4"/>
                </a:solidFill>
                <a:latin typeface="Consolas" pitchFamily="49" charset="0"/>
                <a:ea typeface="Consolas"/>
                <a:cs typeface="Consolas"/>
                <a:sym typeface="Consolas"/>
              </a:rPr>
            </a:br>
            <a:r>
              <a:rPr lang="en-US" altLang="ko-KR" sz="1400" dirty="0" smtClean="0">
                <a:solidFill>
                  <a:srgbClr val="EFD9C4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// API Server</a:t>
            </a:r>
            <a:br>
              <a:rPr lang="en-US" altLang="ko-KR" sz="1400" dirty="0" smtClean="0">
                <a:solidFill>
                  <a:srgbClr val="EFD9C4"/>
                </a:solidFill>
                <a:latin typeface="Consolas" pitchFamily="49" charset="0"/>
                <a:ea typeface="Consolas"/>
                <a:cs typeface="Consolas"/>
                <a:sym typeface="Consolas"/>
              </a:rPr>
            </a:br>
            <a:r>
              <a:rPr lang="en-US" altLang="ko-KR" sz="1400" dirty="0" smtClean="0">
                <a:solidFill>
                  <a:srgbClr val="EFD9C4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&lt;?</a:t>
            </a:r>
            <a:r>
              <a:rPr lang="en-US" altLang="ko-KR" sz="1400" dirty="0" err="1" smtClean="0">
                <a:solidFill>
                  <a:srgbClr val="EFD9C4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php</a:t>
            </a:r>
            <a:r>
              <a:rPr lang="en-US" altLang="ko-KR" sz="1400" dirty="0" smtClean="0">
                <a:solidFill>
                  <a:srgbClr val="EFD9C4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/>
            </a:r>
            <a:br>
              <a:rPr lang="en-US" altLang="ko-KR" sz="1400" dirty="0" smtClean="0">
                <a:solidFill>
                  <a:srgbClr val="EFD9C4"/>
                </a:solidFill>
                <a:latin typeface="Consolas" pitchFamily="49" charset="0"/>
                <a:ea typeface="Consolas"/>
                <a:cs typeface="Consolas"/>
                <a:sym typeface="Consolas"/>
              </a:rPr>
            </a:br>
            <a:r>
              <a:rPr lang="en-US" altLang="ko-KR" sz="1400" dirty="0" smtClean="0">
                <a:solidFill>
                  <a:srgbClr val="E48C5F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...</a:t>
            </a:r>
          </a:p>
          <a:p>
            <a:pPr lvl="0" defTabSz="457200"/>
            <a:r>
              <a:rPr lang="en-US" altLang="ko-KR" sz="1400" dirty="0" smtClean="0">
                <a:solidFill>
                  <a:srgbClr val="E48C5F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$name = </a:t>
            </a:r>
            <a:r>
              <a:rPr lang="en-US" altLang="ko-KR" sz="1400" dirty="0" smtClean="0">
                <a:solidFill>
                  <a:srgbClr val="FAC648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$_GET['name'];</a:t>
            </a:r>
            <a:r>
              <a:rPr lang="en-US" altLang="ko-KR" sz="1400" dirty="0" smtClean="0">
                <a:solidFill>
                  <a:srgbClr val="E48C5F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/>
            </a:r>
            <a:br>
              <a:rPr lang="en-US" altLang="ko-KR" sz="1400" dirty="0" smtClean="0">
                <a:solidFill>
                  <a:srgbClr val="E48C5F"/>
                </a:solidFill>
                <a:latin typeface="Consolas" pitchFamily="49" charset="0"/>
                <a:ea typeface="Consolas"/>
                <a:cs typeface="Consolas"/>
                <a:sym typeface="Consolas"/>
              </a:rPr>
            </a:br>
            <a:r>
              <a:rPr lang="en-US" altLang="ko-KR" sz="1400" dirty="0" smtClean="0">
                <a:solidFill>
                  <a:srgbClr val="E48C5F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$result = </a:t>
            </a:r>
            <a:r>
              <a:rPr lang="en-US" altLang="ko-KR" sz="1400" dirty="0" smtClean="0">
                <a:solidFill>
                  <a:srgbClr val="EFD9C4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$</a:t>
            </a:r>
            <a:r>
              <a:rPr lang="en-US" altLang="ko-KR" sz="1400" dirty="0" err="1" smtClean="0">
                <a:solidFill>
                  <a:srgbClr val="EFD9C4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conn</a:t>
            </a:r>
            <a:r>
              <a:rPr lang="en-US" altLang="ko-KR" sz="1400" dirty="0" smtClean="0">
                <a:solidFill>
                  <a:srgbClr val="E48C5F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-&gt;query(</a:t>
            </a:r>
            <a:r>
              <a:rPr lang="en-US" altLang="ko-KR" sz="1400" dirty="0" smtClean="0">
                <a:solidFill>
                  <a:srgbClr val="FAC648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"SELECT </a:t>
            </a:r>
            <a:r>
              <a:rPr lang="en-US" altLang="ko-KR" sz="1400" dirty="0" smtClean="0">
                <a:solidFill>
                  <a:srgbClr val="E48C5F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*</a:t>
            </a:r>
            <a:r>
              <a:rPr lang="en-US" altLang="ko-KR" sz="1400" dirty="0" smtClean="0">
                <a:solidFill>
                  <a:srgbClr val="FAC648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 FROM clients WHERE name='{$name}'"</a:t>
            </a:r>
            <a:r>
              <a:rPr lang="en-US" altLang="ko-KR" sz="1400" dirty="0" smtClean="0">
                <a:solidFill>
                  <a:srgbClr val="E48C5F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);</a:t>
            </a:r>
            <a:br>
              <a:rPr lang="en-US" altLang="ko-KR" sz="1400" dirty="0" smtClean="0">
                <a:solidFill>
                  <a:srgbClr val="E48C5F"/>
                </a:solidFill>
                <a:latin typeface="Consolas" pitchFamily="49" charset="0"/>
                <a:ea typeface="Consolas"/>
                <a:cs typeface="Consolas"/>
                <a:sym typeface="Consolas"/>
              </a:rPr>
            </a:br>
            <a:r>
              <a:rPr lang="en-US" altLang="ko-KR" sz="1400" dirty="0" smtClean="0">
                <a:solidFill>
                  <a:srgbClr val="E48C5F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while ($row = $result-&gt;</a:t>
            </a:r>
            <a:r>
              <a:rPr lang="en-US" altLang="ko-KR" sz="1400" dirty="0" err="1" smtClean="0">
                <a:solidFill>
                  <a:srgbClr val="E48C5F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fetch_object</a:t>
            </a:r>
            <a:r>
              <a:rPr lang="en-US" altLang="ko-KR" sz="1400" dirty="0" smtClean="0">
                <a:solidFill>
                  <a:srgbClr val="E48C5F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()) $payload[] = $row;</a:t>
            </a:r>
            <a:br>
              <a:rPr lang="en-US" altLang="ko-KR" sz="1400" dirty="0" smtClean="0">
                <a:solidFill>
                  <a:srgbClr val="E48C5F"/>
                </a:solidFill>
                <a:latin typeface="Consolas" pitchFamily="49" charset="0"/>
                <a:ea typeface="Consolas"/>
                <a:cs typeface="Consolas"/>
                <a:sym typeface="Consolas"/>
              </a:rPr>
            </a:br>
            <a:r>
              <a:rPr lang="en-US" altLang="ko-KR" sz="1400" dirty="0" smtClean="0">
                <a:solidFill>
                  <a:srgbClr val="EFD9C4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header</a:t>
            </a:r>
            <a:r>
              <a:rPr lang="en-US" altLang="ko-KR" sz="1400" dirty="0" smtClean="0">
                <a:solidFill>
                  <a:srgbClr val="E48C5F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altLang="ko-KR" sz="1400" dirty="0" smtClean="0">
                <a:solidFill>
                  <a:srgbClr val="FAC648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'Content-Type: application/</a:t>
            </a:r>
            <a:r>
              <a:rPr lang="en-US" altLang="ko-KR" sz="1400" dirty="0" err="1" smtClean="0">
                <a:solidFill>
                  <a:srgbClr val="FAC648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json</a:t>
            </a:r>
            <a:r>
              <a:rPr lang="en-US" altLang="ko-KR" sz="1400" dirty="0" smtClean="0">
                <a:solidFill>
                  <a:srgbClr val="FAC648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; </a:t>
            </a:r>
            <a:r>
              <a:rPr lang="en-US" altLang="ko-KR" sz="1400" dirty="0" err="1" smtClean="0">
                <a:solidFill>
                  <a:srgbClr val="FAC648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charset</a:t>
            </a:r>
            <a:r>
              <a:rPr lang="en-US" altLang="ko-KR" sz="1400" dirty="0" smtClean="0">
                <a:solidFill>
                  <a:srgbClr val="FAC648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=utf-8'</a:t>
            </a:r>
            <a:r>
              <a:rPr lang="en-US" altLang="ko-KR" sz="1400" dirty="0" smtClean="0">
                <a:solidFill>
                  <a:srgbClr val="E48C5F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);</a:t>
            </a:r>
            <a:br>
              <a:rPr lang="en-US" altLang="ko-KR" sz="1400" dirty="0" smtClean="0">
                <a:solidFill>
                  <a:srgbClr val="E48C5F"/>
                </a:solidFill>
                <a:latin typeface="Consolas" pitchFamily="49" charset="0"/>
                <a:ea typeface="Consolas"/>
                <a:cs typeface="Consolas"/>
                <a:sym typeface="Consolas"/>
              </a:rPr>
            </a:br>
            <a:r>
              <a:rPr lang="en-US" altLang="ko-KR" sz="1400" dirty="0" smtClean="0">
                <a:solidFill>
                  <a:srgbClr val="C7BF35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echo </a:t>
            </a:r>
            <a:r>
              <a:rPr lang="en-US" altLang="ko-KR" sz="1400" dirty="0" err="1" smtClean="0">
                <a:solidFill>
                  <a:srgbClr val="C7BF35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json_encode</a:t>
            </a:r>
            <a:r>
              <a:rPr lang="en-US" altLang="ko-KR" sz="1400" dirty="0" smtClean="0">
                <a:solidFill>
                  <a:srgbClr val="C7BF35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altLang="ko-KR" sz="1400" dirty="0" smtClean="0">
                <a:solidFill>
                  <a:srgbClr val="EFD9C4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$payload)</a:t>
            </a:r>
            <a:r>
              <a:rPr lang="en-US" altLang="ko-KR" sz="1400" dirty="0" smtClean="0">
                <a:solidFill>
                  <a:srgbClr val="E48C5F"/>
                </a:solidFill>
                <a:latin typeface="Consolas" pitchFamily="49" charset="0"/>
                <a:ea typeface="Consolas"/>
                <a:cs typeface="Consolas"/>
                <a:sym typeface="Consolas"/>
              </a:rPr>
              <a:t>;</a:t>
            </a:r>
            <a:endParaRPr lang="en-US" altLang="ko-KR" sz="1400" dirty="0">
              <a:solidFill>
                <a:srgbClr val="E48C5F"/>
              </a:solidFill>
              <a:latin typeface="Consolas" pitchFamily="49" charset="0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79646"/>
                </a:solidFill>
              </a:rPr>
              <a:t>RESOURCE</a:t>
            </a:r>
            <a:r>
              <a:rPr sz="2400">
                <a:solidFill>
                  <a:srgbClr val="F79646"/>
                </a:solidFill>
              </a:rPr>
              <a:t> - NOUN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API Endpoint는 동사형(Verb) 사용을 지양하고, 명사형(Noun)을 사용한다.</a:t>
            </a:r>
          </a:p>
        </p:txBody>
      </p:sp>
      <p:sp>
        <p:nvSpPr>
          <p:cNvPr id="198" name="Shape 198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20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611560" y="2133600"/>
            <a:ext cx="8064897" cy="2556285"/>
          </a:xfrm>
          <a:prstGeom prst="roundRect">
            <a:avLst>
              <a:gd name="adj" fmla="val 4955"/>
            </a:avLst>
          </a:prstGeom>
          <a:solidFill>
            <a:srgbClr val="46403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/>
            <a: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RPC style</a:t>
            </a:r>
            <a:b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GET http://fakehost/getThings</a:t>
            </a:r>
            <a:r>
              <a:rPr lang="en-US" altLang="ko-KR" sz="16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</a:t>
            </a:r>
            <a:r>
              <a:rPr lang="en-US" altLang="ko-KR" sz="1600" dirty="0" smtClean="0">
                <a:solidFill>
                  <a:srgbClr val="FF26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altLang="ko-KR" sz="1600" dirty="0" err="1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RESTful</a:t>
            </a:r>
            <a: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style</a:t>
            </a:r>
            <a:b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GET http://fakehost/things</a:t>
            </a:r>
            <a:r>
              <a:rPr lang="en-US" altLang="ko-KR" sz="16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(O)</a:t>
            </a:r>
            <a: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Sub Resource</a:t>
            </a:r>
            <a:b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GET http://fakehost/author/{username}/things</a:t>
            </a:r>
            <a:r>
              <a:rPr lang="en-US" altLang="ko-KR" sz="16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(O)</a:t>
            </a:r>
            <a:endParaRPr lang="en-US" altLang="ko-KR" sz="16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79646"/>
                </a:solidFill>
              </a:rPr>
              <a:t>RESOURCE</a:t>
            </a:r>
            <a:r>
              <a:rPr sz="2400">
                <a:solidFill>
                  <a:srgbClr val="F79646"/>
                </a:solidFill>
              </a:rPr>
              <a:t> - PLURALIZE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API Endpoint는 단수(Singular) 보다 복수형(Plural)을 사용한다.</a:t>
            </a:r>
          </a:p>
        </p:txBody>
      </p:sp>
      <p:sp>
        <p:nvSpPr>
          <p:cNvPr id="204" name="Shape 204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21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611560" y="2150858"/>
            <a:ext cx="8064897" cy="2556285"/>
          </a:xfrm>
          <a:prstGeom prst="roundRect">
            <a:avLst>
              <a:gd name="adj" fmla="val 4955"/>
            </a:avLst>
          </a:prstGeom>
          <a:solidFill>
            <a:srgbClr val="46403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/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GET http://fakehost/thing                                    </a:t>
            </a:r>
            <a:r>
              <a:rPr lang="en-US" altLang="ko-KR" sz="1600" dirty="0" smtClean="0">
                <a:solidFill>
                  <a:srgbClr val="FF26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br>
              <a:rPr lang="en-US" altLang="ko-KR" sz="1600" dirty="0" smtClean="0">
                <a:solidFill>
                  <a:srgbClr val="FF2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929292"/>
                </a:solidFill>
                <a:latin typeface="Consolas"/>
                <a:ea typeface="Consolas"/>
                <a:cs typeface="Consolas"/>
                <a:sym typeface="Consolas"/>
              </a:rPr>
              <a:t>// Collection endpoint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GET http://fakehost/things                                   (O)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altLang="ko-KR" sz="1600" dirty="0" smtClean="0">
              <a:solidFill>
                <a:srgbClr val="EFD9C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57200"/>
            <a:r>
              <a:rPr lang="en-US" altLang="ko-KR" sz="1600" dirty="0" smtClean="0">
                <a:solidFill>
                  <a:srgbClr val="929292"/>
                </a:solidFill>
                <a:latin typeface="Consolas"/>
                <a:ea typeface="Consolas"/>
                <a:cs typeface="Consolas"/>
                <a:sym typeface="Consolas"/>
              </a:rPr>
              <a:t>// Instance endpoint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GET http://fakehost/things/{id}                              (O)</a:t>
            </a:r>
            <a:endParaRPr lang="en-US" altLang="ko-KR" sz="1600" dirty="0">
              <a:solidFill>
                <a:srgbClr val="EFD9C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79646"/>
                </a:solidFill>
              </a:rPr>
              <a:t>RESOURCE</a:t>
            </a:r>
            <a:r>
              <a:rPr sz="2400">
                <a:solidFill>
                  <a:srgbClr val="F79646"/>
                </a:solidFill>
              </a:rPr>
              <a:t> – CONSISTENT CASE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API Endpoint의 대소문자를 일관되게 사용한다.</a:t>
            </a:r>
          </a:p>
        </p:txBody>
      </p:sp>
      <p:sp>
        <p:nvSpPr>
          <p:cNvPr id="210" name="Shape 210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22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611560" y="2132856"/>
            <a:ext cx="8064897" cy="2556285"/>
          </a:xfrm>
          <a:prstGeom prst="roundRect">
            <a:avLst>
              <a:gd name="adj" fmla="val 4955"/>
            </a:avLst>
          </a:prstGeom>
          <a:solidFill>
            <a:srgbClr val="46403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/>
            <a: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Google, </a:t>
            </a:r>
            <a:r>
              <a:rPr lang="en-US" altLang="ko-KR" sz="1600" dirty="0" err="1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Facebook</a:t>
            </a:r>
            <a: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 Twitter, </a:t>
            </a:r>
            <a:r>
              <a:rPr lang="en-US" altLang="ko-KR" sz="1600" dirty="0" err="1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Github</a:t>
            </a:r>
            <a: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GET http://fakehost/snake_case</a:t>
            </a:r>
            <a: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Google, </a:t>
            </a:r>
            <a:r>
              <a:rPr lang="en-US" altLang="ko-KR" sz="1600" dirty="0" err="1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Paypal</a:t>
            </a:r>
            <a: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GET http://fakehost/spinal-case</a:t>
            </a:r>
            <a: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Google</a:t>
            </a:r>
            <a:b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GET http://fakehost/camelCase</a:t>
            </a:r>
            <a:endParaRPr lang="en-US" altLang="ko-KR" sz="1600" dirty="0">
              <a:solidFill>
                <a:srgbClr val="EFD9C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79646"/>
                </a:solidFill>
              </a:rPr>
              <a:t>RESOURCE</a:t>
            </a:r>
            <a:r>
              <a:rPr sz="2400">
                <a:solidFill>
                  <a:srgbClr val="F79646"/>
                </a:solidFill>
              </a:rPr>
              <a:t> - VERSIONING</a:t>
            </a:r>
          </a:p>
        </p:txBody>
      </p:sp>
      <p:sp>
        <p:nvSpPr>
          <p:cNvPr id="222" name="Shape 22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</p:spPr>
        <p:txBody>
          <a:bodyPr/>
          <a:lstStyle/>
          <a:p>
            <a:pPr marL="0" lvl="0" indent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새로운 Version을 위한 Controller로 Response 분리 </a:t>
            </a:r>
            <a:br>
              <a:rPr>
                <a:solidFill>
                  <a:srgbClr val="808080"/>
                </a:solidFill>
              </a:rPr>
            </a:br>
            <a:r>
              <a:rPr>
                <a:solidFill>
                  <a:srgbClr val="808080"/>
                </a:solidFill>
              </a:rPr>
              <a:t>또는 Reverse Proxy를 이용하여 서버를 물리적으로 분리</a:t>
            </a:r>
          </a:p>
        </p:txBody>
      </p:sp>
      <p:sp>
        <p:nvSpPr>
          <p:cNvPr id="223" name="Shape 223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23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611560" y="2132856"/>
            <a:ext cx="8064897" cy="2556285"/>
          </a:xfrm>
          <a:prstGeom prst="roundRect">
            <a:avLst>
              <a:gd name="adj" fmla="val 4955"/>
            </a:avLst>
          </a:prstGeom>
          <a:solidFill>
            <a:srgbClr val="46403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/>
            <a: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Sub domain</a:t>
            </a:r>
            <a:r>
              <a:rPr lang="ko-KR" altLang="en-US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을 쓸 수 있다면</a:t>
            </a:r>
            <a:br>
              <a:rPr lang="ko-KR" altLang="en-US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GET http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://api.fakehost/v1/things</a:t>
            </a:r>
            <a: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Sub domain</a:t>
            </a:r>
            <a:r>
              <a:rPr lang="ko-KR" altLang="en-US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을 쓸 수 없는 경우</a:t>
            </a:r>
            <a:br>
              <a:rPr lang="ko-KR" altLang="en-US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GET http://fakehost/api/v1/things</a:t>
            </a:r>
            <a:endParaRPr lang="en-US" altLang="ko-KR" sz="1600" dirty="0">
              <a:solidFill>
                <a:srgbClr val="EFD9C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79646"/>
                </a:solidFill>
              </a:rPr>
              <a:t>RESOURCE</a:t>
            </a:r>
            <a:r>
              <a:rPr sz="2400">
                <a:solidFill>
                  <a:srgbClr val="F79646"/>
                </a:solidFill>
              </a:rPr>
              <a:t> – DOMAIN NAME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808080"/>
                </a:solidFill>
              </a:rPr>
              <a:t>대형 서비스라면</a:t>
            </a:r>
            <a:r>
              <a:rPr dirty="0" smtClean="0">
                <a:solidFill>
                  <a:srgbClr val="808080"/>
                </a:solidFill>
              </a:rPr>
              <a:t>…</a:t>
            </a:r>
            <a:r>
              <a:rPr lang="en-US" dirty="0" smtClean="0">
                <a:solidFill>
                  <a:srgbClr val="808080"/>
                </a:solidFill>
              </a:rPr>
              <a:t> API Gateway, Developer Connection, and Authentication</a:t>
            </a:r>
            <a:endParaRPr dirty="0">
              <a:solidFill>
                <a:srgbClr val="808080"/>
              </a:solidFill>
            </a:endParaRP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24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611560" y="2132856"/>
            <a:ext cx="8064897" cy="2556285"/>
          </a:xfrm>
          <a:prstGeom prst="roundRect">
            <a:avLst>
              <a:gd name="adj" fmla="val 4955"/>
            </a:avLst>
          </a:prstGeom>
          <a:solidFill>
            <a:srgbClr val="46403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/>
            <a: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API(=Resource) Server</a:t>
            </a:r>
            <a:b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http://api.{company}.com</a:t>
            </a:r>
            <a:endParaRPr lang="en-US" altLang="ko-KR" sz="1600" dirty="0" smtClean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57200"/>
            <a: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Developer Portal</a:t>
            </a:r>
            <a:b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http://developers.{company}.com</a:t>
            </a:r>
            <a:endParaRPr lang="en-US" altLang="ko-KR" sz="1600" dirty="0" smtClean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57200"/>
            <a: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Authentication Server</a:t>
            </a:r>
            <a:br>
              <a:rPr lang="en-US" altLang="ko-KR" sz="1600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http://oauth2.{company}.com</a:t>
            </a:r>
            <a:endParaRPr lang="en-US" altLang="ko-KR" sz="1600" dirty="0">
              <a:solidFill>
                <a:srgbClr val="EFD9C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79646"/>
                </a:solidFill>
              </a:rPr>
              <a:t>RESOURCE</a:t>
            </a:r>
            <a:r>
              <a:rPr sz="2400" dirty="0">
                <a:solidFill>
                  <a:srgbClr val="F79646"/>
                </a:solidFill>
              </a:rPr>
              <a:t> – ANTI-PATTERN</a:t>
            </a:r>
          </a:p>
        </p:txBody>
      </p:sp>
      <p:sp>
        <p:nvSpPr>
          <p:cNvPr id="234" name="Shape 234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</p:spPr>
        <p:txBody>
          <a:bodyPr/>
          <a:lstStyle/>
          <a:p>
            <a:pPr marL="0" lvl="0" indent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NOT self-descriptive</a:t>
            </a:r>
            <a:br>
              <a:rPr>
                <a:solidFill>
                  <a:srgbClr val="808080"/>
                </a:solidFill>
              </a:rPr>
            </a:br>
            <a:r>
              <a:rPr>
                <a:solidFill>
                  <a:srgbClr val="808080"/>
                </a:solidFill>
              </a:rPr>
              <a:t>Method와 Endpoint만 보고도 무엇을 하는 것인지 이해할 수 있어야 한다.</a:t>
            </a:r>
          </a:p>
        </p:txBody>
      </p:sp>
      <p:sp>
        <p:nvSpPr>
          <p:cNvPr id="235" name="Shape 235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25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611560" y="2132856"/>
            <a:ext cx="8064897" cy="2556285"/>
          </a:xfrm>
          <a:prstGeom prst="roundRect">
            <a:avLst>
              <a:gd name="adj" fmla="val 4955"/>
            </a:avLst>
          </a:prstGeom>
          <a:solidFill>
            <a:srgbClr val="46403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/>
            <a:r>
              <a:rPr lang="en-US" altLang="ko-KR" sz="1600" dirty="0" smtClean="0">
                <a:solidFill>
                  <a:srgbClr val="929292"/>
                </a:solidFill>
                <a:latin typeface="Consolas"/>
                <a:ea typeface="Consolas"/>
                <a:cs typeface="Consolas"/>
                <a:sym typeface="Consolas"/>
              </a:rPr>
              <a:t>// Request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POST http://nailshop/appointmentService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altLang="ko-KR" sz="16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openSlotRequest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date=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"2015-09-30" </a:t>
            </a:r>
            <a:r>
              <a:rPr lang="en-US" altLang="ko-KR" sz="1600" dirty="0" err="1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nailist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altLang="ko-KR" sz="1600" dirty="0" err="1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gwen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"/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929292"/>
                </a:solidFill>
                <a:latin typeface="Consolas"/>
                <a:ea typeface="Consolas"/>
                <a:cs typeface="Consolas"/>
                <a:sym typeface="Consolas"/>
              </a:rPr>
              <a:t>// Response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HTTP/1.1 200 OK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altLang="ko-KR" sz="16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openSlotList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 &lt;slot 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start=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"1400" 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end=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"1420"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&gt; … &lt;/slot&gt;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altLang="ko-KR" sz="16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openSlotList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altLang="ko-KR" sz="1600" dirty="0">
              <a:solidFill>
                <a:srgbClr val="EFD9C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  <a:solidFill>
            <a:srgbClr val="000000">
              <a:alpha val="54000"/>
            </a:srgbClr>
          </a:solidFill>
        </p:spPr>
        <p:txBody>
          <a:bodyPr lIns="0" tIns="0" rIns="0" bIns="0"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080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808080"/>
                </a:solidFill>
              </a:rPr>
              <a:t>Complex things behind the ‘?’.</a:t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dirty="0" smtClean="0">
                <a:solidFill>
                  <a:srgbClr val="808080"/>
                </a:solidFill>
              </a:rPr>
              <a:t>Pagination</a:t>
            </a:r>
            <a:r>
              <a:rPr dirty="0">
                <a:solidFill>
                  <a:srgbClr val="808080"/>
                </a:solidFill>
              </a:rPr>
              <a:t>, Filtering, Sorting, Searching, Partial Response</a:t>
            </a:r>
          </a:p>
        </p:txBody>
      </p:sp>
      <p:sp>
        <p:nvSpPr>
          <p:cNvPr id="316" name="Shape 316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26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611560" y="1773238"/>
            <a:ext cx="8064897" cy="4536083"/>
          </a:xfrm>
          <a:prstGeom prst="roundRect">
            <a:avLst>
              <a:gd name="adj" fmla="val 2411"/>
            </a:avLst>
          </a:prstGeom>
          <a:solidFill>
            <a:srgbClr val="46403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/>
            <a:r>
              <a:rPr lang="en-US" altLang="ko-KR" sz="1600" dirty="0" smtClean="0">
                <a:solidFill>
                  <a:srgbClr val="929292"/>
                </a:solidFill>
                <a:latin typeface="Consolas"/>
                <a:ea typeface="Consolas"/>
                <a:cs typeface="Consolas"/>
                <a:sym typeface="Consolas"/>
              </a:rPr>
              <a:t>// Pagination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/v1/</a:t>
            </a:r>
            <a:r>
              <a:rPr lang="en-US" altLang="ko-KR" sz="16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things?range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=0-25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/v1/</a:t>
            </a:r>
            <a:r>
              <a:rPr lang="en-US" altLang="ko-KR" sz="16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things?offset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=0&amp;limit=25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929292"/>
                </a:solidFill>
                <a:latin typeface="Consolas"/>
                <a:ea typeface="Consolas"/>
                <a:cs typeface="Consolas"/>
                <a:sym typeface="Consolas"/>
              </a:rPr>
              <a:t>// Filtering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/v1/</a:t>
            </a:r>
            <a:r>
              <a:rPr lang="en-US" altLang="ko-KR" sz="16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things?origin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altLang="ko-KR" sz="16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jp,en&amp;rating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=4,5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929292"/>
                </a:solidFill>
                <a:latin typeface="Consolas"/>
                <a:ea typeface="Consolas"/>
                <a:cs typeface="Consolas"/>
                <a:sym typeface="Consolas"/>
              </a:rPr>
              <a:t>// Sorting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/v1/</a:t>
            </a:r>
            <a:r>
              <a:rPr lang="en-US" altLang="ko-KR" sz="16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things?sort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altLang="ko-KR" sz="16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name&amp;direction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altLang="ko-KR" sz="16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asc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929292"/>
                </a:solidFill>
                <a:latin typeface="Consolas"/>
                <a:ea typeface="Consolas"/>
                <a:cs typeface="Consolas"/>
                <a:sym typeface="Consolas"/>
              </a:rPr>
              <a:t>// Searching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/v1/</a:t>
            </a:r>
            <a:r>
              <a:rPr lang="en-US" altLang="ko-KR" sz="16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things?q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altLang="ko-KR" sz="16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lorem+dolar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/v1/?q=</a:t>
            </a:r>
            <a:r>
              <a:rPr lang="en-US" altLang="ko-KR" sz="16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lorem+dolar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929292"/>
                </a:solidFill>
                <a:latin typeface="Consolas"/>
                <a:ea typeface="Consolas"/>
                <a:cs typeface="Consolas"/>
                <a:sym typeface="Consolas"/>
              </a:rPr>
              <a:t>// Partial Response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/v1/</a:t>
            </a:r>
            <a:r>
              <a:rPr lang="en-US" altLang="ko-KR" sz="16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things?fields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altLang="ko-KR" sz="16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title,created_at</a:t>
            </a:r>
            <a:endParaRPr lang="en-US" altLang="ko-KR" sz="1600" dirty="0">
              <a:solidFill>
                <a:srgbClr val="EFD9C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Shape 23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79646"/>
                </a:solidFill>
              </a:rPr>
              <a:t>RESOURCE</a:t>
            </a:r>
            <a:r>
              <a:rPr sz="2400" dirty="0">
                <a:solidFill>
                  <a:srgbClr val="F79646"/>
                </a:solidFill>
              </a:rPr>
              <a:t> – </a:t>
            </a:r>
            <a:r>
              <a:rPr lang="en-US" sz="2400" dirty="0" smtClean="0">
                <a:solidFill>
                  <a:srgbClr val="F79646"/>
                </a:solidFill>
              </a:rPr>
              <a:t>QUERY STRING</a:t>
            </a:r>
            <a:endParaRPr sz="2400" dirty="0">
              <a:solidFill>
                <a:srgbClr val="F79646"/>
              </a:solidFill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9BBB59"/>
                </a:solidFill>
              </a:rPr>
              <a:t>REQUEST &amp; RESPONSE</a:t>
            </a:r>
            <a:r>
              <a:rPr sz="2400">
                <a:solidFill>
                  <a:srgbClr val="9BBB59"/>
                </a:solidFill>
              </a:rPr>
              <a:t> – ANTI-PATTERN</a:t>
            </a:r>
          </a:p>
        </p:txBody>
      </p:sp>
      <p:sp>
        <p:nvSpPr>
          <p:cNvPr id="240" name="Shape 240"/>
          <p:cNvSpPr/>
          <p:nvPr/>
        </p:nvSpPr>
        <p:spPr>
          <a:xfrm>
            <a:off x="611560" y="2132856"/>
            <a:ext cx="8064897" cy="2556285"/>
          </a:xfrm>
          <a:prstGeom prst="roundRect">
            <a:avLst>
              <a:gd name="adj" fmla="val 4955"/>
            </a:avLst>
          </a:prstGeom>
          <a:solidFill>
            <a:srgbClr val="46403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/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-US" altLang="ko-KR" sz="16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php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altLang="ko-KR" sz="1600" dirty="0" err="1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ThingsController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ko-KR" sz="16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ko-KR" sz="16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public function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b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altLang="ko-KR" sz="16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\Thing::all();</a:t>
            </a:r>
            <a:b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altLang="ko-KR" sz="1600" dirty="0">
              <a:solidFill>
                <a:srgbClr val="E48C5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Shape 24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080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all(); is bad – by Jeffrey Way</a:t>
            </a:r>
          </a:p>
        </p:txBody>
      </p:sp>
      <p:sp>
        <p:nvSpPr>
          <p:cNvPr id="243" name="Shape 243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27</a:t>
            </a:fld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9BBB59"/>
                </a:solidFill>
              </a:rPr>
              <a:t>REQUEST &amp; RESPONSE</a:t>
            </a:r>
            <a:r>
              <a:rPr sz="2400">
                <a:solidFill>
                  <a:srgbClr val="9BBB59"/>
                </a:solidFill>
              </a:rPr>
              <a:t> – ANTI-PATTERN</a:t>
            </a:r>
          </a:p>
        </p:txBody>
      </p:sp>
      <p:sp>
        <p:nvSpPr>
          <p:cNvPr id="246" name="Shape 246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080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808080"/>
                </a:solidFill>
              </a:rPr>
              <a:t>all();</a:t>
            </a:r>
            <a:r>
              <a:rPr dirty="0" smtClean="0">
                <a:solidFill>
                  <a:srgbClr val="808080"/>
                </a:solidFill>
              </a:rPr>
              <a:t> </a:t>
            </a:r>
            <a:r>
              <a:rPr dirty="0">
                <a:solidFill>
                  <a:srgbClr val="808080"/>
                </a:solidFill>
              </a:rPr>
              <a:t>is bad – by Jeffrey Way</a:t>
            </a:r>
          </a:p>
        </p:txBody>
      </p:sp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28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685800" y="1953364"/>
            <a:ext cx="7772400" cy="3570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631825" lvl="0" indent="-631825">
              <a:buClr>
                <a:srgbClr val="FFFFFF"/>
              </a:buClr>
              <a:buSzPct val="100000"/>
              <a:buFont typeface="Helvetica"/>
              <a:buAutoNum type="arabicPeriod"/>
            </a:pPr>
            <a:r>
              <a:rPr sz="2800" dirty="0">
                <a:solidFill>
                  <a:srgbClr val="FFFFFF"/>
                </a:solidFill>
              </a:rPr>
              <a:t>All is bad </a:t>
            </a:r>
            <a:r>
              <a:rPr dirty="0">
                <a:solidFill>
                  <a:srgbClr val="808080"/>
                </a:solidFill>
              </a:rPr>
              <a:t>(Pagination)</a:t>
            </a:r>
            <a:br>
              <a:rPr dirty="0">
                <a:solidFill>
                  <a:srgbClr val="808080"/>
                </a:solidFill>
              </a:rPr>
            </a:br>
            <a:endParaRPr sz="2800" dirty="0">
              <a:solidFill>
                <a:srgbClr val="FFFFFF"/>
              </a:solidFill>
            </a:endParaRPr>
          </a:p>
          <a:p>
            <a:pPr marL="631825" lvl="0" indent="-631825">
              <a:buClr>
                <a:srgbClr val="FFFFFF"/>
              </a:buClr>
              <a:buSzPct val="100000"/>
              <a:buFont typeface="Helvetica"/>
              <a:buAutoNum type="arabicPeriod"/>
            </a:pPr>
            <a:r>
              <a:rPr sz="2800" dirty="0">
                <a:solidFill>
                  <a:srgbClr val="FFFFFF"/>
                </a:solidFill>
              </a:rPr>
              <a:t>No way to attach meta data</a:t>
            </a:r>
            <a:br>
              <a:rPr sz="2800" dirty="0">
                <a:solidFill>
                  <a:srgbClr val="FFFFFF"/>
                </a:solidFill>
              </a:rPr>
            </a:br>
            <a:endParaRPr sz="2800" dirty="0">
              <a:solidFill>
                <a:srgbClr val="FFFFFF"/>
              </a:solidFill>
            </a:endParaRPr>
          </a:p>
          <a:p>
            <a:pPr marL="631825" lvl="0" indent="-631825">
              <a:buClr>
                <a:srgbClr val="FFFFFF"/>
              </a:buClr>
              <a:buSzPct val="100000"/>
              <a:buFont typeface="Helvetica"/>
              <a:buAutoNum type="arabicPeriod"/>
            </a:pPr>
            <a:r>
              <a:rPr sz="2800" dirty="0">
                <a:solidFill>
                  <a:srgbClr val="FFFFFF"/>
                </a:solidFill>
              </a:rPr>
              <a:t>Linking DB structure to the API output</a:t>
            </a:r>
            <a:br>
              <a:rPr sz="2800" dirty="0">
                <a:solidFill>
                  <a:srgbClr val="FFFFFF"/>
                </a:solidFill>
              </a:rPr>
            </a:br>
            <a:r>
              <a:rPr dirty="0">
                <a:solidFill>
                  <a:srgbClr val="808080"/>
                </a:solidFill>
              </a:rPr>
              <a:t>(Hiding some field, </a:t>
            </a:r>
            <a:r>
              <a:rPr lang="en-US" dirty="0" smtClean="0">
                <a:solidFill>
                  <a:srgbClr val="808080"/>
                </a:solidFill>
              </a:rPr>
              <a:t>Renaming field</a:t>
            </a:r>
            <a:r>
              <a:rPr dirty="0" smtClean="0">
                <a:solidFill>
                  <a:srgbClr val="808080"/>
                </a:solidFill>
              </a:rPr>
              <a:t>)</a:t>
            </a:r>
            <a:r>
              <a:rPr dirty="0">
                <a:solidFill>
                  <a:srgbClr val="808080"/>
                </a:solidFill>
              </a:rPr>
              <a:t/>
            </a:r>
            <a:br>
              <a:rPr dirty="0">
                <a:solidFill>
                  <a:srgbClr val="808080"/>
                </a:solidFill>
              </a:rPr>
            </a:br>
            <a:endParaRPr sz="2800" dirty="0">
              <a:solidFill>
                <a:srgbClr val="FFFFFF"/>
              </a:solidFill>
            </a:endParaRPr>
          </a:p>
          <a:p>
            <a:pPr marL="631825" lvl="0" indent="-631825">
              <a:buClr>
                <a:srgbClr val="FFFFFF"/>
              </a:buClr>
              <a:buSzPct val="100000"/>
              <a:buFont typeface="Helvetica"/>
              <a:buAutoNum type="arabicPeriod"/>
            </a:pPr>
            <a:r>
              <a:rPr sz="2800" dirty="0">
                <a:solidFill>
                  <a:srgbClr val="FFFFFF"/>
                </a:solidFill>
              </a:rPr>
              <a:t>No way to signal Headers/response codes</a:t>
            </a:r>
            <a:br>
              <a:rPr sz="2800" dirty="0">
                <a:solidFill>
                  <a:srgbClr val="FFFFFF"/>
                </a:solidFill>
              </a:rPr>
            </a:br>
            <a:r>
              <a:rPr dirty="0">
                <a:solidFill>
                  <a:srgbClr val="808080"/>
                </a:solidFill>
              </a:rPr>
              <a:t>(Error response, HATEOAS)</a:t>
            </a:r>
          </a:p>
        </p:txBody>
      </p:sp>
      <p:sp>
        <p:nvSpPr>
          <p:cNvPr id="249" name="Shape 249"/>
          <p:cNvSpPr/>
          <p:nvPr/>
        </p:nvSpPr>
        <p:spPr>
          <a:xfrm>
            <a:off x="2406719" y="6239510"/>
            <a:ext cx="4003041" cy="233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spcBef>
                <a:spcPts val="500"/>
              </a:spcBef>
              <a:buFont typeface="Arial"/>
              <a:defRPr sz="1000">
                <a:solidFill>
                  <a:srgbClr val="FFFFFF"/>
                </a:solidFill>
                <a:latin typeface="D2Coding"/>
                <a:ea typeface="D2Coding"/>
                <a:cs typeface="D2Coding"/>
                <a:sym typeface="D2Coding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FFFFFF"/>
                </a:solidFill>
              </a:rPr>
              <a:t>https://laracasts.com/series/incremental-api-development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9BBB59"/>
                </a:solidFill>
              </a:rPr>
              <a:t>REQUEST &amp; RESPONSE</a:t>
            </a:r>
            <a:r>
              <a:rPr sz="2400">
                <a:solidFill>
                  <a:srgbClr val="9BBB59"/>
                </a:solidFill>
              </a:rPr>
              <a:t> – ANTI-PATTERN</a:t>
            </a:r>
          </a:p>
        </p:txBody>
      </p:sp>
      <p:sp>
        <p:nvSpPr>
          <p:cNvPr id="252" name="Shape 25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808080"/>
                </a:solidFill>
              </a:rPr>
              <a:t>Response Code (=Status Code)는 200만 </a:t>
            </a:r>
            <a:r>
              <a:rPr dirty="0" err="1">
                <a:solidFill>
                  <a:srgbClr val="808080"/>
                </a:solidFill>
              </a:rPr>
              <a:t>있는게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아니다</a:t>
            </a:r>
            <a:r>
              <a:rPr dirty="0">
                <a:solidFill>
                  <a:srgbClr val="808080"/>
                </a:solidFill>
              </a:rPr>
              <a:t>.</a:t>
            </a:r>
          </a:p>
        </p:txBody>
      </p:sp>
      <p:sp>
        <p:nvSpPr>
          <p:cNvPr id="253" name="Shape 253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29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611560" y="2132856"/>
            <a:ext cx="8064897" cy="2556285"/>
          </a:xfrm>
          <a:prstGeom prst="roundRect">
            <a:avLst>
              <a:gd name="adj" fmla="val 4955"/>
            </a:avLst>
          </a:prstGeom>
          <a:solidFill>
            <a:srgbClr val="46403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/>
            <a:r>
              <a:rPr lang="en-US" altLang="ko-KR" sz="16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altLang="ko-KR" sz="1600" dirty="0" err="1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AngularJS</a:t>
            </a:r>
            <a:r>
              <a:rPr lang="en-US" altLang="ko-KR" sz="16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$http.post(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"http://fakehost/things"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, {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"teapot"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(response) {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-KR" sz="16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response.status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!==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throw new Error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"200</a:t>
            </a:r>
            <a:r>
              <a:rPr lang="ko-KR" altLang="en-US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이 아니면 죽음을 달라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lang="en-US" altLang="ko-KR" sz="1600" dirty="0">
              <a:solidFill>
                <a:srgbClr val="EFD9C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BACC6"/>
                </a:solidFill>
              </a:rPr>
              <a:t>대충 개발하면 이렇게 된다!</a:t>
            </a:r>
          </a:p>
        </p:txBody>
      </p:sp>
      <p:pic>
        <p:nvPicPr>
          <p:cNvPr id="21" name="image1.png" descr="\\vmware-host\Shared Folders\Desktop\스크린샷 2015-09-19 오후 2.01.01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852611" y="2420888"/>
            <a:ext cx="5438776" cy="2828926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/>
          <p:nvPr/>
        </p:nvSpPr>
        <p:spPr>
          <a:xfrm>
            <a:off x="2411759" y="2564903"/>
            <a:ext cx="360041" cy="14401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5292080" y="2564903"/>
            <a:ext cx="360041" cy="14401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5292080" y="3573016"/>
            <a:ext cx="360041" cy="14401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2411759" y="4437112"/>
            <a:ext cx="360041" cy="14401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5292080" y="3140967"/>
            <a:ext cx="360041" cy="14401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5508104" y="4005064"/>
            <a:ext cx="360041" cy="14401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2411759" y="3068959"/>
            <a:ext cx="864097" cy="1"/>
          </a:xfrm>
          <a:prstGeom prst="line">
            <a:avLst/>
          </a:prstGeom>
          <a:ln>
            <a:solidFill>
              <a:srgbClr val="FF000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5292080" y="4149081"/>
            <a:ext cx="1872208" cy="0"/>
          </a:xfrm>
          <a:prstGeom prst="line">
            <a:avLst/>
          </a:prstGeom>
          <a:ln>
            <a:solidFill>
              <a:srgbClr val="FF000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2411759" y="4941168"/>
            <a:ext cx="1296146" cy="1"/>
          </a:xfrm>
          <a:prstGeom prst="line">
            <a:avLst/>
          </a:prstGeom>
          <a:ln>
            <a:solidFill>
              <a:srgbClr val="FF000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080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altLang="ko-KR" dirty="0" smtClean="0">
                <a:solidFill>
                  <a:srgbClr val="808080"/>
                </a:solidFill>
              </a:rPr>
              <a:t>What the </a:t>
            </a:r>
            <a:r>
              <a:rPr lang="en-US" altLang="ko-KR" dirty="0" err="1" smtClean="0">
                <a:solidFill>
                  <a:srgbClr val="808080"/>
                </a:solidFill>
              </a:rPr>
              <a:t>fxxx</a:t>
            </a:r>
            <a:r>
              <a:rPr lang="en-US" altLang="ko-KR" dirty="0" smtClean="0">
                <a:solidFill>
                  <a:srgbClr val="808080"/>
                </a:solidFill>
              </a:rPr>
              <a:t>…</a:t>
            </a:r>
            <a:br>
              <a:rPr lang="en-US" altLang="ko-KR" dirty="0" smtClean="0">
                <a:solidFill>
                  <a:srgbClr val="808080"/>
                </a:solidFill>
              </a:rPr>
            </a:br>
            <a:r>
              <a:rPr lang="ko-KR" altLang="en-US" dirty="0" smtClean="0">
                <a:solidFill>
                  <a:srgbClr val="808080"/>
                </a:solidFill>
              </a:rPr>
              <a:t>오늘의 고객을 만족시키면 내일을 위한 영업은 필요 없다</a:t>
            </a:r>
            <a:r>
              <a:rPr lang="en-US" altLang="ko-KR" dirty="0" smtClean="0">
                <a:solidFill>
                  <a:srgbClr val="808080"/>
                </a:solidFill>
              </a:rPr>
              <a:t>.</a:t>
            </a:r>
            <a:endParaRPr dirty="0">
              <a:solidFill>
                <a:srgbClr val="808080"/>
              </a:solidFill>
            </a:endParaRP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3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15" name="Shape 26"/>
          <p:cNvSpPr/>
          <p:nvPr/>
        </p:nvSpPr>
        <p:spPr>
          <a:xfrm>
            <a:off x="6876255" y="2924944"/>
            <a:ext cx="360041" cy="14401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 29"/>
          <p:cNvSpPr/>
          <p:nvPr/>
        </p:nvSpPr>
        <p:spPr>
          <a:xfrm>
            <a:off x="5292080" y="4293096"/>
            <a:ext cx="1872208" cy="0"/>
          </a:xfrm>
          <a:prstGeom prst="line">
            <a:avLst/>
          </a:prstGeom>
          <a:ln>
            <a:solidFill>
              <a:srgbClr val="FF000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7" name="Shape 29"/>
          <p:cNvSpPr/>
          <p:nvPr/>
        </p:nvSpPr>
        <p:spPr>
          <a:xfrm>
            <a:off x="5292080" y="4437112"/>
            <a:ext cx="1872208" cy="0"/>
          </a:xfrm>
          <a:prstGeom prst="line">
            <a:avLst/>
          </a:prstGeom>
          <a:ln>
            <a:solidFill>
              <a:srgbClr val="FF000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8" name="Shape 29"/>
          <p:cNvSpPr/>
          <p:nvPr/>
        </p:nvSpPr>
        <p:spPr>
          <a:xfrm>
            <a:off x="5292080" y="4653136"/>
            <a:ext cx="1872208" cy="0"/>
          </a:xfrm>
          <a:prstGeom prst="line">
            <a:avLst/>
          </a:prstGeom>
          <a:ln>
            <a:solidFill>
              <a:srgbClr val="FF000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9" name="Shape 26"/>
          <p:cNvSpPr/>
          <p:nvPr/>
        </p:nvSpPr>
        <p:spPr>
          <a:xfrm>
            <a:off x="6588224" y="4509120"/>
            <a:ext cx="360041" cy="14401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9BBB59"/>
                </a:solidFill>
              </a:rPr>
              <a:t>REQUEST &amp; RESPONSE</a:t>
            </a:r>
            <a:r>
              <a:rPr sz="2400">
                <a:solidFill>
                  <a:srgbClr val="9BBB59"/>
                </a:solidFill>
              </a:rPr>
              <a:t> – RESPONSE CODE</a:t>
            </a:r>
          </a:p>
        </p:txBody>
      </p:sp>
      <p:sp>
        <p:nvSpPr>
          <p:cNvPr id="258" name="Shape 258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30</a:t>
            </a:fld>
            <a:endParaRPr sz="1200">
              <a:solidFill>
                <a:srgbClr val="FFFFFF"/>
              </a:solidFill>
            </a:endParaRPr>
          </a:p>
        </p:txBody>
      </p:sp>
      <p:graphicFrame>
        <p:nvGraphicFramePr>
          <p:cNvPr id="259" name="Table 259"/>
          <p:cNvGraphicFramePr/>
          <p:nvPr/>
        </p:nvGraphicFramePr>
        <p:xfrm>
          <a:off x="539551" y="1281583"/>
          <a:ext cx="8136903" cy="49784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36104"/>
                <a:gridCol w="2453403"/>
                <a:gridCol w="4747396"/>
              </a:tblGrid>
              <a:tr h="355600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Code</a:t>
                      </a:r>
                    </a:p>
                  </a:txBody>
                  <a:tcPr marL="36000" marR="36000" marT="36000" marB="36000" anchor="ctr" horzOverflow="overflow">
                    <a:lnR w="3175">
                      <a:solidFill>
                        <a:srgbClr val="BFBFBF"/>
                      </a:solidFill>
                      <a:round/>
                    </a:lnR>
                    <a:lnT w="12700">
                      <a:solidFill>
                        <a:srgbClr val="808080"/>
                      </a:solidFill>
                      <a:round/>
                    </a:lnT>
                    <a:lnB w="12700">
                      <a:solidFill>
                        <a:srgbClr val="808080"/>
                      </a:solidFill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String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12700">
                      <a:solidFill>
                        <a:srgbClr val="808080"/>
                      </a:solidFill>
                      <a:round/>
                    </a:lnT>
                    <a:lnB w="12700">
                      <a:solidFill>
                        <a:srgbClr val="808080"/>
                      </a:solidFill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Description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T w="12700">
                      <a:solidFill>
                        <a:srgbClr val="808080"/>
                      </a:solidFill>
                      <a:round/>
                    </a:lnT>
                    <a:lnB w="12700">
                      <a:solidFill>
                        <a:srgbClr val="808080"/>
                      </a:solidFill>
                      <a:round/>
                    </a:lnB>
                    <a:solidFill>
                      <a:srgbClr val="D9D9D9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600" b="1" i="1" strike="sngStrike" dirty="0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1xx</a:t>
                      </a:r>
                    </a:p>
                  </a:txBody>
                  <a:tcPr marL="36000" marR="36000" marT="36000" marB="36000" anchor="ctr" horzOverflow="overflow">
                    <a:lnR w="3175">
                      <a:solidFill>
                        <a:srgbClr val="BFBFBF"/>
                      </a:solidFill>
                      <a:round/>
                    </a:lnR>
                    <a:lnT w="12700">
                      <a:solidFill>
                        <a:srgbClr val="808080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 strike="sngStrike" dirty="0">
                        <a:latin typeface="D2Coding" pitchFamily="49" charset="-127"/>
                        <a:ea typeface="D2Coding" pitchFamily="49" charset="-127"/>
                      </a:endParaRP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12700">
                      <a:solidFill>
                        <a:srgbClr val="808080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 strike="sngStrike" dirty="0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All about </a:t>
                      </a:r>
                      <a:r>
                        <a:rPr sz="1600" b="1" i="1" strike="sngStrike" dirty="0" smtClean="0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information</a:t>
                      </a:r>
                      <a:r>
                        <a:rPr lang="en-US" sz="1600" b="1" i="1" strike="sngStrike" dirty="0" smtClean="0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 (Not used for API resp.)</a:t>
                      </a:r>
                      <a:endParaRPr sz="1600" b="1" i="1" strike="sngStrike" dirty="0">
                        <a:solidFill>
                          <a:srgbClr val="404040"/>
                        </a:solidFill>
                        <a:latin typeface="D2Coding" pitchFamily="49" charset="-127"/>
                        <a:ea typeface="D2Coding" pitchFamily="49" charset="-127"/>
                        <a:sym typeface="맑은 고딕"/>
                      </a:endParaRP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T w="12700">
                      <a:solidFill>
                        <a:srgbClr val="808080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200</a:t>
                      </a:r>
                    </a:p>
                  </a:txBody>
                  <a:tcPr marL="36000" marR="36000" marT="36000" marB="36000" anchor="ctr" horzOverflow="overflow"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 dirty="0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OK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 dirty="0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All about success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201</a:t>
                      </a:r>
                    </a:p>
                  </a:txBody>
                  <a:tcPr marL="36000" marR="36000" marT="36000" marB="36000" anchor="ctr" horzOverflow="overflow"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Created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Resource was created (Location Header)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204</a:t>
                      </a:r>
                    </a:p>
                  </a:txBody>
                  <a:tcPr marL="36000" marR="36000" marT="36000" marB="36000" anchor="ctr" horzOverflow="overflow"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No Content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lang="en-US" sz="1600" b="1" i="1" dirty="0" smtClean="0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Success</a:t>
                      </a:r>
                      <a:r>
                        <a:rPr lang="en-US" sz="1600" b="1" i="1" baseline="0" dirty="0" smtClean="0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 response without response body</a:t>
                      </a:r>
                      <a:endParaRPr sz="1600" b="1" i="1" dirty="0">
                        <a:solidFill>
                          <a:srgbClr val="404040"/>
                        </a:solidFill>
                        <a:latin typeface="D2Coding" pitchFamily="49" charset="-127"/>
                        <a:ea typeface="D2Coding" pitchFamily="49" charset="-127"/>
                        <a:sym typeface="맑은 고딕"/>
                      </a:endParaRP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600" b="1" i="1" strike="noStrike" dirty="0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3xx</a:t>
                      </a:r>
                    </a:p>
                  </a:txBody>
                  <a:tcPr marL="36000" marR="36000" marT="36000" marB="36000" anchor="ctr" horzOverflow="overflow"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 strike="noStrike" dirty="0">
                        <a:latin typeface="D2Coding" pitchFamily="49" charset="-127"/>
                        <a:ea typeface="D2Coding" pitchFamily="49" charset="-127"/>
                      </a:endParaRP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 strike="noStrike" dirty="0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All about </a:t>
                      </a:r>
                      <a:r>
                        <a:rPr sz="1600" b="1" i="1" strike="noStrike" dirty="0" smtClean="0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redirection</a:t>
                      </a:r>
                      <a:endParaRPr sz="1600" b="1" i="1" strike="noStrike" dirty="0">
                        <a:solidFill>
                          <a:srgbClr val="404040"/>
                        </a:solidFill>
                        <a:latin typeface="D2Coding" pitchFamily="49" charset="-127"/>
                        <a:ea typeface="D2Coding" pitchFamily="49" charset="-127"/>
                        <a:sym typeface="맑은 고딕"/>
                      </a:endParaRP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600" b="1" i="1" dirty="0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304</a:t>
                      </a:r>
                    </a:p>
                  </a:txBody>
                  <a:tcPr marL="36000" marR="36000" marT="36000" marB="36000" anchor="ctr" horzOverflow="overflow"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 dirty="0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Not Modified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 dirty="0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If-Modified-Since </a:t>
                      </a:r>
                      <a:r>
                        <a:rPr sz="1600" b="1" i="1" dirty="0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</a:rPr>
                        <a:t>에 대한 응답 </a:t>
                      </a:r>
                      <a:r>
                        <a:rPr sz="1600" b="1" i="1" dirty="0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(Cache)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400</a:t>
                      </a:r>
                    </a:p>
                  </a:txBody>
                  <a:tcPr marL="36000" marR="36000" marT="36000" marB="36000" anchor="ctr" horzOverflow="overflow"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Bad Request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 dirty="0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All about client error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401</a:t>
                      </a:r>
                    </a:p>
                  </a:txBody>
                  <a:tcPr marL="36000" marR="36000" marT="36000" marB="36000" anchor="ctr" horzOverflow="overflow"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Unauthorized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 dirty="0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Really means UNAUTHENTICATED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403</a:t>
                      </a:r>
                    </a:p>
                  </a:txBody>
                  <a:tcPr marL="36000" marR="36000" marT="36000" marB="36000" anchor="ctr" horzOverflow="overflow"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Forbidden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 dirty="0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Really means UNAUTHORIZED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404</a:t>
                      </a:r>
                    </a:p>
                  </a:txBody>
                  <a:tcPr marL="36000" marR="36000" marT="36000" marB="36000" anchor="ctr" horzOverflow="overflow"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 dirty="0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Not Found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 dirty="0">
                        <a:latin typeface="D2Coding" pitchFamily="49" charset="-127"/>
                        <a:ea typeface="D2Coding" pitchFamily="49" charset="-127"/>
                      </a:endParaRP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405</a:t>
                      </a:r>
                    </a:p>
                  </a:txBody>
                  <a:tcPr marL="36000" marR="36000" marT="36000" marB="36000" anchor="ctr" horzOverflow="overflow"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Method Not Allowed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>
                        <a:latin typeface="D2Coding" pitchFamily="49" charset="-127"/>
                        <a:ea typeface="D2Coding" pitchFamily="49" charset="-127"/>
                      </a:endParaRP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422</a:t>
                      </a:r>
                    </a:p>
                  </a:txBody>
                  <a:tcPr marL="36000" marR="36000" marT="36000" marB="36000" anchor="ctr" horzOverflow="overflow"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 dirty="0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Unprocessable Entity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sym typeface="맑은 고딕"/>
                        </a:rPr>
                        <a:t>Validation Error (406 is also acceptable)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T w="3175">
                      <a:solidFill>
                        <a:srgbClr val="BFBFBF"/>
                      </a:solidFill>
                      <a:round/>
                    </a:lnT>
                    <a:lnB w="3175">
                      <a:solidFill>
                        <a:srgbClr val="BFBFBF"/>
                      </a:solidFill>
                      <a:round/>
                    </a:lnB>
                    <a:solidFill>
                      <a:srgbClr val="F2F2F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500</a:t>
                      </a:r>
                    </a:p>
                  </a:txBody>
                  <a:tcPr marL="36000" marR="36000" marT="36000" marB="36000" anchor="ctr" horzOverflow="overflow"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12700">
                      <a:solidFill>
                        <a:srgbClr val="8080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 b="1" i="1">
                          <a:solidFill>
                            <a:srgbClr val="404040"/>
                          </a:solidFill>
                          <a:latin typeface="D2Coding" pitchFamily="49" charset="-127"/>
                          <a:ea typeface="D2Coding" pitchFamily="49" charset="-127"/>
                          <a:cs typeface="Consolas"/>
                          <a:sym typeface="Consolas"/>
                        </a:rPr>
                        <a:t>Server Error</a:t>
                      </a: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R w="3175">
                      <a:solidFill>
                        <a:srgbClr val="BFBFBF"/>
                      </a:solidFill>
                      <a:round/>
                    </a:lnR>
                    <a:lnT w="3175">
                      <a:solidFill>
                        <a:srgbClr val="BFBFBF"/>
                      </a:solidFill>
                      <a:round/>
                    </a:lnT>
                    <a:lnB w="12700">
                      <a:solidFill>
                        <a:srgbClr val="8080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 dirty="0">
                        <a:latin typeface="D2Coding" pitchFamily="49" charset="-127"/>
                        <a:ea typeface="D2Coding" pitchFamily="49" charset="-127"/>
                      </a:endParaRPr>
                    </a:p>
                  </a:txBody>
                  <a:tcPr marL="36000" marR="36000" marT="36000" marB="36000" anchor="ctr" horzOverflow="overflow">
                    <a:lnL w="3175">
                      <a:solidFill>
                        <a:srgbClr val="BFBFBF"/>
                      </a:solidFill>
                      <a:round/>
                    </a:lnL>
                    <a:lnT w="3175">
                      <a:solidFill>
                        <a:srgbClr val="BFBFBF"/>
                      </a:solidFill>
                      <a:round/>
                    </a:lnT>
                    <a:lnB w="12700">
                      <a:solidFill>
                        <a:srgbClr val="8080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BBB59"/>
                </a:solidFill>
              </a:rPr>
              <a:t>REQUEST &amp; RESPONSE</a:t>
            </a:r>
            <a:r>
              <a:rPr sz="2400">
                <a:solidFill>
                  <a:srgbClr val="9BBB59"/>
                </a:solidFill>
              </a:rPr>
              <a:t> – CONTENT NEGOTIATION</a:t>
            </a:r>
          </a:p>
        </p:txBody>
      </p:sp>
      <p:sp>
        <p:nvSpPr>
          <p:cNvPr id="262" name="Shape 26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080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Content &amp; Language Negotiation</a:t>
            </a:r>
          </a:p>
        </p:txBody>
      </p:sp>
      <p:sp>
        <p:nvSpPr>
          <p:cNvPr id="263" name="Shape 263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31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11560" y="2132856"/>
            <a:ext cx="8064897" cy="2556285"/>
          </a:xfrm>
          <a:prstGeom prst="roundRect">
            <a:avLst>
              <a:gd name="adj" fmla="val 4955"/>
            </a:avLst>
          </a:prstGeom>
          <a:solidFill>
            <a:srgbClr val="46403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/>
            <a:r>
              <a:rPr lang="en-US" altLang="ko-KR" sz="16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// Request</a:t>
            </a:r>
            <a:br>
              <a:rPr lang="en-US" altLang="ko-KR" sz="16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GET 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v1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things HTTP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1.1</a:t>
            </a:r>
            <a:b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Accept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application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altLang="ko-KR" sz="1600" dirty="0" err="1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Accept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Language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altLang="ko-KR" sz="16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ko</a:t>
            </a:r>
            <a:r>
              <a:rPr lang="en-US" altLang="ko-KR" sz="1600" dirty="0" err="1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altLang="ko-KR" sz="16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KR;q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0.8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,en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US;q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0.6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,en;q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0.4</a:t>
            </a:r>
            <a:b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// Response</a:t>
            </a:r>
            <a:br>
              <a:rPr lang="en-US" altLang="ko-KR" sz="16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1.1 200 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OK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application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altLang="ko-KR" sz="1600" dirty="0" err="1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endParaRPr lang="en-US" altLang="ko-KR" sz="1600" dirty="0">
              <a:solidFill>
                <a:srgbClr val="E48C5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image12.jpg" descr="\\vmware-host\Shared Folders\Desktop\Transformers1.jpg"/>
          <p:cNvPicPr/>
          <p:nvPr/>
        </p:nvPicPr>
        <p:blipFill>
          <a:blip r:embed="rId2" cstate="print">
            <a:extLst/>
          </a:blip>
          <a:srcRect t="9195" b="11185"/>
          <a:stretch>
            <a:fillRect/>
          </a:stretch>
        </p:blipFill>
        <p:spPr>
          <a:xfrm>
            <a:off x="1403648" y="0"/>
            <a:ext cx="6042174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  <a:solidFill>
            <a:srgbClr val="000000">
              <a:alpha val="54000"/>
            </a:srgbClr>
          </a:solidFill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9BBB59"/>
                </a:solidFill>
              </a:rPr>
              <a:t>REQUEST &amp; RESPONSE</a:t>
            </a:r>
            <a:r>
              <a:rPr sz="2400">
                <a:solidFill>
                  <a:srgbClr val="9BBB59"/>
                </a:solidFill>
              </a:rPr>
              <a:t> - TRAMSFORMATION</a:t>
            </a:r>
          </a:p>
        </p:txBody>
      </p:sp>
      <p:sp>
        <p:nvSpPr>
          <p:cNvPr id="269" name="Shape 269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  <a:solidFill>
            <a:srgbClr val="000000">
              <a:alpha val="54000"/>
            </a:srgbClr>
          </a:solidFill>
        </p:spPr>
        <p:txBody>
          <a:bodyPr lIns="0" tIns="0" rIns="0" bIns="0"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080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Transformer to decouple a PRESENTATION layer from the DOMAIN layer</a:t>
            </a:r>
          </a:p>
        </p:txBody>
      </p:sp>
      <p:sp>
        <p:nvSpPr>
          <p:cNvPr id="270" name="Shape 270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32</a:t>
            </a:fld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  <a:solidFill>
            <a:srgbClr val="000000">
              <a:alpha val="54000"/>
            </a:srgbClr>
          </a:solidFill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9BBB59"/>
                </a:solidFill>
              </a:rPr>
              <a:t>REQUEST &amp; RESPONSE</a:t>
            </a:r>
            <a:r>
              <a:rPr sz="2400">
                <a:solidFill>
                  <a:srgbClr val="9BBB59"/>
                </a:solidFill>
              </a:rPr>
              <a:t> - TRANSFORMATION</a:t>
            </a:r>
          </a:p>
        </p:txBody>
      </p:sp>
      <p:sp>
        <p:nvSpPr>
          <p:cNvPr id="273" name="Shape 273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  <a:solidFill>
            <a:srgbClr val="000000">
              <a:alpha val="54000"/>
            </a:srgbClr>
          </a:solidFill>
        </p:spPr>
        <p:txBody>
          <a:bodyPr lIns="0" tIns="0" rIns="0" bIns="0"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080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808080"/>
                </a:solidFill>
              </a:rPr>
              <a:t>Transformer to decouple PRESENTATION layer from DOMAIN </a:t>
            </a:r>
            <a:r>
              <a:rPr dirty="0" smtClean="0">
                <a:solidFill>
                  <a:srgbClr val="808080"/>
                </a:solidFill>
              </a:rPr>
              <a:t>layer</a:t>
            </a:r>
            <a:endParaRPr dirty="0">
              <a:solidFill>
                <a:srgbClr val="808080"/>
              </a:solidFill>
            </a:endParaRPr>
          </a:p>
        </p:txBody>
      </p:sp>
      <p:sp>
        <p:nvSpPr>
          <p:cNvPr id="274" name="Shape 274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33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611560" y="1772816"/>
            <a:ext cx="8064897" cy="4320481"/>
          </a:xfrm>
          <a:prstGeom prst="roundRect">
            <a:avLst>
              <a:gd name="adj" fmla="val 1979"/>
            </a:avLst>
          </a:prstGeom>
          <a:solidFill>
            <a:srgbClr val="46403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/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-US" altLang="ko-KR" sz="16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php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altLang="ko-KR" sz="1600" dirty="0" err="1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ThingsController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ko-KR" sz="16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ko-KR" sz="16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public function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b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altLang="ko-KR" sz="16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altLang="ko-KR" sz="16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array_map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-KR" sz="16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$thing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altLang="ko-KR" sz="16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'id'   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=&gt; (</a:t>
            </a:r>
            <a:r>
              <a:rPr lang="en-US" altLang="ko-KR" sz="1600" dirty="0" err="1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$thing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'meta' 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'version' 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'...'  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'...'</a:t>
            </a:r>
            <a:b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    }, \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\Thing::all());</a:t>
            </a:r>
            <a:b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altLang="ko-KR" sz="1600" dirty="0">
              <a:solidFill>
                <a:srgbClr val="E48C5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  <a:solidFill>
            <a:srgbClr val="000000">
              <a:alpha val="54000"/>
            </a:srgbClr>
          </a:solidFill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9BBB59"/>
                </a:solidFill>
              </a:rPr>
              <a:t>REQUEST &amp; RESPONSE</a:t>
            </a:r>
            <a:r>
              <a:rPr sz="2400">
                <a:solidFill>
                  <a:srgbClr val="9BBB59"/>
                </a:solidFill>
              </a:rPr>
              <a:t> - SERIALIZATION</a:t>
            </a:r>
          </a:p>
        </p:txBody>
      </p:sp>
      <p:sp>
        <p:nvSpPr>
          <p:cNvPr id="279" name="Shape 279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  <a:solidFill>
            <a:srgbClr val="000000">
              <a:alpha val="54000"/>
            </a:srgbClr>
          </a:solidFill>
        </p:spPr>
        <p:txBody>
          <a:bodyPr lIns="0" tIns="0" rIns="0" bIns="0"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080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Serialize the response data to format it properly</a:t>
            </a:r>
          </a:p>
        </p:txBody>
      </p:sp>
      <p:sp>
        <p:nvSpPr>
          <p:cNvPr id="280" name="Shape 280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34</a:t>
            </a:fld>
            <a:endParaRPr sz="1200">
              <a:solidFill>
                <a:srgbClr val="FFFFFF"/>
              </a:solidFill>
            </a:endParaRPr>
          </a:p>
        </p:txBody>
      </p:sp>
      <p:pic>
        <p:nvPicPr>
          <p:cNvPr id="281" name="pasted-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397000" y="2076450"/>
            <a:ext cx="6350000" cy="3263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9BBB59"/>
                </a:solidFill>
              </a:rPr>
              <a:t>REQUEST &amp; RESPONSE</a:t>
            </a:r>
            <a:r>
              <a:rPr sz="2400">
                <a:solidFill>
                  <a:srgbClr val="9BBB59"/>
                </a:solidFill>
              </a:rPr>
              <a:t> – SERIALIZATION</a:t>
            </a:r>
          </a:p>
        </p:txBody>
      </p:sp>
      <p:sp>
        <p:nvSpPr>
          <p:cNvPr id="284" name="Shape 284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080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league/fractal natively supports DataArraySerializer, ArraySerializer, JsonApiSerializer</a:t>
            </a:r>
          </a:p>
        </p:txBody>
      </p:sp>
      <p:sp>
        <p:nvSpPr>
          <p:cNvPr id="285" name="Shape 285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35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611560" y="2014116"/>
            <a:ext cx="8064897" cy="3810001"/>
          </a:xfrm>
          <a:prstGeom prst="roundRect">
            <a:avLst>
              <a:gd name="adj" fmla="val 2244"/>
            </a:avLst>
          </a:prstGeom>
          <a:solidFill>
            <a:srgbClr val="46403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/>
            <a:r>
              <a:rPr lang="en-US" altLang="ko-KR" sz="1600" dirty="0" smtClean="0">
                <a:solidFill>
                  <a:srgbClr val="929292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altLang="ko-KR" sz="1600" dirty="0" err="1" smtClean="0">
                <a:solidFill>
                  <a:srgbClr val="929292"/>
                </a:solidFill>
                <a:latin typeface="Consolas"/>
                <a:ea typeface="Consolas"/>
                <a:cs typeface="Consolas"/>
                <a:sym typeface="Consolas"/>
              </a:rPr>
              <a:t>DataArraySerializer</a:t>
            </a:r>
            <a:endParaRPr lang="en-US" altLang="ko-KR" sz="1600" dirty="0" smtClean="0">
              <a:solidFill>
                <a:srgbClr val="92929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57200"/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"data"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:{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altLang="ko-KR" sz="1600" dirty="0" err="1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"bar"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}} </a:t>
            </a:r>
            <a:r>
              <a:rPr lang="en-US" altLang="ko-KR" sz="1600" dirty="0" smtClean="0">
                <a:solidFill>
                  <a:srgbClr val="929292"/>
                </a:solidFill>
                <a:latin typeface="Consolas"/>
                <a:ea typeface="Consolas"/>
                <a:cs typeface="Consolas"/>
                <a:sym typeface="Consolas"/>
              </a:rPr>
              <a:t>// instance</a:t>
            </a:r>
          </a:p>
          <a:p>
            <a:pPr lvl="0" defTabSz="457200"/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“data"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:[{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altLang="ko-KR" sz="1600" dirty="0" err="1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"bar"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}]} </a:t>
            </a:r>
            <a:r>
              <a:rPr lang="en-US" altLang="ko-KR" sz="1600" dirty="0" smtClean="0">
                <a:solidFill>
                  <a:srgbClr val="929292"/>
                </a:solidFill>
                <a:latin typeface="Consolas"/>
                <a:ea typeface="Consolas"/>
                <a:cs typeface="Consolas"/>
                <a:sym typeface="Consolas"/>
              </a:rPr>
              <a:t>// collection</a:t>
            </a:r>
            <a:endParaRPr lang="en-US" altLang="ko-KR" sz="1600" dirty="0" smtClean="0">
              <a:solidFill>
                <a:srgbClr val="EFD9C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57200"/>
            <a:endParaRPr lang="en-US" altLang="ko-KR" sz="1600" dirty="0" smtClean="0">
              <a:solidFill>
                <a:srgbClr val="EFD9C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57200"/>
            <a:r>
              <a:rPr lang="en-US" altLang="ko-KR" sz="1600" dirty="0" smtClean="0">
                <a:solidFill>
                  <a:srgbClr val="929292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altLang="ko-KR" sz="1600" dirty="0" err="1" smtClean="0">
                <a:solidFill>
                  <a:srgbClr val="929292"/>
                </a:solidFill>
                <a:latin typeface="Consolas"/>
                <a:ea typeface="Consolas"/>
                <a:cs typeface="Consolas"/>
                <a:sym typeface="Consolas"/>
              </a:rPr>
              <a:t>ArraySerializer</a:t>
            </a:r>
            <a:endParaRPr lang="en-US" altLang="ko-KR" sz="1600" dirty="0" smtClean="0">
              <a:solidFill>
                <a:srgbClr val="EFD9C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57200"/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altLang="ko-KR" sz="1600" dirty="0" err="1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"bar"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altLang="ko-KR" sz="1600" dirty="0" smtClean="0">
                <a:solidFill>
                  <a:srgbClr val="929292"/>
                </a:solidFill>
                <a:latin typeface="Consolas"/>
                <a:ea typeface="Consolas"/>
                <a:cs typeface="Consolas"/>
                <a:sym typeface="Consolas"/>
              </a:rPr>
              <a:t>// instance</a:t>
            </a:r>
            <a:endParaRPr lang="en-US" altLang="ko-KR" sz="1600" dirty="0" smtClean="0">
              <a:solidFill>
                <a:srgbClr val="EFD9C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57200"/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"data"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:{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altLang="ko-KR" sz="1600" dirty="0" err="1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"bar"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}} </a:t>
            </a:r>
            <a:r>
              <a:rPr lang="en-US" altLang="ko-KR" sz="1600" dirty="0" smtClean="0">
                <a:solidFill>
                  <a:srgbClr val="929292"/>
                </a:solidFill>
                <a:latin typeface="Consolas"/>
                <a:ea typeface="Consolas"/>
                <a:cs typeface="Consolas"/>
                <a:sym typeface="Consolas"/>
              </a:rPr>
              <a:t>// collection</a:t>
            </a:r>
            <a:endParaRPr lang="en-US" altLang="ko-KR" sz="1600" dirty="0" smtClean="0">
              <a:solidFill>
                <a:srgbClr val="EFD9C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57200"/>
            <a:endParaRPr lang="en-US" altLang="ko-KR" sz="1600" dirty="0" smtClean="0">
              <a:solidFill>
                <a:srgbClr val="EFD9C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57200"/>
            <a:r>
              <a:rPr lang="en-US" altLang="ko-KR" sz="1600" dirty="0" smtClean="0">
                <a:solidFill>
                  <a:srgbClr val="929292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altLang="ko-KR" sz="1600" dirty="0" err="1" smtClean="0">
                <a:solidFill>
                  <a:srgbClr val="929292"/>
                </a:solidFill>
                <a:latin typeface="Consolas"/>
                <a:ea typeface="Consolas"/>
                <a:cs typeface="Consolas"/>
                <a:sym typeface="Consolas"/>
              </a:rPr>
              <a:t>JsonApiSerializer</a:t>
            </a:r>
            <a:endParaRPr lang="en-US" altLang="ko-KR" sz="1600" dirty="0" smtClean="0">
              <a:solidFill>
                <a:srgbClr val="EFD9C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57200"/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"data"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:{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"type"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altLang="ko-KR" sz="1600" dirty="0" err="1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books"</a:t>
            </a:r>
            <a:r>
              <a:rPr lang="en-US" altLang="ko-KR" sz="16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altLang="ko-KR" sz="1600" dirty="0" err="1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"id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"attributes"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:{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altLang="ko-KR" sz="1600" dirty="0" err="1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"bar"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}}} </a:t>
            </a:r>
            <a:r>
              <a:rPr lang="en-US" altLang="ko-KR" sz="1600" dirty="0" smtClean="0">
                <a:solidFill>
                  <a:srgbClr val="929292"/>
                </a:solidFill>
                <a:latin typeface="Consolas"/>
                <a:ea typeface="Consolas"/>
                <a:cs typeface="Consolas"/>
                <a:sym typeface="Consolas"/>
              </a:rPr>
              <a:t>// instance</a:t>
            </a:r>
            <a:endParaRPr lang="en-US" altLang="ko-KR" sz="1600" dirty="0" smtClean="0">
              <a:solidFill>
                <a:srgbClr val="8D857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57200"/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"data"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:[{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"type"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altLang="ko-KR" sz="1600" dirty="0" err="1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books"</a:t>
            </a:r>
            <a:r>
              <a:rPr lang="en-US" altLang="ko-KR" sz="16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altLang="ko-KR" sz="1600" dirty="0" err="1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"id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"attributes"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:{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altLang="ko-KR" sz="1600" dirty="0" err="1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"bar"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}}]} </a:t>
            </a:r>
            <a:r>
              <a:rPr lang="en-US" altLang="ko-KR" sz="1600" dirty="0" smtClean="0">
                <a:solidFill>
                  <a:srgbClr val="929292"/>
                </a:solidFill>
                <a:latin typeface="Consolas"/>
                <a:ea typeface="Consolas"/>
                <a:cs typeface="Consolas"/>
                <a:sym typeface="Consolas"/>
              </a:rPr>
              <a:t>// collection</a:t>
            </a:r>
            <a:endParaRPr lang="en-US" altLang="ko-KR" sz="1600" dirty="0">
              <a:solidFill>
                <a:srgbClr val="92929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3122929" y="6239510"/>
            <a:ext cx="2898141" cy="233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D2Coding"/>
                <a:ea typeface="D2Coding"/>
                <a:cs typeface="D2Coding"/>
                <a:sym typeface="D2Coding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FFFFFF"/>
                </a:solidFill>
              </a:rPr>
              <a:t>http://fractal.thephpleague.com/serializers/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  <a:solidFill>
            <a:srgbClr val="000000">
              <a:alpha val="54000"/>
            </a:srgbClr>
          </a:solidFill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BBB59"/>
                </a:solidFill>
              </a:rPr>
              <a:t>REQUEST &amp; RESPONSE</a:t>
            </a:r>
            <a:r>
              <a:rPr sz="2400">
                <a:solidFill>
                  <a:srgbClr val="9BBB59"/>
                </a:solidFill>
              </a:rPr>
              <a:t> – ERROR RESPONSE BODY</a:t>
            </a:r>
          </a:p>
        </p:txBody>
      </p:sp>
      <p:sp>
        <p:nvSpPr>
          <p:cNvPr id="291" name="Shape 291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  <a:solidFill>
            <a:srgbClr val="000000">
              <a:alpha val="54000"/>
            </a:srgbClr>
          </a:solidFill>
        </p:spPr>
        <p:txBody>
          <a:bodyPr lIns="0" tIns="0" rIns="0" bIns="0"/>
          <a:lstStyle/>
          <a:p>
            <a:pPr marL="0" lvl="0" indent="0"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Error response 는 최대한 Descriptive 하게.</a:t>
            </a:r>
            <a:br>
              <a:rPr>
                <a:solidFill>
                  <a:srgbClr val="808080"/>
                </a:solidFill>
              </a:rPr>
            </a:br>
            <a:r>
              <a:rPr>
                <a:solidFill>
                  <a:srgbClr val="808080"/>
                </a:solidFill>
              </a:rPr>
              <a:t>DEBUG 모드에서는 Stack Trace등 디버그 정보도 출력하면 편리함.</a:t>
            </a:r>
          </a:p>
        </p:txBody>
      </p:sp>
      <p:sp>
        <p:nvSpPr>
          <p:cNvPr id="292" name="Shape 292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36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611560" y="2067534"/>
            <a:ext cx="8064897" cy="3810001"/>
          </a:xfrm>
          <a:prstGeom prst="roundRect">
            <a:avLst>
              <a:gd name="adj" fmla="val 1496"/>
            </a:avLst>
          </a:prstGeom>
          <a:solidFill>
            <a:srgbClr val="46403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/>
            <a:r>
              <a:rPr lang="en-US" altLang="ko-KR" sz="16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// Response</a:t>
            </a:r>
            <a:br>
              <a:rPr lang="en-US" altLang="ko-KR" sz="16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"error"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"code"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400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"message"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"Deliberate Error"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"dictionary"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"http: //</a:t>
            </a:r>
            <a:r>
              <a:rPr lang="en-US" altLang="ko-KR" sz="1600" dirty="0" err="1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developers.fakehost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/v1/errors/400"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"debug"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"line"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"file"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"..."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altLang="ko-KR" sz="1600" dirty="0">
              <a:solidFill>
                <a:srgbClr val="EFD9C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  <a:solidFill>
            <a:srgbClr val="000000">
              <a:alpha val="54000"/>
            </a:srgbClr>
          </a:solidFill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9BBB59"/>
                </a:solidFill>
              </a:rPr>
              <a:t>REQUEST &amp; RESPONSE</a:t>
            </a:r>
            <a:r>
              <a:rPr sz="2400">
                <a:solidFill>
                  <a:srgbClr val="9BBB59"/>
                </a:solidFill>
              </a:rPr>
              <a:t> - HATEOAS</a:t>
            </a:r>
          </a:p>
        </p:txBody>
      </p:sp>
      <p:sp>
        <p:nvSpPr>
          <p:cNvPr id="297" name="Shape 297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  <a:solidFill>
            <a:srgbClr val="000000">
              <a:alpha val="54000"/>
            </a:srgbClr>
          </a:solidFill>
        </p:spPr>
        <p:txBody>
          <a:bodyPr lIns="0" tIns="0" rIns="0" bIns="0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080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808080"/>
                </a:solidFill>
              </a:rPr>
              <a:t>Hypermedia As The Engine Of Application </a:t>
            </a:r>
            <a:r>
              <a:rPr dirty="0" smtClean="0">
                <a:solidFill>
                  <a:srgbClr val="808080"/>
                </a:solidFill>
              </a:rPr>
              <a:t>State</a:t>
            </a:r>
            <a:r>
              <a:rPr lang="en-US" dirty="0" smtClean="0">
                <a:solidFill>
                  <a:srgbClr val="808080"/>
                </a:solidFill>
              </a:rPr>
              <a:t>. In case of normal HTML response, client can navigate sub resources through set of links.</a:t>
            </a:r>
            <a:endParaRPr dirty="0">
              <a:solidFill>
                <a:srgbClr val="808080"/>
              </a:solidFill>
            </a:endParaRPr>
          </a:p>
        </p:txBody>
      </p:sp>
      <p:sp>
        <p:nvSpPr>
          <p:cNvPr id="298" name="Shape 298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37</a:t>
            </a:fld>
            <a:endParaRPr sz="1200">
              <a:solidFill>
                <a:srgbClr val="FFFFFF"/>
              </a:solidFill>
            </a:endParaRPr>
          </a:p>
        </p:txBody>
      </p:sp>
      <p:pic>
        <p:nvPicPr>
          <p:cNvPr id="299" name="image13.png" descr="\\vmware-host\Shared Folders\Desktop\스크린샷 2015-09-20 오후 6.13.19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447763" y="2034684"/>
            <a:ext cx="4248474" cy="35545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  <a:solidFill>
            <a:srgbClr val="000000">
              <a:alpha val="54000"/>
            </a:srgbClr>
          </a:solidFill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9BBB59"/>
                </a:solidFill>
              </a:rPr>
              <a:t>REQUEST &amp; RESPONSE</a:t>
            </a:r>
            <a:r>
              <a:rPr sz="2400">
                <a:solidFill>
                  <a:srgbClr val="9BBB59"/>
                </a:solidFill>
              </a:rPr>
              <a:t> - HATEOAS</a:t>
            </a:r>
          </a:p>
        </p:txBody>
      </p:sp>
      <p:sp>
        <p:nvSpPr>
          <p:cNvPr id="309" name="Shape 309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  <a:solidFill>
            <a:srgbClr val="000000">
              <a:alpha val="54000"/>
            </a:srgbClr>
          </a:solidFill>
        </p:spPr>
        <p:txBody>
          <a:bodyPr lIns="0" tIns="0" rIns="0" bIns="0"/>
          <a:lstStyle/>
          <a:p>
            <a:pPr marL="0" lv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API 사용자가 길을 잃지 않도록 Sub Resource(Nested)에 대한 링크를 포함.</a:t>
            </a:r>
          </a:p>
        </p:txBody>
      </p:sp>
      <p:sp>
        <p:nvSpPr>
          <p:cNvPr id="310" name="Shape 310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38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611560" y="1874838"/>
            <a:ext cx="8064897" cy="3862611"/>
          </a:xfrm>
          <a:prstGeom prst="roundRect">
            <a:avLst>
              <a:gd name="adj" fmla="val 2831"/>
            </a:avLst>
          </a:prstGeom>
          <a:solidFill>
            <a:srgbClr val="46403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/>
            <a:r>
              <a:rPr lang="en-US" altLang="ko-KR" sz="16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// Response</a:t>
            </a:r>
            <a:br>
              <a:rPr lang="en-US" altLang="ko-KR" sz="16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"data"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"title"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altLang="ko-KR" sz="1600" dirty="0" err="1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Quia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ko-KR" sz="1600" dirty="0" err="1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sunt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 culpa </a:t>
            </a:r>
            <a:r>
              <a:rPr lang="en-US" altLang="ko-KR" sz="1600" dirty="0" err="1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numquam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ko-KR" sz="1600" dirty="0" err="1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blanditiis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..."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"link"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altLang="ko-KR" sz="1600" dirty="0" err="1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"self"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altLang="ko-KR" sz="1600" dirty="0" err="1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"http://fakehost/v1/things/100"</a:t>
            </a:r>
            <a:b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   },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"..."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"..."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altLang="ko-KR" sz="1600" dirty="0">
              <a:solidFill>
                <a:srgbClr val="EFD9C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xfrm>
            <a:off x="685800" y="2437903"/>
            <a:ext cx="7772400" cy="1470026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4F81BD"/>
                </a:solidFill>
              </a:rPr>
              <a:t>appkr/fractal</a:t>
            </a:r>
          </a:p>
        </p:txBody>
      </p:sp>
      <p:sp>
        <p:nvSpPr>
          <p:cNvPr id="321" name="Shape 3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39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322" name="Shape 322"/>
          <p:cNvSpPr>
            <a:spLocks noGrp="1"/>
          </p:cNvSpPr>
          <p:nvPr>
            <p:ph type="body" idx="1"/>
          </p:nvPr>
        </p:nvSpPr>
        <p:spPr>
          <a:xfrm>
            <a:off x="457200" y="3563144"/>
            <a:ext cx="8229600" cy="592499"/>
          </a:xfrm>
          <a:prstGeom prst="rect">
            <a:avLst/>
          </a:prstGeom>
          <a:solidFill>
            <a:srgbClr val="000000">
              <a:alpha val="54000"/>
            </a:srgbClr>
          </a:solidFill>
        </p:spPr>
        <p:txBody>
          <a:bodyPr lIns="0" tIns="0" rIns="0" bIns="0"/>
          <a:lstStyle>
            <a:lvl1pPr>
              <a:spcBef>
                <a:spcPts val="400"/>
              </a:spcBef>
              <a:buFont typeface="Arial"/>
              <a:defRPr sz="1800">
                <a:solidFill>
                  <a:srgbClr val="8080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808080"/>
                </a:solidFill>
              </a:rPr>
              <a:t>league/fractal Wrapper for </a:t>
            </a:r>
            <a:r>
              <a:rPr dirty="0" smtClean="0">
                <a:solidFill>
                  <a:srgbClr val="808080"/>
                </a:solidFill>
              </a:rPr>
              <a:t>Laravel5/Lumen5</a:t>
            </a:r>
            <a:r>
              <a:rPr lang="en-US" dirty="0" smtClean="0">
                <a:solidFill>
                  <a:srgbClr val="808080"/>
                </a:solidFill>
              </a:rPr>
              <a:t/>
            </a:r>
            <a:br>
              <a:rPr lang="en-US" dirty="0" smtClean="0">
                <a:solidFill>
                  <a:srgbClr val="808080"/>
                </a:solidFill>
              </a:rPr>
            </a:br>
            <a:r>
              <a:rPr lang="en-US" dirty="0" smtClean="0">
                <a:solidFill>
                  <a:srgbClr val="808080"/>
                </a:solidFill>
              </a:rPr>
              <a:t>Focuses on RESPONSE(=View layer) of the API response</a:t>
            </a:r>
            <a:endParaRPr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BACC6"/>
                </a:solidFill>
              </a:rPr>
              <a:t>오늘 이후, 우리는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57200" y="2168860"/>
            <a:ext cx="8229600" cy="2520281"/>
          </a:xfrm>
          <a:prstGeom prst="rect">
            <a:avLst/>
          </a:prstGeom>
        </p:spPr>
        <p:txBody>
          <a:bodyPr anchor="ctr" anchorCtr="0"/>
          <a:lstStyle/>
          <a:p>
            <a:pPr marL="514350" lvl="0" indent="-514350">
              <a:buFontTx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D9D9D9"/>
                </a:solidFill>
              </a:rPr>
              <a:t>REST </a:t>
            </a:r>
            <a:r>
              <a:rPr sz="2400" dirty="0" err="1">
                <a:solidFill>
                  <a:srgbClr val="D9D9D9"/>
                </a:solidFill>
              </a:rPr>
              <a:t>원칙을</a:t>
            </a:r>
            <a:r>
              <a:rPr sz="2400" dirty="0">
                <a:solidFill>
                  <a:srgbClr val="D9D9D9"/>
                </a:solidFill>
              </a:rPr>
              <a:t> </a:t>
            </a:r>
            <a:r>
              <a:rPr sz="2400" b="1" dirty="0">
                <a:solidFill>
                  <a:srgbClr val="D9D9D9"/>
                </a:solidFill>
                <a:latin typeface="+mj-lt"/>
                <a:ea typeface="+mj-ea"/>
                <a:cs typeface="+mj-cs"/>
                <a:sym typeface="Helvetica"/>
              </a:rPr>
              <a:t>(</a:t>
            </a:r>
            <a:r>
              <a:rPr sz="2400" b="1" dirty="0" err="1">
                <a:solidFill>
                  <a:srgbClr val="D9D9D9"/>
                </a:solidFill>
              </a:rPr>
              <a:t>대략</a:t>
            </a:r>
            <a:r>
              <a:rPr sz="2400" b="1" dirty="0">
                <a:solidFill>
                  <a:srgbClr val="D9D9D9"/>
                </a:solidFill>
                <a:latin typeface="+mj-lt"/>
                <a:ea typeface="+mj-ea"/>
                <a:cs typeface="+mj-cs"/>
                <a:sym typeface="Helvetica"/>
              </a:rPr>
              <a:t>)</a:t>
            </a:r>
            <a:r>
              <a:rPr sz="2400" dirty="0">
                <a:solidFill>
                  <a:srgbClr val="D9D9D9"/>
                </a:solidFill>
              </a:rPr>
              <a:t> </a:t>
            </a:r>
            <a:r>
              <a:rPr sz="2400" dirty="0" err="1">
                <a:solidFill>
                  <a:srgbClr val="D9D9D9"/>
                </a:solidFill>
              </a:rPr>
              <a:t>이해한다</a:t>
            </a:r>
            <a:r>
              <a:rPr sz="2400" dirty="0">
                <a:solidFill>
                  <a:srgbClr val="D9D9D9"/>
                </a:solidFill>
              </a:rPr>
              <a:t>.</a:t>
            </a:r>
          </a:p>
          <a:p>
            <a:pPr marL="514350" lvl="0" indent="-514350">
              <a:buFontTx/>
              <a:buAutoNum type="arabicPeriod"/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D9D9D9"/>
              </a:solidFill>
            </a:endParaRPr>
          </a:p>
          <a:p>
            <a:pPr marL="514350" lvl="0" indent="-514350">
              <a:buFontTx/>
              <a:buAutoNum type="arabicPeriod" startAt="2"/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D9D9D9"/>
                </a:solidFill>
              </a:rPr>
              <a:t>남의</a:t>
            </a:r>
            <a:r>
              <a:rPr sz="2400" dirty="0">
                <a:solidFill>
                  <a:srgbClr val="D9D9D9"/>
                </a:solidFill>
              </a:rPr>
              <a:t> </a:t>
            </a:r>
            <a:r>
              <a:rPr lang="en-US" sz="2400" dirty="0" smtClean="0">
                <a:solidFill>
                  <a:srgbClr val="D9D9D9"/>
                </a:solidFill>
              </a:rPr>
              <a:t>API</a:t>
            </a:r>
            <a:r>
              <a:rPr lang="ko-KR" altLang="en-US" sz="2400" dirty="0" smtClean="0">
                <a:solidFill>
                  <a:srgbClr val="D9D9D9"/>
                </a:solidFill>
              </a:rPr>
              <a:t>를</a:t>
            </a:r>
            <a:r>
              <a:rPr sz="2400" dirty="0" smtClean="0">
                <a:solidFill>
                  <a:srgbClr val="D9D9D9"/>
                </a:solidFill>
              </a:rPr>
              <a:t> </a:t>
            </a:r>
            <a:r>
              <a:rPr sz="2400" b="1" dirty="0">
                <a:solidFill>
                  <a:srgbClr val="D9D9D9"/>
                </a:solidFill>
                <a:latin typeface="+mj-lt"/>
                <a:ea typeface="+mj-ea"/>
                <a:cs typeface="+mj-cs"/>
                <a:sym typeface="Helvetica"/>
              </a:rPr>
              <a:t>(</a:t>
            </a:r>
            <a:r>
              <a:rPr sz="2400" b="1" dirty="0" err="1">
                <a:solidFill>
                  <a:srgbClr val="D9D9D9"/>
                </a:solidFill>
              </a:rPr>
              <a:t>대략</a:t>
            </a:r>
            <a:r>
              <a:rPr sz="2400" b="1" dirty="0">
                <a:solidFill>
                  <a:srgbClr val="D9D9D9"/>
                </a:solidFill>
                <a:latin typeface="+mj-lt"/>
                <a:ea typeface="+mj-ea"/>
                <a:cs typeface="+mj-cs"/>
                <a:sym typeface="Helvetica"/>
              </a:rPr>
              <a:t>)</a:t>
            </a:r>
            <a:r>
              <a:rPr sz="2400" dirty="0">
                <a:solidFill>
                  <a:srgbClr val="D9D9D9"/>
                </a:solidFill>
              </a:rPr>
              <a:t> </a:t>
            </a:r>
            <a:r>
              <a:rPr sz="2400" dirty="0" err="1">
                <a:solidFill>
                  <a:srgbClr val="D9D9D9"/>
                </a:solidFill>
              </a:rPr>
              <a:t>읽을</a:t>
            </a:r>
            <a:r>
              <a:rPr sz="2400" dirty="0">
                <a:solidFill>
                  <a:srgbClr val="D9D9D9"/>
                </a:solidFill>
              </a:rPr>
              <a:t> 수 </a:t>
            </a:r>
            <a:r>
              <a:rPr sz="2400" dirty="0" err="1">
                <a:solidFill>
                  <a:srgbClr val="D9D9D9"/>
                </a:solidFill>
              </a:rPr>
              <a:t>있다</a:t>
            </a:r>
            <a:r>
              <a:rPr sz="2400" dirty="0">
                <a:solidFill>
                  <a:srgbClr val="D9D9D9"/>
                </a:solidFill>
              </a:rPr>
              <a:t>.</a:t>
            </a:r>
          </a:p>
          <a:p>
            <a:pPr marL="514350" lvl="0" indent="-514350">
              <a:buFontTx/>
              <a:buAutoNum type="arabicPeriod" startAt="2"/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D9D9D9"/>
              </a:solidFill>
            </a:endParaRPr>
          </a:p>
          <a:p>
            <a:pPr marL="514350" lvl="0" indent="-514350">
              <a:buFontTx/>
              <a:buAutoNum type="arabicPeriod" startAt="3"/>
              <a:defRPr sz="1800">
                <a:solidFill>
                  <a:srgbClr val="000000"/>
                </a:solidFill>
              </a:defRPr>
            </a:pPr>
            <a:r>
              <a:rPr lang="en-US" sz="2400" dirty="0" err="1" smtClean="0">
                <a:solidFill>
                  <a:srgbClr val="D9D9D9"/>
                </a:solidFill>
              </a:rPr>
              <a:t>RESTful</a:t>
            </a:r>
            <a:r>
              <a:rPr lang="en-US" sz="2400" dirty="0" smtClean="0">
                <a:solidFill>
                  <a:srgbClr val="D9D9D9"/>
                </a:solidFill>
              </a:rPr>
              <a:t> API</a:t>
            </a:r>
            <a:r>
              <a:rPr lang="ko-KR" altLang="en-US" sz="2400" dirty="0" smtClean="0">
                <a:solidFill>
                  <a:srgbClr val="D9D9D9"/>
                </a:solidFill>
              </a:rPr>
              <a:t>를</a:t>
            </a:r>
            <a:r>
              <a:rPr sz="2400" dirty="0" smtClean="0">
                <a:solidFill>
                  <a:srgbClr val="D9D9D9"/>
                </a:solidFill>
              </a:rPr>
              <a:t> </a:t>
            </a:r>
            <a:r>
              <a:rPr sz="2400" b="1" dirty="0">
                <a:solidFill>
                  <a:srgbClr val="D9D9D9"/>
                </a:solidFill>
                <a:latin typeface="+mj-lt"/>
                <a:ea typeface="+mj-ea"/>
                <a:cs typeface="+mj-cs"/>
                <a:sym typeface="Helvetica"/>
              </a:rPr>
              <a:t>(</a:t>
            </a:r>
            <a:r>
              <a:rPr sz="2400" b="1" dirty="0" err="1">
                <a:solidFill>
                  <a:srgbClr val="D9D9D9"/>
                </a:solidFill>
              </a:rPr>
              <a:t>대략</a:t>
            </a:r>
            <a:r>
              <a:rPr sz="2400" b="1" dirty="0">
                <a:solidFill>
                  <a:srgbClr val="D9D9D9"/>
                </a:solidFill>
                <a:latin typeface="+mj-lt"/>
                <a:ea typeface="+mj-ea"/>
                <a:cs typeface="+mj-cs"/>
                <a:sym typeface="Helvetica"/>
              </a:rPr>
              <a:t>)</a:t>
            </a:r>
            <a:r>
              <a:rPr sz="2400" dirty="0">
                <a:solidFill>
                  <a:srgbClr val="D9D9D9"/>
                </a:solidFill>
              </a:rPr>
              <a:t> </a:t>
            </a:r>
            <a:r>
              <a:rPr sz="2400" dirty="0" err="1">
                <a:solidFill>
                  <a:srgbClr val="D9D9D9"/>
                </a:solidFill>
              </a:rPr>
              <a:t>만들</a:t>
            </a:r>
            <a:r>
              <a:rPr sz="2400" dirty="0">
                <a:solidFill>
                  <a:srgbClr val="D9D9D9"/>
                </a:solidFill>
              </a:rPr>
              <a:t> 수 </a:t>
            </a:r>
            <a:r>
              <a:rPr sz="2400" dirty="0" err="1">
                <a:solidFill>
                  <a:srgbClr val="D9D9D9"/>
                </a:solidFill>
              </a:rPr>
              <a:t>있다</a:t>
            </a:r>
            <a:r>
              <a:rPr sz="2400" dirty="0">
                <a:solidFill>
                  <a:srgbClr val="D9D9D9"/>
                </a:solidFill>
              </a:rPr>
              <a:t>.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4</a:t>
            </a:fld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  <a:solidFill>
            <a:srgbClr val="000000">
              <a:alpha val="54000"/>
            </a:srgbClr>
          </a:solidFill>
        </p:spPr>
        <p:txBody>
          <a:bodyPr lIns="0" tIns="0" rIns="0" bIns="0"/>
          <a:lstStyle>
            <a:lvl1pPr>
              <a:defRPr>
                <a:solidFill>
                  <a:srgbClr val="4BACC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BACC6"/>
                </a:solidFill>
              </a:rPr>
              <a:t>HOW TO INSTALL</a:t>
            </a:r>
          </a:p>
        </p:txBody>
      </p:sp>
      <p:sp>
        <p:nvSpPr>
          <p:cNvPr id="337" name="Shape 337"/>
          <p:cNvSpPr/>
          <p:nvPr/>
        </p:nvSpPr>
        <p:spPr>
          <a:xfrm>
            <a:off x="611560" y="1803400"/>
            <a:ext cx="8064897" cy="3556000"/>
          </a:xfrm>
          <a:prstGeom prst="roundRect">
            <a:avLst>
              <a:gd name="adj" fmla="val 1812"/>
            </a:avLst>
          </a:prstGeom>
          <a:solidFill>
            <a:srgbClr val="46403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/>
            <a:r>
              <a:rPr lang="en-US" altLang="ko-KR" sz="16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altLang="ko-KR" sz="1600" dirty="0" err="1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composer.json</a:t>
            </a:r>
            <a:endParaRPr lang="en-US" altLang="ko-KR" sz="1600" dirty="0" smtClean="0">
              <a:solidFill>
                <a:srgbClr val="8D857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57200"/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"require"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altLang="ko-KR" sz="1600" dirty="0" err="1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appkr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/fractal"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"0.5.*"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"league/fractal"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"@dev"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defTabSz="457200"/>
            <a:endParaRPr lang="en-US" altLang="ko-KR" sz="1600" dirty="0" smtClean="0">
              <a:solidFill>
                <a:srgbClr val="EFD9C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57200"/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 composer update</a:t>
            </a:r>
          </a:p>
          <a:p>
            <a:pPr lvl="0" defTabSz="457200"/>
            <a:endParaRPr lang="en-US" altLang="ko-KR" sz="1600" dirty="0" smtClean="0">
              <a:solidFill>
                <a:srgbClr val="EFD9C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57200"/>
            <a:r>
              <a:rPr lang="en-US" altLang="ko-KR" sz="16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altLang="ko-KR" sz="1600" dirty="0" err="1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-US" altLang="ko-KR" sz="16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/app.php</a:t>
            </a:r>
            <a:br>
              <a:rPr lang="en-US" altLang="ko-KR" sz="16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'providers'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ko-KR" sz="16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Appkr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Fractal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-US" altLang="ko-KR" sz="1600" dirty="0" err="1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ApiServiceProvider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altLang="ko-KR" sz="1600" i="1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lang="en-US" altLang="ko-KR" sz="1600" dirty="0">
              <a:solidFill>
                <a:srgbClr val="EFD9C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Shape 339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457200"/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40</a:t>
            </a:fld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  <a:solidFill>
            <a:srgbClr val="000000">
              <a:alpha val="54000"/>
            </a:srgbClr>
          </a:solidFill>
        </p:spPr>
        <p:txBody>
          <a:bodyPr lIns="0" tIns="0" rIns="0" bIns="0"/>
          <a:lstStyle>
            <a:lvl1pPr>
              <a:defRPr>
                <a:solidFill>
                  <a:srgbClr val="4BACC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BACC6"/>
                </a:solidFill>
              </a:rPr>
              <a:t>HOW TO USE</a:t>
            </a:r>
          </a:p>
        </p:txBody>
      </p:sp>
      <p:sp>
        <p:nvSpPr>
          <p:cNvPr id="342" name="Shape 342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41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611560" y="1428736"/>
            <a:ext cx="8064897" cy="4542324"/>
          </a:xfrm>
          <a:prstGeom prst="roundRect">
            <a:avLst>
              <a:gd name="adj" fmla="val 1538"/>
            </a:avLst>
          </a:prstGeom>
          <a:solidFill>
            <a:srgbClr val="46403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/>
            <a:r>
              <a:rPr lang="en-US" altLang="ko-KR" sz="16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// app/Http/routes.php</a:t>
            </a:r>
          </a:p>
          <a:p>
            <a:pPr lvl="0" defTabSz="457200"/>
            <a:r>
              <a:rPr lang="en-US" altLang="ko-KR" sz="16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Route::resource(</a:t>
            </a:r>
          </a:p>
          <a:p>
            <a:pPr lvl="0" defTabSz="457200"/>
            <a:r>
              <a:rPr lang="en-US" altLang="ko-KR" sz="16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'things',</a:t>
            </a:r>
          </a:p>
          <a:p>
            <a:pPr lvl="0" defTabSz="457200"/>
            <a:r>
              <a:rPr lang="en-US" altLang="ko-KR" sz="16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ThingsController::class,</a:t>
            </a:r>
          </a:p>
          <a:p>
            <a:pPr lvl="0" defTabSz="457200"/>
            <a:r>
              <a:rPr lang="en-US" altLang="ko-KR" sz="16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['except' =&gt; ['create', 'edit']]</a:t>
            </a:r>
          </a:p>
          <a:p>
            <a:pPr lvl="0" defTabSz="457200"/>
            <a:r>
              <a:rPr lang="en-US" altLang="ko-KR" sz="16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defTabSz="457200"/>
            <a:endParaRPr lang="en-US" altLang="ko-KR" sz="1600" dirty="0" smtClean="0">
              <a:solidFill>
                <a:srgbClr val="8D857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57200"/>
            <a:r>
              <a:rPr lang="en-US" altLang="ko-KR" sz="16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// app/Http/Controllers/ThingsController</a:t>
            </a:r>
            <a:r>
              <a:rPr lang="en-US" altLang="ko-KR" sz="16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altLang="ko-KR" sz="16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ThingsController extends Controller</a:t>
            </a:r>
            <a:r>
              <a:rPr lang="en-US" altLang="ko-KR" sz="16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altLang="ko-KR" sz="16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ko-KR" sz="16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altLang="ko-KR" sz="16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function index(\Appkr\Fractal\Http\Response $response)</a:t>
            </a:r>
          </a:p>
          <a:p>
            <a:pPr lvl="0" defTabSz="457200"/>
            <a:r>
              <a:rPr lang="en-US" altLang="ko-KR" sz="16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lvl="0" defTabSz="457200"/>
            <a:r>
              <a:rPr lang="en-US" altLang="ko-KR" sz="16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$response-&gt;setMeta(['version' =&gt; 1])-&gt;withPagination(</a:t>
            </a:r>
          </a:p>
          <a:p>
            <a:pPr lvl="0" defTabSz="457200"/>
            <a:r>
              <a:rPr lang="en-US" altLang="ko-KR" sz="16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\App\Thing::latest()-&gt;paginate(25),</a:t>
            </a:r>
          </a:p>
          <a:p>
            <a:pPr lvl="0" defTabSz="457200"/>
            <a:r>
              <a:rPr lang="en-US" altLang="ko-KR" sz="16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new \App\Transformers\ThingTransformer</a:t>
            </a:r>
          </a:p>
          <a:p>
            <a:pPr lvl="0" defTabSz="457200"/>
            <a:r>
              <a:rPr lang="en-US" altLang="ko-KR" sz="16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);</a:t>
            </a:r>
          </a:p>
          <a:p>
            <a:pPr lvl="0" defTabSz="457200"/>
            <a:r>
              <a:rPr lang="en-US" altLang="ko-KR" sz="16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r>
              <a:rPr lang="en-US" altLang="ko-KR" sz="16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altLang="ko-KR" sz="16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  <a:solidFill>
            <a:srgbClr val="000000">
              <a:alpha val="54000"/>
            </a:srgbClr>
          </a:solidFill>
        </p:spPr>
        <p:txBody>
          <a:bodyPr lIns="0" tIns="0" rIns="0" bIns="0"/>
          <a:lstStyle>
            <a:lvl1pPr>
              <a:defRPr>
                <a:solidFill>
                  <a:srgbClr val="4BACC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BACC6"/>
                </a:solidFill>
              </a:rPr>
              <a:t>HOW TO USE</a:t>
            </a:r>
          </a:p>
        </p:txBody>
      </p:sp>
      <p:sp>
        <p:nvSpPr>
          <p:cNvPr id="347" name="Shape 347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42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611560" y="1352860"/>
            <a:ext cx="8064897" cy="4826001"/>
          </a:xfrm>
          <a:prstGeom prst="roundRect">
            <a:avLst>
              <a:gd name="adj" fmla="val 1335"/>
            </a:avLst>
          </a:prstGeom>
          <a:solidFill>
            <a:srgbClr val="46403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/>
            <a:r>
              <a:rPr lang="en-US" altLang="ko-KR" sz="10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altLang="ko-KR" sz="10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lang="en-US" altLang="ko-KR" sz="10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0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defTabSz="457200"/>
            <a:r>
              <a:rPr lang="en-US" altLang="ko-KR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"data": [</a:t>
            </a:r>
          </a:p>
          <a:p>
            <a:pPr lvl="0" defTabSz="457200"/>
            <a:r>
              <a:rPr lang="en-US" altLang="ko-KR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lvl="0" defTabSz="457200"/>
            <a:r>
              <a:rPr lang="en-US" altLang="ko-KR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"id": 1,</a:t>
            </a:r>
          </a:p>
          <a:p>
            <a:pPr lvl="0" defTabSz="457200"/>
            <a:r>
              <a:rPr lang="en-US" altLang="ko-KR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"title": "Quia sunt culpa numquam blanditiis.",</a:t>
            </a:r>
          </a:p>
          <a:p>
            <a:pPr lvl="0" defTabSz="457200"/>
            <a:r>
              <a:rPr lang="en-US" altLang="ko-KR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"created_at": "2015-09-19T08:07:55+0000",</a:t>
            </a:r>
          </a:p>
          <a:p>
            <a:pPr lvl="0" defTabSz="457200"/>
            <a:r>
              <a:rPr lang="en-US" altLang="ko-KR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"link": {</a:t>
            </a:r>
          </a:p>
          <a:p>
            <a:pPr lvl="0" defTabSz="457200"/>
            <a:r>
              <a:rPr lang="en-US" altLang="ko-KR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"rel": "self",</a:t>
            </a:r>
          </a:p>
          <a:p>
            <a:pPr lvl="0" defTabSz="457200"/>
            <a:r>
              <a:rPr lang="en-US" altLang="ko-KR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"href": "http://localhost:8000/v1/things/1?include=author"</a:t>
            </a:r>
          </a:p>
          <a:p>
            <a:pPr lvl="0" defTabSz="457200"/>
            <a:r>
              <a:rPr lang="en-US" altLang="ko-KR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},</a:t>
            </a:r>
          </a:p>
          <a:p>
            <a:pPr lvl="0" defTabSz="457200"/>
            <a:r>
              <a:rPr lang="en-US" altLang="ko-KR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"author": "landen08"</a:t>
            </a:r>
          </a:p>
          <a:p>
            <a:pPr lvl="0" defTabSz="457200"/>
            <a:r>
              <a:rPr lang="en-US" altLang="ko-KR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},</a:t>
            </a:r>
          </a:p>
          <a:p>
            <a:pPr lvl="0" defTabSz="457200"/>
            <a:r>
              <a:rPr lang="en-US" altLang="ko-KR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lvl="0" defTabSz="457200"/>
            <a:r>
              <a:rPr lang="en-US" altLang="ko-KR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"...": "..."</a:t>
            </a:r>
          </a:p>
          <a:p>
            <a:pPr lvl="0" defTabSz="457200"/>
            <a:r>
              <a:rPr lang="en-US" altLang="ko-KR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defTabSz="457200"/>
            <a:r>
              <a:rPr lang="en-US" altLang="ko-KR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],</a:t>
            </a:r>
          </a:p>
          <a:p>
            <a:pPr lvl="0" defTabSz="457200"/>
            <a:r>
              <a:rPr lang="en-US" altLang="ko-KR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"meta": {</a:t>
            </a:r>
          </a:p>
          <a:p>
            <a:pPr lvl="0" defTabSz="457200"/>
            <a:r>
              <a:rPr lang="en-US" altLang="ko-KR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"version": 1,</a:t>
            </a:r>
          </a:p>
          <a:p>
            <a:pPr lvl="0" defTabSz="457200"/>
            <a:r>
              <a:rPr lang="en-US" altLang="ko-KR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"pagination": {</a:t>
            </a:r>
          </a:p>
          <a:p>
            <a:pPr lvl="0" defTabSz="457200"/>
            <a:r>
              <a:rPr lang="en-US" altLang="ko-KR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"total": 106,</a:t>
            </a:r>
          </a:p>
          <a:p>
            <a:pPr lvl="0" defTabSz="457200"/>
            <a:r>
              <a:rPr lang="en-US" altLang="ko-KR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"count": 25,</a:t>
            </a:r>
          </a:p>
          <a:p>
            <a:pPr lvl="0" defTabSz="457200"/>
            <a:r>
              <a:rPr lang="en-US" altLang="ko-KR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"per_page": 25,</a:t>
            </a:r>
          </a:p>
          <a:p>
            <a:pPr lvl="0" defTabSz="457200"/>
            <a:r>
              <a:rPr lang="en-US" altLang="ko-KR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"current_page": 1,</a:t>
            </a:r>
          </a:p>
          <a:p>
            <a:pPr lvl="0" defTabSz="457200"/>
            <a:r>
              <a:rPr lang="en-US" altLang="ko-KR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"total_pages": 5,</a:t>
            </a:r>
          </a:p>
          <a:p>
            <a:pPr lvl="0" defTabSz="457200"/>
            <a:r>
              <a:rPr lang="en-US" altLang="ko-KR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"links": {</a:t>
            </a:r>
          </a:p>
          <a:p>
            <a:pPr lvl="0" defTabSz="457200"/>
            <a:r>
              <a:rPr lang="en-US" altLang="ko-KR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"next": "http://localhost:8000/v1/things/?page=2"</a:t>
            </a:r>
          </a:p>
          <a:p>
            <a:pPr lvl="0" defTabSz="457200"/>
            <a:r>
              <a:rPr lang="en-US" altLang="ko-KR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lvl="0" defTabSz="457200"/>
            <a:r>
              <a:rPr lang="en-US" altLang="ko-KR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defTabSz="457200"/>
            <a:r>
              <a:rPr lang="en-US" altLang="ko-KR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defTabSz="457200"/>
            <a:r>
              <a:rPr lang="en-US" altLang="ko-KR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altLang="ko-KR" sz="1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  <a:solidFill>
            <a:srgbClr val="000000">
              <a:alpha val="54000"/>
            </a:srgbClr>
          </a:solidFill>
        </p:spPr>
        <p:txBody>
          <a:bodyPr lIns="0" tIns="0" rIns="0" bIns="0"/>
          <a:lstStyle>
            <a:lvl1pPr>
              <a:defRPr>
                <a:solidFill>
                  <a:srgbClr val="4BACC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4BACC6"/>
                </a:solidFill>
              </a:rPr>
              <a:t>HOW TO </a:t>
            </a:r>
            <a:r>
              <a:rPr sz="3200" dirty="0" smtClean="0">
                <a:solidFill>
                  <a:srgbClr val="4BACC6"/>
                </a:solidFill>
              </a:rPr>
              <a:t>ACTIVATE &amp; TEST</a:t>
            </a:r>
            <a:r>
              <a:rPr lang="en-US" sz="3200" dirty="0" smtClean="0">
                <a:solidFill>
                  <a:srgbClr val="4BACC6"/>
                </a:solidFill>
              </a:rPr>
              <a:t> EXAMPLES</a:t>
            </a:r>
            <a:endParaRPr sz="3200" dirty="0">
              <a:solidFill>
                <a:srgbClr val="4BACC6"/>
              </a:solidFill>
            </a:endParaRPr>
          </a:p>
        </p:txBody>
      </p:sp>
      <p:sp>
        <p:nvSpPr>
          <p:cNvPr id="352" name="Shape 35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  <a:solidFill>
            <a:srgbClr val="000000">
              <a:alpha val="54000"/>
            </a:srgbClr>
          </a:solidFill>
        </p:spPr>
        <p:txBody>
          <a:bodyPr lIns="0" tIns="0" rIns="0" bIns="0"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080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808080"/>
                </a:solidFill>
              </a:rPr>
              <a:t>Database migrations and seeder, Routes definition, Eloquent Model and corresponding Controller, FormRequest, Transformer, Integration Test</a:t>
            </a:r>
          </a:p>
        </p:txBody>
      </p:sp>
      <p:sp>
        <p:nvSpPr>
          <p:cNvPr id="353" name="Shape 353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43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611560" y="1683486"/>
            <a:ext cx="8064897" cy="4572001"/>
          </a:xfrm>
          <a:prstGeom prst="roundRect">
            <a:avLst>
              <a:gd name="adj" fmla="val 1409"/>
            </a:avLst>
          </a:prstGeom>
          <a:solidFill>
            <a:srgbClr val="46403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/>
            <a:r>
              <a:rPr lang="en-US" altLang="ko-KR" sz="1600" dirty="0" smtClean="0">
                <a:solidFill>
                  <a:srgbClr val="A7A7A7"/>
                </a:solidFill>
                <a:latin typeface="Consolas"/>
                <a:ea typeface="Consolas"/>
                <a:cs typeface="Consolas"/>
                <a:sym typeface="Consolas"/>
              </a:rPr>
              <a:t>// Activate examples at vendor/</a:t>
            </a:r>
            <a:r>
              <a:rPr lang="en-US" altLang="ko-KR" sz="1600" dirty="0" err="1" smtClean="0">
                <a:solidFill>
                  <a:srgbClr val="A7A7A7"/>
                </a:solidFill>
                <a:latin typeface="Consolas"/>
                <a:ea typeface="Consolas"/>
                <a:cs typeface="Consolas"/>
                <a:sym typeface="Consolas"/>
              </a:rPr>
              <a:t>appkr</a:t>
            </a:r>
            <a:r>
              <a:rPr lang="en-US" altLang="ko-KR" sz="1600" dirty="0" smtClean="0">
                <a:solidFill>
                  <a:srgbClr val="A7A7A7"/>
                </a:solidFill>
                <a:latin typeface="Consolas"/>
                <a:ea typeface="Consolas"/>
                <a:cs typeface="Consolas"/>
                <a:sym typeface="Consolas"/>
              </a:rPr>
              <a:t>/fractal/</a:t>
            </a:r>
            <a:r>
              <a:rPr lang="en-US" altLang="ko-KR" sz="1600" dirty="0" err="1" smtClean="0">
                <a:solidFill>
                  <a:srgbClr val="A7A7A7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altLang="ko-KR" sz="1600" dirty="0" smtClean="0">
                <a:solidFill>
                  <a:srgbClr val="A7A7A7"/>
                </a:solidFill>
                <a:latin typeface="Consolas"/>
                <a:ea typeface="Consolas"/>
                <a:cs typeface="Consolas"/>
                <a:sym typeface="Consolas"/>
              </a:rPr>
              <a:t>/ApiServiceProvider.php</a:t>
            </a:r>
            <a:r>
              <a:rPr lang="en-US" altLang="ko-KR" sz="16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altLang="ko-KR" sz="1600" dirty="0" err="1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publishExamples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defTabSz="457200"/>
            <a:endParaRPr lang="en-US" altLang="ko-KR" sz="1600" dirty="0" smtClean="0">
              <a:solidFill>
                <a:srgbClr val="E48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57200"/>
            <a:endParaRPr lang="en-US" altLang="ko-KR" sz="1600" dirty="0" smtClean="0">
              <a:solidFill>
                <a:srgbClr val="E48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57200"/>
            <a:r>
              <a:rPr lang="en-US" altLang="ko-KR" sz="1600" dirty="0" smtClean="0">
                <a:solidFill>
                  <a:srgbClr val="A7A7A7"/>
                </a:solidFill>
                <a:latin typeface="Consolas"/>
                <a:ea typeface="Consolas"/>
                <a:cs typeface="Consolas"/>
                <a:sym typeface="Consolas"/>
              </a:rPr>
              <a:t>// Migrate/seed tables at a console</a:t>
            </a:r>
            <a:br>
              <a:rPr lang="en-US" altLang="ko-KR" sz="1600" dirty="0" smtClean="0">
                <a:solidFill>
                  <a:srgbClr val="A7A7A7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altLang="ko-KR" sz="1600" dirty="0" err="1" smtClean="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php</a:t>
            </a:r>
            <a:r>
              <a:rPr lang="en-US" altLang="ko-KR" sz="1600" dirty="0" smtClean="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 artisan migrate --path="vendor/</a:t>
            </a:r>
            <a:r>
              <a:rPr lang="en-US" altLang="ko-KR" sz="1600" dirty="0" err="1" smtClean="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appkr</a:t>
            </a:r>
            <a:r>
              <a:rPr lang="en-US" altLang="ko-KR" sz="1600" dirty="0" smtClean="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/fractal/database/migrations"</a:t>
            </a:r>
            <a:br>
              <a:rPr lang="en-US" altLang="ko-KR" sz="1600" dirty="0" smtClean="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altLang="ko-KR" sz="1600" dirty="0" err="1" smtClean="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php</a:t>
            </a:r>
            <a:r>
              <a:rPr lang="en-US" altLang="ko-KR" sz="1600" dirty="0" smtClean="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 artisan </a:t>
            </a:r>
            <a:r>
              <a:rPr lang="en-US" altLang="ko-KR" sz="1600" dirty="0" err="1" smtClean="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db:seed</a:t>
            </a:r>
            <a:r>
              <a:rPr lang="en-US" altLang="ko-KR" sz="1600" dirty="0" smtClean="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 —class="</a:t>
            </a:r>
            <a:r>
              <a:rPr lang="en-US" altLang="ko-KR" sz="1600" dirty="0" err="1" smtClean="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Appkr</a:t>
            </a:r>
            <a:r>
              <a:rPr lang="en-US" altLang="ko-KR" sz="1600" dirty="0" smtClean="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\Fractal\Example\</a:t>
            </a:r>
            <a:r>
              <a:rPr lang="en-US" altLang="ko-KR" sz="1600" dirty="0" err="1" smtClean="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DatabaseSeeder</a:t>
            </a:r>
            <a:r>
              <a:rPr lang="en-US" altLang="ko-KR" sz="1600" dirty="0" smtClean="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lvl="0" defTabSz="457200"/>
            <a:endParaRPr lang="en-US" altLang="ko-KR" sz="1600" dirty="0" smtClean="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57200"/>
            <a:r>
              <a:rPr lang="en-US" altLang="ko-KR" sz="1600" dirty="0" smtClean="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// Boot up a local server</a:t>
            </a:r>
            <a:br>
              <a:rPr lang="en-US" altLang="ko-KR" sz="1600" dirty="0" smtClean="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altLang="ko-KR" sz="1600" dirty="0" err="1" smtClean="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php</a:t>
            </a:r>
            <a:r>
              <a:rPr lang="en-US" altLang="ko-KR" sz="1600" dirty="0" smtClean="0">
                <a:solidFill>
                  <a:srgbClr val="EBEBEB"/>
                </a:solidFill>
                <a:latin typeface="Consolas"/>
                <a:ea typeface="Consolas"/>
                <a:cs typeface="Consolas"/>
                <a:sym typeface="Consolas"/>
              </a:rPr>
              <a:t> artisan serve</a:t>
            </a:r>
          </a:p>
          <a:p>
            <a:pPr lvl="0" defTabSz="457200"/>
            <a:endParaRPr lang="en-US" altLang="ko-KR" sz="1600" dirty="0" smtClean="0">
              <a:solidFill>
                <a:srgbClr val="EBEB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defTabSz="457200"/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// Request to the endpoint using CURL or POSTMAN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GET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http://localhost:8000/v1/things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GET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http://localhost:8000/v1/things/{id}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POST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http://localhost:8000/v1/things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PUT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http://localhost:8000/v1/things/{id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altLang="ko-KR" sz="1600" dirty="0" smtClean="0">
                <a:solidFill>
                  <a:srgbClr val="A7A7A7"/>
                </a:solidFill>
                <a:latin typeface="Consolas"/>
                <a:ea typeface="Consolas"/>
                <a:cs typeface="Consolas"/>
                <a:sym typeface="Consolas"/>
              </a:rPr>
              <a:t>// Method overriding required 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DELETE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http://localhost:8000/v1/things/{id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altLang="ko-KR" sz="1600" dirty="0" smtClean="0">
                <a:solidFill>
                  <a:srgbClr val="A7A7A7"/>
                </a:solidFill>
                <a:latin typeface="Consolas"/>
                <a:ea typeface="Consolas"/>
                <a:cs typeface="Consolas"/>
                <a:sym typeface="Consolas"/>
              </a:rPr>
              <a:t>// Method overriding required</a:t>
            </a:r>
            <a:endParaRPr lang="en-US" altLang="ko-KR" sz="1600" dirty="0">
              <a:solidFill>
                <a:srgbClr val="A7A7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/>
          </p:cNvSpPr>
          <p:nvPr>
            <p:ph type="title"/>
          </p:nvPr>
        </p:nvSpPr>
        <p:spPr>
          <a:xfrm>
            <a:off x="685800" y="2564903"/>
            <a:ext cx="7772400" cy="1470026"/>
          </a:xfrm>
          <a:prstGeom prst="rect">
            <a:avLst/>
          </a:prstGeom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4F81BD"/>
                </a:solidFill>
              </a:rPr>
              <a:t>떡밥!!!</a:t>
            </a:r>
            <a:br>
              <a:rPr sz="4000">
                <a:solidFill>
                  <a:srgbClr val="4F81BD"/>
                </a:solidFill>
              </a:rPr>
            </a:br>
            <a:r>
              <a:rPr sz="4000">
                <a:solidFill>
                  <a:srgbClr val="4F81BD"/>
                </a:solidFill>
              </a:rPr>
              <a:t>스스로 찾아 더 공부해 보세요</a:t>
            </a:r>
          </a:p>
        </p:txBody>
      </p:sp>
      <p:sp>
        <p:nvSpPr>
          <p:cNvPr id="358" name="Shape 3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44</a:t>
            </a:fld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BACC6"/>
                </a:solidFill>
              </a:rPr>
              <a:t>AUTO-INCREMENT ID</a:t>
            </a:r>
            <a:r>
              <a:rPr sz="3200">
                <a:solidFill>
                  <a:srgbClr val="C00000"/>
                </a:solidFill>
              </a:rPr>
              <a:t> (BAD DESIGN)</a:t>
            </a:r>
          </a:p>
        </p:txBody>
      </p:sp>
      <p:sp>
        <p:nvSpPr>
          <p:cNvPr id="361" name="Shape 361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  <a:solidFill>
            <a:srgbClr val="000000">
              <a:alpha val="54000"/>
            </a:srgbClr>
          </a:solidFill>
        </p:spPr>
        <p:txBody>
          <a:bodyPr lIns="0" tIns="0" rIns="0" bIns="0"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808080"/>
                </a:solidFill>
              </a:rPr>
              <a:t>zackkitzmiller/timy, jenssengers/optimus</a:t>
            </a:r>
          </a:p>
        </p:txBody>
      </p:sp>
      <p:sp>
        <p:nvSpPr>
          <p:cNvPr id="362" name="Shape 362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45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685800" y="1772816"/>
            <a:ext cx="7772400" cy="3312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ctr"/>
            <a:r>
              <a:rPr sz="2400">
                <a:solidFill>
                  <a:srgbClr val="FFFFFF"/>
                </a:solidFill>
              </a:rPr>
              <a:t>인증과 권한부여가 없는 식당예약 API를 호출했더니, </a:t>
            </a:r>
            <a:br>
              <a:rPr sz="2400">
                <a:solidFill>
                  <a:srgbClr val="FFFFFF"/>
                </a:solidFill>
              </a:rPr>
            </a:br>
            <a:r>
              <a:rPr sz="2400">
                <a:solidFill>
                  <a:srgbClr val="FFFFFF"/>
                </a:solidFill>
              </a:rPr>
              <a:t>내 식당 예약이  </a:t>
            </a:r>
            <a:r>
              <a: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/reservations/15</a:t>
            </a:r>
            <a:r>
              <a:rPr sz="2400">
                <a:solidFill>
                  <a:srgbClr val="FFFFFF"/>
                </a:solidFill>
              </a:rPr>
              <a:t>로 리턴됨</a:t>
            </a:r>
            <a:r>
              <a: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lvl="0" algn="ctr"/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ctr"/>
            <a:r>
              <a: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sz="2400">
                <a:solidFill>
                  <a:srgbClr val="FFFFFF"/>
                </a:solidFill>
              </a:rPr>
              <a:t>덕질</a:t>
            </a:r>
            <a:r>
              <a: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</a:p>
          <a:p>
            <a:pPr lvl="0" algn="ctr"/>
            <a:r>
              <a: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/reservations/14 </a:t>
            </a:r>
            <a:r>
              <a:rPr sz="2400">
                <a:solidFill>
                  <a:srgbClr val="FFFFFF"/>
                </a:solidFill>
              </a:rPr>
              <a:t>요청해 보실거죠</a:t>
            </a:r>
            <a:r>
              <a: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</a:p>
          <a:p>
            <a:pPr lvl="0" algn="ctr"/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ctr"/>
            <a:r>
              <a:rPr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여기까지.. 더하면 잡혀 가요.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  <a:solidFill>
            <a:srgbClr val="000000">
              <a:alpha val="54000"/>
            </a:srgbClr>
          </a:solidFill>
        </p:spPr>
        <p:txBody>
          <a:bodyPr lIns="0" tIns="0" rIns="0" bIns="0"/>
          <a:lstStyle/>
          <a:p>
            <a:pPr marL="0" lv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구현 참고 http://laravel.io/bin/JxXyW</a:t>
            </a:r>
          </a:p>
        </p:txBody>
      </p:sp>
      <p:sp>
        <p:nvSpPr>
          <p:cNvPr id="366" name="Shape 36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BACC6"/>
                </a:solidFill>
              </a:rPr>
              <a:t>AUTO-INCREMENT ID</a:t>
            </a:r>
            <a:r>
              <a:rPr sz="3200">
                <a:solidFill>
                  <a:srgbClr val="C00000"/>
                </a:solidFill>
              </a:rPr>
              <a:t> (BAD DESIGN)</a:t>
            </a:r>
          </a:p>
        </p:txBody>
      </p:sp>
      <p:sp>
        <p:nvSpPr>
          <p:cNvPr id="367" name="Shape 367"/>
          <p:cNvSpPr/>
          <p:nvPr/>
        </p:nvSpPr>
        <p:spPr>
          <a:xfrm>
            <a:off x="611560" y="1484783"/>
            <a:ext cx="8064897" cy="4968554"/>
          </a:xfrm>
          <a:prstGeom prst="roundRect">
            <a:avLst>
              <a:gd name="adj" fmla="val 1297"/>
            </a:avLst>
          </a:prstGeom>
          <a:solidFill>
            <a:srgbClr val="46403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/>
            <a:r>
              <a:rPr lang="en-US" altLang="ko-KR" sz="12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// app/Providers/AppServiceProviders.php</a:t>
            </a:r>
            <a:br>
              <a:rPr lang="en-US" altLang="ko-KR" sz="12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public function 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register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-&gt;singleton(</a:t>
            </a:r>
            <a:r>
              <a:rPr lang="en-US" altLang="ko-KR" sz="1200" dirty="0" err="1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Optimus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altLang="ko-KR" sz="1200" i="1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-KR" sz="12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altLang="ko-KR" sz="12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return new 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-US" altLang="ko-KR" sz="12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Jenssegers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-US" altLang="ko-KR" sz="12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Optimus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1118129599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664904255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1002004882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// app/BaseModel.php</a:t>
            </a:r>
            <a:br>
              <a:rPr lang="en-US" altLang="ko-KR" sz="12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abstract class </a:t>
            </a:r>
            <a:r>
              <a:rPr lang="en-US" altLang="ko-KR" sz="1200" dirty="0" err="1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BaseModel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ko-KR" sz="12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ko-KR" sz="12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public function </a:t>
            </a:r>
            <a:r>
              <a:rPr lang="en-US" altLang="ko-KR" sz="1200" dirty="0" err="1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getIdAttribute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$value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altLang="ko-KR" sz="12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app(</a:t>
            </a:r>
            <a:r>
              <a:rPr lang="en-US" altLang="ko-KR" sz="1200" dirty="0" err="1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Optimus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altLang="ko-KR" sz="1200" i="1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)-&gt;encode(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$value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b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ko-KR" sz="12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public static function 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$id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$columns 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'*'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altLang="ko-KR" sz="12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transformedId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= app(\</a:t>
            </a:r>
            <a:r>
              <a:rPr lang="en-US" altLang="ko-KR" sz="12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Jenssegers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-US" altLang="ko-KR" sz="12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Optimus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-US" altLang="ko-KR" sz="1200" dirty="0" err="1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Optimus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altLang="ko-KR" sz="1200" i="1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)-&gt;decode(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$id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altLang="ko-KR" sz="12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return static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::query()-&gt;find(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altLang="ko-KR" sz="12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transformedId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$columns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// app/SomeModel.php</a:t>
            </a:r>
            <a:br>
              <a:rPr lang="en-US" altLang="ko-KR" sz="12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altLang="ko-KR" sz="1200" dirty="0" err="1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SomeModel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ko-KR" sz="12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-US" altLang="ko-KR" sz="12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BaseModel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{ }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// app/Http/Controllers/SomeController.php</a:t>
            </a:r>
            <a:br>
              <a:rPr lang="en-US" altLang="ko-KR" sz="12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public function 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$id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ko-KR" sz="12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altLang="ko-KR" sz="1200" dirty="0" err="1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SomeModel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::find(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$id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altLang="ko-KR" sz="1200" dirty="0">
              <a:solidFill>
                <a:srgbClr val="E48C5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Shape 369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457200"/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46</a:t>
            </a:fld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BACC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BACC6"/>
                </a:solidFill>
              </a:rPr>
              <a:t>AUTHENTICATION</a:t>
            </a:r>
          </a:p>
        </p:txBody>
      </p:sp>
      <p:sp>
        <p:nvSpPr>
          <p:cNvPr id="372" name="Shape 37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  <a:solidFill>
            <a:srgbClr val="000000">
              <a:alpha val="54000"/>
            </a:srgbClr>
          </a:solidFill>
        </p:spPr>
        <p:txBody>
          <a:bodyPr lIns="0" tIns="0" rIns="0" bIns="0"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laravel/socialite, league/oauth2-server, tymon/jwt-auth</a:t>
            </a:r>
          </a:p>
        </p:txBody>
      </p:sp>
      <p:sp>
        <p:nvSpPr>
          <p:cNvPr id="373" name="Shape 373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47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85800" y="1772816"/>
            <a:ext cx="7772400" cy="3312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ctr"/>
            <a:r>
              <a:rPr sz="2400">
                <a:solidFill>
                  <a:srgbClr val="FFFFFF"/>
                </a:solidFill>
              </a:rPr>
              <a:t>Access Control, Throttling, … </a:t>
            </a:r>
          </a:p>
          <a:p>
            <a:pPr lvl="0" algn="ctr"/>
            <a:r>
              <a:rPr sz="2400">
                <a:solidFill>
                  <a:srgbClr val="FFFFFF"/>
                </a:solidFill>
              </a:rPr>
              <a:t>등을 위해 필요합니다.</a:t>
            </a:r>
          </a:p>
          <a:p>
            <a:pPr lvl="0" algn="ctr"/>
            <a:endParaRPr sz="2400">
              <a:solidFill>
                <a:srgbClr val="FFFFFF"/>
              </a:solidFill>
            </a:endParaRPr>
          </a:p>
          <a:p>
            <a:pPr lvl="0" algn="ctr"/>
            <a:r>
              <a:rPr sz="2400">
                <a:solidFill>
                  <a:srgbClr val="FFFFFF"/>
                </a:solidFill>
              </a:rPr>
              <a:t>1</a:t>
            </a:r>
            <a:r>
              <a:rPr sz="2400" baseline="30000">
                <a:solidFill>
                  <a:srgbClr val="FFFFFF"/>
                </a:solidFill>
              </a:rPr>
              <a:t>st</a:t>
            </a:r>
            <a:r>
              <a:rPr sz="2400">
                <a:solidFill>
                  <a:srgbClr val="FFFFFF"/>
                </a:solidFill>
              </a:rPr>
              <a:t>/3</a:t>
            </a:r>
            <a:r>
              <a:rPr sz="2400" baseline="30000">
                <a:solidFill>
                  <a:srgbClr val="FFFFFF"/>
                </a:solidFill>
              </a:rPr>
              <a:t>rd</a:t>
            </a:r>
            <a:r>
              <a:rPr sz="2400">
                <a:solidFill>
                  <a:srgbClr val="FFFFFF"/>
                </a:solidFill>
              </a:rPr>
              <a:t> Party Oauth2, JWT 이용</a:t>
            </a:r>
          </a:p>
          <a:p>
            <a:pPr lvl="0" algn="ctr"/>
            <a:endParaRPr sz="2400">
              <a:solidFill>
                <a:srgbClr val="FFFFFF"/>
              </a:solidFill>
            </a:endParaRPr>
          </a:p>
          <a:p>
            <a:pPr lvl="0" algn="ctr"/>
            <a:r>
              <a:rPr sz="2400">
                <a:solidFill>
                  <a:srgbClr val="FFFFFF"/>
                </a:solidFill>
              </a:rPr>
              <a:t>SSL 권장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BACC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BACC6"/>
                </a:solidFill>
              </a:rPr>
              <a:t>AUTHENTICATION</a:t>
            </a:r>
          </a:p>
        </p:txBody>
      </p:sp>
      <p:sp>
        <p:nvSpPr>
          <p:cNvPr id="377" name="Shape 377"/>
          <p:cNvSpPr>
            <a:spLocks noGrp="1"/>
          </p:cNvSpPr>
          <p:nvPr>
            <p:ph type="body" idx="1"/>
          </p:nvPr>
        </p:nvSpPr>
        <p:spPr>
          <a:xfrm>
            <a:off x="457200" y="1036301"/>
            <a:ext cx="8229600" cy="592499"/>
          </a:xfrm>
          <a:prstGeom prst="rect">
            <a:avLst/>
          </a:prstGeom>
          <a:solidFill>
            <a:srgbClr val="000000">
              <a:alpha val="54000"/>
            </a:srgbClr>
          </a:solidFill>
        </p:spPr>
        <p:txBody>
          <a:bodyPr lIns="0" tIns="0" rIns="0" bIns="0"/>
          <a:lstStyle/>
          <a:p>
            <a:pPr marL="0" lv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3</a:t>
            </a:r>
            <a:r>
              <a:rPr baseline="30000">
                <a:solidFill>
                  <a:srgbClr val="808080"/>
                </a:solidFill>
              </a:rPr>
              <a:t>rd</a:t>
            </a:r>
            <a:r>
              <a:rPr>
                <a:solidFill>
                  <a:srgbClr val="808080"/>
                </a:solidFill>
              </a:rPr>
              <a:t> Party Auth/JWT 구현 참고 appkr/rest</a:t>
            </a:r>
          </a:p>
        </p:txBody>
      </p:sp>
      <p:sp>
        <p:nvSpPr>
          <p:cNvPr id="378" name="Shape 378"/>
          <p:cNvSpPr/>
          <p:nvPr/>
        </p:nvSpPr>
        <p:spPr>
          <a:xfrm>
            <a:off x="611560" y="1484783"/>
            <a:ext cx="8064897" cy="4968554"/>
          </a:xfrm>
          <a:prstGeom prst="roundRect">
            <a:avLst>
              <a:gd name="adj" fmla="val 1297"/>
            </a:avLst>
          </a:prstGeom>
          <a:solidFill>
            <a:srgbClr val="46403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/>
            <a:r>
              <a:rPr lang="en-US" altLang="ko-KR" sz="12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// app/Http/Controllers/</a:t>
            </a:r>
            <a:r>
              <a:rPr lang="en-US" altLang="ko-KR" sz="1200" dirty="0" err="1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Api</a:t>
            </a:r>
            <a:r>
              <a:rPr lang="en-US" altLang="ko-KR" sz="12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/Auth/SocialController.php</a:t>
            </a:r>
            <a:br>
              <a:rPr lang="en-US" altLang="ko-KR" sz="12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protected function </a:t>
            </a:r>
            <a:r>
              <a:rPr lang="en-US" altLang="ko-KR" sz="1200" dirty="0" err="1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handleProviderCallback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$provider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$user 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= Socialite::with(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$provider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)-&gt;user();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ko-KR" sz="12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$user 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altLang="ko-KR" sz="1200" dirty="0" err="1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firstOrCreate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b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'...'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'email' 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$user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altLang="ko-KR" sz="1200" dirty="0" err="1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getEmail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'avatar' 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$user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altLang="ko-KR" sz="1200" dirty="0" err="1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getAvatar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// app/Http/Controllers/</a:t>
            </a:r>
            <a:r>
              <a:rPr lang="en-US" altLang="ko-KR" sz="1200" dirty="0" err="1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Api</a:t>
            </a:r>
            <a:r>
              <a:rPr lang="en-US" altLang="ko-KR" sz="12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/Auth/SessionController.php</a:t>
            </a:r>
            <a:br>
              <a:rPr lang="en-US" altLang="ko-KR" sz="12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protected function </a:t>
            </a:r>
            <a:r>
              <a:rPr lang="en-US" altLang="ko-KR" sz="1200" dirty="0" err="1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respondLoginSuccess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-KR" sz="12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AuthRequest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 $request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User $user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$meta 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altLang="ko-KR" sz="1200" dirty="0" err="1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buildUserMeta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$user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ko-KR" sz="12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altLang="ko-KR" sz="1200" dirty="0" err="1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setMeta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'token' 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=&gt; \</a:t>
            </a:r>
            <a:r>
              <a:rPr lang="en-US" altLang="ko-KR" sz="1200" dirty="0" err="1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JWTAuth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altLang="ko-KR" sz="1200" dirty="0" err="1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fromUser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$user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)-&gt;success();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// app/Http/Controllers/</a:t>
            </a:r>
            <a:r>
              <a:rPr lang="en-US" altLang="ko-KR" sz="1200" dirty="0" err="1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Api</a:t>
            </a:r>
            <a:r>
              <a:rPr lang="en-US" altLang="ko-KR" sz="12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/ThingsController.php</a:t>
            </a:r>
            <a:br>
              <a:rPr lang="en-US" altLang="ko-KR" sz="12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public function 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__construct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-&gt;middleware(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altLang="ko-KR" sz="1200" dirty="0" err="1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jwt.auth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'except' 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'index'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'show'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// Request</a:t>
            </a:r>
            <a:br>
              <a:rPr lang="en-US" altLang="ko-KR" sz="12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i="1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POST 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altLang="ko-KR" sz="1200" i="1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v1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altLang="ko-KR" sz="1200" i="1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things</a:t>
            </a:r>
            <a:br>
              <a:rPr lang="en-US" altLang="ko-KR" sz="1200" i="1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Authorization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altLang="ko-KR" sz="1200" i="1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Bearer </a:t>
            </a:r>
            <a:r>
              <a:rPr lang="en-US" altLang="ko-KR" sz="1200" i="1" dirty="0" err="1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en-US" altLang="ko-KR" sz="1200" dirty="0" err="1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altLang="ko-KR" sz="1200" i="1" dirty="0" err="1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payload</a:t>
            </a:r>
            <a:r>
              <a:rPr lang="en-US" altLang="ko-KR" sz="1200" dirty="0" err="1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altLang="ko-KR" sz="1200" i="1" dirty="0" err="1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signature</a:t>
            </a:r>
            <a:endParaRPr lang="en-US" altLang="ko-KR" sz="1200" i="1" dirty="0">
              <a:solidFill>
                <a:srgbClr val="E48C5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0" name="Shape 380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457200"/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48</a:t>
            </a:fld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BACC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BACC6"/>
                </a:solidFill>
              </a:rPr>
              <a:t>AUTHORIZATION</a:t>
            </a:r>
          </a:p>
        </p:txBody>
      </p:sp>
      <p:sp>
        <p:nvSpPr>
          <p:cNvPr id="383" name="Shape 383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  <a:solidFill>
            <a:srgbClr val="000000">
              <a:alpha val="54000"/>
            </a:srgbClr>
          </a:solidFill>
        </p:spPr>
        <p:txBody>
          <a:bodyPr lIns="0" tIns="0" rIns="0" bIns="0"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bican/roles, cartalyst/sentinel, graham-campbell/throttle</a:t>
            </a:r>
          </a:p>
        </p:txBody>
      </p:sp>
      <p:sp>
        <p:nvSpPr>
          <p:cNvPr id="384" name="Shape 384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49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685800" y="1772816"/>
            <a:ext cx="7772400" cy="18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ctr"/>
            <a:r>
              <a:rPr sz="2400">
                <a:solidFill>
                  <a:srgbClr val="FFFFFF"/>
                </a:solidFill>
              </a:rPr>
              <a:t>RBAC + Laravel Native</a:t>
            </a:r>
          </a:p>
          <a:p>
            <a:pPr lvl="0" algn="ctr"/>
            <a:endParaRPr sz="2400">
              <a:solidFill>
                <a:srgbClr val="FFFFFF"/>
              </a:solidFill>
            </a:endParaRPr>
          </a:p>
          <a:p>
            <a:pPr lvl="0" algn="ctr"/>
            <a:r>
              <a:rPr sz="2400">
                <a:solidFill>
                  <a:srgbClr val="FFFFFF"/>
                </a:solidFill>
              </a:rPr>
              <a:t>API의 공평한 분배를 통한 정의사회 구현</a:t>
            </a:r>
          </a:p>
          <a:p>
            <a:pPr lvl="0" algn="ctr"/>
            <a:r>
              <a:rPr>
                <a:solidFill>
                  <a:srgbClr val="808080"/>
                </a:solidFill>
              </a:rPr>
              <a:t>Data가 재산인 시대에 Data API로 돈 벌려면 Throttle은 필수</a:t>
            </a:r>
            <a:r>
              <a:rPr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86" name="Shape 386"/>
          <p:cNvSpPr/>
          <p:nvPr/>
        </p:nvSpPr>
        <p:spPr>
          <a:xfrm flipH="1">
            <a:off x="1691680" y="4365104"/>
            <a:ext cx="1" cy="1080121"/>
          </a:xfrm>
          <a:prstGeom prst="line">
            <a:avLst/>
          </a:prstGeom>
          <a:ln w="3175">
            <a:solidFill>
              <a:srgbClr val="FFFFFF"/>
            </a:solidFill>
            <a:prstDash val="dash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669886" y="5661247"/>
            <a:ext cx="76482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Object</a:t>
            </a:r>
          </a:p>
        </p:txBody>
      </p:sp>
      <p:sp>
        <p:nvSpPr>
          <p:cNvPr id="388" name="Shape 388"/>
          <p:cNvSpPr/>
          <p:nvPr/>
        </p:nvSpPr>
        <p:spPr>
          <a:xfrm flipH="1">
            <a:off x="2915815" y="4365104"/>
            <a:ext cx="1" cy="1080121"/>
          </a:xfrm>
          <a:prstGeom prst="line">
            <a:avLst/>
          </a:prstGeom>
          <a:ln w="3175">
            <a:solidFill>
              <a:srgbClr val="FFFFFF"/>
            </a:solidFill>
            <a:prstDash val="dash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391" name="Group 391"/>
          <p:cNvGrpSpPr/>
          <p:nvPr/>
        </p:nvGrpSpPr>
        <p:grpSpPr>
          <a:xfrm>
            <a:off x="594698" y="4636068"/>
            <a:ext cx="869149" cy="523241"/>
            <a:chOff x="0" y="0"/>
            <a:chExt cx="869148" cy="523240"/>
          </a:xfrm>
        </p:grpSpPr>
        <p:sp>
          <p:nvSpPr>
            <p:cNvPr id="389" name="Shape 389"/>
            <p:cNvSpPr/>
            <p:nvPr/>
          </p:nvSpPr>
          <p:spPr>
            <a:xfrm>
              <a:off x="0" y="81599"/>
              <a:ext cx="869149" cy="360042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0" y="-1"/>
              <a:ext cx="86914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User: teapot</a:t>
              </a:r>
            </a:p>
          </p:txBody>
        </p:sp>
      </p:grpSp>
      <p:grpSp>
        <p:nvGrpSpPr>
          <p:cNvPr id="394" name="Group 394"/>
          <p:cNvGrpSpPr/>
          <p:nvPr/>
        </p:nvGrpSpPr>
        <p:grpSpPr>
          <a:xfrm>
            <a:off x="1835696" y="4717669"/>
            <a:ext cx="869150" cy="360041"/>
            <a:chOff x="0" y="0"/>
            <a:chExt cx="869148" cy="360040"/>
          </a:xfrm>
        </p:grpSpPr>
        <p:sp>
          <p:nvSpPr>
            <p:cNvPr id="392" name="Shape 392"/>
            <p:cNvSpPr/>
            <p:nvPr/>
          </p:nvSpPr>
          <p:spPr>
            <a:xfrm>
              <a:off x="0" y="-1"/>
              <a:ext cx="869149" cy="360042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0" y="26349"/>
              <a:ext cx="869149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Member</a:t>
              </a:r>
            </a:p>
          </p:txBody>
        </p:sp>
      </p:grpSp>
      <p:grpSp>
        <p:nvGrpSpPr>
          <p:cNvPr id="397" name="Group 397"/>
          <p:cNvGrpSpPr/>
          <p:nvPr/>
        </p:nvGrpSpPr>
        <p:grpSpPr>
          <a:xfrm>
            <a:off x="1835696" y="4293096"/>
            <a:ext cx="869150" cy="360041"/>
            <a:chOff x="0" y="0"/>
            <a:chExt cx="869148" cy="360040"/>
          </a:xfrm>
        </p:grpSpPr>
        <p:sp>
          <p:nvSpPr>
            <p:cNvPr id="395" name="Shape 395"/>
            <p:cNvSpPr/>
            <p:nvPr/>
          </p:nvSpPr>
          <p:spPr>
            <a:xfrm>
              <a:off x="0" y="-1"/>
              <a:ext cx="869149" cy="360042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0" y="26349"/>
              <a:ext cx="869149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Admin</a:t>
              </a:r>
            </a:p>
          </p:txBody>
        </p:sp>
      </p:grpSp>
      <p:grpSp>
        <p:nvGrpSpPr>
          <p:cNvPr id="400" name="Group 400"/>
          <p:cNvGrpSpPr/>
          <p:nvPr/>
        </p:nvGrpSpPr>
        <p:grpSpPr>
          <a:xfrm>
            <a:off x="1835696" y="5157192"/>
            <a:ext cx="869150" cy="360041"/>
            <a:chOff x="0" y="0"/>
            <a:chExt cx="869148" cy="360040"/>
          </a:xfrm>
        </p:grpSpPr>
        <p:sp>
          <p:nvSpPr>
            <p:cNvPr id="398" name="Shape 398"/>
            <p:cNvSpPr/>
            <p:nvPr/>
          </p:nvSpPr>
          <p:spPr>
            <a:xfrm>
              <a:off x="0" y="-1"/>
              <a:ext cx="869149" cy="360042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0" y="26349"/>
              <a:ext cx="869149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Guest</a:t>
              </a:r>
            </a:p>
          </p:txBody>
        </p:sp>
      </p:grpSp>
      <p:sp>
        <p:nvSpPr>
          <p:cNvPr id="401" name="Shape 401"/>
          <p:cNvSpPr/>
          <p:nvPr/>
        </p:nvSpPr>
        <p:spPr>
          <a:xfrm>
            <a:off x="1925975" y="5661247"/>
            <a:ext cx="68858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Roles</a:t>
            </a:r>
          </a:p>
        </p:txBody>
      </p:sp>
      <p:grpSp>
        <p:nvGrpSpPr>
          <p:cNvPr id="404" name="Group 404"/>
          <p:cNvGrpSpPr/>
          <p:nvPr/>
        </p:nvGrpSpPr>
        <p:grpSpPr>
          <a:xfrm>
            <a:off x="3059831" y="4941168"/>
            <a:ext cx="1512170" cy="360041"/>
            <a:chOff x="0" y="0"/>
            <a:chExt cx="1512168" cy="360040"/>
          </a:xfrm>
        </p:grpSpPr>
        <p:sp>
          <p:nvSpPr>
            <p:cNvPr id="402" name="Shape 402"/>
            <p:cNvSpPr/>
            <p:nvPr/>
          </p:nvSpPr>
          <p:spPr>
            <a:xfrm>
              <a:off x="-1" y="-1"/>
              <a:ext cx="1512170" cy="360042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-1" y="26349"/>
              <a:ext cx="151217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Read all resource</a:t>
              </a:r>
            </a:p>
          </p:txBody>
        </p:sp>
      </p:grpSp>
      <p:grpSp>
        <p:nvGrpSpPr>
          <p:cNvPr id="407" name="Group 407"/>
          <p:cNvGrpSpPr/>
          <p:nvPr/>
        </p:nvGrpSpPr>
        <p:grpSpPr>
          <a:xfrm>
            <a:off x="3059832" y="4427520"/>
            <a:ext cx="1512169" cy="523241"/>
            <a:chOff x="0" y="0"/>
            <a:chExt cx="1512168" cy="523240"/>
          </a:xfrm>
        </p:grpSpPr>
        <p:sp>
          <p:nvSpPr>
            <p:cNvPr id="405" name="Shape 405"/>
            <p:cNvSpPr/>
            <p:nvPr/>
          </p:nvSpPr>
          <p:spPr>
            <a:xfrm>
              <a:off x="0" y="81599"/>
              <a:ext cx="1512169" cy="360042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0" y="-1"/>
              <a:ext cx="151216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CRUD against my resource</a:t>
              </a:r>
            </a:p>
          </p:txBody>
        </p:sp>
      </p:grpSp>
      <p:sp>
        <p:nvSpPr>
          <p:cNvPr id="414" name="Shape 414"/>
          <p:cNvSpPr/>
          <p:nvPr/>
        </p:nvSpPr>
        <p:spPr>
          <a:xfrm>
            <a:off x="1463854" y="4897688"/>
            <a:ext cx="37184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>
              <a:srgbClr val="FFFFFF"/>
            </a:solidFill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2704852" y="4791156"/>
            <a:ext cx="354981" cy="4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>
            <a:solidFill>
              <a:srgbClr val="FFFFFF"/>
            </a:solidFill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2704852" y="4960529"/>
            <a:ext cx="354981" cy="51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>
              <a:srgbClr val="FFFFFF"/>
            </a:solidFill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3207305" y="5661247"/>
            <a:ext cx="13490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Permissions</a:t>
            </a:r>
          </a:p>
        </p:txBody>
      </p:sp>
      <p:pic>
        <p:nvPicPr>
          <p:cNvPr id="412" name="image15.png"/>
          <p:cNvPicPr/>
          <p:nvPr/>
        </p:nvPicPr>
        <p:blipFill>
          <a:blip r:embed="rId2" cstate="print">
            <a:extLst/>
          </a:blip>
          <a:srcRect l="27232" t="29532" r="20267" b="18713"/>
          <a:stretch>
            <a:fillRect/>
          </a:stretch>
        </p:blipFill>
        <p:spPr>
          <a:xfrm>
            <a:off x="5004048" y="3695947"/>
            <a:ext cx="3600401" cy="2506326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Shape 413"/>
          <p:cNvSpPr/>
          <p:nvPr/>
        </p:nvSpPr>
        <p:spPr>
          <a:xfrm>
            <a:off x="1770379" y="6239510"/>
            <a:ext cx="1818641" cy="233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D2Coding"/>
                <a:ea typeface="D2Coding"/>
                <a:cs typeface="D2Coding"/>
                <a:sym typeface="D2Coding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FFFFFF"/>
                </a:solidFill>
              </a:rPr>
              <a:t>http://bcho.tistory.com/955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57200" y="274638"/>
            <a:ext cx="8229600" cy="778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/>
            <a:r>
              <a:rPr lang="ko-KR" altLang="en-US" sz="3600" dirty="0" smtClean="0">
                <a:solidFill>
                  <a:srgbClr val="4BACC6"/>
                </a:solidFill>
              </a:rPr>
              <a:t>그런데</a:t>
            </a:r>
            <a:r>
              <a:rPr lang="en-US" altLang="ko-KR" sz="3600" dirty="0" smtClean="0">
                <a:solidFill>
                  <a:srgbClr val="4BACC6"/>
                </a:solidFill>
              </a:rPr>
              <a:t>, </a:t>
            </a:r>
            <a:r>
              <a:rPr sz="3600" dirty="0" err="1" smtClean="0">
                <a:solidFill>
                  <a:srgbClr val="4BACC6"/>
                </a:solidFill>
              </a:rPr>
              <a:t>API</a:t>
            </a:r>
            <a:r>
              <a:rPr sz="3600" dirty="0" err="1">
                <a:solidFill>
                  <a:srgbClr val="4BACC6"/>
                </a:solidFill>
              </a:rPr>
              <a:t>의</a:t>
            </a:r>
            <a:r>
              <a:rPr sz="3600" dirty="0">
                <a:solidFill>
                  <a:srgbClr val="4BACC6"/>
                </a:solidFill>
              </a:rPr>
              <a:t> </a:t>
            </a:r>
            <a:r>
              <a:rPr sz="3600" dirty="0" err="1">
                <a:solidFill>
                  <a:srgbClr val="4BACC6"/>
                </a:solidFill>
              </a:rPr>
              <a:t>본질은</a:t>
            </a:r>
            <a:r>
              <a:rPr sz="3600" dirty="0">
                <a:solidFill>
                  <a:srgbClr val="4BACC6"/>
                </a:solidFill>
              </a:rPr>
              <a:t> </a:t>
            </a:r>
            <a:r>
              <a:rPr sz="3600" dirty="0" err="1">
                <a:solidFill>
                  <a:srgbClr val="4BACC6"/>
                </a:solidFill>
              </a:rPr>
              <a:t>무엇일까요</a:t>
            </a:r>
            <a:r>
              <a:rPr sz="3600" dirty="0">
                <a:solidFill>
                  <a:srgbClr val="4BACC6"/>
                </a:solidFill>
              </a:rPr>
              <a:t>?</a:t>
            </a:r>
          </a:p>
        </p:txBody>
      </p:sp>
      <p:sp>
        <p:nvSpPr>
          <p:cNvPr id="65" name="Shape 65"/>
          <p:cNvSpPr/>
          <p:nvPr/>
        </p:nvSpPr>
        <p:spPr>
          <a:xfrm>
            <a:off x="457200" y="1124744"/>
            <a:ext cx="822960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>
                <a:solidFill>
                  <a:srgbClr val="8080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808080"/>
                </a:solidFill>
              </a:rPr>
              <a:t>Separate of Concern</a:t>
            </a:r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685800" y="2408237"/>
            <a:ext cx="7772400" cy="2041526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Decoupling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457200"/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5</a:t>
            </a:fld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BACC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BACC6"/>
                </a:solidFill>
              </a:rPr>
              <a:t>AUTHORIZATION</a:t>
            </a:r>
          </a:p>
        </p:txBody>
      </p:sp>
      <p:sp>
        <p:nvSpPr>
          <p:cNvPr id="419" name="Shape 419"/>
          <p:cNvSpPr>
            <a:spLocks noGrp="1"/>
          </p:cNvSpPr>
          <p:nvPr>
            <p:ph type="body" idx="1"/>
          </p:nvPr>
        </p:nvSpPr>
        <p:spPr>
          <a:xfrm>
            <a:off x="457200" y="1036301"/>
            <a:ext cx="8229600" cy="592499"/>
          </a:xfrm>
          <a:prstGeom prst="rect">
            <a:avLst/>
          </a:prstGeom>
          <a:solidFill>
            <a:srgbClr val="000000">
              <a:alpha val="54000"/>
            </a:srgbClr>
          </a:solidFill>
        </p:spPr>
        <p:txBody>
          <a:bodyPr lIns="0" tIns="0" rIns="0" bIns="0"/>
          <a:lstStyle/>
          <a:p>
            <a:pPr marL="0" lv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RBAC, Throttle 구현 참고 appkr/rest</a:t>
            </a:r>
          </a:p>
        </p:txBody>
      </p:sp>
      <p:sp>
        <p:nvSpPr>
          <p:cNvPr id="420" name="Shape 420"/>
          <p:cNvSpPr/>
          <p:nvPr/>
        </p:nvSpPr>
        <p:spPr>
          <a:xfrm>
            <a:off x="611560" y="1484783"/>
            <a:ext cx="8064897" cy="4968554"/>
          </a:xfrm>
          <a:prstGeom prst="roundRect">
            <a:avLst>
              <a:gd name="adj" fmla="val 1297"/>
            </a:avLst>
          </a:prstGeom>
          <a:solidFill>
            <a:srgbClr val="46403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/>
            <a:r>
              <a:rPr lang="en-US" altLang="ko-KR" sz="12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// app/Http/Middleware/RoleMiddleware.php</a:t>
            </a:r>
            <a:br>
              <a:rPr lang="en-US" altLang="ko-KR" sz="12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public function 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handle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$request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Closure $next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$role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ko-KR" sz="12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(!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$request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-&gt;user()-&gt;is(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$role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)) {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altLang="ko-KR" sz="12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$request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altLang="ko-KR" sz="1200" dirty="0" err="1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ajax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altLang="ko-KR" sz="12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or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$request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-&gt;is(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'v1/*'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)) {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altLang="ko-KR" sz="12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throw new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'Forbidden'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403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ko-KR" sz="12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$next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$request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// app/Http/Middleware/ThrottleMiddleware.php</a:t>
            </a:r>
            <a:br>
              <a:rPr lang="en-US" altLang="ko-KR" sz="12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public function 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handle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$request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Closure $limit 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$time 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ko-KR" sz="12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(!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throttle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-&gt;attempt(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$request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$limit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$time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))) {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altLang="ko-KR" sz="12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throw new </a:t>
            </a:r>
            <a:r>
              <a:rPr lang="en-US" altLang="ko-KR" sz="12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TooManyRequestHttpException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$time 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'Rate limit exceeded.'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ko-KR" sz="12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$next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$request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// app/Http/Controllers/</a:t>
            </a:r>
            <a:r>
              <a:rPr lang="en-US" altLang="ko-KR" sz="1200" dirty="0" err="1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Api</a:t>
            </a:r>
            <a:r>
              <a:rPr lang="en-US" altLang="ko-KR" sz="12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/ThingsController.php</a:t>
            </a:r>
            <a:br>
              <a:rPr lang="en-US" altLang="ko-KR" sz="12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public function 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__construct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-&gt;middleware(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altLang="ko-KR" sz="1200" dirty="0" err="1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role:member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'except' 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'index'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'show'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ko-KR" sz="12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-&gt;middleware(</a:t>
            </a:r>
            <a:r>
              <a:rPr lang="en-US" altLang="ko-KR" sz="12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'throttle:10,1'</a:t>
            </a: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2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altLang="ko-KR" sz="1200" dirty="0">
              <a:solidFill>
                <a:srgbClr val="E48C5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Shape 422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457200"/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50</a:t>
            </a:fld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BACC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BACC6"/>
                </a:solidFill>
              </a:rPr>
              <a:t>CORS</a:t>
            </a:r>
          </a:p>
        </p:txBody>
      </p:sp>
      <p:sp>
        <p:nvSpPr>
          <p:cNvPr id="425" name="Shape 425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  <a:solidFill>
            <a:srgbClr val="000000">
              <a:alpha val="54000"/>
            </a:srgbClr>
          </a:solidFill>
        </p:spPr>
        <p:txBody>
          <a:bodyPr lIns="0" tIns="0" rIns="0" bIns="0"/>
          <a:lstStyle/>
          <a:p>
            <a:pPr marL="0" lvl="0" indent="0">
              <a:lnSpc>
                <a:spcPct val="90000"/>
              </a:lnSpc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Reverse Proxy</a:t>
            </a:r>
            <a:r>
              <a:rPr sz="1600">
                <a:solidFill>
                  <a:srgbClr val="808080"/>
                </a:solidFill>
              </a:rPr>
              <a:t>가 최선</a:t>
            </a:r>
            <a:r>
              <a:rPr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sz="1600">
                <a:solidFill>
                  <a:srgbClr val="808080"/>
                </a:solidFill>
              </a:rPr>
              <a:t>차선은 </a:t>
            </a:r>
            <a:r>
              <a:rPr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Access-Control-Allow-Origin HTTP Header </a:t>
            </a:r>
            <a:br>
              <a:rPr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600">
                <a:solidFill>
                  <a:srgbClr val="808080"/>
                </a:solidFill>
              </a:rPr>
              <a:t>조작</a:t>
            </a:r>
            <a:r>
              <a:rPr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: Barryvdh/laravel-cors, asm89/stack-cors. </a:t>
            </a:r>
            <a:r>
              <a:rPr sz="1600">
                <a:solidFill>
                  <a:srgbClr val="808080"/>
                </a:solidFill>
              </a:rPr>
              <a:t>폭탄 넘기기</a:t>
            </a:r>
            <a:r>
              <a:rPr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: jsonp</a:t>
            </a:r>
          </a:p>
        </p:txBody>
      </p:sp>
      <p:sp>
        <p:nvSpPr>
          <p:cNvPr id="426" name="Shape 426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51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685800" y="1844675"/>
            <a:ext cx="7772400" cy="1944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ctr"/>
            <a:r>
              <a:rPr sz="2400">
                <a:solidFill>
                  <a:srgbClr val="FFFFFF"/>
                </a:solidFill>
              </a:rPr>
              <a:t>API 서버로 Ajax 요청을 하는 JavaScript를 실행하는 도메인과, API 서버의 도메인이 다르면 에러납니다. Same Origin Policy </a:t>
            </a:r>
          </a:p>
          <a:p>
            <a:pPr lvl="0" algn="ctr"/>
            <a:r>
              <a:rPr>
                <a:solidFill>
                  <a:srgbClr val="808080"/>
                </a:solidFill>
              </a:rPr>
              <a:t>Scheme, Port도 같아야 해요!!!</a:t>
            </a:r>
          </a:p>
        </p:txBody>
      </p:sp>
      <p:grpSp>
        <p:nvGrpSpPr>
          <p:cNvPr id="430" name="Group 430"/>
          <p:cNvGrpSpPr/>
          <p:nvPr/>
        </p:nvGrpSpPr>
        <p:grpSpPr>
          <a:xfrm>
            <a:off x="1996986" y="4221088"/>
            <a:ext cx="2190341" cy="504057"/>
            <a:chOff x="0" y="0"/>
            <a:chExt cx="2190339" cy="504056"/>
          </a:xfrm>
        </p:grpSpPr>
        <p:sp>
          <p:nvSpPr>
            <p:cNvPr id="428" name="Shape 428"/>
            <p:cNvSpPr/>
            <p:nvPr/>
          </p:nvSpPr>
          <p:spPr>
            <a:xfrm>
              <a:off x="0" y="-1"/>
              <a:ext cx="2190340" cy="504058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0" y="98358"/>
              <a:ext cx="219034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Browser</a:t>
              </a:r>
            </a:p>
          </p:txBody>
        </p:sp>
      </p:grpSp>
      <p:sp>
        <p:nvSpPr>
          <p:cNvPr id="442" name="Shape 442"/>
          <p:cNvSpPr/>
          <p:nvPr/>
        </p:nvSpPr>
        <p:spPr>
          <a:xfrm>
            <a:off x="3092156" y="4725119"/>
            <a:ext cx="1" cy="792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extrusionOk="0">
                <a:moveTo>
                  <a:pt x="16200" y="21600"/>
                </a:moveTo>
                <a:cubicBezTo>
                  <a:pt x="-5400" y="14400"/>
                  <a:pt x="-5400" y="7200"/>
                  <a:pt x="16200" y="0"/>
                </a:cubicBezTo>
              </a:path>
            </a:pathLst>
          </a:custGeom>
          <a:ln>
            <a:solidFill>
              <a:srgbClr val="FFFFFF"/>
            </a:solidFill>
            <a:tailEnd type="triangle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434" name="Group 434"/>
          <p:cNvGrpSpPr/>
          <p:nvPr/>
        </p:nvGrpSpPr>
        <p:grpSpPr>
          <a:xfrm>
            <a:off x="1996986" y="5517231"/>
            <a:ext cx="2190341" cy="504057"/>
            <a:chOff x="0" y="0"/>
            <a:chExt cx="2190339" cy="504056"/>
          </a:xfrm>
        </p:grpSpPr>
        <p:sp>
          <p:nvSpPr>
            <p:cNvPr id="432" name="Shape 432"/>
            <p:cNvSpPr/>
            <p:nvPr/>
          </p:nvSpPr>
          <p:spPr>
            <a:xfrm>
              <a:off x="0" y="-1"/>
              <a:ext cx="2190340" cy="504058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0" y="98358"/>
              <a:ext cx="219034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http://fakesvc.com</a:t>
              </a:r>
            </a:p>
          </p:txBody>
        </p:sp>
      </p:grpSp>
      <p:grpSp>
        <p:nvGrpSpPr>
          <p:cNvPr id="437" name="Group 437"/>
          <p:cNvGrpSpPr/>
          <p:nvPr/>
        </p:nvGrpSpPr>
        <p:grpSpPr>
          <a:xfrm>
            <a:off x="4901939" y="5517231"/>
            <a:ext cx="2190341" cy="504057"/>
            <a:chOff x="0" y="0"/>
            <a:chExt cx="2190339" cy="504056"/>
          </a:xfrm>
        </p:grpSpPr>
        <p:sp>
          <p:nvSpPr>
            <p:cNvPr id="435" name="Shape 435"/>
            <p:cNvSpPr/>
            <p:nvPr/>
          </p:nvSpPr>
          <p:spPr>
            <a:xfrm>
              <a:off x="0" y="-1"/>
              <a:ext cx="2190340" cy="504058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0" y="98358"/>
              <a:ext cx="219034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http://api.fakehost.com</a:t>
              </a:r>
            </a:p>
          </p:txBody>
        </p:sp>
      </p:grpSp>
      <p:sp>
        <p:nvSpPr>
          <p:cNvPr id="438" name="Shape 438"/>
          <p:cNvSpPr/>
          <p:nvPr/>
        </p:nvSpPr>
        <p:spPr>
          <a:xfrm>
            <a:off x="2084986" y="4917409"/>
            <a:ext cx="9429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Load JS</a:t>
            </a:r>
          </a:p>
        </p:txBody>
      </p:sp>
      <p:sp>
        <p:nvSpPr>
          <p:cNvPr id="443" name="Shape 443"/>
          <p:cNvSpPr/>
          <p:nvPr/>
        </p:nvSpPr>
        <p:spPr>
          <a:xfrm>
            <a:off x="3656952" y="4725119"/>
            <a:ext cx="1775306" cy="792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>
              <a:srgbClr val="FFFFFF"/>
            </a:solidFill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3615274" y="4917409"/>
            <a:ext cx="214959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26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2600"/>
                </a:solidFill>
              </a:rPr>
              <a:t>API Call via Ajax (X)</a:t>
            </a:r>
          </a:p>
        </p:txBody>
      </p:sp>
      <p:sp>
        <p:nvSpPr>
          <p:cNvPr id="441" name="Shape 441"/>
          <p:cNvSpPr/>
          <p:nvPr/>
        </p:nvSpPr>
        <p:spPr>
          <a:xfrm>
            <a:off x="3662679" y="6239510"/>
            <a:ext cx="1818641" cy="233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D2Coding"/>
                <a:ea typeface="D2Coding"/>
                <a:cs typeface="D2Coding"/>
                <a:sym typeface="D2Coding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FFFFFF"/>
                </a:solidFill>
              </a:rPr>
              <a:t>http://bcho.tistory.com/955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4BACC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BACC6"/>
                </a:solidFill>
              </a:rPr>
              <a:t>CACHING</a:t>
            </a:r>
          </a:p>
        </p:txBody>
      </p:sp>
      <p:sp>
        <p:nvSpPr>
          <p:cNvPr id="446" name="Shape 446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  <a:solidFill>
            <a:srgbClr val="000000">
              <a:alpha val="54000"/>
            </a:srgbClr>
          </a:solidFill>
        </p:spPr>
        <p:txBody>
          <a:bodyPr lIns="0" tIns="0" rIns="0" bIns="0">
            <a:normAutofit/>
          </a:bodyPr>
          <a:lstStyle/>
          <a:p>
            <a:pPr marL="0" lvl="0" indent="0" defTabSz="905255">
              <a:lnSpc>
                <a:spcPct val="90000"/>
              </a:lnSpc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808080"/>
                </a:solidFill>
                <a:latin typeface="D2Coding" pitchFamily="49" charset="-127"/>
                <a:ea typeface="D2Coding" pitchFamily="49" charset="-127"/>
              </a:rPr>
              <a:t>Application(Domain) </a:t>
            </a:r>
            <a:r>
              <a:rPr sz="1600" dirty="0" err="1">
                <a:solidFill>
                  <a:srgbClr val="808080"/>
                </a:solidFill>
                <a:latin typeface="D2Coding" pitchFamily="49" charset="-127"/>
                <a:ea typeface="D2Coding" pitchFamily="49" charset="-127"/>
              </a:rPr>
              <a:t>Level의</a:t>
            </a:r>
            <a:r>
              <a:rPr sz="1600" dirty="0">
                <a:solidFill>
                  <a:srgbClr val="808080"/>
                </a:solidFill>
                <a:latin typeface="D2Coding" pitchFamily="49" charset="-127"/>
                <a:ea typeface="D2Coding" pitchFamily="49" charset="-127"/>
              </a:rPr>
              <a:t> Cache</a:t>
            </a:r>
          </a:p>
          <a:p>
            <a:pPr marL="0" lvl="0" indent="0" defTabSz="905255">
              <a:lnSpc>
                <a:spcPct val="90000"/>
              </a:lnSpc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 err="1">
                <a:solidFill>
                  <a:srgbClr val="808080"/>
                </a:solidFill>
                <a:latin typeface="D2Coding" pitchFamily="49" charset="-127"/>
                <a:ea typeface="D2Coding" pitchFamily="49" charset="-127"/>
                <a:cs typeface="Consolas"/>
                <a:sym typeface="Consolas"/>
              </a:rPr>
              <a:t>Cache에</a:t>
            </a:r>
            <a:r>
              <a:rPr sz="1600" dirty="0">
                <a:solidFill>
                  <a:srgbClr val="808080"/>
                </a:solidFill>
                <a:latin typeface="D2Coding" pitchFamily="49" charset="-127"/>
                <a:ea typeface="D2Coding" pitchFamily="49" charset="-127"/>
                <a:cs typeface="Consolas"/>
                <a:sym typeface="Consolas"/>
              </a:rPr>
              <a:t> </a:t>
            </a:r>
            <a:r>
              <a:rPr sz="1600" dirty="0" err="1">
                <a:solidFill>
                  <a:srgbClr val="808080"/>
                </a:solidFill>
                <a:latin typeface="D2Coding" pitchFamily="49" charset="-127"/>
                <a:ea typeface="D2Coding" pitchFamily="49" charset="-127"/>
                <a:cs typeface="Consolas"/>
                <a:sym typeface="Consolas"/>
              </a:rPr>
              <a:t>적재해</a:t>
            </a:r>
            <a:r>
              <a:rPr sz="1600" dirty="0">
                <a:solidFill>
                  <a:srgbClr val="808080"/>
                </a:solidFill>
                <a:latin typeface="D2Coding" pitchFamily="49" charset="-127"/>
                <a:ea typeface="D2Coding" pitchFamily="49" charset="-127"/>
                <a:cs typeface="Consolas"/>
                <a:sym typeface="Consolas"/>
              </a:rPr>
              <a:t> </a:t>
            </a:r>
            <a:r>
              <a:rPr sz="1600" dirty="0" err="1">
                <a:solidFill>
                  <a:srgbClr val="808080"/>
                </a:solidFill>
                <a:latin typeface="D2Coding" pitchFamily="49" charset="-127"/>
                <a:ea typeface="D2Coding" pitchFamily="49" charset="-127"/>
                <a:cs typeface="Consolas"/>
                <a:sym typeface="Consolas"/>
              </a:rPr>
              <a:t>놓고</a:t>
            </a:r>
            <a:r>
              <a:rPr sz="1600" dirty="0">
                <a:solidFill>
                  <a:srgbClr val="808080"/>
                </a:solidFill>
                <a:latin typeface="D2Coding" pitchFamily="49" charset="-127"/>
                <a:ea typeface="D2Coding" pitchFamily="49" charset="-127"/>
                <a:cs typeface="Consolas"/>
                <a:sym typeface="Consolas"/>
              </a:rPr>
              <a:t>, Create, Update, Delete </a:t>
            </a:r>
            <a:r>
              <a:rPr sz="1600" dirty="0" err="1">
                <a:solidFill>
                  <a:srgbClr val="808080"/>
                </a:solidFill>
                <a:latin typeface="D2Coding" pitchFamily="49" charset="-127"/>
                <a:ea typeface="D2Coding" pitchFamily="49" charset="-127"/>
                <a:cs typeface="Consolas"/>
                <a:sym typeface="Consolas"/>
              </a:rPr>
              <a:t>액션이</a:t>
            </a:r>
            <a:r>
              <a:rPr sz="1600" dirty="0">
                <a:solidFill>
                  <a:srgbClr val="808080"/>
                </a:solidFill>
                <a:latin typeface="D2Coding" pitchFamily="49" charset="-127"/>
                <a:ea typeface="D2Coding" pitchFamily="49" charset="-127"/>
                <a:cs typeface="Consolas"/>
                <a:sym typeface="Consolas"/>
              </a:rPr>
              <a:t> </a:t>
            </a:r>
            <a:r>
              <a:rPr sz="1600" dirty="0" err="1">
                <a:solidFill>
                  <a:srgbClr val="808080"/>
                </a:solidFill>
                <a:latin typeface="D2Coding" pitchFamily="49" charset="-127"/>
                <a:ea typeface="D2Coding" pitchFamily="49" charset="-127"/>
                <a:cs typeface="Consolas"/>
                <a:sym typeface="Consolas"/>
              </a:rPr>
              <a:t>발생하면</a:t>
            </a:r>
            <a:r>
              <a:rPr sz="1600" dirty="0">
                <a:solidFill>
                  <a:srgbClr val="808080"/>
                </a:solidFill>
                <a:latin typeface="D2Coding" pitchFamily="49" charset="-127"/>
                <a:ea typeface="D2Coding" pitchFamily="49" charset="-127"/>
                <a:cs typeface="Consolas"/>
                <a:sym typeface="Consolas"/>
              </a:rPr>
              <a:t> Cache </a:t>
            </a:r>
            <a:r>
              <a:rPr sz="1600" dirty="0" err="1">
                <a:solidFill>
                  <a:srgbClr val="808080"/>
                </a:solidFill>
                <a:latin typeface="D2Coding" pitchFamily="49" charset="-127"/>
                <a:ea typeface="D2Coding" pitchFamily="49" charset="-127"/>
                <a:cs typeface="Consolas"/>
                <a:sym typeface="Consolas"/>
              </a:rPr>
              <a:t>삭제</a:t>
            </a:r>
            <a:endParaRPr sz="1600" dirty="0">
              <a:solidFill>
                <a:srgbClr val="808080"/>
              </a:solidFill>
              <a:latin typeface="D2Coding" pitchFamily="49" charset="-127"/>
              <a:ea typeface="D2Coding" pitchFamily="49" charset="-127"/>
              <a:cs typeface="Consolas"/>
              <a:sym typeface="Consolas"/>
            </a:endParaRPr>
          </a:p>
        </p:txBody>
      </p:sp>
      <p:sp>
        <p:nvSpPr>
          <p:cNvPr id="447" name="Shape 447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457200"/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52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611560" y="1661511"/>
            <a:ext cx="8027149" cy="4572001"/>
          </a:xfrm>
          <a:prstGeom prst="roundRect">
            <a:avLst>
              <a:gd name="adj" fmla="val 1403"/>
            </a:avLst>
          </a:prstGeom>
          <a:solidFill>
            <a:srgbClr val="46403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/>
            <a:r>
              <a:rPr lang="en-US" altLang="ko-KR" sz="16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// app/Http/Controllers/v1/ThingsController.php</a:t>
            </a:r>
            <a:br>
              <a:rPr lang="en-US" altLang="ko-KR" sz="1600" dirty="0" smtClean="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altLang="ko-KR" sz="1600" dirty="0" err="1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ThingsController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ko-KR" sz="16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b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ko-KR" sz="16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public function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b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    \Cache::get(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'things'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-KR" sz="16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altLang="ko-KR" sz="16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\Things::all();</a:t>
            </a:r>
            <a:b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    });</a:t>
            </a:r>
            <a:b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b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altLang="ko-KR" sz="16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public function 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b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    ...</a:t>
            </a:r>
            <a:b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    event(</a:t>
            </a:r>
            <a:r>
              <a:rPr lang="en-US" altLang="ko-KR" sz="1600" dirty="0" smtClean="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-US" altLang="ko-KR" sz="1600" dirty="0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Events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-US" altLang="ko-KR" sz="1600" dirty="0" err="1" smtClean="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ClearCache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-KR" sz="1600" dirty="0" smtClean="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'things'</a:t>
            </a: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altLang="ko-KR" sz="1600" dirty="0" smtClean="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altLang="ko-KR" sz="1600" dirty="0">
              <a:solidFill>
                <a:srgbClr val="E48C5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4BACC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BACC6"/>
                </a:solidFill>
              </a:rPr>
              <a:t>CACHING</a:t>
            </a:r>
          </a:p>
        </p:txBody>
      </p:sp>
      <p:sp>
        <p:nvSpPr>
          <p:cNvPr id="452" name="Shape 45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  <a:solidFill>
            <a:srgbClr val="000000">
              <a:alpha val="54000"/>
            </a:srgbClr>
          </a:solidFill>
        </p:spPr>
        <p:txBody>
          <a:bodyPr lIns="0" tIns="0" rIns="0" bIns="0"/>
          <a:lstStyle/>
          <a:p>
            <a:pPr marL="0" lvl="0" indent="0" defTabSz="905255">
              <a:lnSpc>
                <a:spcPct val="90000"/>
              </a:lnSpc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584" dirty="0">
                <a:solidFill>
                  <a:srgbClr val="808080"/>
                </a:solidFill>
                <a:latin typeface="D2Coding" pitchFamily="49" charset="-127"/>
                <a:ea typeface="D2Coding" pitchFamily="49" charset="-127"/>
              </a:rPr>
              <a:t>Application(Domain) </a:t>
            </a:r>
            <a:r>
              <a:rPr sz="1584" dirty="0" err="1">
                <a:solidFill>
                  <a:srgbClr val="808080"/>
                </a:solidFill>
                <a:latin typeface="D2Coding" pitchFamily="49" charset="-127"/>
                <a:ea typeface="D2Coding" pitchFamily="49" charset="-127"/>
              </a:rPr>
              <a:t>Level의</a:t>
            </a:r>
            <a:r>
              <a:rPr sz="1584" dirty="0">
                <a:solidFill>
                  <a:srgbClr val="808080"/>
                </a:solidFill>
                <a:latin typeface="D2Coding" pitchFamily="49" charset="-127"/>
                <a:ea typeface="D2Coding" pitchFamily="49" charset="-127"/>
              </a:rPr>
              <a:t> Cache</a:t>
            </a:r>
          </a:p>
          <a:p>
            <a:pPr marL="0" lvl="0" indent="0" defTabSz="905255">
              <a:lnSpc>
                <a:spcPct val="90000"/>
              </a:lnSpc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584" dirty="0" err="1">
                <a:solidFill>
                  <a:srgbClr val="808080"/>
                </a:solidFill>
                <a:latin typeface="D2Coding" pitchFamily="49" charset="-127"/>
                <a:ea typeface="D2Coding" pitchFamily="49" charset="-127"/>
                <a:cs typeface="Consolas"/>
                <a:sym typeface="Consolas"/>
              </a:rPr>
              <a:t>Cache에</a:t>
            </a:r>
            <a:r>
              <a:rPr sz="1584" dirty="0">
                <a:solidFill>
                  <a:srgbClr val="808080"/>
                </a:solidFill>
                <a:latin typeface="D2Coding" pitchFamily="49" charset="-127"/>
                <a:ea typeface="D2Coding" pitchFamily="49" charset="-127"/>
                <a:cs typeface="Consolas"/>
                <a:sym typeface="Consolas"/>
              </a:rPr>
              <a:t> </a:t>
            </a:r>
            <a:r>
              <a:rPr sz="1584" dirty="0" err="1">
                <a:solidFill>
                  <a:srgbClr val="808080"/>
                </a:solidFill>
                <a:latin typeface="D2Coding" pitchFamily="49" charset="-127"/>
                <a:ea typeface="D2Coding" pitchFamily="49" charset="-127"/>
                <a:cs typeface="Consolas"/>
                <a:sym typeface="Consolas"/>
              </a:rPr>
              <a:t>적재해</a:t>
            </a:r>
            <a:r>
              <a:rPr sz="1584" dirty="0">
                <a:solidFill>
                  <a:srgbClr val="808080"/>
                </a:solidFill>
                <a:latin typeface="D2Coding" pitchFamily="49" charset="-127"/>
                <a:ea typeface="D2Coding" pitchFamily="49" charset="-127"/>
                <a:cs typeface="Consolas"/>
                <a:sym typeface="Consolas"/>
              </a:rPr>
              <a:t> </a:t>
            </a:r>
            <a:r>
              <a:rPr sz="1584" dirty="0" err="1">
                <a:solidFill>
                  <a:srgbClr val="808080"/>
                </a:solidFill>
                <a:latin typeface="D2Coding" pitchFamily="49" charset="-127"/>
                <a:ea typeface="D2Coding" pitchFamily="49" charset="-127"/>
                <a:cs typeface="Consolas"/>
                <a:sym typeface="Consolas"/>
              </a:rPr>
              <a:t>놓고</a:t>
            </a:r>
            <a:r>
              <a:rPr sz="1584" dirty="0">
                <a:solidFill>
                  <a:srgbClr val="808080"/>
                </a:solidFill>
                <a:latin typeface="D2Coding" pitchFamily="49" charset="-127"/>
                <a:ea typeface="D2Coding" pitchFamily="49" charset="-127"/>
                <a:cs typeface="Consolas"/>
                <a:sym typeface="Consolas"/>
              </a:rPr>
              <a:t>, Create, Update, Delete </a:t>
            </a:r>
            <a:r>
              <a:rPr sz="1584" dirty="0" err="1">
                <a:solidFill>
                  <a:srgbClr val="808080"/>
                </a:solidFill>
                <a:latin typeface="D2Coding" pitchFamily="49" charset="-127"/>
                <a:ea typeface="D2Coding" pitchFamily="49" charset="-127"/>
                <a:cs typeface="Consolas"/>
                <a:sym typeface="Consolas"/>
              </a:rPr>
              <a:t>액션이</a:t>
            </a:r>
            <a:r>
              <a:rPr sz="1584" dirty="0">
                <a:solidFill>
                  <a:srgbClr val="808080"/>
                </a:solidFill>
                <a:latin typeface="D2Coding" pitchFamily="49" charset="-127"/>
                <a:ea typeface="D2Coding" pitchFamily="49" charset="-127"/>
                <a:cs typeface="Consolas"/>
                <a:sym typeface="Consolas"/>
              </a:rPr>
              <a:t> </a:t>
            </a:r>
            <a:r>
              <a:rPr sz="1584" dirty="0" err="1">
                <a:solidFill>
                  <a:srgbClr val="808080"/>
                </a:solidFill>
                <a:latin typeface="D2Coding" pitchFamily="49" charset="-127"/>
                <a:ea typeface="D2Coding" pitchFamily="49" charset="-127"/>
                <a:cs typeface="Consolas"/>
                <a:sym typeface="Consolas"/>
              </a:rPr>
              <a:t>발생하면</a:t>
            </a:r>
            <a:r>
              <a:rPr sz="1584" dirty="0">
                <a:solidFill>
                  <a:srgbClr val="808080"/>
                </a:solidFill>
                <a:latin typeface="D2Coding" pitchFamily="49" charset="-127"/>
                <a:ea typeface="D2Coding" pitchFamily="49" charset="-127"/>
                <a:cs typeface="Consolas"/>
                <a:sym typeface="Consolas"/>
              </a:rPr>
              <a:t> Cache </a:t>
            </a:r>
            <a:r>
              <a:rPr sz="1584" dirty="0" err="1">
                <a:solidFill>
                  <a:srgbClr val="808080"/>
                </a:solidFill>
                <a:latin typeface="D2Coding" pitchFamily="49" charset="-127"/>
                <a:ea typeface="D2Coding" pitchFamily="49" charset="-127"/>
                <a:cs typeface="Consolas"/>
                <a:sym typeface="Consolas"/>
              </a:rPr>
              <a:t>삭제</a:t>
            </a:r>
            <a:endParaRPr sz="1584" dirty="0">
              <a:solidFill>
                <a:srgbClr val="808080"/>
              </a:solidFill>
              <a:latin typeface="D2Coding" pitchFamily="49" charset="-127"/>
              <a:ea typeface="D2Coding" pitchFamily="49" charset="-127"/>
              <a:cs typeface="Consolas"/>
              <a:sym typeface="Consolas"/>
            </a:endParaRPr>
          </a:p>
        </p:txBody>
      </p:sp>
      <p:sp>
        <p:nvSpPr>
          <p:cNvPr id="453" name="Shape 453"/>
          <p:cNvSpPr>
            <a:spLocks noGrp="1"/>
          </p:cNvSpPr>
          <p:nvPr>
            <p:ph type="sldNum" sz="quarter" idx="2"/>
          </p:nvPr>
        </p:nvSpPr>
        <p:spPr>
          <a:xfrm>
            <a:off x="6553200" y="6221730"/>
            <a:ext cx="21336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457200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53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611560" y="1661511"/>
            <a:ext cx="8027149" cy="4572001"/>
          </a:xfrm>
          <a:prstGeom prst="roundRect">
            <a:avLst>
              <a:gd name="adj" fmla="val 1403"/>
            </a:avLst>
          </a:prstGeom>
          <a:solidFill>
            <a:srgbClr val="46403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630433" y="1804932"/>
            <a:ext cx="8027150" cy="4328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defTabSz="457200"/>
            <a:r>
              <a:rPr sz="140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// app/Events/ClearCache.php</a:t>
            </a:r>
            <a:br>
              <a:rPr sz="140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40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public function </a:t>
            </a:r>
            <a:r>
              <a:rPr sz="140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__construct</a:t>
            </a: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40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$tags</a:t>
            </a: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40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sz="140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tags </a:t>
            </a: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sz="140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$tags</a:t>
            </a: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40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  <a:t>// app/Listeners/CacheListener.php</a:t>
            </a:r>
            <a:br>
              <a:rPr sz="1400">
                <a:solidFill>
                  <a:srgbClr val="8D857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40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public function </a:t>
            </a:r>
            <a:r>
              <a:rPr sz="1400">
                <a:solidFill>
                  <a:srgbClr val="FAC648"/>
                </a:solidFill>
                <a:latin typeface="Consolas"/>
                <a:ea typeface="Consolas"/>
                <a:cs typeface="Consolas"/>
                <a:sym typeface="Consolas"/>
              </a:rPr>
              <a:t>handle</a:t>
            </a: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40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ClearCache $event</a:t>
            </a: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40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(!</a:t>
            </a:r>
            <a:r>
              <a:rPr sz="140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is_array</a:t>
            </a: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40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$event</a:t>
            </a: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sz="140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tags</a:t>
            </a: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)) {</a:t>
            </a:r>
            <a:b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140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sz="140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sz="140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cache</a:t>
            </a: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-&gt;tags(</a:t>
            </a:r>
            <a:r>
              <a:rPr sz="140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$event</a:t>
            </a: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sz="140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tags</a:t>
            </a: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)-&gt;flush();</a:t>
            </a:r>
            <a:b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b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40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foreach </a:t>
            </a: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40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$event</a:t>
            </a: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sz="140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tags </a:t>
            </a:r>
            <a:r>
              <a:rPr sz="140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sz="140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$tag</a:t>
            </a: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140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sz="140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cache</a:t>
            </a: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-&gt;tags(</a:t>
            </a:r>
            <a:r>
              <a:rPr sz="1400">
                <a:solidFill>
                  <a:srgbClr val="EFD9C4"/>
                </a:solidFill>
                <a:latin typeface="Consolas"/>
                <a:ea typeface="Consolas"/>
                <a:cs typeface="Consolas"/>
                <a:sym typeface="Consolas"/>
              </a:rPr>
              <a:t>$tag</a:t>
            </a: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)-&gt;flush();</a:t>
            </a:r>
            <a:b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400">
                <a:solidFill>
                  <a:srgbClr val="C7BF3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400">
                <a:solidFill>
                  <a:srgbClr val="E48C5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4BACC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BACC6"/>
                </a:solidFill>
              </a:rPr>
              <a:t>CACHING</a:t>
            </a:r>
          </a:p>
        </p:txBody>
      </p:sp>
      <p:sp>
        <p:nvSpPr>
          <p:cNvPr id="458" name="Shape 458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  <a:solidFill>
            <a:srgbClr val="000000">
              <a:alpha val="54000"/>
            </a:srgbClr>
          </a:solidFill>
        </p:spPr>
        <p:txBody>
          <a:bodyPr lIns="0" tIns="0" rIns="0" bIns="0"/>
          <a:lstStyle/>
          <a:p>
            <a:pPr marL="0" lvl="0" indent="0">
              <a:lnSpc>
                <a:spcPct val="90000"/>
              </a:lnSpc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ETAG/If-None-Match 또는 Last-Modified/If-Modified-Since 를 이용한 Cache.</a:t>
            </a:r>
            <a:br>
              <a:rPr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API 소비자는 Web Browser만 있는게 아니다. </a:t>
            </a:r>
          </a:p>
        </p:txBody>
      </p:sp>
      <p:sp>
        <p:nvSpPr>
          <p:cNvPr id="459" name="Shape 459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54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460" name="Shape 460"/>
          <p:cNvSpPr/>
          <p:nvPr/>
        </p:nvSpPr>
        <p:spPr>
          <a:xfrm flipH="1">
            <a:off x="3506228" y="2162448"/>
            <a:ext cx="1" cy="3672409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7288496" y="2162448"/>
            <a:ext cx="1" cy="3672409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3160905" y="1730399"/>
            <a:ext cx="68859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Client</a:t>
            </a:r>
          </a:p>
        </p:txBody>
      </p:sp>
      <p:sp>
        <p:nvSpPr>
          <p:cNvPr id="463" name="Shape 463"/>
          <p:cNvSpPr/>
          <p:nvPr/>
        </p:nvSpPr>
        <p:spPr>
          <a:xfrm>
            <a:off x="6899776" y="1730399"/>
            <a:ext cx="77744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Server</a:t>
            </a:r>
          </a:p>
        </p:txBody>
      </p:sp>
      <p:sp>
        <p:nvSpPr>
          <p:cNvPr id="464" name="Shape 464"/>
          <p:cNvSpPr/>
          <p:nvPr/>
        </p:nvSpPr>
        <p:spPr>
          <a:xfrm>
            <a:off x="3621073" y="2697087"/>
            <a:ext cx="3552578" cy="1"/>
          </a:xfrm>
          <a:prstGeom prst="line">
            <a:avLst/>
          </a:prstGeom>
          <a:ln w="38100">
            <a:solidFill>
              <a:srgbClr val="9BBB59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4758890" y="2384936"/>
            <a:ext cx="1276944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GET /v1/things</a:t>
            </a:r>
          </a:p>
        </p:txBody>
      </p:sp>
      <p:sp>
        <p:nvSpPr>
          <p:cNvPr id="466" name="Shape 466"/>
          <p:cNvSpPr/>
          <p:nvPr/>
        </p:nvSpPr>
        <p:spPr>
          <a:xfrm>
            <a:off x="3281679" y="6239510"/>
            <a:ext cx="2580641" cy="233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D2Coding"/>
                <a:ea typeface="D2Coding"/>
                <a:cs typeface="D2Coding"/>
                <a:sym typeface="D2Coding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FFFFFF"/>
                </a:solidFill>
              </a:rPr>
              <a:t>https://en.wikipedia.org/wiki/HTTP_ETag</a:t>
            </a:r>
          </a:p>
        </p:txBody>
      </p:sp>
      <p:sp>
        <p:nvSpPr>
          <p:cNvPr id="467" name="Shape 467"/>
          <p:cNvSpPr/>
          <p:nvPr/>
        </p:nvSpPr>
        <p:spPr>
          <a:xfrm flipH="1" flipV="1">
            <a:off x="3621073" y="3378425"/>
            <a:ext cx="3552578" cy="1"/>
          </a:xfrm>
          <a:prstGeom prst="line">
            <a:avLst/>
          </a:prstGeom>
          <a:ln w="38100">
            <a:solidFill>
              <a:srgbClr val="9BBB59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4180285" y="2836921"/>
            <a:ext cx="242752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>
                <a:solidFill>
                  <a:srgbClr val="FFFFFF"/>
                </a:solidFill>
              </a:rPr>
              <a:t>200 OK </a:t>
            </a:r>
            <a:br>
              <a:rPr sz="1400">
                <a:solidFill>
                  <a:srgbClr val="FFFFFF"/>
                </a:solidFill>
              </a:rPr>
            </a:br>
            <a:r>
              <a:rPr sz="1400">
                <a:solidFill>
                  <a:srgbClr val="FFFFFF"/>
                </a:solidFill>
              </a:rPr>
              <a:t>ETag: 686897696a7c876b7e </a:t>
            </a:r>
          </a:p>
        </p:txBody>
      </p:sp>
      <p:sp>
        <p:nvSpPr>
          <p:cNvPr id="469" name="Shape 469"/>
          <p:cNvSpPr/>
          <p:nvPr/>
        </p:nvSpPr>
        <p:spPr>
          <a:xfrm>
            <a:off x="1070084" y="3473069"/>
            <a:ext cx="1600263" cy="662900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2670284" y="3805005"/>
            <a:ext cx="794234" cy="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>
              <a:srgbClr val="FFFFFF"/>
            </a:solidFill>
            <a:head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1023905" y="3479398"/>
            <a:ext cx="169262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>
                <a:solidFill>
                  <a:srgbClr val="FFFFFF"/>
                </a:solidFill>
              </a:rPr>
              <a:t>Cache Storage</a:t>
            </a:r>
          </a:p>
          <a:p>
            <a:pPr lvl="0" algn="ctr"/>
            <a:r>
              <a:rPr>
                <a:solidFill>
                  <a:srgbClr val="FFFFFF"/>
                </a:solidFill>
              </a:rPr>
              <a:t>(key: 6868..)</a:t>
            </a:r>
          </a:p>
        </p:txBody>
      </p:sp>
      <p:sp>
        <p:nvSpPr>
          <p:cNvPr id="472" name="Shape 472"/>
          <p:cNvSpPr/>
          <p:nvPr/>
        </p:nvSpPr>
        <p:spPr>
          <a:xfrm>
            <a:off x="4995993" y="3653637"/>
            <a:ext cx="9808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Later ….</a:t>
            </a:r>
          </a:p>
        </p:txBody>
      </p:sp>
      <p:sp>
        <p:nvSpPr>
          <p:cNvPr id="473" name="Shape 473"/>
          <p:cNvSpPr/>
          <p:nvPr/>
        </p:nvSpPr>
        <p:spPr>
          <a:xfrm>
            <a:off x="3621073" y="4720836"/>
            <a:ext cx="3552578" cy="1"/>
          </a:xfrm>
          <a:prstGeom prst="line">
            <a:avLst/>
          </a:prstGeom>
          <a:ln w="38100">
            <a:solidFill>
              <a:srgbClr val="9BBB59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3847708" y="4128679"/>
            <a:ext cx="3099307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>
                <a:solidFill>
                  <a:srgbClr val="FFFFFF"/>
                </a:solidFill>
              </a:rPr>
              <a:t>GET /v1/things</a:t>
            </a:r>
          </a:p>
          <a:p>
            <a:pPr lvl="0"/>
            <a:r>
              <a:rPr sz="1400">
                <a:solidFill>
                  <a:srgbClr val="FFFFFF"/>
                </a:solidFill>
              </a:rPr>
              <a:t>If-None-Match: 686897696a7c876b7e</a:t>
            </a:r>
          </a:p>
        </p:txBody>
      </p:sp>
      <p:sp>
        <p:nvSpPr>
          <p:cNvPr id="475" name="Shape 475"/>
          <p:cNvSpPr/>
          <p:nvPr/>
        </p:nvSpPr>
        <p:spPr>
          <a:xfrm flipH="1" flipV="1">
            <a:off x="3621073" y="5402173"/>
            <a:ext cx="3552578" cy="1"/>
          </a:xfrm>
          <a:prstGeom prst="line">
            <a:avLst/>
          </a:prstGeom>
          <a:ln w="38100">
            <a:solidFill>
              <a:srgbClr val="9BBB59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3946470" y="5094485"/>
            <a:ext cx="149771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304 Not Modified </a:t>
            </a:r>
          </a:p>
        </p:txBody>
      </p:sp>
      <p:sp>
        <p:nvSpPr>
          <p:cNvPr id="479" name="Shape 479"/>
          <p:cNvSpPr/>
          <p:nvPr/>
        </p:nvSpPr>
        <p:spPr>
          <a:xfrm>
            <a:off x="2195576" y="4135850"/>
            <a:ext cx="1259349" cy="12824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>
            <a:solidFill>
              <a:srgbClr val="FFFFFF"/>
            </a:solidFill>
            <a:headEnd type="triangle"/>
          </a:ln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4BACC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BACC6"/>
                </a:solidFill>
              </a:rPr>
              <a:t>API MODELING LANGUAGE/SERVICE</a:t>
            </a:r>
          </a:p>
        </p:txBody>
      </p:sp>
      <p:sp>
        <p:nvSpPr>
          <p:cNvPr id="482" name="Shape 48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  <a:solidFill>
            <a:srgbClr val="000000">
              <a:alpha val="54000"/>
            </a:srgbClr>
          </a:solidFill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300"/>
              </a:spcBef>
              <a:buSzTx/>
              <a:buNone/>
              <a:defRPr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</a:rPr>
              <a:t>http://raml.org/, https://apiblueprint.org/, https://apiary.io/</a:t>
            </a:r>
          </a:p>
        </p:txBody>
      </p:sp>
      <p:sp>
        <p:nvSpPr>
          <p:cNvPr id="483" name="Shape 483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55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685800" y="2555875"/>
            <a:ext cx="7772400" cy="1944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ctr"/>
            <a:r>
              <a:rPr sz="2400">
                <a:solidFill>
                  <a:srgbClr val="FFFFFF"/>
                </a:solidFill>
              </a:rPr>
              <a:t>REST API Modeling Language</a:t>
            </a:r>
          </a:p>
          <a:p>
            <a:pPr lvl="0" algn="ctr"/>
            <a:r>
              <a:rPr sz="2400">
                <a:solidFill>
                  <a:srgbClr val="FFFFFF"/>
                </a:solidFill>
              </a:rPr>
              <a:t>(혼자 개발하기에) 저는 안 써 봤습니다;;; </a:t>
            </a:r>
          </a:p>
          <a:p>
            <a:pPr lvl="0" algn="ctr"/>
            <a:r>
              <a:rPr sz="2400">
                <a:solidFill>
                  <a:srgbClr val="FFFFFF"/>
                </a:solidFill>
              </a:rPr>
              <a:t>(팀웍하신다면) 한번 써 보세요.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56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487" name="Shape 487"/>
          <p:cNvSpPr>
            <a:spLocks noGrp="1"/>
          </p:cNvSpPr>
          <p:nvPr>
            <p:ph type="body" idx="1"/>
          </p:nvPr>
        </p:nvSpPr>
        <p:spPr>
          <a:xfrm>
            <a:off x="457200" y="2780927"/>
            <a:ext cx="8229600" cy="19442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http://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www.slideshare.net/landlessness/teach-a-dog-to-rest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https://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www.youtube.com/watch?v=QpAhXa12xvU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https</a:t>
            </a:r>
            <a:r>
              <a:rPr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://laracasts.com/series/incremental-api-development</a:t>
            </a:r>
          </a:p>
        </p:txBody>
      </p:sp>
      <p:sp>
        <p:nvSpPr>
          <p:cNvPr id="488" name="Shape 48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BACC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BACC6"/>
                </a:solidFill>
              </a:rPr>
              <a:t>FURTHER READINGS</a:t>
            </a:r>
          </a:p>
        </p:txBody>
      </p:sp>
      <p:sp>
        <p:nvSpPr>
          <p:cNvPr id="489" name="Shape 489"/>
          <p:cNvSpPr/>
          <p:nvPr/>
        </p:nvSpPr>
        <p:spPr>
          <a:xfrm>
            <a:off x="457200" y="1124744"/>
            <a:ext cx="8229600" cy="592499"/>
          </a:xfrm>
          <a:prstGeom prst="rect">
            <a:avLst/>
          </a:prstGeom>
          <a:solidFill>
            <a:srgbClr val="000000">
              <a:alpha val="54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defTabSz="768095">
              <a:lnSpc>
                <a:spcPct val="90000"/>
              </a:lnSpc>
              <a:spcBef>
                <a:spcPts val="300"/>
              </a:spcBef>
            </a:pPr>
            <a:r>
              <a:rPr sz="1512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RESTful API</a:t>
            </a:r>
            <a:r>
              <a:rPr sz="1512">
                <a:solidFill>
                  <a:srgbClr val="808080"/>
                </a:solidFill>
              </a:rPr>
              <a:t>에 대해 더 공부하고 싶거나</a:t>
            </a:r>
            <a:r>
              <a:rPr sz="1512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sz="1512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512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Laravel</a:t>
            </a:r>
            <a:r>
              <a:rPr sz="1512">
                <a:solidFill>
                  <a:srgbClr val="808080"/>
                </a:solidFill>
              </a:rPr>
              <a:t>에서 </a:t>
            </a:r>
            <a:r>
              <a:rPr sz="1512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API </a:t>
            </a:r>
            <a:r>
              <a:rPr sz="1512">
                <a:solidFill>
                  <a:srgbClr val="808080"/>
                </a:solidFill>
              </a:rPr>
              <a:t>구현 방안에 대해 더 공부하고 싶으시다면</a:t>
            </a:r>
            <a:r>
              <a:rPr sz="1512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..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4BACC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BACC6"/>
                </a:solidFill>
              </a:rPr>
              <a:t>Summary</a:t>
            </a:r>
          </a:p>
        </p:txBody>
      </p:sp>
      <p:sp>
        <p:nvSpPr>
          <p:cNvPr id="492" name="Shape 492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57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493" name="Shape 493"/>
          <p:cNvSpPr>
            <a:spLocks noGrp="1"/>
          </p:cNvSpPr>
          <p:nvPr>
            <p:ph type="body" idx="1"/>
          </p:nvPr>
        </p:nvSpPr>
        <p:spPr>
          <a:xfrm>
            <a:off x="457200" y="1703524"/>
            <a:ext cx="8229600" cy="3800173"/>
          </a:xfrm>
          <a:prstGeom prst="rect">
            <a:avLst/>
          </a:prstGeom>
        </p:spPr>
        <p:txBody>
          <a:bodyPr lIns="0" tIns="0" rIns="0" bIns="0" anchor="ctr"/>
          <a:lstStyle/>
          <a:p>
            <a:pPr marL="514350" lvl="0" indent="-514350">
              <a:buFontTx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D9D9D9"/>
                </a:solidFill>
              </a:rPr>
              <a:t>REST 원칙을 이해한다.</a:t>
            </a:r>
            <a:br>
              <a:rPr sz="2400">
                <a:solidFill>
                  <a:srgbClr val="D9D9D9"/>
                </a:solidFill>
              </a:rPr>
            </a:br>
            <a:r>
              <a:rPr sz="2400">
                <a:solidFill>
                  <a:srgbClr val="D9D9D9"/>
                </a:solidFill>
              </a:rPr>
              <a:t>Method, Resource, Message(Response)</a:t>
            </a:r>
          </a:p>
          <a:p>
            <a:pPr marL="514350" lvl="0" indent="-514350">
              <a:buFontTx/>
              <a:buAutoNum type="arabicPeriod"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D9D9D9"/>
              </a:solidFill>
            </a:endParaRPr>
          </a:p>
          <a:p>
            <a:pPr marL="514350" lvl="0" indent="-514350">
              <a:buFontTx/>
              <a:buAutoNum type="arabicPeriod" startAt="2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D9D9D9"/>
                </a:solidFill>
              </a:rPr>
              <a:t>남의 것을 읽을 수 있다.</a:t>
            </a:r>
            <a:br>
              <a:rPr sz="2400">
                <a:solidFill>
                  <a:srgbClr val="D9D9D9"/>
                </a:solidFill>
              </a:rPr>
            </a:br>
            <a:r>
              <a:rPr sz="2400">
                <a:solidFill>
                  <a:srgbClr val="D9D9D9"/>
                </a:solidFill>
              </a:rPr>
              <a:t>API Document를 모두 읽을 필요는 없다.</a:t>
            </a:r>
          </a:p>
          <a:p>
            <a:pPr marL="514350" lvl="0" indent="-514350">
              <a:buFontTx/>
              <a:buAutoNum type="arabicPeriod" startAt="2"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D9D9D9"/>
              </a:solidFill>
            </a:endParaRPr>
          </a:p>
          <a:p>
            <a:pPr marL="514350" lvl="0" indent="-514350">
              <a:buFontTx/>
              <a:buAutoNum type="arabicPeriod" startAt="3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D9D9D9"/>
                </a:solidFill>
              </a:rPr>
              <a:t>내 것을 만들 수 있다.</a:t>
            </a:r>
            <a:br>
              <a:rPr sz="2400">
                <a:solidFill>
                  <a:srgbClr val="D9D9D9"/>
                </a:solidFill>
              </a:rPr>
            </a:br>
            <a:r>
              <a:rPr sz="2400">
                <a:solidFill>
                  <a:srgbClr val="D9D9D9"/>
                </a:solidFill>
              </a:rPr>
              <a:t>직접, appkr/fractal, dingo/api 이용.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/>
          </p:cNvSpPr>
          <p:nvPr>
            <p:ph type="title"/>
          </p:nvPr>
        </p:nvSpPr>
        <p:spPr>
          <a:xfrm>
            <a:off x="685800" y="2149053"/>
            <a:ext cx="7772400" cy="2559894"/>
          </a:xfrm>
          <a:prstGeom prst="rect">
            <a:avLst/>
          </a:prstGeom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Email: juwonkim@me.com</a:t>
            </a:r>
            <a:br>
              <a:rPr sz="2800">
                <a:solidFill>
                  <a:srgbClr val="FFFFFF"/>
                </a:solidFill>
              </a:rPr>
            </a:br>
            <a:endParaRPr sz="2800">
              <a:solidFill>
                <a:srgbClr val="FFFFFF"/>
              </a:solidFill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Facebook: juwonkimatmedotcom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FFFFFF"/>
              </a:solidFill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Github: appkr</a:t>
            </a:r>
          </a:p>
        </p:txBody>
      </p:sp>
      <p:sp>
        <p:nvSpPr>
          <p:cNvPr id="496" name="Shape 4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58</a:t>
            </a:fld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57200" y="274638"/>
            <a:ext cx="8229600" cy="778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/>
            <a:r>
              <a:rPr sz="3600">
                <a:solidFill>
                  <a:srgbClr val="4BACC6"/>
                </a:solidFill>
              </a:rPr>
              <a:t>그럼, Web API의 본질은 무엇일까요?</a:t>
            </a:r>
          </a:p>
        </p:txBody>
      </p:sp>
      <p:sp>
        <p:nvSpPr>
          <p:cNvPr id="70" name="Shape 70"/>
          <p:cNvSpPr/>
          <p:nvPr/>
        </p:nvSpPr>
        <p:spPr>
          <a:xfrm>
            <a:off x="457200" y="1124744"/>
            <a:ext cx="82296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400"/>
              </a:spcBef>
            </a:pPr>
            <a:r>
              <a:rPr lang="en-US" dirty="0" smtClean="0">
                <a:solidFill>
                  <a:srgbClr val="808080"/>
                </a:solidFill>
              </a:rPr>
              <a:t>Know who the API clients are.</a:t>
            </a:r>
            <a:r>
              <a:rPr dirty="0" smtClean="0">
                <a:solidFill>
                  <a:srgbClr val="808080"/>
                </a:solidFill>
              </a:rPr>
              <a:t> </a:t>
            </a:r>
            <a:r>
              <a:rPr lang="en-US" dirty="0" smtClean="0">
                <a:solidFill>
                  <a:srgbClr val="808080"/>
                </a:solidFill>
              </a:rPr>
              <a:t>So v</a:t>
            </a:r>
            <a:r>
              <a:rPr dirty="0" smtClean="0">
                <a:solidFill>
                  <a:srgbClr val="808080"/>
                </a:solidFill>
              </a:rPr>
              <a:t>arious </a:t>
            </a:r>
            <a:r>
              <a:rPr lang="en-US" dirty="0" smtClean="0">
                <a:solidFill>
                  <a:srgbClr val="808080"/>
                </a:solidFill>
              </a:rPr>
              <a:t>p</a:t>
            </a:r>
            <a:r>
              <a:rPr dirty="0" smtClean="0">
                <a:solidFill>
                  <a:srgbClr val="808080"/>
                </a:solidFill>
              </a:rPr>
              <a:t>latforms</a:t>
            </a:r>
            <a:r>
              <a:rPr dirty="0">
                <a:solidFill>
                  <a:srgbClr val="808080"/>
                </a:solidFill>
              </a:rPr>
              <a:t>, </a:t>
            </a:r>
            <a:r>
              <a:rPr lang="en-US" dirty="0" smtClean="0">
                <a:solidFill>
                  <a:srgbClr val="808080"/>
                </a:solidFill>
              </a:rPr>
              <a:t>v</a:t>
            </a:r>
            <a:r>
              <a:rPr dirty="0" smtClean="0">
                <a:solidFill>
                  <a:srgbClr val="808080"/>
                </a:solidFill>
              </a:rPr>
              <a:t>arious </a:t>
            </a:r>
            <a:r>
              <a:rPr lang="en-US" dirty="0" smtClean="0">
                <a:solidFill>
                  <a:srgbClr val="808080"/>
                </a:solidFill>
              </a:rPr>
              <a:t>l</a:t>
            </a:r>
            <a:r>
              <a:rPr dirty="0" smtClean="0">
                <a:solidFill>
                  <a:srgbClr val="808080"/>
                </a:solidFill>
              </a:rPr>
              <a:t>anguages</a:t>
            </a:r>
            <a:endParaRPr dirty="0">
              <a:solidFill>
                <a:srgbClr val="808080"/>
              </a:solidFill>
            </a:endParaRPr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685800" y="1603498"/>
            <a:ext cx="7772400" cy="2041526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rgbClr val="FFFFFF"/>
                </a:solidFill>
              </a:rPr>
              <a:t>Decoupling + Platform Agnostic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457200"/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6</a:t>
            </a:fld>
            <a:endParaRPr sz="1200">
              <a:solidFill>
                <a:srgbClr val="FFFF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25" y="3789040"/>
            <a:ext cx="52387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685800" y="2564903"/>
            <a:ext cx="7772400" cy="1470026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4F81BD"/>
                </a:solidFill>
              </a:rPr>
              <a:t>REST Fundamental</a:t>
            </a:r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7</a:t>
            </a:fld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BACC6"/>
                </a:solidFill>
              </a:rPr>
              <a:t>REST의 역사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924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080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Representational State Transfer</a:t>
            </a:r>
          </a:p>
        </p:txBody>
      </p:sp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8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98" name="Shape 98"/>
          <p:cNvSpPr/>
          <p:nvPr/>
        </p:nvSpPr>
        <p:spPr>
          <a:xfrm>
            <a:off x="685800" y="1947426"/>
            <a:ext cx="7772400" cy="3312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ctr">
              <a:lnSpc>
                <a:spcPct val="80000"/>
              </a:lnSpc>
            </a:pPr>
            <a:r>
              <a:rPr sz="2800" dirty="0">
                <a:solidFill>
                  <a:srgbClr val="FFFFFF"/>
                </a:solidFill>
              </a:rPr>
              <a:t>웹(HTTP)의 </a:t>
            </a:r>
            <a:r>
              <a:rPr sz="2800" dirty="0" err="1">
                <a:solidFill>
                  <a:srgbClr val="FFFFFF"/>
                </a:solidFill>
              </a:rPr>
              <a:t>창시자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dirty="0" err="1">
                <a:solidFill>
                  <a:srgbClr val="FFFFFF"/>
                </a:solidFill>
              </a:rPr>
              <a:t>중의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dirty="0" err="1">
                <a:solidFill>
                  <a:srgbClr val="FFFFFF"/>
                </a:solidFill>
              </a:rPr>
              <a:t>한사람인</a:t>
            </a:r>
            <a:r>
              <a:rPr sz="2800" dirty="0">
                <a:solidFill>
                  <a:srgbClr val="FFFFFF"/>
                </a:solidFill>
              </a:rPr>
              <a:t> </a:t>
            </a:r>
            <a:br>
              <a:rPr sz="2800" dirty="0">
                <a:solidFill>
                  <a:srgbClr val="FFFFFF"/>
                </a:solidFill>
              </a:rPr>
            </a:br>
            <a:r>
              <a:rPr sz="2800" dirty="0">
                <a:solidFill>
                  <a:srgbClr val="FFFFFF"/>
                </a:solidFill>
              </a:rPr>
              <a:t>Roy </a:t>
            </a:r>
            <a:r>
              <a:rPr sz="2800" dirty="0" err="1" smtClean="0">
                <a:solidFill>
                  <a:srgbClr val="FFFFFF"/>
                </a:solidFill>
              </a:rPr>
              <a:t>Fi</a:t>
            </a:r>
            <a:r>
              <a:rPr lang="en-US" sz="2800" dirty="0" err="1" smtClean="0">
                <a:solidFill>
                  <a:srgbClr val="FFFFFF"/>
                </a:solidFill>
              </a:rPr>
              <a:t>e</a:t>
            </a:r>
            <a:r>
              <a:rPr sz="2800" dirty="0" err="1" smtClean="0">
                <a:solidFill>
                  <a:srgbClr val="FFFFFF"/>
                </a:solidFill>
              </a:rPr>
              <a:t>lding</a:t>
            </a:r>
            <a:r>
              <a:rPr sz="2800" dirty="0" err="1">
                <a:solidFill>
                  <a:srgbClr val="FFFFFF"/>
                </a:solidFill>
              </a:rPr>
              <a:t>의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dirty="0" smtClean="0">
                <a:solidFill>
                  <a:srgbClr val="FFFFFF"/>
                </a:solidFill>
              </a:rPr>
              <a:t>200</a:t>
            </a:r>
            <a:r>
              <a:rPr lang="en-US" sz="2800" dirty="0" smtClean="0">
                <a:solidFill>
                  <a:srgbClr val="FFFFFF"/>
                </a:solidFill>
              </a:rPr>
              <a:t>0</a:t>
            </a:r>
            <a:r>
              <a:rPr sz="2800" dirty="0" smtClean="0">
                <a:solidFill>
                  <a:srgbClr val="FFFFFF"/>
                </a:solidFill>
              </a:rPr>
              <a:t>년 </a:t>
            </a:r>
            <a:r>
              <a:rPr sz="2800" dirty="0" err="1" smtClean="0">
                <a:solidFill>
                  <a:srgbClr val="FFFFFF"/>
                </a:solidFill>
                <a:hlinkClick r:id="rId2"/>
              </a:rPr>
              <a:t>논문</a:t>
            </a:r>
            <a:r>
              <a:rPr sz="2800" dirty="0" err="1" smtClean="0">
                <a:solidFill>
                  <a:srgbClr val="FFFFFF"/>
                </a:solidFill>
              </a:rPr>
              <a:t>에서</a:t>
            </a:r>
            <a:r>
              <a:rPr sz="2800" dirty="0" smtClean="0">
                <a:solidFill>
                  <a:srgbClr val="FFFFFF"/>
                </a:solidFill>
              </a:rPr>
              <a:t> </a:t>
            </a:r>
            <a:r>
              <a:rPr sz="2800" dirty="0" err="1">
                <a:solidFill>
                  <a:srgbClr val="FFFFFF"/>
                </a:solidFill>
              </a:rPr>
              <a:t>소개</a:t>
            </a:r>
            <a:endParaRPr sz="4000" dirty="0">
              <a:solidFill>
                <a:srgbClr val="FFFFFF"/>
              </a:solidFill>
            </a:endParaRPr>
          </a:p>
          <a:p>
            <a:pPr lvl="0" algn="ctr">
              <a:lnSpc>
                <a:spcPct val="80000"/>
              </a:lnSpc>
            </a:pPr>
            <a:endParaRPr sz="4000" dirty="0">
              <a:solidFill>
                <a:srgbClr val="FFFFFF"/>
              </a:solidFill>
            </a:endParaRPr>
          </a:p>
          <a:p>
            <a:pPr lvl="0" algn="ctr">
              <a:lnSpc>
                <a:spcPct val="80000"/>
              </a:lnSpc>
            </a:pPr>
            <a:r>
              <a:rPr sz="2800" dirty="0">
                <a:solidFill>
                  <a:srgbClr val="FFFFFF"/>
                </a:solidFill>
              </a:rPr>
              <a:t>“</a:t>
            </a:r>
            <a:r>
              <a:rPr sz="2800" dirty="0" err="1">
                <a:solidFill>
                  <a:srgbClr val="FFFFFF"/>
                </a:solidFill>
              </a:rPr>
              <a:t>현재</a:t>
            </a:r>
            <a:r>
              <a:rPr sz="2800" dirty="0">
                <a:solidFill>
                  <a:srgbClr val="FFFFFF"/>
                </a:solidFill>
              </a:rPr>
              <a:t> 웹 </a:t>
            </a:r>
            <a:r>
              <a:rPr sz="2800" dirty="0" err="1">
                <a:solidFill>
                  <a:srgbClr val="FFFFFF"/>
                </a:solidFill>
              </a:rPr>
              <a:t>서비스들의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dirty="0" err="1">
                <a:solidFill>
                  <a:srgbClr val="FFFFFF"/>
                </a:solidFill>
              </a:rPr>
              <a:t>HTTP의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dirty="0" err="1">
                <a:solidFill>
                  <a:srgbClr val="FFFFFF"/>
                </a:solidFill>
              </a:rPr>
              <a:t>본래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dirty="0" err="1">
                <a:solidFill>
                  <a:srgbClr val="FFFFFF"/>
                </a:solidFill>
              </a:rPr>
              <a:t>의도</a:t>
            </a:r>
            <a:r>
              <a:rPr sz="2800" dirty="0">
                <a:solidFill>
                  <a:srgbClr val="FFFFFF"/>
                </a:solidFill>
              </a:rPr>
              <a:t> 및 </a:t>
            </a:r>
            <a:br>
              <a:rPr sz="2800" dirty="0">
                <a:solidFill>
                  <a:srgbClr val="FFFFFF"/>
                </a:solidFill>
              </a:rPr>
            </a:br>
            <a:r>
              <a:rPr sz="2800" dirty="0" err="1">
                <a:solidFill>
                  <a:srgbClr val="FFFFFF"/>
                </a:solidFill>
              </a:rPr>
              <a:t>우수성을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b="1" u="sng" dirty="0" err="1">
                <a:solidFill>
                  <a:srgbClr val="FFFFFF"/>
                </a:solidFill>
              </a:rPr>
              <a:t>제대로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dirty="0" err="1">
                <a:solidFill>
                  <a:srgbClr val="FFFFFF"/>
                </a:solidFill>
              </a:rPr>
              <a:t>활용하지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dirty="0" err="1">
                <a:solidFill>
                  <a:srgbClr val="FFFFFF"/>
                </a:solidFill>
              </a:rPr>
              <a:t>못하고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dirty="0" err="1">
                <a:solidFill>
                  <a:srgbClr val="FFFFFF"/>
                </a:solidFill>
              </a:rPr>
              <a:t>있다”고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dirty="0" err="1">
                <a:solidFill>
                  <a:srgbClr val="FFFFFF"/>
                </a:solidFill>
              </a:rPr>
              <a:t>판단</a:t>
            </a:r>
            <a:r>
              <a:rPr sz="2800" dirty="0">
                <a:solidFill>
                  <a:srgbClr val="FFFFFF"/>
                </a:solidFill>
              </a:rPr>
              <a:t/>
            </a:r>
            <a:br>
              <a:rPr sz="2800" dirty="0">
                <a:solidFill>
                  <a:srgbClr val="FFFFFF"/>
                </a:solidFill>
              </a:rPr>
            </a:br>
            <a:r>
              <a:rPr sz="2800" dirty="0">
                <a:solidFill>
                  <a:srgbClr val="FFFFFF"/>
                </a:solidFill>
              </a:rPr>
              <a:t/>
            </a:r>
            <a:br>
              <a:rPr sz="2800" dirty="0">
                <a:solidFill>
                  <a:srgbClr val="FFFFFF"/>
                </a:solidFill>
              </a:rPr>
            </a:br>
            <a:r>
              <a:rPr sz="2800" dirty="0" err="1">
                <a:solidFill>
                  <a:srgbClr val="FFFFFF"/>
                </a:solidFill>
              </a:rPr>
              <a:t>웹의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dirty="0" err="1">
                <a:solidFill>
                  <a:srgbClr val="FFFFFF"/>
                </a:solidFill>
              </a:rPr>
              <a:t>장점을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dirty="0" err="1">
                <a:solidFill>
                  <a:srgbClr val="FFFFFF"/>
                </a:solidFill>
              </a:rPr>
              <a:t>최대한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dirty="0" err="1">
                <a:solidFill>
                  <a:srgbClr val="FFFFFF"/>
                </a:solidFill>
              </a:rPr>
              <a:t>활용할</a:t>
            </a:r>
            <a:r>
              <a:rPr sz="2800" dirty="0">
                <a:solidFill>
                  <a:srgbClr val="FFFFFF"/>
                </a:solidFill>
              </a:rPr>
              <a:t> 수 </a:t>
            </a:r>
            <a:r>
              <a:rPr sz="2800" dirty="0" err="1">
                <a:solidFill>
                  <a:srgbClr val="FFFFFF"/>
                </a:solidFill>
              </a:rPr>
              <a:t>있는</a:t>
            </a:r>
            <a:r>
              <a:rPr sz="2800" dirty="0">
                <a:solidFill>
                  <a:srgbClr val="FFFFFF"/>
                </a:solidFill>
              </a:rPr>
              <a:t> </a:t>
            </a:r>
            <a:br>
              <a:rPr sz="2800" dirty="0">
                <a:solidFill>
                  <a:srgbClr val="FFFFFF"/>
                </a:solidFill>
              </a:rPr>
            </a:br>
            <a:r>
              <a:rPr sz="2800" dirty="0" err="1">
                <a:solidFill>
                  <a:srgbClr val="FFFFFF"/>
                </a:solidFill>
              </a:rPr>
              <a:t>네트워크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dirty="0" err="1">
                <a:solidFill>
                  <a:srgbClr val="FFFFFF"/>
                </a:solidFill>
              </a:rPr>
              <a:t>기반의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dirty="0" err="1">
                <a:solidFill>
                  <a:srgbClr val="FFFFFF"/>
                </a:solidFill>
              </a:rPr>
              <a:t>아키텍처로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dirty="0" err="1">
                <a:solidFill>
                  <a:srgbClr val="FFFFFF"/>
                </a:solidFill>
              </a:rPr>
              <a:t>REST를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dirty="0" err="1">
                <a:solidFill>
                  <a:srgbClr val="FFFFFF"/>
                </a:solidFill>
              </a:rPr>
              <a:t>제안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99" name="Shape 99"/>
          <p:cNvSpPr/>
          <p:nvPr/>
        </p:nvSpPr>
        <p:spPr>
          <a:xfrm>
            <a:off x="3662679" y="6402601"/>
            <a:ext cx="1818641" cy="233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D2Coding"/>
                <a:ea typeface="D2Coding"/>
                <a:cs typeface="D2Coding"/>
                <a:sym typeface="D2Coding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FFFFFF"/>
                </a:solidFill>
              </a:rPr>
              <a:t>http://bcho.tistory.com/953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BACC6"/>
                </a:solidFill>
              </a:rPr>
              <a:t>REST의 특징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xfrm>
            <a:off x="6553200" y="6227826"/>
            <a:ext cx="2133600" cy="2570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9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685800" y="2037861"/>
            <a:ext cx="7772400" cy="3312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ctr" defTabSz="777240">
              <a:lnSpc>
                <a:spcPct val="80000"/>
              </a:lnSpc>
            </a:pPr>
            <a:r>
              <a:rPr sz="2380">
                <a:solidFill>
                  <a:srgbClr val="FFFFFF"/>
                </a:solidFill>
              </a:rPr>
              <a:t>Uniform Interface (=Platform Agnostic)</a:t>
            </a:r>
            <a:endParaRPr sz="1020"/>
          </a:p>
          <a:p>
            <a:pPr lvl="0" algn="ctr" defTabSz="777240">
              <a:lnSpc>
                <a:spcPct val="80000"/>
              </a:lnSpc>
            </a:pPr>
            <a:endParaRPr sz="3400">
              <a:solidFill>
                <a:srgbClr val="FFFFFF"/>
              </a:solidFill>
            </a:endParaRPr>
          </a:p>
          <a:p>
            <a:pPr lvl="0" algn="ctr" defTabSz="777240">
              <a:lnSpc>
                <a:spcPct val="80000"/>
              </a:lnSpc>
            </a:pPr>
            <a:r>
              <a:rPr sz="2380">
                <a:solidFill>
                  <a:srgbClr val="FFFFFF"/>
                </a:solidFill>
              </a:rPr>
              <a:t>Stateless</a:t>
            </a:r>
            <a:endParaRPr sz="1020"/>
          </a:p>
          <a:p>
            <a:pPr lvl="0" algn="ctr" defTabSz="777240">
              <a:lnSpc>
                <a:spcPct val="80000"/>
              </a:lnSpc>
            </a:pPr>
            <a:endParaRPr sz="3400">
              <a:solidFill>
                <a:srgbClr val="FFFFFF"/>
              </a:solidFill>
            </a:endParaRPr>
          </a:p>
          <a:p>
            <a:pPr lvl="0" algn="ctr" defTabSz="777240">
              <a:lnSpc>
                <a:spcPct val="80000"/>
              </a:lnSpc>
            </a:pPr>
            <a:r>
              <a:rPr sz="2380">
                <a:solidFill>
                  <a:srgbClr val="FFFFFF"/>
                </a:solidFill>
              </a:rPr>
              <a:t>Cacheable</a:t>
            </a:r>
            <a:endParaRPr sz="1020"/>
          </a:p>
          <a:p>
            <a:pPr lvl="0" algn="ctr" defTabSz="777240">
              <a:lnSpc>
                <a:spcPct val="80000"/>
              </a:lnSpc>
            </a:pPr>
            <a:endParaRPr sz="3400">
              <a:solidFill>
                <a:srgbClr val="FFFFFF"/>
              </a:solidFill>
            </a:endParaRPr>
          </a:p>
          <a:p>
            <a:pPr lvl="0" algn="ctr" defTabSz="777240">
              <a:lnSpc>
                <a:spcPct val="80000"/>
              </a:lnSpc>
            </a:pPr>
            <a:r>
              <a:rPr sz="2380">
                <a:solidFill>
                  <a:srgbClr val="FFFFFF"/>
                </a:solidFill>
              </a:rPr>
              <a:t>Self Descriptiveness</a:t>
            </a:r>
            <a:endParaRPr sz="1020"/>
          </a:p>
          <a:p>
            <a:pPr lvl="0" algn="ctr" defTabSz="777240">
              <a:lnSpc>
                <a:spcPct val="80000"/>
              </a:lnSpc>
            </a:pPr>
            <a:endParaRPr sz="3400">
              <a:solidFill>
                <a:srgbClr val="FFFFFF"/>
              </a:solidFill>
            </a:endParaRPr>
          </a:p>
          <a:p>
            <a:pPr lvl="0" algn="ctr" defTabSz="777240">
              <a:lnSpc>
                <a:spcPct val="80000"/>
              </a:lnSpc>
            </a:pPr>
            <a:r>
              <a:rPr sz="2380">
                <a:solidFill>
                  <a:srgbClr val="FFFFFF"/>
                </a:solidFill>
              </a:rPr>
              <a:t>Client-Server Architecture</a:t>
            </a:r>
          </a:p>
        </p:txBody>
      </p:sp>
      <p:sp>
        <p:nvSpPr>
          <p:cNvPr id="104" name="Shape 104"/>
          <p:cNvSpPr/>
          <p:nvPr/>
        </p:nvSpPr>
        <p:spPr>
          <a:xfrm>
            <a:off x="3662679" y="6402601"/>
            <a:ext cx="1818641" cy="233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D2Coding"/>
                <a:ea typeface="D2Coding"/>
                <a:cs typeface="D2Coding"/>
                <a:sym typeface="D2Coding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FFFFFF"/>
                </a:solidFill>
              </a:rPr>
              <a:t>http://bcho.tistory.com/953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1406</Words>
  <Application>Microsoft Office PowerPoint</Application>
  <PresentationFormat>화면 슬라이드 쇼(4:3)</PresentationFormat>
  <Paragraphs>449</Paragraphs>
  <Slides>58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59" baseType="lpstr">
      <vt:lpstr>Default</vt:lpstr>
      <vt:lpstr>RESTful API 제대로 개발하기  by Appkr</vt:lpstr>
      <vt:lpstr>남들이 쓰지 않는 API라면?</vt:lpstr>
      <vt:lpstr>대충 개발하면 이렇게 된다!</vt:lpstr>
      <vt:lpstr>오늘 이후, 우리는</vt:lpstr>
      <vt:lpstr>Decoupling</vt:lpstr>
      <vt:lpstr>Decoupling + Platform Agnostic</vt:lpstr>
      <vt:lpstr>REST Fundamental</vt:lpstr>
      <vt:lpstr>REST의 역사</vt:lpstr>
      <vt:lpstr>REST의 특징</vt:lpstr>
      <vt:lpstr>WHAT IS GOOD API? WHY REST?</vt:lpstr>
      <vt:lpstr>IS REST REALLY EASY TO IMPLEMENTERS?</vt:lpstr>
      <vt:lpstr>HOW TO LEARN REST</vt:lpstr>
      <vt:lpstr>IT’S JUST A GUIDELINE! NOT A SPEC!</vt:lpstr>
      <vt:lpstr>RICHARDSON MATURITY MODEL</vt:lpstr>
      <vt:lpstr>HOW THE CLIENT &amp; SERVER COMMUNICATE</vt:lpstr>
      <vt:lpstr>REST 101</vt:lpstr>
      <vt:lpstr>METHOD</vt:lpstr>
      <vt:lpstr>METHOD - ANTI-PATTERN</vt:lpstr>
      <vt:lpstr>METHOD - IDEMPOTENT</vt:lpstr>
      <vt:lpstr>RESOURCE - NOUN</vt:lpstr>
      <vt:lpstr>RESOURCE - PLURALIZE</vt:lpstr>
      <vt:lpstr>RESOURCE – CONSISTENT CASE</vt:lpstr>
      <vt:lpstr>RESOURCE - VERSIONING</vt:lpstr>
      <vt:lpstr>RESOURCE – DOMAIN NAME</vt:lpstr>
      <vt:lpstr>RESOURCE – ANTI-PATTERN</vt:lpstr>
      <vt:lpstr>RESOURCE – QUERY STRING</vt:lpstr>
      <vt:lpstr>REQUEST &amp; RESPONSE – ANTI-PATTERN</vt:lpstr>
      <vt:lpstr>REQUEST &amp; RESPONSE – ANTI-PATTERN</vt:lpstr>
      <vt:lpstr>REQUEST &amp; RESPONSE – ANTI-PATTERN</vt:lpstr>
      <vt:lpstr>REQUEST &amp; RESPONSE – RESPONSE CODE</vt:lpstr>
      <vt:lpstr>REQUEST &amp; RESPONSE – CONTENT NEGOTIATION</vt:lpstr>
      <vt:lpstr>REQUEST &amp; RESPONSE - TRAMSFORMATION</vt:lpstr>
      <vt:lpstr>REQUEST &amp; RESPONSE - TRANSFORMATION</vt:lpstr>
      <vt:lpstr>REQUEST &amp; RESPONSE - SERIALIZATION</vt:lpstr>
      <vt:lpstr>REQUEST &amp; RESPONSE – SERIALIZATION</vt:lpstr>
      <vt:lpstr>REQUEST &amp; RESPONSE – ERROR RESPONSE BODY</vt:lpstr>
      <vt:lpstr>REQUEST &amp; RESPONSE - HATEOAS</vt:lpstr>
      <vt:lpstr>REQUEST &amp; RESPONSE - HATEOAS</vt:lpstr>
      <vt:lpstr>appkr/fractal</vt:lpstr>
      <vt:lpstr>HOW TO INSTALL</vt:lpstr>
      <vt:lpstr>HOW TO USE</vt:lpstr>
      <vt:lpstr>HOW TO USE</vt:lpstr>
      <vt:lpstr>HOW TO ACTIVATE &amp; TEST EXAMPLES</vt:lpstr>
      <vt:lpstr>떡밥!!! 스스로 찾아 더 공부해 보세요</vt:lpstr>
      <vt:lpstr>AUTO-INCREMENT ID (BAD DESIGN)</vt:lpstr>
      <vt:lpstr>AUTO-INCREMENT ID (BAD DESIGN)</vt:lpstr>
      <vt:lpstr>AUTHENTICATION</vt:lpstr>
      <vt:lpstr>AUTHENTICATION</vt:lpstr>
      <vt:lpstr>AUTHORIZATION</vt:lpstr>
      <vt:lpstr>AUTHORIZATION</vt:lpstr>
      <vt:lpstr>CORS</vt:lpstr>
      <vt:lpstr>CACHING</vt:lpstr>
      <vt:lpstr>CACHING</vt:lpstr>
      <vt:lpstr>CACHING</vt:lpstr>
      <vt:lpstr>API MODELING LANGUAGE/SERVICE</vt:lpstr>
      <vt:lpstr>FURTHER READINGS</vt:lpstr>
      <vt:lpstr>Summary</vt:lpstr>
      <vt:lpstr>Email: juwonkim@me.com  Facebook: juwonkimatmedotcom  Github: appkr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 제대로 개발하기</dc:title>
  <cp:lastModifiedBy>Juwon</cp:lastModifiedBy>
  <cp:revision>15</cp:revision>
  <dcterms:modified xsi:type="dcterms:W3CDTF">2015-10-02T03:11:47Z</dcterms:modified>
</cp:coreProperties>
</file>