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17" r:id="rId2"/>
    <p:sldId id="324" r:id="rId3"/>
    <p:sldId id="320" r:id="rId4"/>
    <p:sldId id="380" r:id="rId5"/>
    <p:sldId id="381" r:id="rId6"/>
    <p:sldId id="382" r:id="rId7"/>
    <p:sldId id="383" r:id="rId8"/>
    <p:sldId id="378" r:id="rId9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1"/>
    </p:embeddedFont>
    <p:embeddedFont>
      <p:font typeface="08서울남산체 EB" panose="0202060302010102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BD7"/>
    <a:srgbClr val="313540"/>
    <a:srgbClr val="FF5050"/>
    <a:srgbClr val="FF3300"/>
    <a:srgbClr val="FF7C80"/>
    <a:srgbClr val="DCE0E9"/>
    <a:srgbClr val="F6F9FF"/>
    <a:srgbClr val="E7E6E2"/>
    <a:srgbClr val="CEA07B"/>
    <a:srgbClr val="DBC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0818" autoAdjust="0"/>
  </p:normalViewPr>
  <p:slideViewPr>
    <p:cSldViewPr snapToGrid="0">
      <p:cViewPr varScale="1">
        <p:scale>
          <a:sx n="51" d="100"/>
          <a:sy n="51" d="100"/>
        </p:scale>
        <p:origin x="67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fld id="{FAFC6CB9-10FC-4256-BCD4-994C97501A9B}" type="datetimeFigureOut">
              <a:rPr lang="ko-KR" altLang="en-US" smtClean="0"/>
              <a:pPr/>
              <a:t>2019-05-21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fld id="{86D336FE-5084-4E98-AE5E-41136B2E934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85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B" panose="02020603020101020101" pitchFamily="18" charset="-127"/>
        <a:ea typeface="08서울남산체 B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B" panose="02020603020101020101" pitchFamily="18" charset="-127"/>
        <a:ea typeface="08서울남산체 B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B" panose="02020603020101020101" pitchFamily="18" charset="-127"/>
        <a:ea typeface="08서울남산체 B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B" panose="02020603020101020101" pitchFamily="18" charset="-127"/>
        <a:ea typeface="08서울남산체 B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B" panose="02020603020101020101" pitchFamily="18" charset="-127"/>
        <a:ea typeface="08서울남산체 B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36FE-5084-4E98-AE5E-41136B2E93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0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36FE-5084-4E98-AE5E-41136B2E93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3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36FE-5084-4E98-AE5E-41136B2E93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0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36FE-5084-4E98-AE5E-41136B2E93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91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CFE36092-C558-47C0-9CC2-13105AFFBB57}" type="datetimeFigureOut">
              <a:rPr lang="ko-KR" altLang="en-US" smtClean="0"/>
              <a:pPr/>
              <a:t>2019-05-21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microsoft.com/office/2007/relationships/hdphoto" Target="../media/hdphoto1.wdp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086469" y="2325721"/>
            <a:ext cx="6146139" cy="245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y </a:t>
            </a:r>
            <a:r>
              <a:rPr lang="en-US" altLang="ko-KR" sz="36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igi </a:t>
            </a:r>
            <a:r>
              <a:rPr lang="en-US" altLang="ko-KR" sz="36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oney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(MDM donation system)</a:t>
            </a:r>
            <a:endParaRPr lang="en-US" altLang="ko-KR" sz="4000" b="1" dirty="0">
              <a:solidFill>
                <a:srgbClr val="31354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졸업작품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|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안연선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이예지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이종현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홍진형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지도교수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|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민연아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교수님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C6F931A-2F95-43A3-8298-11B3AE170AF3}"/>
              </a:ext>
            </a:extLst>
          </p:cNvPr>
          <p:cNvGrpSpPr/>
          <p:nvPr/>
        </p:nvGrpSpPr>
        <p:grpSpPr>
          <a:xfrm>
            <a:off x="79899" y="1"/>
            <a:ext cx="12038124" cy="313164"/>
            <a:chOff x="79899" y="0"/>
            <a:chExt cx="12038124" cy="665828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A6790021-B8A6-48A4-A91E-E0CCA95424A9}"/>
                </a:ext>
              </a:extLst>
            </p:cNvPr>
            <p:cNvSpPr/>
            <p:nvPr/>
          </p:nvSpPr>
          <p:spPr>
            <a:xfrm rot="10800000">
              <a:off x="79899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18A4EABC-B02F-4D72-BA43-9A3F9D0F4CF9}"/>
                </a:ext>
              </a:extLst>
            </p:cNvPr>
            <p:cNvSpPr/>
            <p:nvPr/>
          </p:nvSpPr>
          <p:spPr>
            <a:xfrm rot="10800000">
              <a:off x="1083076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9C6ED496-2BAD-4F4C-98DD-F5CD88B9B42E}"/>
                </a:ext>
              </a:extLst>
            </p:cNvPr>
            <p:cNvSpPr/>
            <p:nvPr/>
          </p:nvSpPr>
          <p:spPr>
            <a:xfrm rot="10800000">
              <a:off x="2086253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E678B4-9B0B-4503-9949-9D700679D5E2}"/>
                </a:ext>
              </a:extLst>
            </p:cNvPr>
            <p:cNvSpPr/>
            <p:nvPr/>
          </p:nvSpPr>
          <p:spPr>
            <a:xfrm rot="10800000">
              <a:off x="3089430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1E4D758C-A329-4856-9D97-E82040028D78}"/>
                </a:ext>
              </a:extLst>
            </p:cNvPr>
            <p:cNvSpPr/>
            <p:nvPr/>
          </p:nvSpPr>
          <p:spPr>
            <a:xfrm rot="10800000">
              <a:off x="4092607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FBDC1963-7772-4F3D-9406-582C99F38839}"/>
                </a:ext>
              </a:extLst>
            </p:cNvPr>
            <p:cNvSpPr/>
            <p:nvPr/>
          </p:nvSpPr>
          <p:spPr>
            <a:xfrm rot="10800000">
              <a:off x="5095784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68575377-F099-49E3-801E-8C88753BB91C}"/>
                </a:ext>
              </a:extLst>
            </p:cNvPr>
            <p:cNvSpPr/>
            <p:nvPr/>
          </p:nvSpPr>
          <p:spPr>
            <a:xfrm rot="10800000">
              <a:off x="6098961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F33A9810-6700-4AC1-9C99-AA0117754F83}"/>
                </a:ext>
              </a:extLst>
            </p:cNvPr>
            <p:cNvSpPr/>
            <p:nvPr/>
          </p:nvSpPr>
          <p:spPr>
            <a:xfrm rot="10800000">
              <a:off x="7102138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37A9E44-9022-4C71-924C-03385E9F5119}"/>
                </a:ext>
              </a:extLst>
            </p:cNvPr>
            <p:cNvSpPr/>
            <p:nvPr/>
          </p:nvSpPr>
          <p:spPr>
            <a:xfrm rot="10800000">
              <a:off x="8105315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1FDD48C-1DBD-49E7-BA84-D7B8E49827B5}"/>
                </a:ext>
              </a:extLst>
            </p:cNvPr>
            <p:cNvSpPr/>
            <p:nvPr/>
          </p:nvSpPr>
          <p:spPr>
            <a:xfrm rot="10800000">
              <a:off x="9108492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EB460098-A9CB-439F-B45C-52A0E5D015AB}"/>
                </a:ext>
              </a:extLst>
            </p:cNvPr>
            <p:cNvSpPr/>
            <p:nvPr/>
          </p:nvSpPr>
          <p:spPr>
            <a:xfrm rot="10800000">
              <a:off x="10111669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7455206C-6F21-4A50-A080-3515BAE1D9DF}"/>
                </a:ext>
              </a:extLst>
            </p:cNvPr>
            <p:cNvSpPr/>
            <p:nvPr/>
          </p:nvSpPr>
          <p:spPr>
            <a:xfrm rot="10800000">
              <a:off x="11114846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24B965C-2BA4-45DD-BE65-FA54E528B624}"/>
              </a:ext>
            </a:extLst>
          </p:cNvPr>
          <p:cNvGrpSpPr/>
          <p:nvPr/>
        </p:nvGrpSpPr>
        <p:grpSpPr>
          <a:xfrm rot="10800000">
            <a:off x="76938" y="6553707"/>
            <a:ext cx="12038124" cy="313167"/>
            <a:chOff x="232299" y="152400"/>
            <a:chExt cx="12038124" cy="665828"/>
          </a:xfrm>
        </p:grpSpPr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29454390-FCDB-4316-AC4B-9E3F810A8626}"/>
                </a:ext>
              </a:extLst>
            </p:cNvPr>
            <p:cNvSpPr/>
            <p:nvPr/>
          </p:nvSpPr>
          <p:spPr>
            <a:xfrm rot="10800000">
              <a:off x="232299" y="15240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F73FD371-5045-4AB6-A8F7-F8ACC21CBEAB}"/>
                </a:ext>
              </a:extLst>
            </p:cNvPr>
            <p:cNvSpPr/>
            <p:nvPr/>
          </p:nvSpPr>
          <p:spPr>
            <a:xfrm rot="10800000">
              <a:off x="1235476" y="15240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B859CB73-7E3E-4415-9BD2-435BF33584BE}"/>
                </a:ext>
              </a:extLst>
            </p:cNvPr>
            <p:cNvSpPr/>
            <p:nvPr/>
          </p:nvSpPr>
          <p:spPr>
            <a:xfrm rot="10800000">
              <a:off x="2238653" y="15240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423AE330-F83D-4D4C-9CB8-B1B179C5D598}"/>
                </a:ext>
              </a:extLst>
            </p:cNvPr>
            <p:cNvSpPr/>
            <p:nvPr/>
          </p:nvSpPr>
          <p:spPr>
            <a:xfrm rot="10800000">
              <a:off x="3241830" y="15240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A1F2C196-029F-4605-95CD-0FC9F93A40EF}"/>
                </a:ext>
              </a:extLst>
            </p:cNvPr>
            <p:cNvSpPr/>
            <p:nvPr/>
          </p:nvSpPr>
          <p:spPr>
            <a:xfrm rot="10800000">
              <a:off x="4245007" y="15240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262C2563-34C0-44D3-B78A-0CB22CFFA025}"/>
                </a:ext>
              </a:extLst>
            </p:cNvPr>
            <p:cNvSpPr/>
            <p:nvPr/>
          </p:nvSpPr>
          <p:spPr>
            <a:xfrm rot="10800000">
              <a:off x="5248184" y="15240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018FEDB8-4323-4849-BDDC-3A9CD8029B75}"/>
                </a:ext>
              </a:extLst>
            </p:cNvPr>
            <p:cNvSpPr/>
            <p:nvPr/>
          </p:nvSpPr>
          <p:spPr>
            <a:xfrm rot="10800000">
              <a:off x="6251361" y="15240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F57DB83A-5143-4DAB-B625-308154BC1955}"/>
                </a:ext>
              </a:extLst>
            </p:cNvPr>
            <p:cNvSpPr/>
            <p:nvPr/>
          </p:nvSpPr>
          <p:spPr>
            <a:xfrm rot="10800000">
              <a:off x="7254538" y="15240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0FDC4A4A-F490-45F6-8A0A-187F8C67BE69}"/>
                </a:ext>
              </a:extLst>
            </p:cNvPr>
            <p:cNvSpPr/>
            <p:nvPr/>
          </p:nvSpPr>
          <p:spPr>
            <a:xfrm rot="10800000">
              <a:off x="8257715" y="15240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1C90CFEF-F661-417E-8153-215DA3262500}"/>
                </a:ext>
              </a:extLst>
            </p:cNvPr>
            <p:cNvSpPr/>
            <p:nvPr/>
          </p:nvSpPr>
          <p:spPr>
            <a:xfrm rot="10800000">
              <a:off x="9260892" y="15240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82F42C38-345C-4C8F-B94A-E5E1A3F262C9}"/>
                </a:ext>
              </a:extLst>
            </p:cNvPr>
            <p:cNvSpPr/>
            <p:nvPr/>
          </p:nvSpPr>
          <p:spPr>
            <a:xfrm rot="10800000">
              <a:off x="10264069" y="15240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76D4EF60-82BE-4380-B188-5F1FA5A37CCF}"/>
                </a:ext>
              </a:extLst>
            </p:cNvPr>
            <p:cNvSpPr/>
            <p:nvPr/>
          </p:nvSpPr>
          <p:spPr>
            <a:xfrm rot="10800000">
              <a:off x="11267246" y="15240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AC3C18-5F9D-4D98-A910-BA09399BBFDC}"/>
              </a:ext>
            </a:extLst>
          </p:cNvPr>
          <p:cNvSpPr/>
          <p:nvPr/>
        </p:nvSpPr>
        <p:spPr>
          <a:xfrm>
            <a:off x="3140781" y="1919910"/>
            <a:ext cx="5910437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Based</a:t>
            </a:r>
            <a:r>
              <a:rPr lang="en-US" altLang="ko-KR" sz="20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Block chain 2.0 (</a:t>
            </a:r>
            <a:r>
              <a:rPr lang="en-US" altLang="ko-KR" sz="20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Ethereum</a:t>
            </a:r>
            <a:r>
              <a:rPr lang="en-US" altLang="ko-KR" sz="20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en-US" altLang="ko-KR" sz="40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5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2CD05C-B5D9-44E4-A427-F09127E1DFEC}"/>
              </a:ext>
            </a:extLst>
          </p:cNvPr>
          <p:cNvSpPr/>
          <p:nvPr/>
        </p:nvSpPr>
        <p:spPr>
          <a:xfrm>
            <a:off x="76938" y="986113"/>
            <a:ext cx="3591048" cy="511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Problem of donation’s embezzlement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7532" y="-21640"/>
            <a:ext cx="4205066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otivation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555945" y="762921"/>
            <a:ext cx="1873490" cy="45719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pic>
        <p:nvPicPr>
          <p:cNvPr id="63" name="그림 6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2E7EC69-EBB8-4967-BEE5-2F01BA257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3" y="2016382"/>
            <a:ext cx="3330928" cy="1987050"/>
          </a:xfrm>
          <a:prstGeom prst="rect">
            <a:avLst/>
          </a:prstGeom>
          <a:ln w="28575">
            <a:solidFill>
              <a:srgbClr val="31354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D9BC4C-BFE1-4F19-BB92-C1687763094E}"/>
              </a:ext>
            </a:extLst>
          </p:cNvPr>
          <p:cNvSpPr txBox="1"/>
          <p:nvPr/>
        </p:nvSpPr>
        <p:spPr>
          <a:xfrm>
            <a:off x="532125" y="4227503"/>
            <a:ext cx="2971791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Un-transparent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donation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problems continued</a:t>
            </a:r>
            <a:endParaRPr lang="ko-KR" altLang="en-US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078C0B-D773-4C2F-9897-3980FDA1FB1C}"/>
              </a:ext>
            </a:extLst>
          </p:cNvPr>
          <p:cNvGrpSpPr/>
          <p:nvPr/>
        </p:nvGrpSpPr>
        <p:grpSpPr>
          <a:xfrm rot="10800000">
            <a:off x="76938" y="6539843"/>
            <a:ext cx="12038124" cy="313164"/>
            <a:chOff x="79899" y="0"/>
            <a:chExt cx="12038124" cy="665828"/>
          </a:xfrm>
        </p:grpSpPr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5053D54D-D7E6-40AA-B077-1DC40B8FF2D2}"/>
                </a:ext>
              </a:extLst>
            </p:cNvPr>
            <p:cNvSpPr/>
            <p:nvPr/>
          </p:nvSpPr>
          <p:spPr>
            <a:xfrm rot="10800000">
              <a:off x="79899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1E969D8A-8F9E-4CF5-8F41-4B8A73549127}"/>
                </a:ext>
              </a:extLst>
            </p:cNvPr>
            <p:cNvSpPr/>
            <p:nvPr/>
          </p:nvSpPr>
          <p:spPr>
            <a:xfrm rot="10800000">
              <a:off x="1083076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AAE43ECE-B4A9-4E2F-AFCE-EBABCA3A9657}"/>
                </a:ext>
              </a:extLst>
            </p:cNvPr>
            <p:cNvSpPr/>
            <p:nvPr/>
          </p:nvSpPr>
          <p:spPr>
            <a:xfrm rot="10800000">
              <a:off x="2086253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D6D698D4-8F5B-494D-82BC-66D5A4BB535E}"/>
                </a:ext>
              </a:extLst>
            </p:cNvPr>
            <p:cNvSpPr/>
            <p:nvPr/>
          </p:nvSpPr>
          <p:spPr>
            <a:xfrm rot="10800000">
              <a:off x="3089430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E3CF1F57-8C9C-443C-98F3-A07FE673F5A0}"/>
                </a:ext>
              </a:extLst>
            </p:cNvPr>
            <p:cNvSpPr/>
            <p:nvPr/>
          </p:nvSpPr>
          <p:spPr>
            <a:xfrm rot="10800000">
              <a:off x="4092607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8BE3668C-3287-4E7A-811E-9B617E957DA6}"/>
                </a:ext>
              </a:extLst>
            </p:cNvPr>
            <p:cNvSpPr/>
            <p:nvPr/>
          </p:nvSpPr>
          <p:spPr>
            <a:xfrm rot="10800000">
              <a:off x="5095784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24D76FA-8CFD-4197-BC07-328467825848}"/>
                </a:ext>
              </a:extLst>
            </p:cNvPr>
            <p:cNvSpPr/>
            <p:nvPr/>
          </p:nvSpPr>
          <p:spPr>
            <a:xfrm rot="10800000">
              <a:off x="6098961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632501-B817-4782-BF30-DA3E1E4558C9}"/>
                </a:ext>
              </a:extLst>
            </p:cNvPr>
            <p:cNvSpPr/>
            <p:nvPr/>
          </p:nvSpPr>
          <p:spPr>
            <a:xfrm rot="10800000">
              <a:off x="7102138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A0ED234C-0FCF-435C-902E-F067241CD522}"/>
                </a:ext>
              </a:extLst>
            </p:cNvPr>
            <p:cNvSpPr/>
            <p:nvPr/>
          </p:nvSpPr>
          <p:spPr>
            <a:xfrm rot="10800000">
              <a:off x="8105315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7197B662-6D41-4011-8B36-116C1A03D7DD}"/>
                </a:ext>
              </a:extLst>
            </p:cNvPr>
            <p:cNvSpPr/>
            <p:nvPr/>
          </p:nvSpPr>
          <p:spPr>
            <a:xfrm rot="10800000">
              <a:off x="9108492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3DAC3EA7-C63D-4510-9496-419A4B0F9254}"/>
                </a:ext>
              </a:extLst>
            </p:cNvPr>
            <p:cNvSpPr/>
            <p:nvPr/>
          </p:nvSpPr>
          <p:spPr>
            <a:xfrm rot="10800000">
              <a:off x="10111669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63222F20-1D0B-426D-819E-52CF3352EE00}"/>
                </a:ext>
              </a:extLst>
            </p:cNvPr>
            <p:cNvSpPr/>
            <p:nvPr/>
          </p:nvSpPr>
          <p:spPr>
            <a:xfrm rot="10800000">
              <a:off x="11114846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1CF21FB-0F40-4F59-8591-33713AD18BC8}"/>
              </a:ext>
            </a:extLst>
          </p:cNvPr>
          <p:cNvSpPr/>
          <p:nvPr/>
        </p:nvSpPr>
        <p:spPr>
          <a:xfrm>
            <a:off x="5614966" y="1947468"/>
            <a:ext cx="2313133" cy="1626591"/>
          </a:xfrm>
          <a:prstGeom prst="roundRect">
            <a:avLst>
              <a:gd name="adj" fmla="val 11902"/>
            </a:avLst>
          </a:prstGeom>
          <a:solidFill>
            <a:schemeClr val="bg1"/>
          </a:solidFill>
          <a:ln w="28575">
            <a:solidFill>
              <a:srgbClr val="3135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53A94A-DBBB-4B81-8EA9-E92246A6DA8C}"/>
              </a:ext>
            </a:extLst>
          </p:cNvPr>
          <p:cNvSpPr/>
          <p:nvPr/>
        </p:nvSpPr>
        <p:spPr>
          <a:xfrm>
            <a:off x="4922624" y="1001085"/>
            <a:ext cx="2531462" cy="51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Donator’s Doubt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BD6FEC-AE19-457D-98CE-2DDAADE3A3B5}"/>
              </a:ext>
            </a:extLst>
          </p:cNvPr>
          <p:cNvGrpSpPr/>
          <p:nvPr/>
        </p:nvGrpSpPr>
        <p:grpSpPr>
          <a:xfrm>
            <a:off x="4066574" y="2135603"/>
            <a:ext cx="1420450" cy="801316"/>
            <a:chOff x="1050554" y="1774698"/>
            <a:chExt cx="3661818" cy="20574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6951292-D436-455E-8006-38D3B76F6AE6}"/>
                </a:ext>
              </a:extLst>
            </p:cNvPr>
            <p:cNvSpPr/>
            <p:nvPr/>
          </p:nvSpPr>
          <p:spPr>
            <a:xfrm>
              <a:off x="1050554" y="1774698"/>
              <a:ext cx="2014634" cy="2057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3CB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68 %</a:t>
              </a:r>
              <a:endParaRPr lang="ko-KR" altLang="en-US" sz="12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7248390-ED7C-4765-BDBC-640EA414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972" y="1774698"/>
              <a:ext cx="2057400" cy="2057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9A9BEA6-98E1-49AD-A1DF-926F6D8FE995}"/>
              </a:ext>
            </a:extLst>
          </p:cNvPr>
          <p:cNvSpPr txBox="1"/>
          <p:nvPr/>
        </p:nvSpPr>
        <p:spPr>
          <a:xfrm>
            <a:off x="3884435" y="3021105"/>
            <a:ext cx="164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[reference] NEWS JELLY</a:t>
            </a:r>
            <a:endParaRPr lang="ko-KR" altLang="en-US" sz="1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AA9DEE-6E03-4DDE-ACDE-DB55E9BFF64C}"/>
              </a:ext>
            </a:extLst>
          </p:cNvPr>
          <p:cNvSpPr txBox="1"/>
          <p:nvPr/>
        </p:nvSpPr>
        <p:spPr>
          <a:xfrm>
            <a:off x="5679973" y="1947467"/>
            <a:ext cx="2248126" cy="153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68% of donors said.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They want to </a:t>
            </a:r>
            <a:r>
              <a:rPr lang="en-US" altLang="ko-KR" sz="1200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know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the </a:t>
            </a:r>
            <a:r>
              <a:rPr lang="en-US" altLang="ko-KR" sz="1400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usage route </a:t>
            </a: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and</a:t>
            </a:r>
            <a:r>
              <a:rPr lang="en-US" altLang="ko-KR" sz="1200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process</a:t>
            </a:r>
            <a:endParaRPr lang="en-US" altLang="ko-KR" sz="1200" dirty="0">
              <a:solidFill>
                <a:srgbClr val="43CBD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of their donation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99D5CE-8B4E-44E9-9E88-98052A359E77}"/>
              </a:ext>
            </a:extLst>
          </p:cNvPr>
          <p:cNvSpPr/>
          <p:nvPr/>
        </p:nvSpPr>
        <p:spPr>
          <a:xfrm>
            <a:off x="3911434" y="3312474"/>
            <a:ext cx="1184177" cy="45719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EF11CF-6E97-4ABD-A87B-7DB9098B1178}"/>
              </a:ext>
            </a:extLst>
          </p:cNvPr>
          <p:cNvSpPr/>
          <p:nvPr/>
        </p:nvSpPr>
        <p:spPr>
          <a:xfrm>
            <a:off x="3911434" y="3312474"/>
            <a:ext cx="727384" cy="45719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D7B1792-3184-4FB5-A4C8-749E3DDCA37E}"/>
              </a:ext>
            </a:extLst>
          </p:cNvPr>
          <p:cNvGrpSpPr/>
          <p:nvPr/>
        </p:nvGrpSpPr>
        <p:grpSpPr>
          <a:xfrm>
            <a:off x="3832755" y="4369114"/>
            <a:ext cx="1930962" cy="1059457"/>
            <a:chOff x="7403369" y="1774698"/>
            <a:chExt cx="3757756" cy="20574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1BBE527-41CA-47E1-8FDB-C1D2C594378D}"/>
                </a:ext>
              </a:extLst>
            </p:cNvPr>
            <p:cNvSpPr/>
            <p:nvPr/>
          </p:nvSpPr>
          <p:spPr>
            <a:xfrm>
              <a:off x="8823186" y="1774698"/>
              <a:ext cx="2014634" cy="2057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3CB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C38EFC-B516-4305-9D7D-B70B8AF34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369" y="1774698"/>
              <a:ext cx="1798948" cy="179894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3F78A6-11BF-49DF-B6F3-FCA7676D1F8D}"/>
                </a:ext>
              </a:extLst>
            </p:cNvPr>
            <p:cNvSpPr txBox="1"/>
            <p:nvPr/>
          </p:nvSpPr>
          <p:spPr>
            <a:xfrm>
              <a:off x="9146492" y="2484449"/>
              <a:ext cx="2014633" cy="110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A fall in Confidence</a:t>
              </a:r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endParaRPr lang="ko-KR" altLang="en-US" sz="11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904A8E-A10B-4A43-ACE9-C33255CC37F9}"/>
              </a:ext>
            </a:extLst>
          </p:cNvPr>
          <p:cNvGrpSpPr/>
          <p:nvPr/>
        </p:nvGrpSpPr>
        <p:grpSpPr>
          <a:xfrm>
            <a:off x="5646107" y="4091609"/>
            <a:ext cx="2308422" cy="1663441"/>
            <a:chOff x="896815" y="2573945"/>
            <a:chExt cx="5838164" cy="3740467"/>
          </a:xfrm>
          <a:solidFill>
            <a:schemeClr val="bg1"/>
          </a:solidFill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D6D3382-4BE9-46F3-9928-2ACD7D077E03}"/>
                </a:ext>
              </a:extLst>
            </p:cNvPr>
            <p:cNvSpPr/>
            <p:nvPr/>
          </p:nvSpPr>
          <p:spPr>
            <a:xfrm>
              <a:off x="896815" y="2573945"/>
              <a:ext cx="5838164" cy="3740467"/>
            </a:xfrm>
            <a:prstGeom prst="roundRect">
              <a:avLst/>
            </a:prstGeom>
            <a:grpFill/>
            <a:ln w="28575">
              <a:solidFill>
                <a:srgbClr val="3135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193F70-7E2D-4EE9-9B62-A29682F76AA4}"/>
                </a:ext>
              </a:extLst>
            </p:cNvPr>
            <p:cNvSpPr txBox="1"/>
            <p:nvPr/>
          </p:nvSpPr>
          <p:spPr>
            <a:xfrm>
              <a:off x="1019242" y="2774633"/>
              <a:ext cx="5593309" cy="3353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43CBD7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Decrease in trust</a:t>
              </a:r>
              <a:r>
                <a:rPr lang="en-US" altLang="ko-KR" sz="1400" dirty="0">
                  <a:solidFill>
                    <a:srgbClr val="43CBD7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in charities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since they are not sure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how their donations are spent</a:t>
              </a:r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6578BDB-EE80-4E7A-B556-26AE86460D1E}"/>
              </a:ext>
            </a:extLst>
          </p:cNvPr>
          <p:cNvCxnSpPr>
            <a:cxnSpLocks/>
          </p:cNvCxnSpPr>
          <p:nvPr/>
        </p:nvCxnSpPr>
        <p:spPr>
          <a:xfrm>
            <a:off x="3732696" y="1214897"/>
            <a:ext cx="0" cy="4813153"/>
          </a:xfrm>
          <a:prstGeom prst="line">
            <a:avLst/>
          </a:prstGeom>
          <a:ln w="9525">
            <a:solidFill>
              <a:srgbClr val="43CBD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914082B-59B1-4BB5-AD3F-32596F0A8DC3}"/>
              </a:ext>
            </a:extLst>
          </p:cNvPr>
          <p:cNvCxnSpPr>
            <a:cxnSpLocks/>
          </p:cNvCxnSpPr>
          <p:nvPr/>
        </p:nvCxnSpPr>
        <p:spPr>
          <a:xfrm>
            <a:off x="8023735" y="1265451"/>
            <a:ext cx="0" cy="4813153"/>
          </a:xfrm>
          <a:prstGeom prst="line">
            <a:avLst/>
          </a:prstGeom>
          <a:ln w="9525">
            <a:solidFill>
              <a:srgbClr val="43CBD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79CD1DE-C186-4524-8B2B-FE16702C468A}"/>
              </a:ext>
            </a:extLst>
          </p:cNvPr>
          <p:cNvGrpSpPr/>
          <p:nvPr/>
        </p:nvGrpSpPr>
        <p:grpSpPr>
          <a:xfrm>
            <a:off x="8205375" y="1965264"/>
            <a:ext cx="2708429" cy="503730"/>
            <a:chOff x="350946" y="2325003"/>
            <a:chExt cx="6564156" cy="110399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196339-CAAB-4670-895E-9E24D9EAAA27}"/>
                </a:ext>
              </a:extLst>
            </p:cNvPr>
            <p:cNvSpPr/>
            <p:nvPr/>
          </p:nvSpPr>
          <p:spPr>
            <a:xfrm>
              <a:off x="542877" y="2450238"/>
              <a:ext cx="6372225" cy="9787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FD18BCA-2DEE-4EC6-B9F8-D90ED6D78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946" y="2325003"/>
              <a:ext cx="6372225" cy="895350"/>
            </a:xfrm>
            <a:prstGeom prst="rect">
              <a:avLst/>
            </a:prstGeom>
            <a:ln>
              <a:solidFill>
                <a:srgbClr val="313540"/>
              </a:solidFill>
            </a:ln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CB5EE93-9D7C-477A-872E-8C07F8EC5A39}"/>
              </a:ext>
            </a:extLst>
          </p:cNvPr>
          <p:cNvGrpSpPr/>
          <p:nvPr/>
        </p:nvGrpSpPr>
        <p:grpSpPr>
          <a:xfrm>
            <a:off x="8689221" y="2292462"/>
            <a:ext cx="3234353" cy="549627"/>
            <a:chOff x="440302" y="2796538"/>
            <a:chExt cx="7828482" cy="115815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892BCC9-C2A6-418A-B4B6-81837F472402}"/>
                </a:ext>
              </a:extLst>
            </p:cNvPr>
            <p:cNvSpPr/>
            <p:nvPr/>
          </p:nvSpPr>
          <p:spPr>
            <a:xfrm>
              <a:off x="616400" y="2999834"/>
              <a:ext cx="7652384" cy="9548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AE19055-EBAA-4D61-9170-BAA4B0288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302" y="2796538"/>
              <a:ext cx="7652385" cy="954855"/>
            </a:xfrm>
            <a:prstGeom prst="rect">
              <a:avLst/>
            </a:prstGeom>
            <a:ln>
              <a:solidFill>
                <a:srgbClr val="313540"/>
              </a:solidFill>
            </a:ln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8C31A26-DDA2-474C-B5A5-C39673BFBE92}"/>
              </a:ext>
            </a:extLst>
          </p:cNvPr>
          <p:cNvGrpSpPr/>
          <p:nvPr/>
        </p:nvGrpSpPr>
        <p:grpSpPr>
          <a:xfrm>
            <a:off x="9006100" y="4539542"/>
            <a:ext cx="1997339" cy="1455986"/>
            <a:chOff x="5760410" y="3303449"/>
            <a:chExt cx="3921586" cy="2451622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1D7E64B-090C-47BB-8EA5-C1D9D1D6B4E3}"/>
                </a:ext>
              </a:extLst>
            </p:cNvPr>
            <p:cNvSpPr/>
            <p:nvPr/>
          </p:nvSpPr>
          <p:spPr>
            <a:xfrm>
              <a:off x="5760410" y="3303449"/>
              <a:ext cx="3921586" cy="245162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135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C14BDE-A29D-40AC-93CC-80F5A9861583}"/>
                </a:ext>
              </a:extLst>
            </p:cNvPr>
            <p:cNvSpPr txBox="1"/>
            <p:nvPr/>
          </p:nvSpPr>
          <p:spPr>
            <a:xfrm>
              <a:off x="5825418" y="3469895"/>
              <a:ext cx="3518878" cy="1572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Most of the points are </a:t>
              </a:r>
              <a:r>
                <a:rPr lang="en-US" altLang="ko-KR" sz="1400" dirty="0">
                  <a:solidFill>
                    <a:srgbClr val="43CBD7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disappearing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without being noticed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4A83C54-914C-4569-A0A3-48CCCD4923B4}"/>
              </a:ext>
            </a:extLst>
          </p:cNvPr>
          <p:cNvSpPr/>
          <p:nvPr/>
        </p:nvSpPr>
        <p:spPr>
          <a:xfrm>
            <a:off x="8264416" y="1003255"/>
            <a:ext cx="3480708" cy="51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Discarded &amp; unrecognized point 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1A2CF03-19CA-4156-A50C-0F97B89F0722}"/>
              </a:ext>
            </a:extLst>
          </p:cNvPr>
          <p:cNvGrpSpPr/>
          <p:nvPr/>
        </p:nvGrpSpPr>
        <p:grpSpPr>
          <a:xfrm>
            <a:off x="9603477" y="2532315"/>
            <a:ext cx="2392852" cy="1817018"/>
            <a:chOff x="5936187" y="2450237"/>
            <a:chExt cx="5320904" cy="34922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7E181BA-0CB5-447D-9B6A-3D013E3906A0}"/>
                </a:ext>
              </a:extLst>
            </p:cNvPr>
            <p:cNvSpPr/>
            <p:nvPr/>
          </p:nvSpPr>
          <p:spPr>
            <a:xfrm>
              <a:off x="6148848" y="2610035"/>
              <a:ext cx="5108243" cy="33324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BA025E9-06A9-4C23-AADE-C4EC3558C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6187" y="2450237"/>
              <a:ext cx="5108243" cy="3258115"/>
            </a:xfrm>
            <a:prstGeom prst="rect">
              <a:avLst/>
            </a:prstGeom>
            <a:ln>
              <a:solidFill>
                <a:srgbClr val="31354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1859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12ACFA-3E7F-4496-B331-68D5475764E1}"/>
              </a:ext>
            </a:extLst>
          </p:cNvPr>
          <p:cNvSpPr/>
          <p:nvPr/>
        </p:nvSpPr>
        <p:spPr>
          <a:xfrm>
            <a:off x="457532" y="4993"/>
            <a:ext cx="7274918" cy="82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</a:t>
            </a:r>
            <a:r>
              <a:rPr lang="en-US" altLang="ko-KR" sz="2800" b="1" i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roject</a:t>
            </a:r>
            <a:endParaRPr lang="en-US" altLang="ko-KR" sz="3200" i="1" dirty="0">
              <a:solidFill>
                <a:srgbClr val="31354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91EF82-F69E-423D-983D-8057A95DE6A9}"/>
              </a:ext>
            </a:extLst>
          </p:cNvPr>
          <p:cNvGrpSpPr/>
          <p:nvPr/>
        </p:nvGrpSpPr>
        <p:grpSpPr>
          <a:xfrm>
            <a:off x="538889" y="763609"/>
            <a:ext cx="1461209" cy="58339"/>
            <a:chOff x="2057400" y="1143000"/>
            <a:chExt cx="2873208" cy="635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1A0896-8246-41BB-8AC1-A17933B9B8C1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FF6A8B-0C99-4B8D-B30A-089A0149FD6B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" name="AutoShape 2" descr="hacking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AutoShape 4" descr="hacking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7415EB-55F8-44D5-81C1-7E326CE74DB8}"/>
              </a:ext>
            </a:extLst>
          </p:cNvPr>
          <p:cNvGrpSpPr/>
          <p:nvPr/>
        </p:nvGrpSpPr>
        <p:grpSpPr>
          <a:xfrm rot="10800000">
            <a:off x="76938" y="6539843"/>
            <a:ext cx="12038124" cy="313164"/>
            <a:chOff x="79899" y="0"/>
            <a:chExt cx="12038124" cy="665828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1D41092-EE13-4280-B3AC-746D2188088C}"/>
                </a:ext>
              </a:extLst>
            </p:cNvPr>
            <p:cNvSpPr/>
            <p:nvPr/>
          </p:nvSpPr>
          <p:spPr>
            <a:xfrm rot="10800000">
              <a:off x="79899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0BC9F041-F1A0-4F8D-950D-C5E38B1ABFD6}"/>
                </a:ext>
              </a:extLst>
            </p:cNvPr>
            <p:cNvSpPr/>
            <p:nvPr/>
          </p:nvSpPr>
          <p:spPr>
            <a:xfrm rot="10800000">
              <a:off x="1083076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71E10975-867B-4441-B9E0-F70E97436460}"/>
                </a:ext>
              </a:extLst>
            </p:cNvPr>
            <p:cNvSpPr/>
            <p:nvPr/>
          </p:nvSpPr>
          <p:spPr>
            <a:xfrm rot="10800000">
              <a:off x="2086253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1B4BF91D-F1BE-4C9F-A05D-3C6DCAF7E470}"/>
                </a:ext>
              </a:extLst>
            </p:cNvPr>
            <p:cNvSpPr/>
            <p:nvPr/>
          </p:nvSpPr>
          <p:spPr>
            <a:xfrm rot="10800000">
              <a:off x="3089430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960DA9BF-2DD7-491E-91BE-E7B438318CB8}"/>
                </a:ext>
              </a:extLst>
            </p:cNvPr>
            <p:cNvSpPr/>
            <p:nvPr/>
          </p:nvSpPr>
          <p:spPr>
            <a:xfrm rot="10800000">
              <a:off x="4092607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2DBC5A23-FAA8-4CFE-95EC-A9FA5B591553}"/>
                </a:ext>
              </a:extLst>
            </p:cNvPr>
            <p:cNvSpPr/>
            <p:nvPr/>
          </p:nvSpPr>
          <p:spPr>
            <a:xfrm rot="10800000">
              <a:off x="5095784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F6486668-8853-4282-A554-555EBC66BB70}"/>
                </a:ext>
              </a:extLst>
            </p:cNvPr>
            <p:cNvSpPr/>
            <p:nvPr/>
          </p:nvSpPr>
          <p:spPr>
            <a:xfrm rot="10800000">
              <a:off x="6098961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86C222DA-1BBE-46D7-800A-19779784C644}"/>
                </a:ext>
              </a:extLst>
            </p:cNvPr>
            <p:cNvSpPr/>
            <p:nvPr/>
          </p:nvSpPr>
          <p:spPr>
            <a:xfrm rot="10800000">
              <a:off x="7102138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A86E9012-FD63-488D-BAE1-4A58E68DC651}"/>
                </a:ext>
              </a:extLst>
            </p:cNvPr>
            <p:cNvSpPr/>
            <p:nvPr/>
          </p:nvSpPr>
          <p:spPr>
            <a:xfrm rot="10800000">
              <a:off x="8105315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31C5302A-732B-48A9-8982-EBF1A4A0491C}"/>
                </a:ext>
              </a:extLst>
            </p:cNvPr>
            <p:cNvSpPr/>
            <p:nvPr/>
          </p:nvSpPr>
          <p:spPr>
            <a:xfrm rot="10800000">
              <a:off x="9108492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049133D-1127-4632-A2F8-D28A0B3A5145}"/>
                </a:ext>
              </a:extLst>
            </p:cNvPr>
            <p:cNvSpPr/>
            <p:nvPr/>
          </p:nvSpPr>
          <p:spPr>
            <a:xfrm rot="10800000">
              <a:off x="10111669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F087CDEB-3BF4-48EB-982C-E1D9027C146B}"/>
                </a:ext>
              </a:extLst>
            </p:cNvPr>
            <p:cNvSpPr/>
            <p:nvPr/>
          </p:nvSpPr>
          <p:spPr>
            <a:xfrm rot="10800000">
              <a:off x="11114846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E6F740E-9AFC-4327-B39E-F81058F2DFA3}"/>
              </a:ext>
            </a:extLst>
          </p:cNvPr>
          <p:cNvSpPr txBox="1"/>
          <p:nvPr/>
        </p:nvSpPr>
        <p:spPr>
          <a:xfrm>
            <a:off x="4178070" y="451825"/>
            <a:ext cx="36508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</a:t>
            </a:r>
            <a:r>
              <a:rPr lang="en-US" altLang="ko-KR" sz="32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y</a:t>
            </a:r>
            <a:r>
              <a:rPr lang="ko-KR" altLang="en-US" sz="32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</a:t>
            </a:r>
            <a:r>
              <a:rPr lang="en-US" altLang="ko-KR" sz="32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igi</a:t>
            </a:r>
            <a:r>
              <a:rPr lang="ko-KR" altLang="en-US" sz="32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</a:t>
            </a:r>
            <a:r>
              <a:rPr lang="en-US" altLang="ko-KR" sz="32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oney</a:t>
            </a:r>
          </a:p>
          <a:p>
            <a:pPr algn="ctr"/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(MDM donation system)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F666FB8-4BCC-40DC-A423-74E7F5E4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08" y="1984756"/>
            <a:ext cx="1018752" cy="858886"/>
          </a:xfrm>
          <a:prstGeom prst="rect">
            <a:avLst/>
          </a:prstGeom>
        </p:spPr>
      </p:pic>
      <p:pic>
        <p:nvPicPr>
          <p:cNvPr id="37" name="그림 36" descr="철물이(가) 표시된 사진&#10;&#10;높은 신뢰도로 생성된 설명">
            <a:extLst>
              <a:ext uri="{FF2B5EF4-FFF2-40B4-BE49-F238E27FC236}">
                <a16:creationId xmlns:a16="http://schemas.microsoft.com/office/drawing/2014/main" id="{E846501B-2F1B-465C-8780-78B3F602D3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25" y="1851333"/>
            <a:ext cx="257898" cy="25789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11A768F-7BED-4DA7-A5DE-112F2949F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6" y="1920599"/>
            <a:ext cx="730940" cy="7309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EE79E3D-B8F3-4D48-8D96-D6D3641AF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52" y="1956577"/>
            <a:ext cx="670707" cy="688324"/>
          </a:xfrm>
          <a:prstGeom prst="rect">
            <a:avLst/>
          </a:prstGeom>
        </p:spPr>
      </p:pic>
      <p:pic>
        <p:nvPicPr>
          <p:cNvPr id="40" name="그림 39" descr="철물이(가) 표시된 사진&#10;&#10;높은 신뢰도로 생성된 설명">
            <a:extLst>
              <a:ext uri="{FF2B5EF4-FFF2-40B4-BE49-F238E27FC236}">
                <a16:creationId xmlns:a16="http://schemas.microsoft.com/office/drawing/2014/main" id="{64EB726D-AF46-48F5-A447-5504036556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0" y="2399996"/>
            <a:ext cx="429348" cy="4293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738AA9F-A5C2-44C7-99EB-8313DB93FE64}"/>
              </a:ext>
            </a:extLst>
          </p:cNvPr>
          <p:cNvSpPr txBox="1"/>
          <p:nvPr/>
        </p:nvSpPr>
        <p:spPr>
          <a:xfrm>
            <a:off x="1062552" y="2895356"/>
            <a:ext cx="179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Check the points &amp; cyber money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397D8CB-019D-4DB5-84FB-176F63E1D966}"/>
              </a:ext>
            </a:extLst>
          </p:cNvPr>
          <p:cNvSpPr/>
          <p:nvPr/>
        </p:nvSpPr>
        <p:spPr>
          <a:xfrm>
            <a:off x="2608036" y="2289424"/>
            <a:ext cx="457762" cy="228179"/>
          </a:xfrm>
          <a:prstGeom prst="rightArrow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E78BBBB-639E-4DDF-92AA-1E72424792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834" y="1874986"/>
            <a:ext cx="905491" cy="905491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7B08A5F-28DC-46BE-80B8-ED09169BEDF2}"/>
              </a:ext>
            </a:extLst>
          </p:cNvPr>
          <p:cNvSpPr/>
          <p:nvPr/>
        </p:nvSpPr>
        <p:spPr>
          <a:xfrm>
            <a:off x="5512488" y="2227571"/>
            <a:ext cx="510840" cy="290032"/>
          </a:xfrm>
          <a:prstGeom prst="rightArrow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6" name="그림 45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F50F76C5-3515-41DD-B633-0F76944CAF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04" y="2012408"/>
            <a:ext cx="670706" cy="67070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1332032-289E-44C3-9916-9AADAB3328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783" y="1980282"/>
            <a:ext cx="670706" cy="670706"/>
          </a:xfrm>
          <a:prstGeom prst="rect">
            <a:avLst/>
          </a:prstGeom>
        </p:spPr>
      </p:pic>
      <p:sp>
        <p:nvSpPr>
          <p:cNvPr id="48" name="더하기 기호 47">
            <a:extLst>
              <a:ext uri="{FF2B5EF4-FFF2-40B4-BE49-F238E27FC236}">
                <a16:creationId xmlns:a16="http://schemas.microsoft.com/office/drawing/2014/main" id="{B37E37E6-596C-413B-8F26-4E8E31950866}"/>
              </a:ext>
            </a:extLst>
          </p:cNvPr>
          <p:cNvSpPr/>
          <p:nvPr/>
        </p:nvSpPr>
        <p:spPr>
          <a:xfrm>
            <a:off x="6961054" y="2182951"/>
            <a:ext cx="374785" cy="385004"/>
          </a:xfrm>
          <a:prstGeom prst="mathPlus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9" name="같음 기호 48">
            <a:extLst>
              <a:ext uri="{FF2B5EF4-FFF2-40B4-BE49-F238E27FC236}">
                <a16:creationId xmlns:a16="http://schemas.microsoft.com/office/drawing/2014/main" id="{E6CD55F2-F45F-408F-A8BA-B4CEC3C9C773}"/>
              </a:ext>
            </a:extLst>
          </p:cNvPr>
          <p:cNvSpPr/>
          <p:nvPr/>
        </p:nvSpPr>
        <p:spPr>
          <a:xfrm>
            <a:off x="8166241" y="2158721"/>
            <a:ext cx="378654" cy="373846"/>
          </a:xfrm>
          <a:prstGeom prst="mathEqual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CE1B2-B026-4758-BFE1-86A29E638840}"/>
              </a:ext>
            </a:extLst>
          </p:cNvPr>
          <p:cNvSpPr txBox="1"/>
          <p:nvPr/>
        </p:nvSpPr>
        <p:spPr>
          <a:xfrm>
            <a:off x="6365541" y="2858082"/>
            <a:ext cx="163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MDM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donation system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F00725-87C3-4CB0-BB3F-AC57EDF85F8D}"/>
              </a:ext>
            </a:extLst>
          </p:cNvPr>
          <p:cNvSpPr txBox="1"/>
          <p:nvPr/>
        </p:nvSpPr>
        <p:spPr>
          <a:xfrm>
            <a:off x="8514653" y="2810643"/>
            <a:ext cx="2829197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Unrecognized money can help beneficiary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2" name="그림 51" descr="철물이(가) 표시된 사진&#10;&#10;높은 신뢰도로 생성된 설명">
            <a:extLst>
              <a:ext uri="{FF2B5EF4-FFF2-40B4-BE49-F238E27FC236}">
                <a16:creationId xmlns:a16="http://schemas.microsoft.com/office/drawing/2014/main" id="{51DAA852-DFDC-4B5E-AC4D-32B3191E4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29" y="1969673"/>
            <a:ext cx="257898" cy="257898"/>
          </a:xfrm>
          <a:prstGeom prst="rect">
            <a:avLst/>
          </a:prstGeom>
        </p:spPr>
      </p:pic>
      <p:pic>
        <p:nvPicPr>
          <p:cNvPr id="53" name="그림 52" descr="철물이(가) 표시된 사진&#10;&#10;높은 신뢰도로 생성된 설명">
            <a:extLst>
              <a:ext uri="{FF2B5EF4-FFF2-40B4-BE49-F238E27FC236}">
                <a16:creationId xmlns:a16="http://schemas.microsoft.com/office/drawing/2014/main" id="{D465A7A4-0C5B-4977-909B-9695BB452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30" y="2014422"/>
            <a:ext cx="257898" cy="257898"/>
          </a:xfrm>
          <a:prstGeom prst="rect">
            <a:avLst/>
          </a:prstGeom>
        </p:spPr>
      </p:pic>
      <p:pic>
        <p:nvPicPr>
          <p:cNvPr id="54" name="그림 53" descr="철물이(가) 표시된 사진&#10;&#10;높은 신뢰도로 생성된 설명">
            <a:extLst>
              <a:ext uri="{FF2B5EF4-FFF2-40B4-BE49-F238E27FC236}">
                <a16:creationId xmlns:a16="http://schemas.microsoft.com/office/drawing/2014/main" id="{8F5E56D8-560D-4A42-8090-3CE18F4390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24" y="1988094"/>
            <a:ext cx="257898" cy="257898"/>
          </a:xfrm>
          <a:prstGeom prst="rect">
            <a:avLst/>
          </a:prstGeom>
        </p:spPr>
      </p:pic>
      <p:pic>
        <p:nvPicPr>
          <p:cNvPr id="55" name="그림 54" descr="철물이(가) 표시된 사진&#10;&#10;높은 신뢰도로 생성된 설명">
            <a:extLst>
              <a:ext uri="{FF2B5EF4-FFF2-40B4-BE49-F238E27FC236}">
                <a16:creationId xmlns:a16="http://schemas.microsoft.com/office/drawing/2014/main" id="{58C509F4-8A1A-4CDE-BF9A-2AEAEB555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66" y="1874986"/>
            <a:ext cx="257898" cy="257898"/>
          </a:xfrm>
          <a:prstGeom prst="rect">
            <a:avLst/>
          </a:prstGeom>
        </p:spPr>
      </p:pic>
      <p:pic>
        <p:nvPicPr>
          <p:cNvPr id="56" name="그림 55" descr="철물이(가) 표시된 사진&#10;&#10;높은 신뢰도로 생성된 설명">
            <a:extLst>
              <a:ext uri="{FF2B5EF4-FFF2-40B4-BE49-F238E27FC236}">
                <a16:creationId xmlns:a16="http://schemas.microsoft.com/office/drawing/2014/main" id="{24660EFD-BEDC-4094-B42F-6CB29519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50" y="2040751"/>
            <a:ext cx="257898" cy="25789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91CD0154-61F5-41FC-BBEA-B130017AD5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12" y="2330517"/>
            <a:ext cx="707120" cy="236578"/>
          </a:xfrm>
          <a:prstGeom prst="rect">
            <a:avLst/>
          </a:prstGeom>
        </p:spPr>
      </p:pic>
      <p:pic>
        <p:nvPicPr>
          <p:cNvPr id="58" name="그림 57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FD4F34F1-7A44-40C3-BAC0-6BD2C73087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04" y="2132884"/>
            <a:ext cx="587904" cy="5879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19F4124-608A-49F0-B19F-4D267C7966EF}"/>
              </a:ext>
            </a:extLst>
          </p:cNvPr>
          <p:cNvSpPr txBox="1"/>
          <p:nvPr/>
        </p:nvSpPr>
        <p:spPr>
          <a:xfrm>
            <a:off x="2920678" y="2902108"/>
            <a:ext cx="327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Send to donate them </a:t>
            </a:r>
            <a:r>
              <a:rPr lang="en-US" altLang="ko-KR" sz="14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directly</a:t>
            </a:r>
            <a:endParaRPr lang="ko-KR" altLang="en-US" sz="14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Exchange them to </a:t>
            </a:r>
            <a:r>
              <a:rPr lang="en-US" altLang="ko-KR" sz="14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“MDM Money“</a:t>
            </a:r>
            <a:endParaRPr lang="ko-KR" altLang="en-US" sz="14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8060459-A80C-409C-A0E4-C55229FEACD6}"/>
              </a:ext>
            </a:extLst>
          </p:cNvPr>
          <p:cNvSpPr/>
          <p:nvPr/>
        </p:nvSpPr>
        <p:spPr>
          <a:xfrm>
            <a:off x="978670" y="3586367"/>
            <a:ext cx="37564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</a:t>
            </a:r>
            <a:r>
              <a:rPr lang="en-US" altLang="ko-KR" sz="20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xpected </a:t>
            </a:r>
            <a:r>
              <a:rPr lang="en-US" altLang="ko-KR" sz="20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</a:t>
            </a:r>
            <a:r>
              <a:rPr lang="en-US" altLang="ko-KR" sz="20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ffect</a:t>
            </a:r>
            <a:r>
              <a:rPr lang="en-US" altLang="ko-KR" sz="20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r>
              <a:rPr lang="en-US" altLang="ko-KR" sz="20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23656AB-8CDA-41BE-B4D5-CB16BF9CB2D9}"/>
              </a:ext>
            </a:extLst>
          </p:cNvPr>
          <p:cNvGrpSpPr/>
          <p:nvPr/>
        </p:nvGrpSpPr>
        <p:grpSpPr>
          <a:xfrm flipV="1">
            <a:off x="1086069" y="4186410"/>
            <a:ext cx="1954472" cy="45719"/>
            <a:chOff x="2057400" y="1143000"/>
            <a:chExt cx="2873208" cy="635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E79D5AE-D8F8-49EB-B0D9-4D4846F858C2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2D2EF2C-7313-41B3-8F39-FC37B2952103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56D23621-80D6-4D02-80BB-2759D60871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81" y="4888133"/>
            <a:ext cx="866954" cy="866954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996A824-1DB8-4450-B9D9-81A1D43BE16D}"/>
              </a:ext>
            </a:extLst>
          </p:cNvPr>
          <p:cNvSpPr/>
          <p:nvPr/>
        </p:nvSpPr>
        <p:spPr>
          <a:xfrm>
            <a:off x="2776163" y="4739375"/>
            <a:ext cx="3054952" cy="1218782"/>
          </a:xfrm>
          <a:prstGeom prst="round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D774A6E-1521-49C8-98AB-FB13B9A46ECC}"/>
              </a:ext>
            </a:extLst>
          </p:cNvPr>
          <p:cNvSpPr/>
          <p:nvPr/>
        </p:nvSpPr>
        <p:spPr>
          <a:xfrm>
            <a:off x="2886195" y="4797840"/>
            <a:ext cx="2895432" cy="1024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Promote donation activities 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with transparent donation status disclosure</a:t>
            </a:r>
            <a:endParaRPr lang="en-US" altLang="ko-KR" sz="2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A9B66FD-F74C-4952-B40B-AD2814C18C7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53" y="4566946"/>
            <a:ext cx="765105" cy="765105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0FD5CD6-C911-4F4A-93EA-5940219F4A73}"/>
              </a:ext>
            </a:extLst>
          </p:cNvPr>
          <p:cNvSpPr/>
          <p:nvPr/>
        </p:nvSpPr>
        <p:spPr>
          <a:xfrm>
            <a:off x="6218288" y="3577262"/>
            <a:ext cx="37564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</a:t>
            </a:r>
            <a:r>
              <a:rPr lang="en-US" altLang="ko-KR" sz="20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xpected </a:t>
            </a:r>
            <a:r>
              <a:rPr lang="en-US" altLang="ko-KR" sz="20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</a:t>
            </a:r>
            <a:r>
              <a:rPr lang="en-US" altLang="ko-KR" sz="20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ffect</a:t>
            </a:r>
            <a:r>
              <a:rPr lang="en-US" altLang="ko-KR" sz="20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en-US" altLang="ko-KR" sz="20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C9A13BF-6255-414D-91A4-F1B4E369F25D}"/>
              </a:ext>
            </a:extLst>
          </p:cNvPr>
          <p:cNvGrpSpPr/>
          <p:nvPr/>
        </p:nvGrpSpPr>
        <p:grpSpPr>
          <a:xfrm flipV="1">
            <a:off x="6401096" y="4189644"/>
            <a:ext cx="1954472" cy="45719"/>
            <a:chOff x="2057400" y="1143000"/>
            <a:chExt cx="2873208" cy="635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3B1EEA-B4E2-444C-8626-3A9808B20CBE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6B48C32-B099-4998-B555-1EC847DC271F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1A917C4-EBC1-4192-8905-7C0091D31197}"/>
              </a:ext>
            </a:extLst>
          </p:cNvPr>
          <p:cNvSpPr/>
          <p:nvPr/>
        </p:nvSpPr>
        <p:spPr>
          <a:xfrm>
            <a:off x="8714632" y="4746343"/>
            <a:ext cx="3012800" cy="1060595"/>
          </a:xfrm>
          <a:prstGeom prst="round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3" name="Picture 6" descr="map iconì ëí ì´ë¯¸ì§ ê²ìê²°ê³¼">
            <a:extLst>
              <a:ext uri="{FF2B5EF4-FFF2-40B4-BE49-F238E27FC236}">
                <a16:creationId xmlns:a16="http://schemas.microsoft.com/office/drawing/2014/main" id="{AF130CD7-BEEA-4DC1-8094-641EB98B0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t="15074" r="12700" b="12512"/>
          <a:stretch/>
        </p:blipFill>
        <p:spPr bwMode="auto">
          <a:xfrm>
            <a:off x="6604010" y="4532014"/>
            <a:ext cx="1726798" cy="169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61638C-6681-4922-B388-7ACAAC9790BA}"/>
              </a:ext>
            </a:extLst>
          </p:cNvPr>
          <p:cNvSpPr/>
          <p:nvPr/>
        </p:nvSpPr>
        <p:spPr>
          <a:xfrm>
            <a:off x="8677630" y="4899845"/>
            <a:ext cx="3012800" cy="74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Utilize unrecognized points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meaningful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places</a:t>
            </a:r>
            <a:endParaRPr lang="en-US" altLang="ko-KR" sz="2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2EE624A0-C767-4BEF-8C90-B8BEBAC66D8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24" y="4522087"/>
            <a:ext cx="434477" cy="434477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E7A03D9-9088-4EE2-B00E-E327F92EFBA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81" y="5041632"/>
            <a:ext cx="434477" cy="434477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E25274E-1749-41C6-842A-9028A4F6703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10" y="5372462"/>
            <a:ext cx="434477" cy="434477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9B36335-5659-4595-B4FC-7E10ADECEF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53" y="5685456"/>
            <a:ext cx="434477" cy="43447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5432E71A-C740-4FD1-909E-E286AF00F60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546" y="4580602"/>
            <a:ext cx="434477" cy="434477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AC6BC528-ED8A-4D1C-96B2-AD709214E19C}"/>
              </a:ext>
            </a:extLst>
          </p:cNvPr>
          <p:cNvSpPr/>
          <p:nvPr/>
        </p:nvSpPr>
        <p:spPr>
          <a:xfrm>
            <a:off x="975591" y="1127394"/>
            <a:ext cx="248115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</a:t>
            </a:r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pecification</a:t>
            </a:r>
            <a:endParaRPr lang="en-US" altLang="ko-KR" sz="2000" b="1" i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2C7E55B-5334-4594-B6A8-B0C2465BF44D}"/>
              </a:ext>
            </a:extLst>
          </p:cNvPr>
          <p:cNvGrpSpPr/>
          <p:nvPr/>
        </p:nvGrpSpPr>
        <p:grpSpPr>
          <a:xfrm flipV="1">
            <a:off x="1120944" y="1721558"/>
            <a:ext cx="1794319" cy="45719"/>
            <a:chOff x="2057400" y="1143000"/>
            <a:chExt cx="2873208" cy="635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5C689D-93C8-455A-893A-29BE75D4CD3F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B02CF94-422B-4C4C-B5B1-57B49822F74F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1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BD73E10-CE19-49AE-9A7D-43328E64CD38}"/>
              </a:ext>
            </a:extLst>
          </p:cNvPr>
          <p:cNvCxnSpPr>
            <a:cxnSpLocks/>
          </p:cNvCxnSpPr>
          <p:nvPr/>
        </p:nvCxnSpPr>
        <p:spPr>
          <a:xfrm flipH="1" flipV="1">
            <a:off x="6426009" y="3020290"/>
            <a:ext cx="914519" cy="125846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83DEEA-A754-40E0-8664-BB7B0650BA8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550215" y="2982799"/>
            <a:ext cx="988426" cy="1278681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532" y="4993"/>
            <a:ext cx="4205066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</a:t>
            </a:r>
            <a:r>
              <a:rPr lang="en-US" altLang="ko-KR" sz="28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rogress</a:t>
            </a:r>
            <a:endParaRPr lang="en-US" altLang="ko-KR" sz="2800" b="1" i="1" dirty="0">
              <a:solidFill>
                <a:srgbClr val="43CBD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57532" y="824459"/>
            <a:ext cx="1882996" cy="45719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078C0B-D773-4C2F-9897-3980FDA1FB1C}"/>
              </a:ext>
            </a:extLst>
          </p:cNvPr>
          <p:cNvGrpSpPr/>
          <p:nvPr/>
        </p:nvGrpSpPr>
        <p:grpSpPr>
          <a:xfrm rot="10800000">
            <a:off x="76938" y="6539843"/>
            <a:ext cx="12038124" cy="313164"/>
            <a:chOff x="79899" y="0"/>
            <a:chExt cx="12038124" cy="665828"/>
          </a:xfrm>
        </p:grpSpPr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5053D54D-D7E6-40AA-B077-1DC40B8FF2D2}"/>
                </a:ext>
              </a:extLst>
            </p:cNvPr>
            <p:cNvSpPr/>
            <p:nvPr/>
          </p:nvSpPr>
          <p:spPr>
            <a:xfrm rot="10800000">
              <a:off x="79899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1E969D8A-8F9E-4CF5-8F41-4B8A73549127}"/>
                </a:ext>
              </a:extLst>
            </p:cNvPr>
            <p:cNvSpPr/>
            <p:nvPr/>
          </p:nvSpPr>
          <p:spPr>
            <a:xfrm rot="10800000">
              <a:off x="1083076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AAE43ECE-B4A9-4E2F-AFCE-EBABCA3A9657}"/>
                </a:ext>
              </a:extLst>
            </p:cNvPr>
            <p:cNvSpPr/>
            <p:nvPr/>
          </p:nvSpPr>
          <p:spPr>
            <a:xfrm rot="10800000">
              <a:off x="2086253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D6D698D4-8F5B-494D-82BC-66D5A4BB535E}"/>
                </a:ext>
              </a:extLst>
            </p:cNvPr>
            <p:cNvSpPr/>
            <p:nvPr/>
          </p:nvSpPr>
          <p:spPr>
            <a:xfrm rot="10800000">
              <a:off x="3089430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E3CF1F57-8C9C-443C-98F3-A07FE673F5A0}"/>
                </a:ext>
              </a:extLst>
            </p:cNvPr>
            <p:cNvSpPr/>
            <p:nvPr/>
          </p:nvSpPr>
          <p:spPr>
            <a:xfrm rot="10800000">
              <a:off x="4092607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8BE3668C-3287-4E7A-811E-9B617E957DA6}"/>
                </a:ext>
              </a:extLst>
            </p:cNvPr>
            <p:cNvSpPr/>
            <p:nvPr/>
          </p:nvSpPr>
          <p:spPr>
            <a:xfrm rot="10800000">
              <a:off x="5095784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24D76FA-8CFD-4197-BC07-328467825848}"/>
                </a:ext>
              </a:extLst>
            </p:cNvPr>
            <p:cNvSpPr/>
            <p:nvPr/>
          </p:nvSpPr>
          <p:spPr>
            <a:xfrm rot="10800000">
              <a:off x="6098961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632501-B817-4782-BF30-DA3E1E4558C9}"/>
                </a:ext>
              </a:extLst>
            </p:cNvPr>
            <p:cNvSpPr/>
            <p:nvPr/>
          </p:nvSpPr>
          <p:spPr>
            <a:xfrm rot="10800000">
              <a:off x="7102138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A0ED234C-0FCF-435C-902E-F067241CD522}"/>
                </a:ext>
              </a:extLst>
            </p:cNvPr>
            <p:cNvSpPr/>
            <p:nvPr/>
          </p:nvSpPr>
          <p:spPr>
            <a:xfrm rot="10800000">
              <a:off x="8105315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7197B662-6D41-4011-8B36-116C1A03D7DD}"/>
                </a:ext>
              </a:extLst>
            </p:cNvPr>
            <p:cNvSpPr/>
            <p:nvPr/>
          </p:nvSpPr>
          <p:spPr>
            <a:xfrm rot="10800000">
              <a:off x="9108492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3DAC3EA7-C63D-4510-9496-419A4B0F9254}"/>
                </a:ext>
              </a:extLst>
            </p:cNvPr>
            <p:cNvSpPr/>
            <p:nvPr/>
          </p:nvSpPr>
          <p:spPr>
            <a:xfrm rot="10800000">
              <a:off x="10111669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63222F20-1D0B-426D-819E-52CF3352EE00}"/>
                </a:ext>
              </a:extLst>
            </p:cNvPr>
            <p:cNvSpPr/>
            <p:nvPr/>
          </p:nvSpPr>
          <p:spPr>
            <a:xfrm rot="10800000">
              <a:off x="11114846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76E8C92D-0C49-4D33-B137-4A5413FE2A45}"/>
              </a:ext>
            </a:extLst>
          </p:cNvPr>
          <p:cNvSpPr/>
          <p:nvPr/>
        </p:nvSpPr>
        <p:spPr>
          <a:xfrm>
            <a:off x="4254968" y="1167615"/>
            <a:ext cx="410993" cy="397726"/>
          </a:xfrm>
          <a:prstGeom prst="ellipse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A0D3B1-2402-4105-9F5D-2D384B16009D}"/>
              </a:ext>
            </a:extLst>
          </p:cNvPr>
          <p:cNvSpPr/>
          <p:nvPr/>
        </p:nvSpPr>
        <p:spPr>
          <a:xfrm>
            <a:off x="2408181" y="164274"/>
            <a:ext cx="4690996" cy="62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Sequence of operate (about 3 steps)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1454BE3-F7B7-47C0-AE6C-61E04EF4A0EF}"/>
              </a:ext>
            </a:extLst>
          </p:cNvPr>
          <p:cNvSpPr/>
          <p:nvPr/>
        </p:nvSpPr>
        <p:spPr>
          <a:xfrm>
            <a:off x="4361801" y="1043313"/>
            <a:ext cx="3617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Platform configuration</a:t>
            </a:r>
          </a:p>
          <a:p>
            <a:pPr algn="ctr"/>
            <a:r>
              <a:rPr lang="en-US" altLang="ko-KR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(Based on Web page)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0C8F0B-7CDA-4B33-AA56-6AF510C17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92" y="1751199"/>
            <a:ext cx="1570159" cy="1570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583C13-51CE-434D-B867-598012233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30" y="4261480"/>
            <a:ext cx="1409569" cy="1409569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A90DEAE-AA0E-4B1C-941C-F2442DBC5384}"/>
              </a:ext>
            </a:extLst>
          </p:cNvPr>
          <p:cNvSpPr/>
          <p:nvPr/>
        </p:nvSpPr>
        <p:spPr>
          <a:xfrm>
            <a:off x="866595" y="4605159"/>
            <a:ext cx="410993" cy="397726"/>
          </a:xfrm>
          <a:prstGeom prst="ellipse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32747C9-5438-4ACC-A0BC-3FB3C551F223}"/>
              </a:ext>
            </a:extLst>
          </p:cNvPr>
          <p:cNvSpPr/>
          <p:nvPr/>
        </p:nvSpPr>
        <p:spPr>
          <a:xfrm>
            <a:off x="860476" y="4458455"/>
            <a:ext cx="3044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Construct Server</a:t>
            </a:r>
          </a:p>
          <a:p>
            <a:pPr algn="ctr"/>
            <a:r>
              <a:rPr lang="en-US" altLang="ko-KR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(Back-end role)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26D799F-DEA9-4A62-9EB5-0AAD856B9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03" y="4251431"/>
            <a:ext cx="1409570" cy="1409570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FD547374-B51C-4884-A0AD-F0122AC95378}"/>
              </a:ext>
            </a:extLst>
          </p:cNvPr>
          <p:cNvSpPr/>
          <p:nvPr/>
        </p:nvSpPr>
        <p:spPr>
          <a:xfrm>
            <a:off x="8339001" y="4580522"/>
            <a:ext cx="410993" cy="397726"/>
          </a:xfrm>
          <a:prstGeom prst="ellipse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5235850-52FB-4BEA-96D6-03F4F5768853}"/>
              </a:ext>
            </a:extLst>
          </p:cNvPr>
          <p:cNvSpPr/>
          <p:nvPr/>
        </p:nvSpPr>
        <p:spPr>
          <a:xfrm>
            <a:off x="8603378" y="4460492"/>
            <a:ext cx="3192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Construct </a:t>
            </a:r>
            <a:r>
              <a:rPr lang="en-US" altLang="ko-KR" b="1" dirty="0" err="1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BlockChain</a:t>
            </a:r>
            <a:endParaRPr lang="en-US" altLang="ko-KR" b="1" dirty="0">
              <a:solidFill>
                <a:srgbClr val="43CBD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(Based on Solidity)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647E92E-8CB4-410D-85D2-5DC4AA888B2C}"/>
              </a:ext>
            </a:extLst>
          </p:cNvPr>
          <p:cNvSpPr/>
          <p:nvPr/>
        </p:nvSpPr>
        <p:spPr>
          <a:xfrm>
            <a:off x="7099177" y="2894606"/>
            <a:ext cx="4853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Can create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lightwallet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address </a:t>
            </a:r>
          </a:p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and show own’s address and seed of it.</a:t>
            </a:r>
          </a:p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Then, Using web page UI , possible to donation.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CCFF77E-9540-42E7-861B-1F393989AC74}"/>
              </a:ext>
            </a:extLst>
          </p:cNvPr>
          <p:cNvSpPr/>
          <p:nvPr/>
        </p:nvSpPr>
        <p:spPr>
          <a:xfrm>
            <a:off x="239382" y="2584119"/>
            <a:ext cx="4853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Can create and store user account on server DB.</a:t>
            </a:r>
          </a:p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and can find and store user’s digital point.</a:t>
            </a:r>
          </a:p>
          <a:p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Also, can manage web server.</a:t>
            </a:r>
          </a:p>
          <a:p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65E147-FEB6-4E9C-A34E-A2E96BA3BECD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5254999" y="4956216"/>
            <a:ext cx="1462504" cy="1004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7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844C6C01-BB88-4A48-B136-28FF2F428F9F}"/>
              </a:ext>
            </a:extLst>
          </p:cNvPr>
          <p:cNvGrpSpPr/>
          <p:nvPr/>
        </p:nvGrpSpPr>
        <p:grpSpPr>
          <a:xfrm rot="10800000">
            <a:off x="76938" y="6539843"/>
            <a:ext cx="12038124" cy="313164"/>
            <a:chOff x="79899" y="0"/>
            <a:chExt cx="12038124" cy="665828"/>
          </a:xfrm>
        </p:grpSpPr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946E0063-AFC9-4004-BC65-BD841683BCA5}"/>
                </a:ext>
              </a:extLst>
            </p:cNvPr>
            <p:cNvSpPr/>
            <p:nvPr/>
          </p:nvSpPr>
          <p:spPr>
            <a:xfrm rot="10800000">
              <a:off x="79899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B0F3B5F-D63D-4F20-9544-20AB24283880}"/>
                </a:ext>
              </a:extLst>
            </p:cNvPr>
            <p:cNvSpPr/>
            <p:nvPr/>
          </p:nvSpPr>
          <p:spPr>
            <a:xfrm rot="10800000">
              <a:off x="1083076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2359C278-F7C3-45B3-98FF-AC2BCD32D006}"/>
                </a:ext>
              </a:extLst>
            </p:cNvPr>
            <p:cNvSpPr/>
            <p:nvPr/>
          </p:nvSpPr>
          <p:spPr>
            <a:xfrm rot="10800000">
              <a:off x="2086253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B6C2CD9B-10B3-434F-AD66-81BDF605C37A}"/>
                </a:ext>
              </a:extLst>
            </p:cNvPr>
            <p:cNvSpPr/>
            <p:nvPr/>
          </p:nvSpPr>
          <p:spPr>
            <a:xfrm rot="10800000">
              <a:off x="3089430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61CDDA26-CAC6-436C-8F8A-0735F6D5F175}"/>
                </a:ext>
              </a:extLst>
            </p:cNvPr>
            <p:cNvSpPr/>
            <p:nvPr/>
          </p:nvSpPr>
          <p:spPr>
            <a:xfrm rot="10800000">
              <a:off x="4092607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41FA9F3C-D491-43DE-B58C-EF4D5BB938EC}"/>
                </a:ext>
              </a:extLst>
            </p:cNvPr>
            <p:cNvSpPr/>
            <p:nvPr/>
          </p:nvSpPr>
          <p:spPr>
            <a:xfrm rot="10800000">
              <a:off x="5095784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7B7902F2-8AD1-4CB3-9C7F-9CCA3246C4E6}"/>
                </a:ext>
              </a:extLst>
            </p:cNvPr>
            <p:cNvSpPr/>
            <p:nvPr/>
          </p:nvSpPr>
          <p:spPr>
            <a:xfrm rot="10800000">
              <a:off x="6098961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0AE13281-C5F9-4759-8F38-2B43858AC655}"/>
                </a:ext>
              </a:extLst>
            </p:cNvPr>
            <p:cNvSpPr/>
            <p:nvPr/>
          </p:nvSpPr>
          <p:spPr>
            <a:xfrm rot="10800000">
              <a:off x="7102138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D9E55AD-C3AD-413D-A7B4-30EB9398C488}"/>
                </a:ext>
              </a:extLst>
            </p:cNvPr>
            <p:cNvSpPr/>
            <p:nvPr/>
          </p:nvSpPr>
          <p:spPr>
            <a:xfrm rot="10800000">
              <a:off x="8105315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DB98411E-0BE2-46BE-8756-DB5785FE752E}"/>
                </a:ext>
              </a:extLst>
            </p:cNvPr>
            <p:cNvSpPr/>
            <p:nvPr/>
          </p:nvSpPr>
          <p:spPr>
            <a:xfrm rot="10800000">
              <a:off x="9108492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6872235-8003-435F-B940-3C601C9E3558}"/>
                </a:ext>
              </a:extLst>
            </p:cNvPr>
            <p:cNvSpPr/>
            <p:nvPr/>
          </p:nvSpPr>
          <p:spPr>
            <a:xfrm rot="10800000">
              <a:off x="10111669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AC065FF2-0FCB-4C73-8C2C-D678A9B6E8DF}"/>
                </a:ext>
              </a:extLst>
            </p:cNvPr>
            <p:cNvSpPr/>
            <p:nvPr/>
          </p:nvSpPr>
          <p:spPr>
            <a:xfrm rot="10800000">
              <a:off x="11114846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07976" y="-199956"/>
            <a:ext cx="4205066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</a:t>
            </a:r>
            <a:r>
              <a:rPr lang="en-US" altLang="ko-KR" sz="28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rogress</a:t>
            </a:r>
            <a:endParaRPr lang="en-US" altLang="ko-KR" sz="2800" b="1" i="1" dirty="0">
              <a:solidFill>
                <a:srgbClr val="43CBD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07976" y="619510"/>
            <a:ext cx="1882996" cy="45719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76E8C92D-0C49-4D33-B137-4A5413FE2A45}"/>
              </a:ext>
            </a:extLst>
          </p:cNvPr>
          <p:cNvSpPr/>
          <p:nvPr/>
        </p:nvSpPr>
        <p:spPr>
          <a:xfrm>
            <a:off x="407976" y="871059"/>
            <a:ext cx="410993" cy="397726"/>
          </a:xfrm>
          <a:prstGeom prst="ellipse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1454BE3-F7B7-47C0-AE6C-61E04EF4A0EF}"/>
              </a:ext>
            </a:extLst>
          </p:cNvPr>
          <p:cNvSpPr/>
          <p:nvPr/>
        </p:nvSpPr>
        <p:spPr>
          <a:xfrm>
            <a:off x="818969" y="832513"/>
            <a:ext cx="361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505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Donation</a:t>
            </a:r>
            <a:r>
              <a:rPr lang="en-US" altLang="ko-KR" sz="24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Process(1)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F1CF82-7621-476B-8423-B0EFBE84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9" y="1604515"/>
            <a:ext cx="4205066" cy="320068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E081495-0B3A-4659-82AF-8509CA29D9D7}"/>
              </a:ext>
            </a:extLst>
          </p:cNvPr>
          <p:cNvGrpSpPr/>
          <p:nvPr/>
        </p:nvGrpSpPr>
        <p:grpSpPr>
          <a:xfrm>
            <a:off x="281831" y="5688019"/>
            <a:ext cx="4420996" cy="841838"/>
            <a:chOff x="5687712" y="1293768"/>
            <a:chExt cx="4420996" cy="95719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183DEB-036D-4D0E-998E-9705EABE4C8C}"/>
                </a:ext>
              </a:extLst>
            </p:cNvPr>
            <p:cNvSpPr/>
            <p:nvPr/>
          </p:nvSpPr>
          <p:spPr>
            <a:xfrm>
              <a:off x="5687712" y="1293768"/>
              <a:ext cx="4420996" cy="905422"/>
            </a:xfrm>
            <a:prstGeom prst="roundRect">
              <a:avLst>
                <a:gd name="adj" fmla="val 11902"/>
              </a:avLst>
            </a:prstGeom>
            <a:solidFill>
              <a:schemeClr val="bg1"/>
            </a:solidFill>
            <a:ln w="28575">
              <a:solidFill>
                <a:srgbClr val="3135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pic>
          <p:nvPicPr>
            <p:cNvPr id="1026" name="Picture 2" descr="ê´ë ¨ ì´ë¯¸ì§">
              <a:extLst>
                <a:ext uri="{FF2B5EF4-FFF2-40B4-BE49-F238E27FC236}">
                  <a16:creationId xmlns:a16="http://schemas.microsoft.com/office/drawing/2014/main" id="{18019473-F469-430F-BAE3-93685CBC6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449" y="1309456"/>
              <a:ext cx="941504" cy="94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ightwalletì ëí ì´ë¯¸ì§ ê²ìê²°ê³¼">
              <a:extLst>
                <a:ext uri="{FF2B5EF4-FFF2-40B4-BE49-F238E27FC236}">
                  <a16:creationId xmlns:a16="http://schemas.microsoft.com/office/drawing/2014/main" id="{34C06745-3D89-4C5A-8460-15ADF90377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67" b="92593" l="2400" r="98400">
                          <a14:foregroundMark x1="10933" y1="26667" x2="10933" y2="26667"/>
                          <a14:foregroundMark x1="9333" y1="14815" x2="9333" y2="14815"/>
                          <a14:foregroundMark x1="17333" y1="7407" x2="17333" y2="7407"/>
                          <a14:foregroundMark x1="22667" y1="16296" x2="22667" y2="16296"/>
                          <a14:foregroundMark x1="29600" y1="26667" x2="29600" y2="26667"/>
                          <a14:foregroundMark x1="23467" y1="11111" x2="23467" y2="11111"/>
                          <a14:foregroundMark x1="9867" y1="11852" x2="9867" y2="11852"/>
                          <a14:foregroundMark x1="6133" y1="27407" x2="6133" y2="27407"/>
                          <a14:foregroundMark x1="2400" y1="48889" x2="2400" y2="48889"/>
                          <a14:foregroundMark x1="4000" y1="68889" x2="4000" y2="68889"/>
                          <a14:foregroundMark x1="17600" y1="62222" x2="17600" y2="62222"/>
                          <a14:foregroundMark x1="17333" y1="93333" x2="17333" y2="93333"/>
                          <a14:foregroundMark x1="28800" y1="66667" x2="28800" y2="66667"/>
                          <a14:foregroundMark x1="31200" y1="48889" x2="31200" y2="48889"/>
                          <a14:foregroundMark x1="37867" y1="58519" x2="37867" y2="58519"/>
                          <a14:foregroundMark x1="44533" y1="50370" x2="42133" y2="64444"/>
                          <a14:foregroundMark x1="56267" y1="37778" x2="56267" y2="28889"/>
                          <a14:foregroundMark x1="64800" y1="37778" x2="64800" y2="31852"/>
                          <a14:foregroundMark x1="69600" y1="35556" x2="69600" y2="31852"/>
                          <a14:foregroundMark x1="80800" y1="41481" x2="80800" y2="31852"/>
                          <a14:foregroundMark x1="93867" y1="32593" x2="93867" y2="28889"/>
                          <a14:foregroundMark x1="94133" y1="62222" x2="94133" y2="54074"/>
                          <a14:foregroundMark x1="58400" y1="64444" x2="58400" y2="71111"/>
                          <a14:foregroundMark x1="64800" y1="60741" x2="64800" y2="66667"/>
                          <a14:foregroundMark x1="73067" y1="66667" x2="73067" y2="73333"/>
                          <a14:foregroundMark x1="83733" y1="65926" x2="83733" y2="65926"/>
                          <a14:foregroundMark x1="98400" y1="57778" x2="98400" y2="57778"/>
                          <a14:foregroundMark x1="17067" y1="34815" x2="17067" y2="34815"/>
                          <a14:foregroundMark x1="17333" y1="37778" x2="21600" y2="31111"/>
                          <a14:foregroundMark x1="17067" y1="61481" x2="21333" y2="6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1396" y="1456712"/>
              <a:ext cx="1526838" cy="54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olidityì ëí ì´ë¯¸ì§ ê²ìê²°ê³¼">
              <a:extLst>
                <a:ext uri="{FF2B5EF4-FFF2-40B4-BE49-F238E27FC236}">
                  <a16:creationId xmlns:a16="http://schemas.microsoft.com/office/drawing/2014/main" id="{0E00125B-7CAF-48F6-815E-C39D6FF77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157" y="1472683"/>
              <a:ext cx="1293796" cy="533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7B1B62-EA76-4D42-B0C8-391A823F403D}"/>
              </a:ext>
            </a:extLst>
          </p:cNvPr>
          <p:cNvSpPr/>
          <p:nvPr/>
        </p:nvSpPr>
        <p:spPr>
          <a:xfrm>
            <a:off x="658536" y="4822010"/>
            <a:ext cx="3617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Create Account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7B26E3-B5B2-481D-96D0-9847880CA9A9}"/>
              </a:ext>
            </a:extLst>
          </p:cNvPr>
          <p:cNvSpPr/>
          <p:nvPr/>
        </p:nvSpPr>
        <p:spPr>
          <a:xfrm>
            <a:off x="7296096" y="4748992"/>
            <a:ext cx="1966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Donate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8A960A-B807-499D-94E9-B9EB65B77E60}"/>
              </a:ext>
            </a:extLst>
          </p:cNvPr>
          <p:cNvSpPr/>
          <p:nvPr/>
        </p:nvSpPr>
        <p:spPr>
          <a:xfrm>
            <a:off x="2668508" y="3542057"/>
            <a:ext cx="1888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33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Ethereum address </a:t>
            </a:r>
            <a:endParaRPr lang="ko-KR" altLang="en-US" sz="1600" dirty="0">
              <a:solidFill>
                <a:srgbClr val="FF33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5F8923-174E-4C1F-88E3-F0DBA005D3F0}"/>
              </a:ext>
            </a:extLst>
          </p:cNvPr>
          <p:cNvSpPr/>
          <p:nvPr/>
        </p:nvSpPr>
        <p:spPr>
          <a:xfrm>
            <a:off x="2738181" y="390634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33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Private Key</a:t>
            </a:r>
            <a:endParaRPr lang="ko-KR" altLang="en-US" sz="1600" dirty="0">
              <a:solidFill>
                <a:srgbClr val="FF33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214B4B-08D5-47D6-9860-23AC7FB46070}"/>
              </a:ext>
            </a:extLst>
          </p:cNvPr>
          <p:cNvSpPr/>
          <p:nvPr/>
        </p:nvSpPr>
        <p:spPr>
          <a:xfrm>
            <a:off x="3395348" y="3091861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33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Seed</a:t>
            </a:r>
            <a:endParaRPr lang="ko-KR" altLang="en-US" sz="1600" dirty="0">
              <a:solidFill>
                <a:srgbClr val="FF33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21C0C76-8E31-47B8-843F-85576E953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6477" y="1577414"/>
            <a:ext cx="3772213" cy="3068384"/>
          </a:xfrm>
          <a:prstGeom prst="rect">
            <a:avLst/>
          </a:prstGeom>
          <a:ln w="19050">
            <a:solidFill>
              <a:srgbClr val="313540"/>
            </a:solidFill>
          </a:ln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37C744-3A1B-42D5-8478-36C7EF3DF3FD}"/>
              </a:ext>
            </a:extLst>
          </p:cNvPr>
          <p:cNvSpPr/>
          <p:nvPr/>
        </p:nvSpPr>
        <p:spPr>
          <a:xfrm>
            <a:off x="5801239" y="2000396"/>
            <a:ext cx="1786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33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my: 2115 </a:t>
            </a:r>
            <a:r>
              <a:rPr lang="en-US" altLang="ko-KR" sz="1600" b="1" dirty="0" err="1">
                <a:solidFill>
                  <a:srgbClr val="FF33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mdm</a:t>
            </a:r>
            <a:endParaRPr lang="ko-KR" altLang="en-US" sz="1600" dirty="0">
              <a:solidFill>
                <a:srgbClr val="FF33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23B7E3C-3DDC-4B86-8826-40A2156AC57D}"/>
              </a:ext>
            </a:extLst>
          </p:cNvPr>
          <p:cNvSpPr/>
          <p:nvPr/>
        </p:nvSpPr>
        <p:spPr>
          <a:xfrm>
            <a:off x="5969442" y="2562009"/>
            <a:ext cx="2372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33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beneficiary: 10 </a:t>
            </a:r>
            <a:r>
              <a:rPr lang="en-US" altLang="ko-KR" sz="1600" b="1" dirty="0" err="1">
                <a:solidFill>
                  <a:srgbClr val="FF33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mdm</a:t>
            </a:r>
            <a:endParaRPr lang="ko-KR" altLang="en-US" sz="1600" dirty="0">
              <a:solidFill>
                <a:srgbClr val="FF33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401E470-ABA5-468B-8D9B-41CA7A3F29BB}"/>
              </a:ext>
            </a:extLst>
          </p:cNvPr>
          <p:cNvSpPr/>
          <p:nvPr/>
        </p:nvSpPr>
        <p:spPr>
          <a:xfrm>
            <a:off x="5418771" y="3309860"/>
            <a:ext cx="1847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33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donate 20 </a:t>
            </a:r>
            <a:r>
              <a:rPr lang="en-US" altLang="ko-KR" sz="1600" b="1" dirty="0" err="1">
                <a:solidFill>
                  <a:srgbClr val="FF33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mdm</a:t>
            </a:r>
            <a:endParaRPr lang="ko-KR" altLang="en-US" sz="1600" dirty="0">
              <a:solidFill>
                <a:srgbClr val="FF33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223D460-44AE-4339-8DA0-97F4C05ADA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7114" y="685593"/>
            <a:ext cx="6763986" cy="608585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EF62489-7676-488E-82FA-90363DEE07D1}"/>
              </a:ext>
            </a:extLst>
          </p:cNvPr>
          <p:cNvSpPr/>
          <p:nvPr/>
        </p:nvSpPr>
        <p:spPr>
          <a:xfrm>
            <a:off x="1777176" y="5223057"/>
            <a:ext cx="1530581" cy="337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mypage.html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01293F7-2D8C-4059-923D-168C0D5E408A}"/>
              </a:ext>
            </a:extLst>
          </p:cNvPr>
          <p:cNvSpPr/>
          <p:nvPr/>
        </p:nvSpPr>
        <p:spPr>
          <a:xfrm>
            <a:off x="7411696" y="5210657"/>
            <a:ext cx="18026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transaction.html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648783A-D821-49EE-8230-89ABB8A0BDA3}"/>
              </a:ext>
            </a:extLst>
          </p:cNvPr>
          <p:cNvSpPr/>
          <p:nvPr/>
        </p:nvSpPr>
        <p:spPr>
          <a:xfrm>
            <a:off x="8970789" y="1931998"/>
            <a:ext cx="2990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After write send and beneficiary address </a:t>
            </a:r>
          </a:p>
          <a:p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and coins,</a:t>
            </a:r>
          </a:p>
          <a:p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then show </a:t>
            </a:r>
          </a:p>
          <a:p>
            <a:r>
              <a:rPr lang="en-US" altLang="ko-KR" sz="2000" b="1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Transaction Hash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2C49BEF-CCFB-459C-A3C1-D54C208C1E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1202" y="4035468"/>
            <a:ext cx="3390118" cy="675742"/>
          </a:xfrm>
          <a:prstGeom prst="rect">
            <a:avLst/>
          </a:prstGeom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76D39066-1365-4B90-A302-6455ACB5338D}"/>
              </a:ext>
            </a:extLst>
          </p:cNvPr>
          <p:cNvSpPr/>
          <p:nvPr/>
        </p:nvSpPr>
        <p:spPr>
          <a:xfrm>
            <a:off x="10087194" y="3870990"/>
            <a:ext cx="266218" cy="466256"/>
          </a:xfrm>
          <a:prstGeom prst="downArrow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2" name="화살표: 아래쪽 81">
            <a:extLst>
              <a:ext uri="{FF2B5EF4-FFF2-40B4-BE49-F238E27FC236}">
                <a16:creationId xmlns:a16="http://schemas.microsoft.com/office/drawing/2014/main" id="{6F1030FA-DAB8-4042-9329-AD191EBBAAF3}"/>
              </a:ext>
            </a:extLst>
          </p:cNvPr>
          <p:cNvSpPr/>
          <p:nvPr/>
        </p:nvSpPr>
        <p:spPr>
          <a:xfrm rot="16200000">
            <a:off x="8379126" y="4140211"/>
            <a:ext cx="266218" cy="466256"/>
          </a:xfrm>
          <a:prstGeom prst="downArrow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66D6E407-43C3-433B-BC5D-263442174864}"/>
              </a:ext>
            </a:extLst>
          </p:cNvPr>
          <p:cNvSpPr/>
          <p:nvPr/>
        </p:nvSpPr>
        <p:spPr>
          <a:xfrm rot="1270265">
            <a:off x="7525774" y="1313859"/>
            <a:ext cx="266587" cy="818329"/>
          </a:xfrm>
          <a:prstGeom prst="downArrow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6FC59B3-6D7F-4F12-A5A6-B72DAFCA6C02}"/>
              </a:ext>
            </a:extLst>
          </p:cNvPr>
          <p:cNvSpPr/>
          <p:nvPr/>
        </p:nvSpPr>
        <p:spPr>
          <a:xfrm>
            <a:off x="4701123" y="5901807"/>
            <a:ext cx="1303081" cy="34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Front-end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4DE7726-F4BA-4675-BE05-14107EE96C7E}"/>
              </a:ext>
            </a:extLst>
          </p:cNvPr>
          <p:cNvGrpSpPr/>
          <p:nvPr/>
        </p:nvGrpSpPr>
        <p:grpSpPr>
          <a:xfrm>
            <a:off x="6097868" y="5640381"/>
            <a:ext cx="5745842" cy="796307"/>
            <a:chOff x="5981099" y="144200"/>
            <a:chExt cx="5745842" cy="79630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F18D5F9B-008F-4580-8D41-4A5D8987D33D}"/>
                </a:ext>
              </a:extLst>
            </p:cNvPr>
            <p:cNvSpPr/>
            <p:nvPr/>
          </p:nvSpPr>
          <p:spPr>
            <a:xfrm>
              <a:off x="7305945" y="144200"/>
              <a:ext cx="4420996" cy="796307"/>
            </a:xfrm>
            <a:prstGeom prst="roundRect">
              <a:avLst>
                <a:gd name="adj" fmla="val 11902"/>
              </a:avLst>
            </a:prstGeom>
            <a:solidFill>
              <a:schemeClr val="bg1"/>
            </a:solidFill>
            <a:ln w="28575">
              <a:solidFill>
                <a:srgbClr val="3135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8718B47-8312-4B16-B201-EDF588A8A823}"/>
                </a:ext>
              </a:extLst>
            </p:cNvPr>
            <p:cNvSpPr/>
            <p:nvPr/>
          </p:nvSpPr>
          <p:spPr>
            <a:xfrm>
              <a:off x="5981099" y="402747"/>
              <a:ext cx="14971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Back-end</a:t>
              </a:r>
            </a:p>
          </p:txBody>
        </p:sp>
        <p:pic>
          <p:nvPicPr>
            <p:cNvPr id="1034" name="Picture 10" descr="ubuntuì ëí ì´ë¯¸ì§ ê²ìê²°ê³¼">
              <a:extLst>
                <a:ext uri="{FF2B5EF4-FFF2-40B4-BE49-F238E27FC236}">
                  <a16:creationId xmlns:a16="http://schemas.microsoft.com/office/drawing/2014/main" id="{45FA4F28-24E2-4B5F-997E-CB5EEEA90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1030" y="342946"/>
              <a:ext cx="1466261" cy="330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vmwareì ëí ì´ë¯¸ì§ ê²ìê²°ê³¼">
              <a:extLst>
                <a:ext uri="{FF2B5EF4-FFF2-40B4-BE49-F238E27FC236}">
                  <a16:creationId xmlns:a16="http://schemas.microsoft.com/office/drawing/2014/main" id="{6D8BF53C-5CA8-434C-A2A4-96E4FF541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838" b="90000" l="9972" r="89886">
                          <a14:foregroundMark x1="51994" y1="7838" x2="51994" y2="7838"/>
                          <a14:foregroundMark x1="22650" y1="88378" x2="24074" y2="88378"/>
                          <a14:foregroundMark x1="51282" y1="81351" x2="51852" y2="85135"/>
                          <a14:foregroundMark x1="61966" y1="77838" x2="63960" y2="78108"/>
                          <a14:foregroundMark x1="66952" y1="80000" x2="67664" y2="81081"/>
                          <a14:foregroundMark x1="79630" y1="81351" x2="79630" y2="82703"/>
                          <a14:foregroundMark x1="81054" y1="78919" x2="81054" y2="78919"/>
                          <a14:foregroundMark x1="81054" y1="78378" x2="82051" y2="75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814" y="144200"/>
              <a:ext cx="1345529" cy="70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9AA61E1-1A04-4500-B5AC-F796AF6D2C2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51" y="5702874"/>
            <a:ext cx="1303082" cy="683453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4BA2A57-C843-4B55-ABDE-9D7E925E00DF}"/>
              </a:ext>
            </a:extLst>
          </p:cNvPr>
          <p:cNvCxnSpPr>
            <a:cxnSpLocks/>
          </p:cNvCxnSpPr>
          <p:nvPr/>
        </p:nvCxnSpPr>
        <p:spPr>
          <a:xfrm flipH="1">
            <a:off x="4661916" y="373626"/>
            <a:ext cx="39329" cy="5266755"/>
          </a:xfrm>
          <a:prstGeom prst="line">
            <a:avLst/>
          </a:prstGeom>
          <a:ln w="9525">
            <a:solidFill>
              <a:srgbClr val="43CBD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3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84D13A-C6DF-48A9-8D57-2CDA0EF83104}"/>
              </a:ext>
            </a:extLst>
          </p:cNvPr>
          <p:cNvGrpSpPr/>
          <p:nvPr/>
        </p:nvGrpSpPr>
        <p:grpSpPr>
          <a:xfrm rot="10800000">
            <a:off x="76938" y="6539843"/>
            <a:ext cx="12038124" cy="313164"/>
            <a:chOff x="79899" y="0"/>
            <a:chExt cx="12038124" cy="665828"/>
          </a:xfrm>
        </p:grpSpPr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EFA6FA7-777E-40E0-A8D3-F82CF9929AD5}"/>
                </a:ext>
              </a:extLst>
            </p:cNvPr>
            <p:cNvSpPr/>
            <p:nvPr/>
          </p:nvSpPr>
          <p:spPr>
            <a:xfrm rot="10800000">
              <a:off x="79899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B89B724A-E5EC-4A3C-B5EC-AA2A9B80E11B}"/>
                </a:ext>
              </a:extLst>
            </p:cNvPr>
            <p:cNvSpPr/>
            <p:nvPr/>
          </p:nvSpPr>
          <p:spPr>
            <a:xfrm rot="10800000">
              <a:off x="1083076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EF8941DC-F618-4080-8138-1D2E266DD736}"/>
                </a:ext>
              </a:extLst>
            </p:cNvPr>
            <p:cNvSpPr/>
            <p:nvPr/>
          </p:nvSpPr>
          <p:spPr>
            <a:xfrm rot="10800000">
              <a:off x="2086253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FBF153B7-7C0A-4A64-A307-4310EACC7752}"/>
                </a:ext>
              </a:extLst>
            </p:cNvPr>
            <p:cNvSpPr/>
            <p:nvPr/>
          </p:nvSpPr>
          <p:spPr>
            <a:xfrm rot="10800000">
              <a:off x="3089430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577206-6524-4AC6-90E8-780651306BB4}"/>
                </a:ext>
              </a:extLst>
            </p:cNvPr>
            <p:cNvSpPr/>
            <p:nvPr/>
          </p:nvSpPr>
          <p:spPr>
            <a:xfrm rot="10800000">
              <a:off x="4092607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BB520602-D99F-4707-9022-3C29167A2426}"/>
                </a:ext>
              </a:extLst>
            </p:cNvPr>
            <p:cNvSpPr/>
            <p:nvPr/>
          </p:nvSpPr>
          <p:spPr>
            <a:xfrm rot="10800000">
              <a:off x="5095784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FED42BA3-9CC1-41D3-A866-D4F7DE3127AD}"/>
                </a:ext>
              </a:extLst>
            </p:cNvPr>
            <p:cNvSpPr/>
            <p:nvPr/>
          </p:nvSpPr>
          <p:spPr>
            <a:xfrm rot="10800000">
              <a:off x="6098961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31CF414D-30EC-4AFB-B79D-E583D5F5A5DA}"/>
                </a:ext>
              </a:extLst>
            </p:cNvPr>
            <p:cNvSpPr/>
            <p:nvPr/>
          </p:nvSpPr>
          <p:spPr>
            <a:xfrm rot="10800000">
              <a:off x="7102138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CF70374-C3FA-4C12-8C94-E13C9EE6ED6D}"/>
                </a:ext>
              </a:extLst>
            </p:cNvPr>
            <p:cNvSpPr/>
            <p:nvPr/>
          </p:nvSpPr>
          <p:spPr>
            <a:xfrm rot="10800000">
              <a:off x="8105315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11DC2F5E-25A1-4F1E-AE27-C811FA81410A}"/>
                </a:ext>
              </a:extLst>
            </p:cNvPr>
            <p:cNvSpPr/>
            <p:nvPr/>
          </p:nvSpPr>
          <p:spPr>
            <a:xfrm rot="10800000">
              <a:off x="9108492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3CD1EE76-B8A8-47B4-B0BE-A438C5F191F0}"/>
                </a:ext>
              </a:extLst>
            </p:cNvPr>
            <p:cNvSpPr/>
            <p:nvPr/>
          </p:nvSpPr>
          <p:spPr>
            <a:xfrm rot="10800000">
              <a:off x="10111669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BCC5A628-067C-4F9C-BC14-626A67AA5B29}"/>
                </a:ext>
              </a:extLst>
            </p:cNvPr>
            <p:cNvSpPr/>
            <p:nvPr/>
          </p:nvSpPr>
          <p:spPr>
            <a:xfrm rot="10800000">
              <a:off x="11114846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ABE2632-0CA0-4F6E-B0FA-E9B84ACCD523}"/>
              </a:ext>
            </a:extLst>
          </p:cNvPr>
          <p:cNvSpPr/>
          <p:nvPr/>
        </p:nvSpPr>
        <p:spPr>
          <a:xfrm>
            <a:off x="5950161" y="2521822"/>
            <a:ext cx="5941671" cy="4133502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 w="28575">
            <a:solidFill>
              <a:srgbClr val="3135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operation condition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7976" y="-199956"/>
            <a:ext cx="4205066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</a:t>
            </a:r>
            <a:r>
              <a:rPr lang="en-US" altLang="ko-KR" sz="28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rogress</a:t>
            </a:r>
            <a:endParaRPr lang="en-US" altLang="ko-KR" sz="2800" b="1" i="1" dirty="0">
              <a:solidFill>
                <a:srgbClr val="43CBD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07976" y="619510"/>
            <a:ext cx="1882996" cy="45719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76E8C92D-0C49-4D33-B137-4A5413FE2A45}"/>
              </a:ext>
            </a:extLst>
          </p:cNvPr>
          <p:cNvSpPr/>
          <p:nvPr/>
        </p:nvSpPr>
        <p:spPr>
          <a:xfrm>
            <a:off x="407976" y="871059"/>
            <a:ext cx="410993" cy="397726"/>
          </a:xfrm>
          <a:prstGeom prst="ellipse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1454BE3-F7B7-47C0-AE6C-61E04EF4A0EF}"/>
              </a:ext>
            </a:extLst>
          </p:cNvPr>
          <p:cNvSpPr/>
          <p:nvPr/>
        </p:nvSpPr>
        <p:spPr>
          <a:xfrm>
            <a:off x="818969" y="839089"/>
            <a:ext cx="361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505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Donation</a:t>
            </a:r>
            <a:r>
              <a:rPr lang="en-US" altLang="ko-KR" sz="24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Process(2)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67E67A3-5054-4821-B624-8D616932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7" y="1839996"/>
            <a:ext cx="4513283" cy="899619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ACEADF43-AC07-49B7-B1BD-BF5AE1885052}"/>
              </a:ext>
            </a:extLst>
          </p:cNvPr>
          <p:cNvSpPr/>
          <p:nvPr/>
        </p:nvSpPr>
        <p:spPr>
          <a:xfrm>
            <a:off x="1287172" y="1639559"/>
            <a:ext cx="2539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33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Transaction Hash</a:t>
            </a:r>
            <a:endParaRPr lang="ko-KR" altLang="en-US" dirty="0">
              <a:solidFill>
                <a:srgbClr val="FF33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ACDF81-201C-4792-AD07-889B46B43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6" y="2739615"/>
            <a:ext cx="5278830" cy="256894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59E4C7-9972-40EA-9499-CD8FB88462FD}"/>
              </a:ext>
            </a:extLst>
          </p:cNvPr>
          <p:cNvSpPr/>
          <p:nvPr/>
        </p:nvSpPr>
        <p:spPr>
          <a:xfrm>
            <a:off x="1238465" y="5308561"/>
            <a:ext cx="361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success transaction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ECDBCD-41C0-4471-992A-D794DB99A856}"/>
              </a:ext>
            </a:extLst>
          </p:cNvPr>
          <p:cNvSpPr/>
          <p:nvPr/>
        </p:nvSpPr>
        <p:spPr>
          <a:xfrm>
            <a:off x="1552053" y="5878867"/>
            <a:ext cx="2990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eth.getTransaction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014BBE-776F-4DFE-9C94-2B93824A2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162" y="1971554"/>
            <a:ext cx="5941671" cy="30059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2BF76B-D8E6-4F40-9F51-592C8F11C358}"/>
              </a:ext>
            </a:extLst>
          </p:cNvPr>
          <p:cNvSpPr/>
          <p:nvPr/>
        </p:nvSpPr>
        <p:spPr>
          <a:xfrm>
            <a:off x="6909081" y="306732"/>
            <a:ext cx="361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success donation!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3396B45-57C8-4428-B1B5-060680CDE7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771"/>
          <a:stretch/>
        </p:blipFill>
        <p:spPr>
          <a:xfrm>
            <a:off x="5950162" y="968186"/>
            <a:ext cx="5941670" cy="300599"/>
          </a:xfrm>
          <a:prstGeom prst="rect">
            <a:avLst/>
          </a:prstGeom>
        </p:spPr>
      </p:pic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1580725-0D26-48D4-BD52-75098120A0D2}"/>
              </a:ext>
            </a:extLst>
          </p:cNvPr>
          <p:cNvSpPr/>
          <p:nvPr/>
        </p:nvSpPr>
        <p:spPr>
          <a:xfrm>
            <a:off x="8467109" y="1402776"/>
            <a:ext cx="250898" cy="434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E5C50E-7082-46D2-AFC7-597279E4C4B4}"/>
              </a:ext>
            </a:extLst>
          </p:cNvPr>
          <p:cNvSpPr/>
          <p:nvPr/>
        </p:nvSpPr>
        <p:spPr>
          <a:xfrm>
            <a:off x="8901159" y="1357388"/>
            <a:ext cx="2990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after donation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6B75EA-0AA4-4EC2-ABD9-7E78AA3583D0}"/>
              </a:ext>
            </a:extLst>
          </p:cNvPr>
          <p:cNvSpPr/>
          <p:nvPr/>
        </p:nvSpPr>
        <p:spPr>
          <a:xfrm>
            <a:off x="7536259" y="2615697"/>
            <a:ext cx="2990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 condition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74CC80-93A3-452B-AEEF-84A0E5983745}"/>
              </a:ext>
            </a:extLst>
          </p:cNvPr>
          <p:cNvSpPr/>
          <p:nvPr/>
        </p:nvSpPr>
        <p:spPr>
          <a:xfrm>
            <a:off x="6096000" y="3147478"/>
            <a:ext cx="2263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(1) executing </a:t>
            </a:r>
            <a:r>
              <a:rPr lang="en-US" altLang="ko-KR" sz="16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geth</a:t>
            </a:r>
            <a:endParaRPr lang="en-US" altLang="ko-KR" sz="1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B300B8-55C8-4098-A832-4E5EA7CE6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771" y="3512182"/>
            <a:ext cx="5294775" cy="161126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CC60C9-4B30-49DD-AA57-F43957C11AFF}"/>
              </a:ext>
            </a:extLst>
          </p:cNvPr>
          <p:cNvSpPr/>
          <p:nvPr/>
        </p:nvSpPr>
        <p:spPr>
          <a:xfrm>
            <a:off x="6096000" y="5270746"/>
            <a:ext cx="4053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(2) executing node app.js (web server)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23C7A4-3541-48D5-8F1E-834203FC20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3771" y="5715362"/>
            <a:ext cx="3895725" cy="485775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E1F4B90-E1A5-4E6B-BDF2-3AF555A7A995}"/>
              </a:ext>
            </a:extLst>
          </p:cNvPr>
          <p:cNvCxnSpPr>
            <a:cxnSpLocks/>
          </p:cNvCxnSpPr>
          <p:nvPr/>
        </p:nvCxnSpPr>
        <p:spPr>
          <a:xfrm flipH="1">
            <a:off x="5766376" y="711475"/>
            <a:ext cx="39329" cy="5266755"/>
          </a:xfrm>
          <a:prstGeom prst="line">
            <a:avLst/>
          </a:prstGeom>
          <a:ln w="9525">
            <a:solidFill>
              <a:srgbClr val="43CBD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B5359F2-9D70-4919-89F8-25FDD178CA14}"/>
              </a:ext>
            </a:extLst>
          </p:cNvPr>
          <p:cNvGrpSpPr/>
          <p:nvPr/>
        </p:nvGrpSpPr>
        <p:grpSpPr>
          <a:xfrm rot="10800000">
            <a:off x="76938" y="6539843"/>
            <a:ext cx="12038124" cy="313164"/>
            <a:chOff x="79899" y="0"/>
            <a:chExt cx="12038124" cy="665828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3791ADC8-B1EC-4EAC-B023-EFFB0CAEA020}"/>
                </a:ext>
              </a:extLst>
            </p:cNvPr>
            <p:cNvSpPr/>
            <p:nvPr/>
          </p:nvSpPr>
          <p:spPr>
            <a:xfrm rot="10800000">
              <a:off x="79899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EDEBAA02-3559-4A8C-AE92-C33A01BB721E}"/>
                </a:ext>
              </a:extLst>
            </p:cNvPr>
            <p:cNvSpPr/>
            <p:nvPr/>
          </p:nvSpPr>
          <p:spPr>
            <a:xfrm rot="10800000">
              <a:off x="1083076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4A20466-1C96-440B-A315-5D4FC9DAEE90}"/>
                </a:ext>
              </a:extLst>
            </p:cNvPr>
            <p:cNvSpPr/>
            <p:nvPr/>
          </p:nvSpPr>
          <p:spPr>
            <a:xfrm rot="10800000">
              <a:off x="2086253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855BEBD1-EE4B-46A1-B9A4-DDFB88841C91}"/>
                </a:ext>
              </a:extLst>
            </p:cNvPr>
            <p:cNvSpPr/>
            <p:nvPr/>
          </p:nvSpPr>
          <p:spPr>
            <a:xfrm rot="10800000">
              <a:off x="3089430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C4892B98-BAB1-4081-B63A-42390DD7AC2C}"/>
                </a:ext>
              </a:extLst>
            </p:cNvPr>
            <p:cNvSpPr/>
            <p:nvPr/>
          </p:nvSpPr>
          <p:spPr>
            <a:xfrm rot="10800000">
              <a:off x="4092607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C83FE73-5AFB-4E99-8F2E-204AEA877026}"/>
                </a:ext>
              </a:extLst>
            </p:cNvPr>
            <p:cNvSpPr/>
            <p:nvPr/>
          </p:nvSpPr>
          <p:spPr>
            <a:xfrm rot="10800000">
              <a:off x="5095784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035E2B34-0BD6-4654-B9DC-72F6C3B78449}"/>
                </a:ext>
              </a:extLst>
            </p:cNvPr>
            <p:cNvSpPr/>
            <p:nvPr/>
          </p:nvSpPr>
          <p:spPr>
            <a:xfrm rot="10800000">
              <a:off x="6098961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1C1D70CB-40AA-4AC1-A221-5C29EAA1623A}"/>
                </a:ext>
              </a:extLst>
            </p:cNvPr>
            <p:cNvSpPr/>
            <p:nvPr/>
          </p:nvSpPr>
          <p:spPr>
            <a:xfrm rot="10800000">
              <a:off x="7102138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33C1599C-7180-4687-80FD-8F561E4AC8E2}"/>
                </a:ext>
              </a:extLst>
            </p:cNvPr>
            <p:cNvSpPr/>
            <p:nvPr/>
          </p:nvSpPr>
          <p:spPr>
            <a:xfrm rot="10800000">
              <a:off x="8105315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439AC588-8ECE-49A4-9AD5-F29267C08AE5}"/>
                </a:ext>
              </a:extLst>
            </p:cNvPr>
            <p:cNvSpPr/>
            <p:nvPr/>
          </p:nvSpPr>
          <p:spPr>
            <a:xfrm rot="10800000">
              <a:off x="9108492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FE55674-488C-408A-A3DC-510145964B6F}"/>
                </a:ext>
              </a:extLst>
            </p:cNvPr>
            <p:cNvSpPr/>
            <p:nvPr/>
          </p:nvSpPr>
          <p:spPr>
            <a:xfrm rot="10800000">
              <a:off x="10111669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8FA36A9C-CE94-42D4-BE64-6098AC642F97}"/>
                </a:ext>
              </a:extLst>
            </p:cNvPr>
            <p:cNvSpPr/>
            <p:nvPr/>
          </p:nvSpPr>
          <p:spPr>
            <a:xfrm rot="10800000">
              <a:off x="11114846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07976" y="-199956"/>
            <a:ext cx="4205066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</a:t>
            </a:r>
            <a:r>
              <a:rPr lang="en-US" altLang="ko-KR" sz="28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rogress</a:t>
            </a:r>
            <a:endParaRPr lang="en-US" altLang="ko-KR" sz="2800" b="1" i="1" dirty="0">
              <a:solidFill>
                <a:srgbClr val="43CBD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07976" y="619510"/>
            <a:ext cx="1882996" cy="45719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76E8C92D-0C49-4D33-B137-4A5413FE2A45}"/>
              </a:ext>
            </a:extLst>
          </p:cNvPr>
          <p:cNvSpPr/>
          <p:nvPr/>
        </p:nvSpPr>
        <p:spPr>
          <a:xfrm>
            <a:off x="407976" y="871059"/>
            <a:ext cx="410993" cy="397726"/>
          </a:xfrm>
          <a:prstGeom prst="ellipse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2E5301-DDC6-49F8-AFDE-DC22F401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49" y="1677014"/>
            <a:ext cx="3609937" cy="1685475"/>
          </a:xfrm>
          <a:prstGeom prst="rect">
            <a:avLst/>
          </a:prstGeom>
          <a:ln w="28575">
            <a:solidFill>
              <a:srgbClr val="31354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F3F5D6-4C9D-40EE-9B35-A0E309D6D9A0}"/>
              </a:ext>
            </a:extLst>
          </p:cNvPr>
          <p:cNvSpPr/>
          <p:nvPr/>
        </p:nvSpPr>
        <p:spPr>
          <a:xfrm>
            <a:off x="818970" y="839089"/>
            <a:ext cx="4328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505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Smart Contract </a:t>
            </a:r>
            <a:r>
              <a:rPr lang="en-US" altLang="ko-KR" sz="24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process</a:t>
            </a:r>
            <a:r>
              <a:rPr lang="en-US" altLang="ko-KR" sz="2400" b="1" dirty="0">
                <a:solidFill>
                  <a:srgbClr val="FF505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sz="2400" b="1" dirty="0">
              <a:solidFill>
                <a:srgbClr val="31354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50889E-5B0B-4981-B6F1-4E78F9ABED28}"/>
              </a:ext>
            </a:extLst>
          </p:cNvPr>
          <p:cNvSpPr/>
          <p:nvPr/>
        </p:nvSpPr>
        <p:spPr>
          <a:xfrm>
            <a:off x="4379946" y="852063"/>
            <a:ext cx="3413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1354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Implementation </a:t>
            </a:r>
          </a:p>
          <a:p>
            <a:pPr algn="ctr"/>
            <a:r>
              <a:rPr lang="en-US" altLang="ko-KR" sz="2000" b="1" dirty="0">
                <a:solidFill>
                  <a:srgbClr val="31354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using Smart Contract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E115A9-AF86-47FF-A7B2-B160613A4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349" y="3684445"/>
            <a:ext cx="2977367" cy="2681792"/>
          </a:xfrm>
          <a:prstGeom prst="rect">
            <a:avLst/>
          </a:prstGeom>
          <a:ln w="28575">
            <a:solidFill>
              <a:srgbClr val="313540"/>
            </a:solidFill>
          </a:ln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DC7A57F-464F-47F6-8C26-F853D71B5F1A}"/>
              </a:ext>
            </a:extLst>
          </p:cNvPr>
          <p:cNvSpPr/>
          <p:nvPr/>
        </p:nvSpPr>
        <p:spPr>
          <a:xfrm>
            <a:off x="5923268" y="3264711"/>
            <a:ext cx="250898" cy="434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4CB01-9F98-4798-B85C-B2DCCB266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748" y="3684445"/>
            <a:ext cx="2763868" cy="2696765"/>
          </a:xfrm>
          <a:prstGeom prst="rect">
            <a:avLst/>
          </a:prstGeom>
          <a:ln w="28575">
            <a:solidFill>
              <a:srgbClr val="313540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E17308-D63C-45AA-A0F4-7E19F5404D02}"/>
              </a:ext>
            </a:extLst>
          </p:cNvPr>
          <p:cNvSpPr/>
          <p:nvPr/>
        </p:nvSpPr>
        <p:spPr>
          <a:xfrm>
            <a:off x="646635" y="2925662"/>
            <a:ext cx="3413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1354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Deploy contract </a:t>
            </a:r>
          </a:p>
          <a:p>
            <a:pPr algn="ctr"/>
            <a:r>
              <a:rPr lang="en-US" altLang="ko-KR" sz="2000" b="1" dirty="0">
                <a:solidFill>
                  <a:srgbClr val="31354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using Remix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229A3-1D0A-4280-820B-4D329049688E}"/>
              </a:ext>
            </a:extLst>
          </p:cNvPr>
          <p:cNvGrpSpPr/>
          <p:nvPr/>
        </p:nvGrpSpPr>
        <p:grpSpPr>
          <a:xfrm>
            <a:off x="8323536" y="326588"/>
            <a:ext cx="3460488" cy="723628"/>
            <a:chOff x="8134481" y="456207"/>
            <a:chExt cx="3460488" cy="7236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3528ACB-85F9-4BCF-88CA-8A9B9BBC52B9}"/>
                </a:ext>
              </a:extLst>
            </p:cNvPr>
            <p:cNvSpPr/>
            <p:nvPr/>
          </p:nvSpPr>
          <p:spPr>
            <a:xfrm>
              <a:off x="8134481" y="457014"/>
              <a:ext cx="3460488" cy="722821"/>
            </a:xfrm>
            <a:prstGeom prst="roundRect">
              <a:avLst>
                <a:gd name="adj" fmla="val 11902"/>
              </a:avLst>
            </a:prstGeom>
            <a:solidFill>
              <a:schemeClr val="bg1"/>
            </a:solidFill>
            <a:ln w="28575">
              <a:solidFill>
                <a:srgbClr val="3135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pic>
          <p:nvPicPr>
            <p:cNvPr id="17" name="Picture 6" descr="solidityì ëí ì´ë¯¸ì§ ê²ìê²°ê³¼">
              <a:extLst>
                <a:ext uri="{FF2B5EF4-FFF2-40B4-BE49-F238E27FC236}">
                  <a16:creationId xmlns:a16="http://schemas.microsoft.com/office/drawing/2014/main" id="{7E1669FD-3608-4DDE-9AF3-A1508EDE9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2566" y="599846"/>
              <a:ext cx="1206919" cy="426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remix ethereumì ëí ì´ë¯¸ì§ ê²ìê²°ê³¼">
              <a:extLst>
                <a:ext uri="{FF2B5EF4-FFF2-40B4-BE49-F238E27FC236}">
                  <a16:creationId xmlns:a16="http://schemas.microsoft.com/office/drawing/2014/main" id="{BC6029E5-9D8B-48D4-AA8A-52F7AE49C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708" y="561064"/>
              <a:ext cx="556050" cy="55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ê´ë ¨ ì´ë¯¸ì§">
              <a:extLst>
                <a:ext uri="{FF2B5EF4-FFF2-40B4-BE49-F238E27FC236}">
                  <a16:creationId xmlns:a16="http://schemas.microsoft.com/office/drawing/2014/main" id="{2FC3D949-77C5-45F8-BA2C-53C2E08FE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1134" y="456207"/>
              <a:ext cx="822784" cy="723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EB1E225-428E-498C-8AEA-D27E7E4FB8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3634" y="3684461"/>
            <a:ext cx="2977367" cy="2696749"/>
          </a:xfrm>
          <a:prstGeom prst="rect">
            <a:avLst/>
          </a:prstGeom>
          <a:ln w="28575">
            <a:solidFill>
              <a:srgbClr val="313540"/>
            </a:solidFill>
          </a:ln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E8C297D-2D22-4B18-A07B-E288BB516180}"/>
              </a:ext>
            </a:extLst>
          </p:cNvPr>
          <p:cNvSpPr/>
          <p:nvPr/>
        </p:nvSpPr>
        <p:spPr>
          <a:xfrm rot="16200000">
            <a:off x="7334741" y="4714135"/>
            <a:ext cx="250898" cy="434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C43DF8-512E-4BDE-B5CF-AA64514220C1}"/>
              </a:ext>
            </a:extLst>
          </p:cNvPr>
          <p:cNvSpPr/>
          <p:nvPr/>
        </p:nvSpPr>
        <p:spPr>
          <a:xfrm>
            <a:off x="8359228" y="2852157"/>
            <a:ext cx="3413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1354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Complete ABI code </a:t>
            </a:r>
          </a:p>
          <a:p>
            <a:pPr algn="ctr"/>
            <a:r>
              <a:rPr lang="en-US" altLang="ko-KR" sz="2000" b="1" dirty="0">
                <a:solidFill>
                  <a:srgbClr val="31354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using Web3 provider</a:t>
            </a:r>
          </a:p>
        </p:txBody>
      </p:sp>
    </p:spTree>
    <p:extLst>
      <p:ext uri="{BB962C8B-B14F-4D97-AF65-F5344CB8AC3E}">
        <p14:creationId xmlns:p14="http://schemas.microsoft.com/office/powerpoint/2010/main" val="37327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CBD54B4-E7F0-4CD8-85A2-DAA92B78835B}"/>
              </a:ext>
            </a:extLst>
          </p:cNvPr>
          <p:cNvSpPr/>
          <p:nvPr/>
        </p:nvSpPr>
        <p:spPr>
          <a:xfrm>
            <a:off x="314793" y="1134627"/>
            <a:ext cx="11419676" cy="498208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 w="28575">
            <a:solidFill>
              <a:srgbClr val="3135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operation condition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FD680F3-3A8A-4CAB-BD4C-75130A41EF9F}"/>
              </a:ext>
            </a:extLst>
          </p:cNvPr>
          <p:cNvSpPr/>
          <p:nvPr/>
        </p:nvSpPr>
        <p:spPr>
          <a:xfrm>
            <a:off x="850811" y="3768682"/>
            <a:ext cx="10275437" cy="1960398"/>
          </a:xfrm>
          <a:prstGeom prst="round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532" y="4993"/>
            <a:ext cx="4205066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</a:t>
            </a:r>
            <a:r>
              <a:rPr lang="en-US" altLang="ko-KR" sz="28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arketing </a:t>
            </a:r>
            <a:r>
              <a:rPr lang="en-US" altLang="ko-KR" sz="2800" b="1" i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</a:t>
            </a:r>
            <a:r>
              <a:rPr lang="en-US" altLang="ko-KR" sz="2800" b="1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lan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57532" y="824459"/>
            <a:ext cx="2312562" cy="45719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078C0B-D773-4C2F-9897-3980FDA1FB1C}"/>
              </a:ext>
            </a:extLst>
          </p:cNvPr>
          <p:cNvGrpSpPr/>
          <p:nvPr/>
        </p:nvGrpSpPr>
        <p:grpSpPr>
          <a:xfrm rot="10800000">
            <a:off x="76938" y="6554833"/>
            <a:ext cx="12038124" cy="313164"/>
            <a:chOff x="79899" y="0"/>
            <a:chExt cx="12038124" cy="665828"/>
          </a:xfrm>
        </p:grpSpPr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5053D54D-D7E6-40AA-B077-1DC40B8FF2D2}"/>
                </a:ext>
              </a:extLst>
            </p:cNvPr>
            <p:cNvSpPr/>
            <p:nvPr/>
          </p:nvSpPr>
          <p:spPr>
            <a:xfrm rot="10800000">
              <a:off x="79899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1E969D8A-8F9E-4CF5-8F41-4B8A73549127}"/>
                </a:ext>
              </a:extLst>
            </p:cNvPr>
            <p:cNvSpPr/>
            <p:nvPr/>
          </p:nvSpPr>
          <p:spPr>
            <a:xfrm rot="10800000">
              <a:off x="1083076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AAE43ECE-B4A9-4E2F-AFCE-EBABCA3A9657}"/>
                </a:ext>
              </a:extLst>
            </p:cNvPr>
            <p:cNvSpPr/>
            <p:nvPr/>
          </p:nvSpPr>
          <p:spPr>
            <a:xfrm rot="10800000">
              <a:off x="2086253" y="1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D6D698D4-8F5B-494D-82BC-66D5A4BB535E}"/>
                </a:ext>
              </a:extLst>
            </p:cNvPr>
            <p:cNvSpPr/>
            <p:nvPr/>
          </p:nvSpPr>
          <p:spPr>
            <a:xfrm rot="10800000">
              <a:off x="3089430" y="2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E3CF1F57-8C9C-443C-98F3-A07FE673F5A0}"/>
                </a:ext>
              </a:extLst>
            </p:cNvPr>
            <p:cNvSpPr/>
            <p:nvPr/>
          </p:nvSpPr>
          <p:spPr>
            <a:xfrm rot="10800000">
              <a:off x="4092607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8BE3668C-3287-4E7A-811E-9B617E957DA6}"/>
                </a:ext>
              </a:extLst>
            </p:cNvPr>
            <p:cNvSpPr/>
            <p:nvPr/>
          </p:nvSpPr>
          <p:spPr>
            <a:xfrm rot="10800000">
              <a:off x="5095784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24D76FA-8CFD-4197-BC07-328467825848}"/>
                </a:ext>
              </a:extLst>
            </p:cNvPr>
            <p:cNvSpPr/>
            <p:nvPr/>
          </p:nvSpPr>
          <p:spPr>
            <a:xfrm rot="10800000">
              <a:off x="6098961" y="2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632501-B817-4782-BF30-DA3E1E4558C9}"/>
                </a:ext>
              </a:extLst>
            </p:cNvPr>
            <p:cNvSpPr/>
            <p:nvPr/>
          </p:nvSpPr>
          <p:spPr>
            <a:xfrm rot="10800000">
              <a:off x="7102138" y="3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A0ED234C-0FCF-435C-902E-F067241CD522}"/>
                </a:ext>
              </a:extLst>
            </p:cNvPr>
            <p:cNvSpPr/>
            <p:nvPr/>
          </p:nvSpPr>
          <p:spPr>
            <a:xfrm rot="10800000">
              <a:off x="8105315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7197B662-6D41-4011-8B36-116C1A03D7DD}"/>
                </a:ext>
              </a:extLst>
            </p:cNvPr>
            <p:cNvSpPr/>
            <p:nvPr/>
          </p:nvSpPr>
          <p:spPr>
            <a:xfrm rot="10800000">
              <a:off x="9108492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3DAC3EA7-C63D-4510-9496-419A4B0F9254}"/>
                </a:ext>
              </a:extLst>
            </p:cNvPr>
            <p:cNvSpPr/>
            <p:nvPr/>
          </p:nvSpPr>
          <p:spPr>
            <a:xfrm rot="10800000">
              <a:off x="10111669" y="0"/>
              <a:ext cx="1003177" cy="665825"/>
            </a:xfrm>
            <a:prstGeom prst="triangle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63222F20-1D0B-426D-819E-52CF3352EE00}"/>
                </a:ext>
              </a:extLst>
            </p:cNvPr>
            <p:cNvSpPr/>
            <p:nvPr/>
          </p:nvSpPr>
          <p:spPr>
            <a:xfrm rot="10800000">
              <a:off x="11114846" y="1"/>
              <a:ext cx="1003177" cy="665825"/>
            </a:xfrm>
            <a:prstGeom prst="triangl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3CBD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B5C1584-5265-4DD7-AD9D-89D492A04612}"/>
              </a:ext>
            </a:extLst>
          </p:cNvPr>
          <p:cNvSpPr/>
          <p:nvPr/>
        </p:nvSpPr>
        <p:spPr>
          <a:xfrm>
            <a:off x="821632" y="1605139"/>
            <a:ext cx="10275438" cy="1960399"/>
          </a:xfrm>
          <a:prstGeom prst="round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65F135C-08EF-4117-B20C-171E2BC5C720}"/>
              </a:ext>
            </a:extLst>
          </p:cNvPr>
          <p:cNvSpPr/>
          <p:nvPr/>
        </p:nvSpPr>
        <p:spPr>
          <a:xfrm>
            <a:off x="987073" y="1897672"/>
            <a:ext cx="250784" cy="263568"/>
          </a:xfrm>
          <a:prstGeom prst="ellipse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sz="16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4083472-ADC8-48D5-B2C6-1332CC849A30}"/>
              </a:ext>
            </a:extLst>
          </p:cNvPr>
          <p:cNvSpPr/>
          <p:nvPr/>
        </p:nvSpPr>
        <p:spPr>
          <a:xfrm>
            <a:off x="987073" y="4036050"/>
            <a:ext cx="250784" cy="263568"/>
          </a:xfrm>
          <a:prstGeom prst="ellipse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16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BAA1F3-AF63-405F-9CA9-AD8E39DC75CD}"/>
              </a:ext>
            </a:extLst>
          </p:cNvPr>
          <p:cNvSpPr/>
          <p:nvPr/>
        </p:nvSpPr>
        <p:spPr>
          <a:xfrm>
            <a:off x="314793" y="1809041"/>
            <a:ext cx="4328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Contents</a:t>
            </a:r>
            <a:r>
              <a:rPr lang="en-US" altLang="ko-KR" sz="20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marketing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26A53A-5AB7-4068-BDBB-F950C7C4EA89}"/>
              </a:ext>
            </a:extLst>
          </p:cNvPr>
          <p:cNvSpPr/>
          <p:nvPr/>
        </p:nvSpPr>
        <p:spPr>
          <a:xfrm>
            <a:off x="987073" y="2197101"/>
            <a:ext cx="9925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It attracts consumers' attention by continuously creating content(</a:t>
            </a:r>
            <a:r>
              <a:rPr lang="en-US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ex.blog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facebook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about our donation function. The marketing effect can set up the </a:t>
            </a:r>
            <a:r>
              <a:rPr lang="en-US" altLang="ko-KR" sz="20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target customer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and recognize </a:t>
            </a:r>
            <a:r>
              <a:rPr lang="en-US" altLang="ko-KR" sz="20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the brand value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to the customer.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E53E34-EC20-469A-B2E6-0AAF5370859E}"/>
              </a:ext>
            </a:extLst>
          </p:cNvPr>
          <p:cNvSpPr/>
          <p:nvPr/>
        </p:nvSpPr>
        <p:spPr>
          <a:xfrm>
            <a:off x="1112465" y="4395480"/>
            <a:ext cx="99257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When a certain amount of customers are gathered, the company continuously promotes the product based on the user's experience through viral marketing..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5DBBD8-4078-4080-8D04-324C3604CC6C}"/>
              </a:ext>
            </a:extLst>
          </p:cNvPr>
          <p:cNvSpPr/>
          <p:nvPr/>
        </p:nvSpPr>
        <p:spPr>
          <a:xfrm>
            <a:off x="76938" y="3980056"/>
            <a:ext cx="4328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3CBD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Viral</a:t>
            </a:r>
            <a:r>
              <a:rPr lang="en-US" altLang="ko-KR" sz="2000" b="1" dirty="0">
                <a:solidFill>
                  <a:srgbClr val="31354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marketing</a:t>
            </a:r>
          </a:p>
        </p:txBody>
      </p:sp>
    </p:spTree>
    <p:extLst>
      <p:ext uri="{BB962C8B-B14F-4D97-AF65-F5344CB8AC3E}">
        <p14:creationId xmlns:p14="http://schemas.microsoft.com/office/powerpoint/2010/main" val="172687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426</Words>
  <Application>Microsoft Office PowerPoint</Application>
  <PresentationFormat>와이드스크린</PresentationFormat>
  <Paragraphs>107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08서울남산체 EB</vt:lpstr>
      <vt:lpstr>Arial</vt:lpstr>
      <vt:lpstr>08서울남산체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yagee</cp:lastModifiedBy>
  <cp:revision>533</cp:revision>
  <dcterms:created xsi:type="dcterms:W3CDTF">2017-12-29T07:18:59Z</dcterms:created>
  <dcterms:modified xsi:type="dcterms:W3CDTF">2019-05-21T05:12:36Z</dcterms:modified>
</cp:coreProperties>
</file>