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0" r:id="rId4"/>
    <p:sldId id="262" r:id="rId5"/>
    <p:sldId id="288" r:id="rId6"/>
    <p:sldId id="289" r:id="rId7"/>
    <p:sldId id="290" r:id="rId8"/>
    <p:sldId id="291" r:id="rId9"/>
    <p:sldId id="287" r:id="rId10"/>
    <p:sldId id="28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선미" initials="성" lastIdx="2" clrIdx="0">
    <p:extLst>
      <p:ext uri="{19B8F6BF-5375-455C-9EA6-DF929625EA0E}">
        <p15:presenceInfo xmlns:p15="http://schemas.microsoft.com/office/powerpoint/2012/main" userId="성선미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66FF"/>
    <a:srgbClr val="293B39"/>
    <a:srgbClr val="182A1F"/>
    <a:srgbClr val="666699"/>
    <a:srgbClr val="2D3737"/>
    <a:srgbClr val="283C2F"/>
    <a:srgbClr val="1D251F"/>
    <a:srgbClr val="5B7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7" autoAdjust="0"/>
    <p:restoredTop sz="96353" autoAdjust="0"/>
  </p:normalViewPr>
  <p:slideViewPr>
    <p:cSldViewPr>
      <p:cViewPr varScale="1">
        <p:scale>
          <a:sx n="77" d="100"/>
          <a:sy n="77" d="100"/>
        </p:scale>
        <p:origin x="15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2B26F-C162-4387-B686-245F254E5E6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C09AE-6D51-4290-8AF3-F66483B46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2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C09AE-6D51-4290-8AF3-F66483B464C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32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다렉으로도</a:t>
            </a:r>
            <a:r>
              <a:rPr lang="ko-KR" altLang="en-US" dirty="0"/>
              <a:t> 엔진 못지않게 멋진 게임을 만들 수 있다는 것을 보여주고 싶습니다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C09AE-6D51-4290-8AF3-F66483B464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424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소프트 </a:t>
            </a:r>
            <a:r>
              <a:rPr lang="ko-KR" altLang="en-US" dirty="0" err="1"/>
              <a:t>파티클</a:t>
            </a:r>
            <a:r>
              <a:rPr lang="en-US" altLang="ko-KR" dirty="0"/>
              <a:t>(</a:t>
            </a:r>
            <a:r>
              <a:rPr lang="ko-KR" altLang="en-US" dirty="0" err="1"/>
              <a:t>파티클이</a:t>
            </a:r>
            <a:r>
              <a:rPr lang="ko-KR" altLang="en-US" dirty="0"/>
              <a:t> 객체와 교차하는 부분을 </a:t>
            </a:r>
            <a:r>
              <a:rPr lang="ko-KR" altLang="en-US" dirty="0" err="1"/>
              <a:t>페이드</a:t>
            </a:r>
            <a:r>
              <a:rPr lang="ko-KR" altLang="en-US" dirty="0"/>
              <a:t> 아웃한다</a:t>
            </a:r>
            <a:r>
              <a:rPr lang="en-US" altLang="ko-KR" baseline="0" dirty="0"/>
              <a:t>.</a:t>
            </a:r>
            <a:r>
              <a:rPr lang="en-US" altLang="ko-KR" dirty="0"/>
              <a:t>)</a:t>
            </a:r>
            <a:r>
              <a:rPr lang="en-US" altLang="ko-KR" baseline="0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09AE-6D51-4290-8AF3-F66483B464C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575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소프트 </a:t>
            </a:r>
            <a:r>
              <a:rPr lang="ko-KR" altLang="en-US" dirty="0" err="1"/>
              <a:t>파티클</a:t>
            </a:r>
            <a:r>
              <a:rPr lang="en-US" altLang="ko-KR" dirty="0"/>
              <a:t>(</a:t>
            </a:r>
            <a:r>
              <a:rPr lang="ko-KR" altLang="en-US" dirty="0" err="1"/>
              <a:t>파티클이</a:t>
            </a:r>
            <a:r>
              <a:rPr lang="ko-KR" altLang="en-US" dirty="0"/>
              <a:t> 객체와 교차하는 부분을 </a:t>
            </a:r>
            <a:r>
              <a:rPr lang="ko-KR" altLang="en-US" dirty="0" err="1"/>
              <a:t>페이드</a:t>
            </a:r>
            <a:r>
              <a:rPr lang="ko-KR" altLang="en-US" dirty="0"/>
              <a:t> 아웃한다</a:t>
            </a:r>
            <a:r>
              <a:rPr lang="en-US" altLang="ko-KR" baseline="0" dirty="0"/>
              <a:t>.</a:t>
            </a:r>
            <a:r>
              <a:rPr lang="en-US" altLang="ko-KR" dirty="0"/>
              <a:t>)</a:t>
            </a:r>
            <a:r>
              <a:rPr lang="en-US" altLang="ko-KR" baseline="0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09AE-6D51-4290-8AF3-F66483B464C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441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소프트 </a:t>
            </a:r>
            <a:r>
              <a:rPr lang="ko-KR" altLang="en-US" dirty="0" err="1"/>
              <a:t>파티클</a:t>
            </a:r>
            <a:r>
              <a:rPr lang="en-US" altLang="ko-KR" dirty="0"/>
              <a:t>(</a:t>
            </a:r>
            <a:r>
              <a:rPr lang="ko-KR" altLang="en-US" dirty="0" err="1"/>
              <a:t>파티클이</a:t>
            </a:r>
            <a:r>
              <a:rPr lang="ko-KR" altLang="en-US" dirty="0"/>
              <a:t> 객체와 교차하는 부분을 </a:t>
            </a:r>
            <a:r>
              <a:rPr lang="ko-KR" altLang="en-US" dirty="0" err="1"/>
              <a:t>페이드</a:t>
            </a:r>
            <a:r>
              <a:rPr lang="ko-KR" altLang="en-US" dirty="0"/>
              <a:t> 아웃한다</a:t>
            </a:r>
            <a:r>
              <a:rPr lang="en-US" altLang="ko-KR" baseline="0" dirty="0"/>
              <a:t>.</a:t>
            </a:r>
            <a:r>
              <a:rPr lang="en-US" altLang="ko-KR" dirty="0"/>
              <a:t>)</a:t>
            </a:r>
            <a:r>
              <a:rPr lang="en-US" altLang="ko-KR" baseline="0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09AE-6D51-4290-8AF3-F66483B464C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79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소프트 </a:t>
            </a:r>
            <a:r>
              <a:rPr lang="ko-KR" altLang="en-US" dirty="0" err="1"/>
              <a:t>파티클</a:t>
            </a:r>
            <a:r>
              <a:rPr lang="en-US" altLang="ko-KR" dirty="0"/>
              <a:t>(</a:t>
            </a:r>
            <a:r>
              <a:rPr lang="ko-KR" altLang="en-US" dirty="0" err="1"/>
              <a:t>파티클이</a:t>
            </a:r>
            <a:r>
              <a:rPr lang="ko-KR" altLang="en-US" dirty="0"/>
              <a:t> 객체와 교차하는 부분을 </a:t>
            </a:r>
            <a:r>
              <a:rPr lang="ko-KR" altLang="en-US" dirty="0" err="1"/>
              <a:t>페이드</a:t>
            </a:r>
            <a:r>
              <a:rPr lang="ko-KR" altLang="en-US" dirty="0"/>
              <a:t> 아웃한다</a:t>
            </a:r>
            <a:r>
              <a:rPr lang="en-US" altLang="ko-KR" baseline="0" dirty="0"/>
              <a:t>.</a:t>
            </a:r>
            <a:r>
              <a:rPr lang="en-US" altLang="ko-KR" dirty="0"/>
              <a:t>)</a:t>
            </a:r>
            <a:r>
              <a:rPr lang="en-US" altLang="ko-KR" baseline="0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09AE-6D51-4290-8AF3-F66483B464C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08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C09AE-6D51-4290-8AF3-F66483B464C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30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64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5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1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74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59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9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18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02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9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8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9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82062" y="1625605"/>
            <a:ext cx="35798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CORRUPT LAP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57645" y="5168048"/>
            <a:ext cx="273321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>
                <a:solidFill>
                  <a:schemeClr val="bg1">
                    <a:lumMod val="95000"/>
                  </a:schemeClr>
                </a:solidFill>
                <a:ea typeface="양재본목각체M" panose="02020603020101020101" pitchFamily="18" charset="-127"/>
              </a:rPr>
              <a:t>2016180047 </a:t>
            </a:r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+mj-ea"/>
              </a:rPr>
              <a:t>권 다현</a:t>
            </a:r>
            <a:r>
              <a:rPr lang="ko-KR" altLang="en-US" b="1">
                <a:solidFill>
                  <a:schemeClr val="bg1">
                    <a:lumMod val="95000"/>
                  </a:schemeClr>
                </a:solidFill>
                <a:ea typeface="양재본목각체M" panose="02020603020101020101" pitchFamily="18" charset="-127"/>
              </a:rPr>
              <a:t>     </a:t>
            </a:r>
            <a:endParaRPr lang="en-US" altLang="ko-KR" b="1">
              <a:solidFill>
                <a:schemeClr val="bg1">
                  <a:lumMod val="95000"/>
                </a:schemeClr>
              </a:solidFill>
              <a:latin typeface="+mj-lt"/>
              <a:ea typeface="양재본목각체M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b="1">
                <a:solidFill>
                  <a:schemeClr val="bg1">
                    <a:lumMod val="95000"/>
                  </a:schemeClr>
                </a:solidFill>
                <a:latin typeface="+mj-lt"/>
                <a:ea typeface="양재본목각체M" panose="02020603020101020101" pitchFamily="18" charset="-127"/>
              </a:rPr>
              <a:t>2016180053 </a:t>
            </a:r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+mn-ea"/>
              </a:rPr>
              <a:t>성 선미         </a:t>
            </a:r>
            <a:endParaRPr lang="en-US" altLang="ko-KR" b="1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b="1">
                <a:solidFill>
                  <a:schemeClr val="bg1">
                    <a:lumMod val="95000"/>
                  </a:schemeClr>
                </a:solidFill>
                <a:latin typeface="+mj-lt"/>
                <a:ea typeface="양재본목각체M" panose="02020603020101020101" pitchFamily="18" charset="-127"/>
              </a:rPr>
              <a:t>2015184013 </a:t>
            </a:r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서 채원</a:t>
            </a:r>
            <a:endParaRPr lang="en-US" altLang="ko-KR" b="1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835696" y="2348880"/>
            <a:ext cx="100811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474013" y="2348880"/>
            <a:ext cx="100811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599429" y="5168048"/>
            <a:ext cx="2157147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+mn-ea"/>
              </a:rPr>
              <a:t>그래픽</a:t>
            </a:r>
            <a:endParaRPr lang="en-US" altLang="ko-KR" b="1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+mn-ea"/>
              </a:rPr>
              <a:t>클라이언트</a:t>
            </a:r>
            <a:endParaRPr lang="en-US" altLang="ko-KR" b="1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+mn-ea"/>
              </a:rPr>
              <a:t>클라이언트</a:t>
            </a:r>
            <a:endParaRPr lang="en-US" altLang="ko-KR" sz="1600" b="1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422FA-C2FF-4549-AFA5-E51BE4F392F1}"/>
              </a:ext>
            </a:extLst>
          </p:cNvPr>
          <p:cNvSpPr txBox="1"/>
          <p:nvPr/>
        </p:nvSpPr>
        <p:spPr>
          <a:xfrm>
            <a:off x="3747128" y="3167390"/>
            <a:ext cx="1649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</a:rPr>
              <a:t>중간발표</a:t>
            </a:r>
          </a:p>
        </p:txBody>
      </p:sp>
    </p:spTree>
    <p:extLst>
      <p:ext uri="{BB962C8B-B14F-4D97-AF65-F5344CB8AC3E}">
        <p14:creationId xmlns:p14="http://schemas.microsoft.com/office/powerpoint/2010/main" val="311494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C7B330-E0C4-4F0E-90C0-259E17ECA636}"/>
              </a:ext>
            </a:extLst>
          </p:cNvPr>
          <p:cNvSpPr/>
          <p:nvPr/>
        </p:nvSpPr>
        <p:spPr>
          <a:xfrm>
            <a:off x="2084037" y="2591272"/>
            <a:ext cx="525777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>
                <a:solidFill>
                  <a:schemeClr val="bg1"/>
                </a:solidFill>
                <a:latin typeface="+mn-ea"/>
              </a:rPr>
              <a:t>데모 영상을 시청 바랍니다</a:t>
            </a:r>
            <a:endParaRPr lang="en-US" altLang="ko-KR" sz="3200" b="1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71A038-BC58-4846-B819-FEDC891DE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2" t="3827" r="1544" b="1914"/>
          <a:stretch/>
        </p:blipFill>
        <p:spPr>
          <a:xfrm>
            <a:off x="6010969" y="4216464"/>
            <a:ext cx="1296144" cy="12287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654A37E-68FE-40A1-85D4-29D4E998A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809" y="4216464"/>
            <a:ext cx="1296144" cy="12287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8CBB63-4AED-49A0-9C98-6D7A3DB44C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51" t="15309" r="15225"/>
          <a:stretch/>
        </p:blipFill>
        <p:spPr>
          <a:xfrm>
            <a:off x="7451129" y="4216464"/>
            <a:ext cx="1296144" cy="12287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26B26AE-D202-4DB6-AF84-127ABEE27096}"/>
              </a:ext>
            </a:extLst>
          </p:cNvPr>
          <p:cNvSpPr/>
          <p:nvPr/>
        </p:nvSpPr>
        <p:spPr>
          <a:xfrm>
            <a:off x="5362897" y="5296584"/>
            <a:ext cx="4176464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b="1">
                <a:solidFill>
                  <a:schemeClr val="bg2">
                    <a:lumMod val="90000"/>
                  </a:schemeClr>
                </a:solidFill>
                <a:latin typeface="+mn-ea"/>
              </a:rPr>
              <a:t>쫑</a:t>
            </a:r>
            <a:r>
              <a:rPr lang="ko-KR" altLang="en-US" sz="4400" b="1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400" b="1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꽁</a:t>
            </a:r>
            <a:r>
              <a:rPr lang="ko-KR" altLang="en-US" sz="4400" b="1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400" b="1">
                <a:solidFill>
                  <a:srgbClr val="FFFF00"/>
                </a:solidFill>
                <a:latin typeface="+mn-ea"/>
              </a:rPr>
              <a:t>아</a:t>
            </a:r>
            <a:r>
              <a:rPr lang="en-US" altLang="ko-KR" sz="4400" b="1">
                <a:solidFill>
                  <a:schemeClr val="bg1"/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68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90CE49-F7FD-49D8-82A6-1AAD480FCC22}"/>
              </a:ext>
            </a:extLst>
          </p:cNvPr>
          <p:cNvSpPr txBox="1"/>
          <p:nvPr/>
        </p:nvSpPr>
        <p:spPr>
          <a:xfrm>
            <a:off x="827584" y="1844824"/>
            <a:ext cx="8856984" cy="389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1</a:t>
            </a:r>
            <a:r>
              <a:rPr lang="en-US" altLang="ko-KR" sz="2400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2400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개요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</a:t>
            </a:r>
            <a:r>
              <a:rPr lang="en-US" altLang="ko-KR" sz="2400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.</a:t>
            </a:r>
            <a:r>
              <a:rPr lang="ko-KR" altLang="en-US" sz="2400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게임 조작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3</a:t>
            </a:r>
            <a:r>
              <a:rPr lang="en-US" altLang="ko-KR" sz="2400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2400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기술요소와 중점연구 분야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4</a:t>
            </a:r>
            <a:r>
              <a:rPr lang="en-US" altLang="ko-KR" sz="2400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2400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구성원 역할 분담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5. </a:t>
            </a:r>
            <a:r>
              <a:rPr lang="ko-KR" altLang="en-US" sz="2400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개발내용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6</a:t>
            </a:r>
            <a:r>
              <a:rPr lang="en-US" altLang="ko-KR" sz="2400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2400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문제점  및 보완책</a:t>
            </a:r>
            <a:endParaRPr lang="en-US" altLang="ko-KR" sz="2400" b="1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7</a:t>
            </a:r>
            <a:r>
              <a:rPr lang="en-US" altLang="ko-KR" sz="2400" b="1">
                <a:solidFill>
                  <a:schemeClr val="bg1">
                    <a:lumMod val="85000"/>
                  </a:schemeClr>
                </a:solidFill>
                <a:latin typeface="+mj-ea"/>
              </a:rPr>
              <a:t>. </a:t>
            </a:r>
            <a:r>
              <a:rPr lang="ko-KR" altLang="en-US" sz="2400" b="1">
                <a:solidFill>
                  <a:schemeClr val="bg1">
                    <a:lumMod val="85000"/>
                  </a:schemeClr>
                </a:solidFill>
                <a:latin typeface="+mj-ea"/>
              </a:rPr>
              <a:t>향후 개발 일정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  <a:latin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1931BE-936A-4A86-800A-FB3E75AE2154}"/>
              </a:ext>
            </a:extLst>
          </p:cNvPr>
          <p:cNvSpPr/>
          <p:nvPr/>
        </p:nvSpPr>
        <p:spPr>
          <a:xfrm>
            <a:off x="395536" y="116632"/>
            <a:ext cx="3021169" cy="913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>
                <a:solidFill>
                  <a:prstClr val="white">
                    <a:lumMod val="95000"/>
                  </a:prst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Index</a:t>
            </a:r>
            <a:r>
              <a:rPr lang="ko-KR" altLang="en-US" sz="3300">
                <a:solidFill>
                  <a:prstClr val="white">
                    <a:lumMod val="95000"/>
                  </a:prstClr>
                </a:solidFill>
                <a:latin typeface="양재본목각체M" panose="02020603020101020101" pitchFamily="18" charset="-127"/>
                <a:ea typeface="양재본목각체M" panose="02020603020101020101" pitchFamily="18" charset="-127"/>
              </a:rPr>
              <a:t>      </a:t>
            </a:r>
            <a:endParaRPr lang="en-US" altLang="ko-KR" sz="3300" dirty="0">
              <a:solidFill>
                <a:prstClr val="white">
                  <a:lumMod val="95000"/>
                </a:prstClr>
              </a:solidFill>
              <a:latin typeface="양재본목각체M" panose="02020603020101020101" pitchFamily="18" charset="-127"/>
              <a:ea typeface="양재본목각체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685310B-A26E-4271-B6FA-C0342531E030}"/>
              </a:ext>
            </a:extLst>
          </p:cNvPr>
          <p:cNvCxnSpPr>
            <a:cxnSpLocks/>
          </p:cNvCxnSpPr>
          <p:nvPr/>
        </p:nvCxnSpPr>
        <p:spPr>
          <a:xfrm>
            <a:off x="237104" y="1700808"/>
            <a:ext cx="866979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1720539-D3DD-4EED-8572-9D22FCA9D517}"/>
              </a:ext>
            </a:extLst>
          </p:cNvPr>
          <p:cNvCxnSpPr>
            <a:cxnSpLocks/>
          </p:cNvCxnSpPr>
          <p:nvPr/>
        </p:nvCxnSpPr>
        <p:spPr>
          <a:xfrm>
            <a:off x="237104" y="5949280"/>
            <a:ext cx="866979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08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45021" y="3810659"/>
            <a:ext cx="3764070" cy="1660519"/>
            <a:chOff x="1198382" y="1772668"/>
            <a:chExt cx="6840506" cy="166051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E7D777A-34B7-4F8D-8E75-8A97CD7F63B3}"/>
                </a:ext>
              </a:extLst>
            </p:cNvPr>
            <p:cNvSpPr txBox="1"/>
            <p:nvPr/>
          </p:nvSpPr>
          <p:spPr>
            <a:xfrm>
              <a:off x="1198382" y="1772668"/>
              <a:ext cx="2148193" cy="1660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장르</a:t>
              </a:r>
              <a:r>
                <a:rPr lang="en-US" altLang="ko-KR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:      </a:t>
              </a:r>
            </a:p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인원</a:t>
              </a:r>
              <a:r>
                <a:rPr lang="en-US" altLang="ko-KR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:      </a:t>
              </a:r>
            </a:p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플랫폼</a:t>
              </a:r>
              <a:r>
                <a:rPr lang="en-US" altLang="ko-KR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:   </a:t>
              </a:r>
            </a:p>
            <a:p>
              <a:pPr>
                <a:lnSpc>
                  <a:spcPct val="150000"/>
                </a:lnSpc>
              </a:pPr>
              <a:endParaRPr lang="ko-KR" altLang="en-US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7D777A-34B7-4F8D-8E75-8A97CD7F63B3}"/>
                </a:ext>
              </a:extLst>
            </p:cNvPr>
            <p:cNvSpPr txBox="1"/>
            <p:nvPr/>
          </p:nvSpPr>
          <p:spPr>
            <a:xfrm>
              <a:off x="2968094" y="1772668"/>
              <a:ext cx="5070794" cy="1660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삼인칭 </a:t>
              </a:r>
              <a:r>
                <a:rPr lang="ko-KR" altLang="en-US" b="1" err="1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백뷰</a:t>
              </a:r>
              <a:r>
                <a:rPr lang="ko-KR" altLang="en-US" b="1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 액션</a:t>
              </a:r>
              <a:endParaRPr lang="en-US" altLang="ko-KR" b="1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싱글 플레이</a:t>
              </a:r>
              <a:endParaRPr lang="en-US" altLang="ko-KR" b="1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PC </a:t>
              </a:r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게임</a:t>
              </a:r>
              <a:endParaRPr lang="en-US" altLang="ko-KR" b="1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endParaRPr lang="ko-KR" altLang="en-US" sz="1400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DD9A78-CD94-4638-A91D-A7DD1B6DD1CD}"/>
              </a:ext>
            </a:extLst>
          </p:cNvPr>
          <p:cNvSpPr/>
          <p:nvPr/>
        </p:nvSpPr>
        <p:spPr>
          <a:xfrm>
            <a:off x="284913" y="-28963"/>
            <a:ext cx="3021169" cy="913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>
                <a:solidFill>
                  <a:prstClr val="white">
                    <a:lumMod val="95000"/>
                  </a:prst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게임 개요</a:t>
            </a:r>
            <a:r>
              <a:rPr lang="ko-KR" altLang="en-US" sz="3300">
                <a:solidFill>
                  <a:prstClr val="white">
                    <a:lumMod val="95000"/>
                  </a:prstClr>
                </a:solidFill>
                <a:latin typeface="양재본목각체M" panose="02020603020101020101" pitchFamily="18" charset="-127"/>
                <a:ea typeface="양재본목각체M" panose="02020603020101020101" pitchFamily="18" charset="-127"/>
              </a:rPr>
              <a:t>      </a:t>
            </a:r>
            <a:endParaRPr lang="en-US" altLang="ko-KR" sz="3300" dirty="0">
              <a:solidFill>
                <a:prstClr val="white">
                  <a:lumMod val="95000"/>
                </a:prstClr>
              </a:solidFill>
              <a:latin typeface="양재본목각체M" panose="02020603020101020101" pitchFamily="18" charset="-127"/>
              <a:ea typeface="양재본목각체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98CC69-6E88-4A75-B3A5-F73E2166EDB7}"/>
              </a:ext>
            </a:extLst>
          </p:cNvPr>
          <p:cNvSpPr/>
          <p:nvPr/>
        </p:nvSpPr>
        <p:spPr>
          <a:xfrm>
            <a:off x="571262" y="1556792"/>
            <a:ext cx="7709927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  <a:latin typeface="+mn-ea"/>
              </a:rPr>
              <a:t>방사능으로 오염된 환경에서</a:t>
            </a:r>
            <a:endParaRPr lang="en-US" altLang="ko-KR" sz="2000" b="1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  <a:latin typeface="+mn-ea"/>
              </a:rPr>
              <a:t>나쁜 실험으로 흉악하게 변형된 동물들을 정화시키자</a:t>
            </a:r>
            <a:endParaRPr lang="en-US" altLang="ko-KR" sz="2000" b="1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E04C0E-0722-47DD-9073-255FA9369D48}"/>
              </a:ext>
            </a:extLst>
          </p:cNvPr>
          <p:cNvCxnSpPr/>
          <p:nvPr/>
        </p:nvCxnSpPr>
        <p:spPr>
          <a:xfrm>
            <a:off x="467544" y="1340768"/>
            <a:ext cx="82089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97206BB-AB76-4887-992F-F2AE39D3568B}"/>
              </a:ext>
            </a:extLst>
          </p:cNvPr>
          <p:cNvCxnSpPr/>
          <p:nvPr/>
        </p:nvCxnSpPr>
        <p:spPr>
          <a:xfrm>
            <a:off x="445021" y="2780928"/>
            <a:ext cx="82089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63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9512" y="1484784"/>
            <a:ext cx="6552728" cy="3384376"/>
            <a:chOff x="467544" y="1611610"/>
            <a:chExt cx="6978561" cy="2868211"/>
          </a:xfrm>
        </p:grpSpPr>
        <p:pic>
          <p:nvPicPr>
            <p:cNvPr id="13" name="그림 12" descr="텍스트이(가) 표시된 사진&#10;&#10;자동 생성된 설명">
              <a:extLst>
                <a:ext uri="{FF2B5EF4-FFF2-40B4-BE49-F238E27FC236}">
                  <a16:creationId xmlns:a16="http://schemas.microsoft.com/office/drawing/2014/main" id="{D5F5FF3F-792D-4291-86ED-1F4ADC3CF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1968338"/>
              <a:ext cx="2020942" cy="1320877"/>
            </a:xfrm>
            <a:prstGeom prst="rect">
              <a:avLst/>
            </a:prstGeom>
          </p:spPr>
        </p:pic>
        <p:pic>
          <p:nvPicPr>
            <p:cNvPr id="12" name="Picture 2" descr="spacebar png에 대한 이미지 검색결과">
              <a:extLst>
                <a:ext uri="{FF2B5EF4-FFF2-40B4-BE49-F238E27FC236}">
                  <a16:creationId xmlns:a16="http://schemas.microsoft.com/office/drawing/2014/main" id="{DFD25A15-2CBC-431F-B179-FCD0F242FF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4941" y="2786559"/>
              <a:ext cx="2177666" cy="347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Shape 148">
              <a:extLst>
                <a:ext uri="{FF2B5EF4-FFF2-40B4-BE49-F238E27FC236}">
                  <a16:creationId xmlns:a16="http://schemas.microsoft.com/office/drawing/2014/main" id="{250A962D-B290-4209-9A3E-84DFAB8EACA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7544" y="1611610"/>
              <a:ext cx="6978561" cy="28682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Shape 149">
              <a:extLst>
                <a:ext uri="{FF2B5EF4-FFF2-40B4-BE49-F238E27FC236}">
                  <a16:creationId xmlns:a16="http://schemas.microsoft.com/office/drawing/2014/main" id="{77753EE1-C5FF-40C9-9347-358A7EAB6BA6}"/>
                </a:ext>
              </a:extLst>
            </p:cNvPr>
            <p:cNvSpPr/>
            <p:nvPr/>
          </p:nvSpPr>
          <p:spPr>
            <a:xfrm>
              <a:off x="1786895" y="2747707"/>
              <a:ext cx="502664" cy="463419"/>
            </a:xfrm>
            <a:prstGeom prst="rect">
              <a:avLst/>
            </a:prstGeom>
            <a:solidFill>
              <a:srgbClr val="FFC000">
                <a:alpha val="44705"/>
              </a:srgb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149">
              <a:extLst>
                <a:ext uri="{FF2B5EF4-FFF2-40B4-BE49-F238E27FC236}">
                  <a16:creationId xmlns:a16="http://schemas.microsoft.com/office/drawing/2014/main" id="{77753EE1-C5FF-40C9-9347-358A7EAB6BA6}"/>
                </a:ext>
              </a:extLst>
            </p:cNvPr>
            <p:cNvSpPr/>
            <p:nvPr/>
          </p:nvSpPr>
          <p:spPr>
            <a:xfrm>
              <a:off x="2245901" y="2747707"/>
              <a:ext cx="502664" cy="463419"/>
            </a:xfrm>
            <a:prstGeom prst="rect">
              <a:avLst/>
            </a:prstGeom>
            <a:solidFill>
              <a:srgbClr val="FFC000">
                <a:alpha val="44705"/>
              </a:srgb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149">
              <a:extLst>
                <a:ext uri="{FF2B5EF4-FFF2-40B4-BE49-F238E27FC236}">
                  <a16:creationId xmlns:a16="http://schemas.microsoft.com/office/drawing/2014/main" id="{77753EE1-C5FF-40C9-9347-358A7EAB6BA6}"/>
                </a:ext>
              </a:extLst>
            </p:cNvPr>
            <p:cNvSpPr/>
            <p:nvPr/>
          </p:nvSpPr>
          <p:spPr>
            <a:xfrm>
              <a:off x="1361491" y="2768097"/>
              <a:ext cx="502664" cy="463419"/>
            </a:xfrm>
            <a:prstGeom prst="rect">
              <a:avLst/>
            </a:prstGeom>
            <a:solidFill>
              <a:srgbClr val="FFC000">
                <a:alpha val="44705"/>
              </a:srgb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149">
              <a:extLst>
                <a:ext uri="{FF2B5EF4-FFF2-40B4-BE49-F238E27FC236}">
                  <a16:creationId xmlns:a16="http://schemas.microsoft.com/office/drawing/2014/main" id="{77753EE1-C5FF-40C9-9347-358A7EAB6BA6}"/>
                </a:ext>
              </a:extLst>
            </p:cNvPr>
            <p:cNvSpPr/>
            <p:nvPr/>
          </p:nvSpPr>
          <p:spPr>
            <a:xfrm>
              <a:off x="1683543" y="2252134"/>
              <a:ext cx="502664" cy="463419"/>
            </a:xfrm>
            <a:prstGeom prst="rect">
              <a:avLst/>
            </a:prstGeom>
            <a:solidFill>
              <a:srgbClr val="FFC000">
                <a:alpha val="44705"/>
              </a:srgb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150">
              <a:extLst>
                <a:ext uri="{FF2B5EF4-FFF2-40B4-BE49-F238E27FC236}">
                  <a16:creationId xmlns:a16="http://schemas.microsoft.com/office/drawing/2014/main" id="{2F69A410-3A70-4990-B3BB-1CD7D6D74F12}"/>
                </a:ext>
              </a:extLst>
            </p:cNvPr>
            <p:cNvSpPr/>
            <p:nvPr/>
          </p:nvSpPr>
          <p:spPr>
            <a:xfrm>
              <a:off x="2289559" y="3657987"/>
              <a:ext cx="2786497" cy="436568"/>
            </a:xfrm>
            <a:prstGeom prst="rect">
              <a:avLst/>
            </a:prstGeom>
            <a:solidFill>
              <a:srgbClr val="5982CB">
                <a:alpha val="44705"/>
              </a:srgb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192" y="1918657"/>
            <a:ext cx="1953495" cy="1953495"/>
          </a:xfrm>
          <a:prstGeom prst="rect">
            <a:avLst/>
          </a:prstGeom>
        </p:spPr>
      </p:pic>
      <p:sp>
        <p:nvSpPr>
          <p:cNvPr id="32" name="Shape 150">
            <a:extLst>
              <a:ext uri="{FF2B5EF4-FFF2-40B4-BE49-F238E27FC236}">
                <a16:creationId xmlns:a16="http://schemas.microsoft.com/office/drawing/2014/main" id="{989E2677-4F3E-41F5-8D1A-8EA153F31B6A}"/>
              </a:ext>
            </a:extLst>
          </p:cNvPr>
          <p:cNvSpPr/>
          <p:nvPr/>
        </p:nvSpPr>
        <p:spPr>
          <a:xfrm>
            <a:off x="7430740" y="2460645"/>
            <a:ext cx="512215" cy="486366"/>
          </a:xfrm>
          <a:prstGeom prst="rect">
            <a:avLst/>
          </a:prstGeom>
          <a:solidFill>
            <a:srgbClr val="C00000">
              <a:alpha val="44705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154">
            <a:extLst>
              <a:ext uri="{FF2B5EF4-FFF2-40B4-BE49-F238E27FC236}">
                <a16:creationId xmlns:a16="http://schemas.microsoft.com/office/drawing/2014/main" id="{FD218F80-ADBD-48B1-A455-575DA2777114}"/>
              </a:ext>
            </a:extLst>
          </p:cNvPr>
          <p:cNvSpPr/>
          <p:nvPr/>
        </p:nvSpPr>
        <p:spPr>
          <a:xfrm>
            <a:off x="8003987" y="2460645"/>
            <a:ext cx="544538" cy="486366"/>
          </a:xfrm>
          <a:prstGeom prst="rect">
            <a:avLst/>
          </a:prstGeom>
          <a:solidFill>
            <a:srgbClr val="92D050">
              <a:alpha val="44705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149">
            <a:extLst>
              <a:ext uri="{FF2B5EF4-FFF2-40B4-BE49-F238E27FC236}">
                <a16:creationId xmlns:a16="http://schemas.microsoft.com/office/drawing/2014/main" id="{77753EE1-C5FF-40C9-9347-358A7EAB6BA6}"/>
              </a:ext>
            </a:extLst>
          </p:cNvPr>
          <p:cNvSpPr/>
          <p:nvPr/>
        </p:nvSpPr>
        <p:spPr>
          <a:xfrm>
            <a:off x="946365" y="5181105"/>
            <a:ext cx="471991" cy="515133"/>
          </a:xfrm>
          <a:prstGeom prst="rect">
            <a:avLst/>
          </a:prstGeom>
          <a:solidFill>
            <a:srgbClr val="FFC000">
              <a:alpha val="44705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150">
            <a:extLst>
              <a:ext uri="{FF2B5EF4-FFF2-40B4-BE49-F238E27FC236}">
                <a16:creationId xmlns:a16="http://schemas.microsoft.com/office/drawing/2014/main" id="{2F69A410-3A70-4990-B3BB-1CD7D6D74F12}"/>
              </a:ext>
            </a:extLst>
          </p:cNvPr>
          <p:cNvSpPr/>
          <p:nvPr/>
        </p:nvSpPr>
        <p:spPr>
          <a:xfrm>
            <a:off x="2634808" y="5163698"/>
            <a:ext cx="497329" cy="515133"/>
          </a:xfrm>
          <a:prstGeom prst="rect">
            <a:avLst/>
          </a:prstGeom>
          <a:solidFill>
            <a:srgbClr val="5982CB">
              <a:alpha val="44705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150">
            <a:extLst>
              <a:ext uri="{FF2B5EF4-FFF2-40B4-BE49-F238E27FC236}">
                <a16:creationId xmlns:a16="http://schemas.microsoft.com/office/drawing/2014/main" id="{989E2677-4F3E-41F5-8D1A-8EA153F31B6A}"/>
              </a:ext>
            </a:extLst>
          </p:cNvPr>
          <p:cNvSpPr/>
          <p:nvPr/>
        </p:nvSpPr>
        <p:spPr>
          <a:xfrm>
            <a:off x="4825857" y="5173073"/>
            <a:ext cx="497237" cy="515133"/>
          </a:xfrm>
          <a:prstGeom prst="rect">
            <a:avLst/>
          </a:prstGeom>
          <a:solidFill>
            <a:srgbClr val="C00000">
              <a:alpha val="44705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154">
            <a:extLst>
              <a:ext uri="{FF2B5EF4-FFF2-40B4-BE49-F238E27FC236}">
                <a16:creationId xmlns:a16="http://schemas.microsoft.com/office/drawing/2014/main" id="{FD218F80-ADBD-48B1-A455-575DA2777114}"/>
              </a:ext>
            </a:extLst>
          </p:cNvPr>
          <p:cNvSpPr/>
          <p:nvPr/>
        </p:nvSpPr>
        <p:spPr>
          <a:xfrm>
            <a:off x="946365" y="5956574"/>
            <a:ext cx="474390" cy="486366"/>
          </a:xfrm>
          <a:prstGeom prst="rect">
            <a:avLst/>
          </a:prstGeom>
          <a:solidFill>
            <a:srgbClr val="92D050">
              <a:alpha val="44705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51007" y="525662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이동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13768" y="523732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정화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538429" y="6016784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카메라 회전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81723" y="523732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공격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2" name="Shape 150">
            <a:extLst>
              <a:ext uri="{FF2B5EF4-FFF2-40B4-BE49-F238E27FC236}">
                <a16:creationId xmlns:a16="http://schemas.microsoft.com/office/drawing/2014/main" id="{E39C1777-7AC0-430A-A135-0B1A01DC800F}"/>
              </a:ext>
            </a:extLst>
          </p:cNvPr>
          <p:cNvSpPr/>
          <p:nvPr/>
        </p:nvSpPr>
        <p:spPr>
          <a:xfrm>
            <a:off x="900353" y="2370736"/>
            <a:ext cx="452910" cy="478657"/>
          </a:xfrm>
          <a:prstGeom prst="rect">
            <a:avLst/>
          </a:prstGeom>
          <a:solidFill>
            <a:srgbClr val="00B0F0">
              <a:alpha val="44705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150">
            <a:extLst>
              <a:ext uri="{FF2B5EF4-FFF2-40B4-BE49-F238E27FC236}">
                <a16:creationId xmlns:a16="http://schemas.microsoft.com/office/drawing/2014/main" id="{E39C1777-7AC0-430A-A135-0B1A01DC800F}"/>
              </a:ext>
            </a:extLst>
          </p:cNvPr>
          <p:cNvSpPr/>
          <p:nvPr/>
        </p:nvSpPr>
        <p:spPr>
          <a:xfrm>
            <a:off x="3119464" y="5962122"/>
            <a:ext cx="471991" cy="478657"/>
          </a:xfrm>
          <a:prstGeom prst="rect">
            <a:avLst/>
          </a:prstGeom>
          <a:solidFill>
            <a:srgbClr val="00B0F0">
              <a:alpha val="44705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30069" y="60167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상호작용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97041" y="4683909"/>
            <a:ext cx="270397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668415" y="3733652"/>
            <a:ext cx="270397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5B2589-FB7A-4DC7-8BAC-37F9150AADFD}"/>
              </a:ext>
            </a:extLst>
          </p:cNvPr>
          <p:cNvSpPr/>
          <p:nvPr/>
        </p:nvSpPr>
        <p:spPr>
          <a:xfrm>
            <a:off x="228642" y="-25426"/>
            <a:ext cx="3021169" cy="913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>
                <a:solidFill>
                  <a:prstClr val="white">
                    <a:lumMod val="95000"/>
                  </a:prst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게임 조작법</a:t>
            </a:r>
            <a:r>
              <a:rPr lang="ko-KR" altLang="en-US" sz="3300">
                <a:solidFill>
                  <a:prstClr val="white">
                    <a:lumMod val="95000"/>
                  </a:prstClr>
                </a:solidFill>
                <a:latin typeface="양재본목각체M" panose="02020603020101020101" pitchFamily="18" charset="-127"/>
                <a:ea typeface="양재본목각체M" panose="02020603020101020101" pitchFamily="18" charset="-127"/>
              </a:rPr>
              <a:t>      </a:t>
            </a:r>
            <a:endParaRPr lang="en-US" altLang="ko-KR" sz="3300" dirty="0">
              <a:solidFill>
                <a:prstClr val="white">
                  <a:lumMod val="95000"/>
                </a:prstClr>
              </a:solidFill>
              <a:latin typeface="양재본목각체M" panose="02020603020101020101" pitchFamily="18" charset="-127"/>
              <a:ea typeface="양재본목각체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936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8B209CA-16EA-47DA-91E0-7A1FBFA99DC9}"/>
              </a:ext>
            </a:extLst>
          </p:cNvPr>
          <p:cNvSpPr/>
          <p:nvPr/>
        </p:nvSpPr>
        <p:spPr>
          <a:xfrm>
            <a:off x="251520" y="17920"/>
            <a:ext cx="7704856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>
                <a:solidFill>
                  <a:prstClr val="white">
                    <a:lumMod val="95000"/>
                  </a:prst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기술적 요소와 중점 연구 분야</a:t>
            </a:r>
            <a:r>
              <a:rPr lang="ko-KR" altLang="en-US" sz="3300">
                <a:solidFill>
                  <a:prstClr val="white">
                    <a:lumMod val="95000"/>
                  </a:prstClr>
                </a:solidFill>
                <a:latin typeface="양재본목각체M" panose="02020603020101020101" pitchFamily="18" charset="-127"/>
                <a:ea typeface="양재본목각체M" panose="02020603020101020101" pitchFamily="18" charset="-127"/>
              </a:rPr>
              <a:t>      </a:t>
            </a:r>
            <a:endParaRPr lang="en-US" altLang="ko-KR" sz="3300" dirty="0">
              <a:solidFill>
                <a:prstClr val="white">
                  <a:lumMod val="95000"/>
                </a:prstClr>
              </a:solidFill>
              <a:latin typeface="양재본목각체M" panose="02020603020101020101" pitchFamily="18" charset="-127"/>
              <a:ea typeface="양재본목각체M" panose="02020603020101020101" pitchFamily="18" charset="-127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9FBA79BB-DDD1-45F3-AF90-4AE0D5B03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083620"/>
              </p:ext>
            </p:extLst>
          </p:nvPr>
        </p:nvGraphicFramePr>
        <p:xfrm>
          <a:off x="719572" y="1988840"/>
          <a:ext cx="7704856" cy="317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190">
                  <a:extLst>
                    <a:ext uri="{9D8B030D-6E8A-4147-A177-3AD203B41FA5}">
                      <a16:colId xmlns:a16="http://schemas.microsoft.com/office/drawing/2014/main" val="1017330581"/>
                    </a:ext>
                  </a:extLst>
                </a:gridCol>
                <a:gridCol w="4798853">
                  <a:extLst>
                    <a:ext uri="{9D8B030D-6E8A-4147-A177-3AD203B41FA5}">
                      <a16:colId xmlns:a16="http://schemas.microsoft.com/office/drawing/2014/main" val="2831609033"/>
                    </a:ext>
                  </a:extLst>
                </a:gridCol>
                <a:gridCol w="1193813">
                  <a:extLst>
                    <a:ext uri="{9D8B030D-6E8A-4147-A177-3AD203B41FA5}">
                      <a16:colId xmlns:a16="http://schemas.microsoft.com/office/drawing/2014/main" val="8542555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구현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602512"/>
                  </a:ext>
                </a:extLst>
              </a:tr>
              <a:tr h="47319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solidFill>
                            <a:schemeClr val="tx1"/>
                          </a:solidFill>
                        </a:rPr>
                        <a:t>중점연구 분야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>
                          <a:solidFill>
                            <a:schemeClr val="tx1"/>
                          </a:solidFill>
                          <a:latin typeface="+mn-ea"/>
                        </a:rPr>
                        <a:t>컴퓨트 쉐이더를 활용한 파티클 이펙트 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464418"/>
                  </a:ext>
                </a:extLst>
              </a:tr>
              <a:tr h="473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>
                          <a:solidFill>
                            <a:schemeClr val="tx1"/>
                          </a:solidFill>
                          <a:latin typeface="+mn-ea"/>
                        </a:rPr>
                        <a:t>다중 렌더 타겟을 이용한 그림자와 화면 보정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873462"/>
                  </a:ext>
                </a:extLst>
              </a:tr>
              <a:tr h="47319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기술적 요소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물결 표현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856605"/>
                  </a:ext>
                </a:extLst>
              </a:tr>
              <a:tr h="473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solidFill>
                            <a:schemeClr val="tx1"/>
                          </a:solidFill>
                        </a:rPr>
                        <a:t>시간의 흐름에 따른 밤 낮의 변화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20445"/>
                  </a:ext>
                </a:extLst>
              </a:tr>
              <a:tr h="473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solidFill>
                            <a:schemeClr val="tx1"/>
                          </a:solidFill>
                        </a:rPr>
                        <a:t>거리에 따른 안개효과 </a:t>
                      </a:r>
                      <a:r>
                        <a:rPr lang="en-US" altLang="ko-KR" sz="18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>
                          <a:solidFill>
                            <a:schemeClr val="tx1"/>
                          </a:solidFill>
                        </a:rPr>
                        <a:t>소프트 파티클</a:t>
                      </a:r>
                      <a:r>
                        <a:rPr lang="en-US" altLang="ko-KR" sz="18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01097"/>
                  </a:ext>
                </a:extLst>
              </a:tr>
              <a:tr h="473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solidFill>
                            <a:schemeClr val="tx1"/>
                          </a:solidFill>
                        </a:rPr>
                        <a:t>미니맵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619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81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8B209CA-16EA-47DA-91E0-7A1FBFA99DC9}"/>
              </a:ext>
            </a:extLst>
          </p:cNvPr>
          <p:cNvSpPr/>
          <p:nvPr/>
        </p:nvSpPr>
        <p:spPr>
          <a:xfrm>
            <a:off x="251520" y="17920"/>
            <a:ext cx="7704856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>
                <a:solidFill>
                  <a:prstClr val="white">
                    <a:lumMod val="95000"/>
                  </a:prstClr>
                </a:solidFill>
                <a:latin typeface="양재본목각체M" panose="02020603020101020101" pitchFamily="18" charset="-127"/>
                <a:ea typeface="한컴 윤고딕 250" panose="02020603020101020101" pitchFamily="18" charset="-127"/>
              </a:rPr>
              <a:t>구성원 역할 분담</a:t>
            </a:r>
            <a:endParaRPr lang="en-US" altLang="ko-KR" sz="3300" dirty="0">
              <a:solidFill>
                <a:prstClr val="white">
                  <a:lumMod val="95000"/>
                </a:prstClr>
              </a:solidFill>
              <a:latin typeface="양재본목각체M" panose="02020603020101020101" pitchFamily="18" charset="-127"/>
              <a:ea typeface="양재본목각체M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4603D5-ACCC-4FF2-9930-12EB9D2597C7}"/>
              </a:ext>
            </a:extLst>
          </p:cNvPr>
          <p:cNvSpPr/>
          <p:nvPr/>
        </p:nvSpPr>
        <p:spPr>
          <a:xfrm>
            <a:off x="272587" y="980728"/>
            <a:ext cx="2252540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권다현</a:t>
            </a: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그래픽</a:t>
            </a: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90102" y="1772816"/>
            <a:ext cx="4342856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solidFill>
                  <a:schemeClr val="bg1"/>
                </a:solidFill>
              </a:rPr>
              <a:t>메쉬</a:t>
            </a:r>
            <a:r>
              <a:rPr lang="ko-KR" altLang="en-US" sz="2400" dirty="0" smtClean="0">
                <a:solidFill>
                  <a:schemeClr val="bg1"/>
                </a:solidFill>
              </a:rPr>
              <a:t> 및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텍스쳐</a:t>
            </a:r>
            <a:r>
              <a:rPr lang="ko-KR" altLang="en-US" sz="2400" dirty="0" smtClean="0">
                <a:solidFill>
                  <a:schemeClr val="bg1"/>
                </a:solidFill>
              </a:rPr>
              <a:t> 제작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</a:rPr>
              <a:t>애니메이션 제작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solidFill>
                  <a:schemeClr val="bg1"/>
                </a:solidFill>
              </a:rPr>
              <a:t>파티클</a:t>
            </a:r>
            <a:r>
              <a:rPr lang="ko-KR" altLang="en-US" sz="2400" dirty="0" smtClean="0">
                <a:solidFill>
                  <a:schemeClr val="bg1"/>
                </a:solidFill>
              </a:rPr>
              <a:t> 제작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bg1"/>
                </a:solidFill>
              </a:rPr>
              <a:t>UI </a:t>
            </a:r>
            <a:r>
              <a:rPr lang="ko-KR" altLang="en-US" sz="2400" dirty="0" smtClean="0">
                <a:solidFill>
                  <a:schemeClr val="bg1"/>
                </a:solidFill>
              </a:rPr>
              <a:t>제작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solidFill>
                  <a:schemeClr val="bg1"/>
                </a:solidFill>
              </a:rPr>
              <a:t>스카이박스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텍스쳐</a:t>
            </a:r>
            <a:r>
              <a:rPr lang="ko-KR" altLang="en-US" sz="2400" dirty="0" smtClean="0">
                <a:solidFill>
                  <a:schemeClr val="bg1"/>
                </a:solidFill>
              </a:rPr>
              <a:t> 제작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</a:rPr>
              <a:t>오브젝트 배치 </a:t>
            </a:r>
            <a:r>
              <a:rPr lang="en-US" altLang="ko-KR" sz="2400" dirty="0" smtClean="0">
                <a:solidFill>
                  <a:schemeClr val="bg1"/>
                </a:solidFill>
              </a:rPr>
              <a:t>( with Unity 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24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8B209CA-16EA-47DA-91E0-7A1FBFA99DC9}"/>
              </a:ext>
            </a:extLst>
          </p:cNvPr>
          <p:cNvSpPr/>
          <p:nvPr/>
        </p:nvSpPr>
        <p:spPr>
          <a:xfrm>
            <a:off x="251520" y="17920"/>
            <a:ext cx="7704856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>
                <a:solidFill>
                  <a:prstClr val="white">
                    <a:lumMod val="95000"/>
                  </a:prstClr>
                </a:solidFill>
                <a:latin typeface="양재본목각체M" panose="02020603020101020101" pitchFamily="18" charset="-127"/>
                <a:ea typeface="한컴 윤고딕 250" panose="02020603020101020101" pitchFamily="18" charset="-127"/>
              </a:rPr>
              <a:t>구성원 역할 분담</a:t>
            </a:r>
            <a:endParaRPr lang="en-US" altLang="ko-KR" sz="3300" dirty="0">
              <a:solidFill>
                <a:prstClr val="white">
                  <a:lumMod val="95000"/>
                </a:prstClr>
              </a:solidFill>
              <a:latin typeface="양재본목각체M" panose="02020603020101020101" pitchFamily="18" charset="-127"/>
              <a:ea typeface="양재본목각체M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4603D5-ACCC-4FF2-9930-12EB9D2597C7}"/>
              </a:ext>
            </a:extLst>
          </p:cNvPr>
          <p:cNvSpPr/>
          <p:nvPr/>
        </p:nvSpPr>
        <p:spPr>
          <a:xfrm>
            <a:off x="251520" y="980728"/>
            <a:ext cx="3980578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>
                <a:solidFill>
                  <a:schemeClr val="bg1">
                    <a:lumMod val="85000"/>
                  </a:schemeClr>
                </a:solidFill>
                <a:latin typeface="+mn-ea"/>
              </a:rPr>
              <a:t>서채원</a:t>
            </a:r>
            <a:r>
              <a:rPr lang="en-US" altLang="ko-KR" sz="2400" b="1">
                <a:solidFill>
                  <a:schemeClr val="bg1">
                    <a:lumMod val="85000"/>
                  </a:schemeClr>
                </a:solidFill>
                <a:latin typeface="+mn-ea"/>
              </a:rPr>
              <a:t>, </a:t>
            </a:r>
            <a:r>
              <a:rPr lang="ko-KR" altLang="en-US" sz="2400" b="1">
                <a:solidFill>
                  <a:schemeClr val="bg1">
                    <a:lumMod val="85000"/>
                  </a:schemeClr>
                </a:solidFill>
                <a:latin typeface="+mn-ea"/>
              </a:rPr>
              <a:t>성선미</a:t>
            </a:r>
            <a:r>
              <a:rPr lang="en-US" altLang="ko-KR" sz="2400" b="1">
                <a:solidFill>
                  <a:schemeClr val="bg1">
                    <a:lumMod val="85000"/>
                  </a:schemeClr>
                </a:solidFill>
                <a:latin typeface="+mn-ea"/>
              </a:rPr>
              <a:t>(</a:t>
            </a:r>
            <a:r>
              <a:rPr lang="ko-KR" altLang="en-US" sz="2400" b="1">
                <a:solidFill>
                  <a:schemeClr val="bg1">
                    <a:lumMod val="85000"/>
                  </a:schemeClr>
                </a:solidFill>
                <a:latin typeface="+mn-ea"/>
              </a:rPr>
              <a:t>클라이언트</a:t>
            </a:r>
            <a:r>
              <a:rPr lang="en-US" altLang="ko-KR" sz="2400" b="1">
                <a:solidFill>
                  <a:schemeClr val="bg1">
                    <a:lumMod val="85000"/>
                  </a:schemeClr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973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8B209CA-16EA-47DA-91E0-7A1FBFA99DC9}"/>
              </a:ext>
            </a:extLst>
          </p:cNvPr>
          <p:cNvSpPr/>
          <p:nvPr/>
        </p:nvSpPr>
        <p:spPr>
          <a:xfrm>
            <a:off x="251520" y="17920"/>
            <a:ext cx="7704856" cy="755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300">
                <a:solidFill>
                  <a:prstClr val="white">
                    <a:lumMod val="95000"/>
                  </a:prstClr>
                </a:solidFill>
                <a:latin typeface="양재본목각체M" panose="02020603020101020101" pitchFamily="18" charset="-127"/>
                <a:ea typeface="양재본목각체M" panose="02020603020101020101" pitchFamily="18" charset="-127"/>
              </a:rPr>
              <a:t>문제점 및 보완책</a:t>
            </a:r>
            <a:endParaRPr lang="en-US" altLang="ko-KR" sz="3300" dirty="0">
              <a:solidFill>
                <a:prstClr val="white">
                  <a:lumMod val="95000"/>
                </a:prstClr>
              </a:solidFill>
              <a:latin typeface="양재본목각체M" panose="02020603020101020101" pitchFamily="18" charset="-127"/>
              <a:ea typeface="양재본목각체M" panose="02020603020101020101" pitchFamily="18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ADF1B9B-E068-4C66-8B70-604091100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806472"/>
              </p:ext>
            </p:extLst>
          </p:nvPr>
        </p:nvGraphicFramePr>
        <p:xfrm>
          <a:off x="467544" y="908720"/>
          <a:ext cx="8208912" cy="44024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151239546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157387867"/>
                    </a:ext>
                  </a:extLst>
                </a:gridCol>
              </a:tblGrid>
              <a:tr h="614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문제점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보완책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093473"/>
                  </a:ext>
                </a:extLst>
              </a:tr>
              <a:tr h="614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오브젝트 </a:t>
                      </a:r>
                      <a:r>
                        <a:rPr lang="ko-KR" altLang="en-US" sz="1800" dirty="0" err="1"/>
                        <a:t>렌더</a:t>
                      </a:r>
                      <a:r>
                        <a:rPr lang="ko-KR" altLang="en-US" sz="1800" dirty="0"/>
                        <a:t> 최적화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지도교수님에게</a:t>
                      </a:r>
                      <a:r>
                        <a:rPr lang="ko-KR" altLang="en-US" sz="1800" dirty="0"/>
                        <a:t> 조언을 받는다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553134"/>
                  </a:ext>
                </a:extLst>
              </a:tr>
              <a:tr h="614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터레인 테셀레이션 구현 시 낮아진 </a:t>
                      </a:r>
                      <a:r>
                        <a:rPr lang="en-US" altLang="ko-KR" sz="1800"/>
                        <a:t>FPS</a:t>
                      </a:r>
                      <a:endParaRPr lang="ko-KR" altLang="en-US" sz="180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55897"/>
                  </a:ext>
                </a:extLst>
              </a:tr>
              <a:tr h="614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시간 변화에 따른 태양 위치 변화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223337"/>
                  </a:ext>
                </a:extLst>
              </a:tr>
              <a:tr h="6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Command List</a:t>
                      </a:r>
                      <a:r>
                        <a:rPr lang="ko-KR" altLang="en-US" sz="1800"/>
                        <a:t> 활용</a:t>
                      </a:r>
                      <a:endParaRPr lang="en-US" altLang="ko-KR" sz="1800"/>
                    </a:p>
                    <a:p>
                      <a:pPr algn="ctr" latinLnBrk="1"/>
                      <a:r>
                        <a:rPr lang="en-US" altLang="ko-KR" sz="1800"/>
                        <a:t>(</a:t>
                      </a:r>
                      <a:r>
                        <a:rPr lang="ko-KR" altLang="en-US" sz="1800"/>
                        <a:t>하나만 사용중</a:t>
                      </a:r>
                      <a:r>
                        <a:rPr lang="en-US" altLang="ko-KR" sz="1800"/>
                        <a:t>..)</a:t>
                      </a:r>
                      <a:endParaRPr lang="ko-KR" altLang="en-US" sz="180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23035"/>
                  </a:ext>
                </a:extLst>
              </a:tr>
              <a:tr h="614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Point</a:t>
                      </a:r>
                      <a:r>
                        <a:rPr lang="ko-KR" altLang="en-US" sz="1800"/>
                        <a:t>와 </a:t>
                      </a:r>
                      <a:r>
                        <a:rPr lang="en-US" altLang="ko-KR" sz="1800"/>
                        <a:t>Spot </a:t>
                      </a:r>
                      <a:r>
                        <a:rPr lang="ko-KR" altLang="en-US" sz="1800"/>
                        <a:t>조명 정확도</a:t>
                      </a:r>
                      <a:endParaRPr lang="en-US" altLang="ko-KR" sz="180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뎁스렌더타겟에 정확한 포지션 정보를 넘기도록 수정한다</a:t>
                      </a:r>
                      <a:r>
                        <a:rPr lang="en-US" altLang="ko-KR" sz="1800"/>
                        <a:t>.</a:t>
                      </a:r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818930"/>
                  </a:ext>
                </a:extLst>
              </a:tr>
              <a:tr h="614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멀티쓰레드 프로그래밍의 부재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디버깅 </a:t>
                      </a:r>
                      <a:r>
                        <a:rPr lang="ko-KR" altLang="en-US" sz="1800" dirty="0" err="1"/>
                        <a:t>기간때</a:t>
                      </a:r>
                      <a:r>
                        <a:rPr lang="ko-KR" altLang="en-US" sz="1800" dirty="0"/>
                        <a:t> 여유가 있다면 </a:t>
                      </a:r>
                      <a:r>
                        <a:rPr lang="ko-KR" altLang="en-US" sz="1800" dirty="0" err="1"/>
                        <a:t>멀티쓰레드</a:t>
                      </a:r>
                      <a:r>
                        <a:rPr lang="ko-KR" altLang="en-US" sz="1800" dirty="0"/>
                        <a:t> 학습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04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51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4C95CDB7-EB44-4101-A11F-1B61C266E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631363"/>
              </p:ext>
            </p:extLst>
          </p:nvPr>
        </p:nvGraphicFramePr>
        <p:xfrm>
          <a:off x="107504" y="318532"/>
          <a:ext cx="8928992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568">
                  <a:extLst>
                    <a:ext uri="{9D8B030D-6E8A-4147-A177-3AD203B41FA5}">
                      <a16:colId xmlns:a16="http://schemas.microsoft.com/office/drawing/2014/main" val="3859895374"/>
                    </a:ext>
                  </a:extLst>
                </a:gridCol>
                <a:gridCol w="3701896">
                  <a:extLst>
                    <a:ext uri="{9D8B030D-6E8A-4147-A177-3AD203B41FA5}">
                      <a16:colId xmlns:a16="http://schemas.microsoft.com/office/drawing/2014/main" val="2018237541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2747324090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1937099406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1196220282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3798137606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2951606154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3726512867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958112281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1950752412"/>
                    </a:ext>
                  </a:extLst>
                </a:gridCol>
              </a:tblGrid>
              <a:tr h="226799"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1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2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3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4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5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6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7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8</a:t>
                      </a:r>
                      <a:endParaRPr lang="ko-KR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835581"/>
                  </a:ext>
                </a:extLst>
              </a:tr>
              <a:tr h="306599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권</a:t>
                      </a:r>
                      <a:endParaRPr lang="en-US" altLang="ko-KR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8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다</a:t>
                      </a:r>
                      <a:endParaRPr lang="en-US" altLang="ko-KR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8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현</a:t>
                      </a:r>
                      <a:endParaRPr lang="en-US" altLang="ko-KR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50" b="1"/>
                        <a:t>지형</a:t>
                      </a:r>
                      <a:r>
                        <a:rPr lang="en-US" altLang="ko-KR" sz="1450" b="1"/>
                        <a:t>, </a:t>
                      </a:r>
                      <a:r>
                        <a:rPr lang="ko-KR" altLang="en-US" sz="1450" b="1"/>
                        <a:t>플레이어</a:t>
                      </a:r>
                      <a:r>
                        <a:rPr lang="en-US" altLang="ko-KR" sz="1450" b="1"/>
                        <a:t>, </a:t>
                      </a:r>
                      <a:r>
                        <a:rPr lang="ko-KR" altLang="en-US" sz="1450" b="1"/>
                        <a:t>몬스터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859791"/>
                  </a:ext>
                </a:extLst>
              </a:tr>
              <a:tr h="306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50" b="1"/>
                        <a:t>자연물</a:t>
                      </a:r>
                      <a:r>
                        <a:rPr lang="en-US" altLang="ko-KR" sz="1450" b="1"/>
                        <a:t>, </a:t>
                      </a:r>
                      <a:r>
                        <a:rPr lang="ko-KR" altLang="en-US" sz="1450" b="1"/>
                        <a:t>건물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14495"/>
                  </a:ext>
                </a:extLst>
              </a:tr>
              <a:tr h="306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50" b="1"/>
                        <a:t>UI, </a:t>
                      </a:r>
                      <a:r>
                        <a:rPr lang="ko-KR" altLang="en-US" sz="1450" b="1"/>
                        <a:t>아이템 제작 </a:t>
                      </a:r>
                      <a:r>
                        <a:rPr lang="en-US" altLang="ko-KR" sz="1450" b="1"/>
                        <a:t>, </a:t>
                      </a:r>
                      <a:r>
                        <a:rPr lang="ko-KR" altLang="en-US" sz="1450" b="1"/>
                        <a:t>몬스터 리깅</a:t>
                      </a:r>
                      <a:r>
                        <a:rPr lang="en-US" altLang="ko-KR" sz="1450" b="1"/>
                        <a:t>, </a:t>
                      </a:r>
                      <a:r>
                        <a:rPr lang="ko-KR" altLang="en-US" sz="1450" b="1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804378"/>
                  </a:ext>
                </a:extLst>
              </a:tr>
              <a:tr h="2749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50" b="1"/>
                        <a:t>이펙트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539284"/>
                  </a:ext>
                </a:extLst>
              </a:tr>
              <a:tr h="306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50" b="1"/>
                        <a:t>부가적인 리소스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18551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A999496-4615-42F6-BFA8-3A3B86DB4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58419"/>
              </p:ext>
            </p:extLst>
          </p:nvPr>
        </p:nvGraphicFramePr>
        <p:xfrm>
          <a:off x="107507" y="2452072"/>
          <a:ext cx="8928989" cy="4145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4568">
                  <a:extLst>
                    <a:ext uri="{9D8B030D-6E8A-4147-A177-3AD203B41FA5}">
                      <a16:colId xmlns:a16="http://schemas.microsoft.com/office/drawing/2014/main" val="3859895374"/>
                    </a:ext>
                  </a:extLst>
                </a:gridCol>
                <a:gridCol w="3701893">
                  <a:extLst>
                    <a:ext uri="{9D8B030D-6E8A-4147-A177-3AD203B41FA5}">
                      <a16:colId xmlns:a16="http://schemas.microsoft.com/office/drawing/2014/main" val="2018237541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2747324090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1937099406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1196220282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3798137606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2951606154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3726512867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958112281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1950752412"/>
                    </a:ext>
                  </a:extLst>
                </a:gridCol>
              </a:tblGrid>
              <a:tr h="226799">
                <a:tc>
                  <a:txBody>
                    <a:bodyPr/>
                    <a:lstStyle/>
                    <a:p>
                      <a:pPr latinLnBrk="1"/>
                      <a:endParaRPr lang="ko-KR" altLang="en-US" sz="20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1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2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3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4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5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6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7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8</a:t>
                      </a:r>
                      <a:endParaRPr lang="ko-KR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835581"/>
                  </a:ext>
                </a:extLst>
              </a:tr>
              <a:tr h="306599">
                <a:tc rowSpan="12"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서</a:t>
                      </a:r>
                      <a:endParaRPr lang="en-US" altLang="ko-KR" sz="20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20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채원</a:t>
                      </a:r>
                      <a:endParaRPr lang="en-US" altLang="ko-KR" sz="20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endParaRPr lang="en-US" altLang="ko-KR" sz="20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20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성 </a:t>
                      </a:r>
                      <a:endParaRPr lang="en-US" altLang="ko-KR" sz="20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20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선미 </a:t>
                      </a:r>
                      <a:endParaRPr lang="en-US" altLang="ko-KR" sz="20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endParaRPr lang="en-US" altLang="ko-KR" sz="20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50" b="1"/>
                        <a:t>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859791"/>
                  </a:ext>
                </a:extLst>
              </a:tr>
              <a:tr h="306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50" b="1"/>
                        <a:t>테셀레이션으로 지형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14495"/>
                  </a:ext>
                </a:extLst>
              </a:tr>
              <a:tr h="306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50" b="1"/>
                        <a:t>오브젝트 배치 및 최적화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804378"/>
                  </a:ext>
                </a:extLst>
              </a:tr>
              <a:tr h="2749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50" b="1"/>
                        <a:t>오브젝트의 세이더 조정 및 최적화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539284"/>
                  </a:ext>
                </a:extLst>
              </a:tr>
              <a:tr h="306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50" b="1"/>
                        <a:t>캐릭터</a:t>
                      </a:r>
                      <a:r>
                        <a:rPr lang="en-US" altLang="ko-KR" sz="1450" b="1"/>
                        <a:t>, </a:t>
                      </a:r>
                      <a:r>
                        <a:rPr lang="ko-KR" altLang="en-US" sz="1450" b="1"/>
                        <a:t>몬스터 애니메이션 및 최적화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185516"/>
                  </a:ext>
                </a:extLst>
              </a:tr>
              <a:tr h="306599">
                <a:tc vMerge="1">
                  <a:txBody>
                    <a:bodyPr/>
                    <a:lstStyle/>
                    <a:p>
                      <a:pPr latinLnBrk="1"/>
                      <a:endParaRPr lang="en-US" altLang="ko-KR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50" b="1"/>
                        <a:t>컨텐츠 구현 </a:t>
                      </a:r>
                      <a:r>
                        <a:rPr lang="en-US" altLang="ko-KR" sz="1450" b="1"/>
                        <a:t>(</a:t>
                      </a:r>
                      <a:r>
                        <a:rPr lang="ko-KR" altLang="en-US" sz="1450" b="1"/>
                        <a:t>그린존</a:t>
                      </a:r>
                      <a:r>
                        <a:rPr lang="en-US" altLang="ko-KR" sz="1450" b="1"/>
                        <a:t>, </a:t>
                      </a:r>
                      <a:r>
                        <a:rPr lang="ko-KR" altLang="en-US" sz="1450" b="1"/>
                        <a:t>방사능 수치</a:t>
                      </a:r>
                      <a:r>
                        <a:rPr lang="en-US" altLang="ko-KR" sz="1450" b="1"/>
                        <a:t>, </a:t>
                      </a:r>
                      <a:r>
                        <a:rPr lang="ko-KR" altLang="en-US" sz="1450" b="1"/>
                        <a:t>밤낮</a:t>
                      </a:r>
                      <a:r>
                        <a:rPr lang="en-US" altLang="ko-KR" sz="1450" b="1"/>
                        <a:t>)</a:t>
                      </a:r>
                      <a:endParaRPr lang="ko-KR" altLang="en-US" sz="14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475221"/>
                  </a:ext>
                </a:extLst>
              </a:tr>
              <a:tr h="306599">
                <a:tc vMerge="1">
                  <a:txBody>
                    <a:bodyPr/>
                    <a:lstStyle/>
                    <a:p>
                      <a:pPr latinLnBrk="1"/>
                      <a:endParaRPr lang="en-US" altLang="ko-KR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50" b="1"/>
                        <a:t>UI </a:t>
                      </a:r>
                      <a:r>
                        <a:rPr lang="ko-KR" altLang="en-US" sz="1450" b="1"/>
                        <a:t>구현</a:t>
                      </a:r>
                      <a:r>
                        <a:rPr lang="en-US" altLang="ko-KR" sz="1450" b="1"/>
                        <a:t>, </a:t>
                      </a:r>
                      <a:r>
                        <a:rPr lang="ko-KR" altLang="en-US" sz="1450" b="1"/>
                        <a:t>미니멥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0499967"/>
                  </a:ext>
                </a:extLst>
              </a:tr>
              <a:tr h="306599">
                <a:tc vMerge="1">
                  <a:txBody>
                    <a:bodyPr/>
                    <a:lstStyle/>
                    <a:p>
                      <a:pPr latinLnBrk="1"/>
                      <a:endParaRPr lang="en-US" altLang="ko-KR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50" b="1"/>
                        <a:t>조명</a:t>
                      </a:r>
                      <a:r>
                        <a:rPr lang="en-US" altLang="ko-KR" sz="1450" b="1"/>
                        <a:t>, </a:t>
                      </a:r>
                      <a:r>
                        <a:rPr lang="ko-KR" altLang="en-US" sz="1450" b="1"/>
                        <a:t>그림자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175815"/>
                  </a:ext>
                </a:extLst>
              </a:tr>
              <a:tr h="306599">
                <a:tc vMerge="1">
                  <a:txBody>
                    <a:bodyPr/>
                    <a:lstStyle/>
                    <a:p>
                      <a:pPr latinLnBrk="1"/>
                      <a:endParaRPr lang="en-US" altLang="ko-KR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50" b="1"/>
                        <a:t>충돌처리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725274"/>
                  </a:ext>
                </a:extLst>
              </a:tr>
              <a:tr h="306599">
                <a:tc vMerge="1">
                  <a:txBody>
                    <a:bodyPr/>
                    <a:lstStyle/>
                    <a:p>
                      <a:pPr latinLnBrk="1"/>
                      <a:endParaRPr lang="en-US" altLang="ko-KR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50" b="1"/>
                        <a:t>디버깅</a:t>
                      </a:r>
                      <a:r>
                        <a:rPr lang="en-US" altLang="ko-KR" sz="1450" b="1"/>
                        <a:t>, </a:t>
                      </a:r>
                      <a:r>
                        <a:rPr lang="ko-KR" altLang="en-US" sz="1450" b="1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727739"/>
                  </a:ext>
                </a:extLst>
              </a:tr>
              <a:tr h="306599">
                <a:tc vMerge="1">
                  <a:txBody>
                    <a:bodyPr/>
                    <a:lstStyle/>
                    <a:p>
                      <a:pPr latinLnBrk="1"/>
                      <a:endParaRPr lang="en-US" altLang="ko-KR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50" b="1"/>
                        <a:t>이펙트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695941"/>
                  </a:ext>
                </a:extLst>
              </a:tr>
              <a:tr h="306599">
                <a:tc vMerge="1">
                  <a:txBody>
                    <a:bodyPr/>
                    <a:lstStyle/>
                    <a:p>
                      <a:pPr latinLnBrk="1"/>
                      <a:endParaRPr lang="en-US" altLang="ko-KR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50" b="1"/>
                        <a:t>안개 소프트 파티클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242656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EBCE9CC-AD16-4C34-B2E1-B376567FE062}"/>
              </a:ext>
            </a:extLst>
          </p:cNvPr>
          <p:cNvCxnSpPr/>
          <p:nvPr/>
        </p:nvCxnSpPr>
        <p:spPr>
          <a:xfrm flipV="1">
            <a:off x="6444208" y="4221088"/>
            <a:ext cx="288032" cy="30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4096E5-29CC-44E4-8AC8-DD5088509D3D}"/>
              </a:ext>
            </a:extLst>
          </p:cNvPr>
          <p:cNvSpPr txBox="1"/>
          <p:nvPr/>
        </p:nvSpPr>
        <p:spPr>
          <a:xfrm>
            <a:off x="6660232" y="390956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밤낮</a:t>
            </a:r>
            <a:r>
              <a:rPr lang="en-US" altLang="ko-KR">
                <a:solidFill>
                  <a:srgbClr val="FF0000"/>
                </a:solidFill>
              </a:rPr>
              <a:t>..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5263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5866</TotalTime>
  <Words>408</Words>
  <Application>Microsoft Office PowerPoint</Application>
  <PresentationFormat>화면 슬라이드 쇼(4:3)</PresentationFormat>
  <Paragraphs>162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HY헤드라인M</vt:lpstr>
      <vt:lpstr>맑은 고딕</vt:lpstr>
      <vt:lpstr>양재본목각체M</vt:lpstr>
      <vt:lpstr>한컴 윤고딕 250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왕별의 P  P  T 이야기</dc:title>
  <dc:creator>HOME</dc:creator>
  <cp:lastModifiedBy>권다현</cp:lastModifiedBy>
  <cp:revision>254</cp:revision>
  <dcterms:created xsi:type="dcterms:W3CDTF">2016-10-28T15:58:08Z</dcterms:created>
  <dcterms:modified xsi:type="dcterms:W3CDTF">2020-05-06T05:14:54Z</dcterms:modified>
</cp:coreProperties>
</file>