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794E-1F0E-487B-821A-86D6A52155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0678-8C7F-4528-B37E-684573D4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38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794E-1F0E-487B-821A-86D6A52155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0678-8C7F-4528-B37E-684573D4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5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794E-1F0E-487B-821A-86D6A52155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0678-8C7F-4528-B37E-684573D4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1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794E-1F0E-487B-821A-86D6A52155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0678-8C7F-4528-B37E-684573D4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9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794E-1F0E-487B-821A-86D6A52155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0678-8C7F-4528-B37E-684573D4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4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794E-1F0E-487B-821A-86D6A52155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0678-8C7F-4528-B37E-684573D4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8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794E-1F0E-487B-821A-86D6A52155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0678-8C7F-4528-B37E-684573D4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81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794E-1F0E-487B-821A-86D6A52155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0678-8C7F-4528-B37E-684573D4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7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794E-1F0E-487B-821A-86D6A52155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0678-8C7F-4528-B37E-684573D4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41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794E-1F0E-487B-821A-86D6A52155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0678-8C7F-4528-B37E-684573D4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5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794E-1F0E-487B-821A-86D6A52155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40678-8C7F-4528-B37E-684573D4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1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794E-1F0E-487B-821A-86D6A521556A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40678-8C7F-4528-B37E-684573D4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2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flying, person, air, airplane&#10;&#10;Description automatically generated">
            <a:extLst>
              <a:ext uri="{FF2B5EF4-FFF2-40B4-BE49-F238E27FC236}">
                <a16:creationId xmlns:a16="http://schemas.microsoft.com/office/drawing/2014/main" id="{9D5616D2-FFF8-46A6-8319-FCA361F8B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" t="9091" r="3175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ADCAF-B1DF-4758-979F-979E39484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3800" dirty="0"/>
              <a:t>Admission Process - Analysis, Hypothesis Test and Bayes’ Theorem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83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67FE5-DBF9-4948-A8C4-2B68CC9E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Empirical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9431D-7362-4497-8630-459A3A19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2" y="2857599"/>
            <a:ext cx="5088918" cy="17067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A6C06F-8CF3-4E2B-A5B1-7259AA665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3855918"/>
            <a:ext cx="6427707" cy="2072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4E063F-BD4D-42CC-9D4C-1A2B0F9CB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9" y="2149154"/>
            <a:ext cx="6440423" cy="141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6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B728B-74E2-49A6-B402-D020723E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Hypothesis Test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1588-730D-41DD-95ED-CEC59615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We assume that LOR (Letter of Recommendation) and SOP (Statement of Purpose) strength has equal significance and impact on the chances of admission</a:t>
            </a:r>
          </a:p>
        </p:txBody>
      </p:sp>
    </p:spTree>
    <p:extLst>
      <p:ext uri="{BB962C8B-B14F-4D97-AF65-F5344CB8AC3E}">
        <p14:creationId xmlns:p14="http://schemas.microsoft.com/office/powerpoint/2010/main" val="193059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FFECFB-4E4B-4A2D-96DE-167037B3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76" y="869608"/>
            <a:ext cx="7722047" cy="409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3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1675B-4A5D-44D2-A4CA-01C86652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Bayes’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37DD6-D551-4E23-BA42-B4DE95164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8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84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D795F-8BA0-47C8-A5C6-99CB3E57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Determining the categorical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5BCDE-9BEA-4DE8-97FE-B1C59E7E8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63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011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86136-640A-4090-A192-176A269A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Working on the probabilities with respect to the chances of admission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7C794-1C0C-471A-9BB8-401CEC28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" y="19088"/>
            <a:ext cx="12192000" cy="40373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CA0616F-E312-4CD5-966C-86DF4417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271" y="2338452"/>
            <a:ext cx="1552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1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CBF4F-C320-4A8E-97FB-757AAE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-9760"/>
            <a:ext cx="12220719" cy="39033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D1DA6-4AC9-437E-B860-3F7D8F26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Determining the continuous data and calculating their mean and standard deviation with respect to the chances of admission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816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CC96-E383-42B9-9F7F-646E5113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Calculating P(0) and  P(1) Columns, predicting the chances of admission and calculating the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239E1-9D8B-4E16-AD03-6B37C4088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52" y="0"/>
            <a:ext cx="5231956" cy="46386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1235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4FDB-2398-4BBD-B393-56D8AB8B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97" y="3679987"/>
            <a:ext cx="9426806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Final Accuracy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3CEE4-E162-4607-B41F-8B5C94E9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40045" y="919232"/>
            <a:ext cx="3111910" cy="2465933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E1F1E4-E1B9-4F6B-8BBD-652E55B3C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1974EC-8A03-40D1-9A4E-9F2ABEF0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4C4C4C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ED695-BDE2-495D-B051-6580B9117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692" y="1077778"/>
            <a:ext cx="2790616" cy="2148840"/>
          </a:xfrm>
          <a:prstGeom prst="rect">
            <a:avLst/>
          </a:prstGeom>
          <a:solidFill>
            <a:srgbClr val="FFFFFE"/>
          </a:solidFill>
          <a:ln w="6350"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5277717"/>
            <a:ext cx="640080" cy="0"/>
          </a:xfrm>
          <a:prstGeom prst="line">
            <a:avLst/>
          </a:prstGeom>
          <a:ln w="28575">
            <a:solidFill>
              <a:srgbClr val="6FAD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FAE0C51-4474-4FF8-B9BE-DED2DCDD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1690235"/>
            <a:ext cx="24193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38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ign on a window&#10;&#10;Description automatically generated">
            <a:extLst>
              <a:ext uri="{FF2B5EF4-FFF2-40B4-BE49-F238E27FC236}">
                <a16:creationId xmlns:a16="http://schemas.microsoft.com/office/drawing/2014/main" id="{77B5512E-A40D-405E-8851-32BCD5F56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45E3-DACF-4127-A149-D7F00BFB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120877"/>
            <a:ext cx="10665542" cy="458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created for prediction of Graduate Admissions from an Indian perspective.</a:t>
            </a:r>
          </a:p>
          <a:p>
            <a:pPr fontAlgn="base"/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several parameters which are considered important during the application for Masters Programs.</a:t>
            </a:r>
            <a:b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included are :</a:t>
            </a:r>
          </a:p>
          <a:p>
            <a:pPr fontAlgn="base">
              <a:buFont typeface="+mj-lt"/>
              <a:buAutoNum type="arabicPeriod"/>
            </a:pP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 Scores ( out of 340 )</a:t>
            </a:r>
          </a:p>
          <a:p>
            <a:pPr fontAlgn="base">
              <a:buFont typeface="+mj-lt"/>
              <a:buAutoNum type="arabicPeriod"/>
            </a:pP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TOEFL Scores ( out of 120 )</a:t>
            </a:r>
          </a:p>
          <a:p>
            <a:pPr fontAlgn="base">
              <a:buFont typeface="+mj-lt"/>
              <a:buAutoNum type="arabicPeriod"/>
            </a:pP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Rating ( out of 5 )</a:t>
            </a:r>
          </a:p>
          <a:p>
            <a:pPr fontAlgn="base">
              <a:buFont typeface="+mj-lt"/>
              <a:buAutoNum type="arabicPeriod"/>
            </a:pP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Purpose and Letter of Recommendation Strength ( out of 5 )</a:t>
            </a:r>
          </a:p>
          <a:p>
            <a:pPr fontAlgn="base">
              <a:buFont typeface="+mj-lt"/>
              <a:buAutoNum type="arabicPeriod"/>
            </a:pP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 GPA ( out of 10 )</a:t>
            </a:r>
          </a:p>
          <a:p>
            <a:pPr fontAlgn="base">
              <a:buFont typeface="+mj-lt"/>
              <a:buAutoNum type="arabicPeriod"/>
            </a:pP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Experience ( either 0 or 1 )</a:t>
            </a:r>
          </a:p>
          <a:p>
            <a:pPr fontAlgn="base">
              <a:buFont typeface="+mj-lt"/>
              <a:buAutoNum type="arabicPeriod"/>
            </a:pP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Chance of Admit ( ranging from 0 to 1 )</a:t>
            </a:r>
          </a:p>
          <a:p>
            <a:pPr marL="0" indent="0">
              <a:buNone/>
            </a:pPr>
            <a:r>
              <a:rPr lang="en-US" sz="15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was built with the purpose of helping students in shortlisting universities with their profiles. The predicted output gives them a fair idea about their chances for a particular university.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9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FE71D-21DB-4C0C-8149-CD2D5049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IN" sz="3200"/>
              <a:t>Graphical Analysis</a:t>
            </a:r>
            <a:br>
              <a:rPr lang="en-IN" sz="3200"/>
            </a:br>
            <a:r>
              <a:rPr lang="en-IN" sz="3200"/>
              <a:t>Using Tableau</a:t>
            </a:r>
            <a:br>
              <a:rPr lang="en-IN" sz="3200"/>
            </a:br>
            <a:endParaRPr lang="en-IN" sz="3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D395-3D38-42E2-A3EA-81EC4DCBC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1800"/>
          </a:p>
          <a:p>
            <a:pPr marL="0" indent="0">
              <a:buNone/>
            </a:pPr>
            <a:endParaRPr lang="en-IN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08455-2151-48BC-9558-4870FC09540A}"/>
              </a:ext>
            </a:extLst>
          </p:cNvPr>
          <p:cNvSpPr txBox="1"/>
          <p:nvPr/>
        </p:nvSpPr>
        <p:spPr>
          <a:xfrm>
            <a:off x="4911864" y="4952471"/>
            <a:ext cx="6408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table shows us that the higher the CGPA, GRE Score and TOEFL Score, the chances of getting a university with higher rating increases.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BB6F3-53E8-4234-9245-5404CDF7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08" y="417549"/>
            <a:ext cx="9068783" cy="401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5CC027-5567-4814-9F94-724A2E05EC5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85E42B-FA2C-4539-88F0-1B95118CB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" y="969213"/>
            <a:ext cx="6449961" cy="3351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CDCE20-3C7F-4DD5-9A7A-CB20F503F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369" y="2841987"/>
            <a:ext cx="6233812" cy="3224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0851A2-2D0D-43C8-85AF-D03D00FD1882}"/>
              </a:ext>
            </a:extLst>
          </p:cNvPr>
          <p:cNvSpPr txBox="1"/>
          <p:nvPr/>
        </p:nvSpPr>
        <p:spPr>
          <a:xfrm>
            <a:off x="127819" y="4454245"/>
            <a:ext cx="5515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Histogram shows us that having a minimum GRE score of 300 increases the chance of admission significantly.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47A7A-5328-4DAF-9596-34A3D37ED741}"/>
              </a:ext>
            </a:extLst>
          </p:cNvPr>
          <p:cNvSpPr txBox="1"/>
          <p:nvPr/>
        </p:nvSpPr>
        <p:spPr>
          <a:xfrm>
            <a:off x="6676103" y="1947019"/>
            <a:ext cx="538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boxplot shows us the quartile range which depends on the GRE score.</a:t>
            </a:r>
          </a:p>
        </p:txBody>
      </p:sp>
    </p:spTree>
    <p:extLst>
      <p:ext uri="{BB962C8B-B14F-4D97-AF65-F5344CB8AC3E}">
        <p14:creationId xmlns:p14="http://schemas.microsoft.com/office/powerpoint/2010/main" val="26362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6FAA2F-0D70-43C4-A1B2-DB7229D2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85" y="766195"/>
            <a:ext cx="7310830" cy="3728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FF70A-70A0-4ED0-BB8C-BB81F2161EFC}"/>
              </a:ext>
            </a:extLst>
          </p:cNvPr>
          <p:cNvSpPr txBox="1"/>
          <p:nvPr/>
        </p:nvSpPr>
        <p:spPr>
          <a:xfrm>
            <a:off x="2438400" y="4925961"/>
            <a:ext cx="7310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you can see here that students with CGPA higher than 7.5 will have higher chances of getting admitted but other factors like research experience will also play an important role.</a:t>
            </a:r>
          </a:p>
        </p:txBody>
      </p:sp>
    </p:spTree>
    <p:extLst>
      <p:ext uri="{BB962C8B-B14F-4D97-AF65-F5344CB8AC3E}">
        <p14:creationId xmlns:p14="http://schemas.microsoft.com/office/powerpoint/2010/main" val="59546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B9AD6B-0C9C-4BA8-AC64-F7C96AE41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63" y="743183"/>
            <a:ext cx="8973474" cy="4015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359E0-1596-4ED0-BAA9-BCEBCEACE034}"/>
              </a:ext>
            </a:extLst>
          </p:cNvPr>
          <p:cNvSpPr txBox="1"/>
          <p:nvPr/>
        </p:nvSpPr>
        <p:spPr>
          <a:xfrm>
            <a:off x="1609263" y="5260258"/>
            <a:ext cx="897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Histogram depicts that having research experience increases the chances of admission by 70%</a:t>
            </a:r>
          </a:p>
        </p:txBody>
      </p:sp>
    </p:spTree>
    <p:extLst>
      <p:ext uri="{BB962C8B-B14F-4D97-AF65-F5344CB8AC3E}">
        <p14:creationId xmlns:p14="http://schemas.microsoft.com/office/powerpoint/2010/main" val="278405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78D5C5-B6D5-46C7-B9E8-1B7A9D39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37" y="800783"/>
            <a:ext cx="7594526" cy="3949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8D7D9-B6A8-415C-A716-3F57D3A0B466}"/>
              </a:ext>
            </a:extLst>
          </p:cNvPr>
          <p:cNvSpPr txBox="1"/>
          <p:nvPr/>
        </p:nvSpPr>
        <p:spPr>
          <a:xfrm>
            <a:off x="2281084" y="5142271"/>
            <a:ext cx="762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GRE score is linearly proportional to the chance of admission but Letter of Recommendation strength plays an important role as we can see in the given scatterplot. </a:t>
            </a:r>
          </a:p>
        </p:txBody>
      </p:sp>
    </p:spTree>
    <p:extLst>
      <p:ext uri="{BB962C8B-B14F-4D97-AF65-F5344CB8AC3E}">
        <p14:creationId xmlns:p14="http://schemas.microsoft.com/office/powerpoint/2010/main" val="122332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BBE82-CB88-481F-9E72-871A83EB7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19" y="840111"/>
            <a:ext cx="7785362" cy="4048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AC38C4-ED35-4B93-A96A-75CDFB49153E}"/>
              </a:ext>
            </a:extLst>
          </p:cNvPr>
          <p:cNvSpPr txBox="1"/>
          <p:nvPr/>
        </p:nvSpPr>
        <p:spPr>
          <a:xfrm>
            <a:off x="2203317" y="5319252"/>
            <a:ext cx="7785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Again we see that TOEFL score is linearly proportional to chances of admission, but having a better letter of recommendation strength makes an impact on your profile.</a:t>
            </a:r>
          </a:p>
        </p:txBody>
      </p:sp>
    </p:spTree>
    <p:extLst>
      <p:ext uri="{BB962C8B-B14F-4D97-AF65-F5344CB8AC3E}">
        <p14:creationId xmlns:p14="http://schemas.microsoft.com/office/powerpoint/2010/main" val="201217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29576D-4E3A-40B6-ABCE-13AE304C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97" y="633634"/>
            <a:ext cx="8459606" cy="4420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9774C6-3DF1-433C-BC25-DBE85472B362}"/>
              </a:ext>
            </a:extLst>
          </p:cNvPr>
          <p:cNvSpPr txBox="1"/>
          <p:nvPr/>
        </p:nvSpPr>
        <p:spPr>
          <a:xfrm>
            <a:off x="1866198" y="5407742"/>
            <a:ext cx="845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tree map shows us that more than 60% of the students prefer having a good letter of recommendation strength which is more than 3.</a:t>
            </a:r>
          </a:p>
        </p:txBody>
      </p:sp>
    </p:spTree>
    <p:extLst>
      <p:ext uri="{BB962C8B-B14F-4D97-AF65-F5344CB8AC3E}">
        <p14:creationId xmlns:p14="http://schemas.microsoft.com/office/powerpoint/2010/main" val="135760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426</Words>
  <Application>Microsoft Office PowerPoint</Application>
  <PresentationFormat>Widescreen</PresentationFormat>
  <Paragraphs>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Admission Process - Analysis, Hypothesis Test and Bayes’ Theorem</vt:lpstr>
      <vt:lpstr>PowerPoint Presentation</vt:lpstr>
      <vt:lpstr>Graphical Analysis Using Tableau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Empirical Analysis</vt:lpstr>
      <vt:lpstr>Hypothesis Test</vt:lpstr>
      <vt:lpstr>PowerPoint Presentation</vt:lpstr>
      <vt:lpstr>Bayes’ Theorem</vt:lpstr>
      <vt:lpstr>Determining the categorical data</vt:lpstr>
      <vt:lpstr>Working on the probabilities with respect to the chances of admission</vt:lpstr>
      <vt:lpstr>Determining the continuous data and calculating their mean and standard deviation with respect to the chances of admission</vt:lpstr>
      <vt:lpstr>Calculating P(0) and  P(1) Columns, predicting the chances of admission and calculating the accuracy</vt:lpstr>
      <vt:lpstr>Final Accuracy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 Process - Analysis, Hypothesis Test and Bayes’ Theorem</dc:title>
  <dc:creator>Ahnaan Merchant</dc:creator>
  <cp:lastModifiedBy>Ahnaan Merchant</cp:lastModifiedBy>
  <cp:revision>10</cp:revision>
  <dcterms:created xsi:type="dcterms:W3CDTF">2020-10-23T20:33:03Z</dcterms:created>
  <dcterms:modified xsi:type="dcterms:W3CDTF">2022-12-05T01:35:06Z</dcterms:modified>
</cp:coreProperties>
</file>