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6" r:id="rId6"/>
    <p:sldId id="266" r:id="rId7"/>
    <p:sldId id="298" r:id="rId8"/>
    <p:sldId id="258" r:id="rId9"/>
    <p:sldId id="299" r:id="rId10"/>
    <p:sldId id="291" r:id="rId11"/>
    <p:sldId id="290" r:id="rId12"/>
    <p:sldId id="285" r:id="rId13"/>
    <p:sldId id="292" r:id="rId14"/>
    <p:sldId id="287" r:id="rId15"/>
    <p:sldId id="264" r:id="rId16"/>
  </p:sldIdLst>
  <p:sldSz cx="9144000" cy="5143500" type="screen16x9"/>
  <p:notesSz cx="6858000" cy="9144000"/>
  <p:embeddedFontLst>
    <p:embeddedFont>
      <p:font typeface="Nunito ExtraBold"/>
      <p:bold r:id="rId20"/>
      <p:boldItalic r:id="rId21"/>
    </p:embeddedFont>
    <p:embeddedFont>
      <p:font typeface="Nunito Light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Bahnschrift" panose="020B0502040204020203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c328e9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c328e9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1c328e998_0_15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1c328e998_0_15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546467dc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546467dc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41c328e998_0_14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41c328e998_0_14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546467dc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546467dc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546467dc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546467dc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1c328e998_0_15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1c328e998_0_15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1c328e998_0_15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1c328e998_0_15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c328e9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c328e9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1c328e998_0_15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1c328e998_0_15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1c328e998_0_15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1c328e998_0_15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1c328e998_0_15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1c328e998_0_15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OPENING 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-1136700" y="2189104"/>
            <a:ext cx="114174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Varela Round" panose="00000500000000000000"/>
              <a:buNone/>
              <a:defRPr sz="22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Font typeface="Varela Round" panose="00000500000000000000"/>
              <a:buNone/>
              <a:defRPr sz="22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Font typeface="Varela Round" panose="00000500000000000000"/>
              <a:buNone/>
              <a:defRPr sz="22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Font typeface="Varela Round" panose="00000500000000000000"/>
              <a:buNone/>
              <a:defRPr sz="22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Font typeface="Varela Round" panose="00000500000000000000"/>
              <a:buNone/>
              <a:defRPr sz="22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Font typeface="Varela Round" panose="00000500000000000000"/>
              <a:buNone/>
              <a:defRPr sz="22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Font typeface="Varela Round" panose="00000500000000000000"/>
              <a:buNone/>
              <a:defRPr sz="22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Font typeface="Varela Round" panose="00000500000000000000"/>
              <a:buNone/>
              <a:defRPr sz="22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4350" y="2654075"/>
            <a:ext cx="4335300" cy="5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TITLE_1_1_1_1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4583400" y="3429000"/>
            <a:ext cx="4581600" cy="1032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1"/>
          <p:cNvSpPr/>
          <p:nvPr/>
        </p:nvSpPr>
        <p:spPr>
          <a:xfrm>
            <a:off x="-28575" y="1733550"/>
            <a:ext cx="3585300" cy="85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1"/>
          <p:cNvSpPr txBox="1">
            <a:spLocks noGrp="1"/>
          </p:cNvSpPr>
          <p:nvPr>
            <p:ph type="ctrTitle"/>
          </p:nvPr>
        </p:nvSpPr>
        <p:spPr>
          <a:xfrm>
            <a:off x="957450" y="1797600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957450" y="2660100"/>
            <a:ext cx="2510700" cy="20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/>
        </p:txBody>
      </p:sp>
      <p:sp>
        <p:nvSpPr>
          <p:cNvPr id="54" name="Google Shape;54;p11"/>
          <p:cNvSpPr txBox="1"/>
          <p:nvPr/>
        </p:nvSpPr>
        <p:spPr>
          <a:xfrm>
            <a:off x="5634900" y="3533100"/>
            <a:ext cx="2602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latin typeface="Nunito Light"/>
                <a:ea typeface="Nunito Light"/>
                <a:cs typeface="Nunito Light"/>
                <a:sym typeface="Nunito Light"/>
              </a:rPr>
              <a:t>CREDITS: This presentation template was created by </a:t>
            </a:r>
            <a:r>
              <a:rPr lang="en-US" sz="800">
                <a:uFill>
                  <a:noFill/>
                </a:uFill>
                <a:latin typeface="Nunito ExtraBold"/>
                <a:ea typeface="Nunito ExtraBold"/>
                <a:cs typeface="Nunito ExtraBold"/>
                <a:sym typeface="Nunito ExtraBold"/>
                <a:hlinkClick r:id="rId2"/>
              </a:rPr>
              <a:t>Slidesgo</a:t>
            </a:r>
            <a:r>
              <a:rPr lang="en-US" sz="800">
                <a:latin typeface="Nunito Light"/>
                <a:ea typeface="Nunito Light"/>
                <a:cs typeface="Nunito Light"/>
                <a:sym typeface="Nunito Light"/>
              </a:rPr>
              <a:t>, including icons by </a:t>
            </a:r>
            <a:r>
              <a:rPr lang="en-US" sz="800">
                <a:uFill>
                  <a:noFill/>
                </a:uFill>
                <a:latin typeface="Nunito ExtraBold"/>
                <a:ea typeface="Nunito ExtraBold"/>
                <a:cs typeface="Nunito ExtraBold"/>
                <a:sym typeface="Nunito ExtraBold"/>
                <a:hlinkClick r:id="rId3"/>
              </a:rPr>
              <a:t>Flaticon</a:t>
            </a:r>
            <a:r>
              <a:rPr lang="en-US" sz="800">
                <a:latin typeface="Nunito Light"/>
                <a:ea typeface="Nunito Light"/>
                <a:cs typeface="Nunito Light"/>
                <a:sym typeface="Nunito Light"/>
              </a:rPr>
              <a:t>, and infographics &amp; images by </a:t>
            </a:r>
            <a:r>
              <a:rPr lang="en-US" sz="800">
                <a:uFill>
                  <a:noFill/>
                </a:uFill>
                <a:latin typeface="Nunito ExtraBold"/>
                <a:ea typeface="Nunito ExtraBold"/>
                <a:cs typeface="Nunito ExtraBold"/>
                <a:sym typeface="Nunito ExtraBold"/>
                <a:hlinkClick r:id="rId4"/>
              </a:rPr>
              <a:t>Freepik</a:t>
            </a:r>
            <a:r>
              <a:rPr lang="en-US" sz="800">
                <a:latin typeface="Nunito Light"/>
                <a:ea typeface="Nunito Light"/>
                <a:cs typeface="Nunito Light"/>
                <a:sym typeface="Nunito Light"/>
              </a:rPr>
              <a:t>. </a:t>
            </a:r>
            <a:endParaRPr sz="80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latin typeface="Nunito ExtraBold"/>
                <a:ea typeface="Nunito ExtraBold"/>
                <a:cs typeface="Nunito ExtraBold"/>
                <a:sym typeface="Nunito ExtraBold"/>
              </a:rPr>
              <a:t>Please keep this slide for attribution.</a:t>
            </a:r>
            <a:endParaRPr sz="8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_1_1_1_1_1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-43875" y="0"/>
            <a:ext cx="4078800" cy="514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766950" y="2178600"/>
            <a:ext cx="3313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4777750" y="1917150"/>
            <a:ext cx="37224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_1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4080450" y="0"/>
            <a:ext cx="5063700" cy="514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766950" y="2178600"/>
            <a:ext cx="3313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4581750" y="829700"/>
            <a:ext cx="39183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_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73875" y="716100"/>
            <a:ext cx="6280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832700" y="1366200"/>
            <a:ext cx="54786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6788" y="2321775"/>
            <a:ext cx="17223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" name="Google Shape;17;p4"/>
          <p:cNvSpPr txBox="1">
            <a:spLocks noGrp="1"/>
          </p:cNvSpPr>
          <p:nvPr>
            <p:ph type="ctrTitle" idx="2"/>
          </p:nvPr>
        </p:nvSpPr>
        <p:spPr>
          <a:xfrm>
            <a:off x="2789494" y="2321775"/>
            <a:ext cx="17223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>
            <a:off x="4632200" y="2321775"/>
            <a:ext cx="17223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6474907" y="2321775"/>
            <a:ext cx="17223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120999" y="2122800"/>
            <a:ext cx="10593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4963698" y="2122800"/>
            <a:ext cx="10593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7" hasCustomPrompt="1"/>
          </p:nvPr>
        </p:nvSpPr>
        <p:spPr>
          <a:xfrm>
            <a:off x="6806401" y="2122800"/>
            <a:ext cx="10593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Nunito ExtraBold"/>
              <a:buNone/>
              <a:defRPr sz="12000" b="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1278288" y="2122800"/>
            <a:ext cx="10593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/>
          <p:nvPr/>
        </p:nvSpPr>
        <p:spPr>
          <a:xfrm>
            <a:off x="475375" y="-1020050"/>
            <a:ext cx="2163900" cy="21639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4"/>
          <p:cNvSpPr/>
          <p:nvPr/>
        </p:nvSpPr>
        <p:spPr>
          <a:xfrm>
            <a:off x="6504700" y="3999625"/>
            <a:ext cx="2163900" cy="21639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TEXTS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2934150"/>
            <a:ext cx="3729600" cy="1704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2173875" y="716100"/>
            <a:ext cx="6280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813450" y="3219900"/>
            <a:ext cx="2392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185300" y="1448250"/>
            <a:ext cx="2392500" cy="12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410938" y="2340825"/>
            <a:ext cx="17223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ctrTitle" idx="2"/>
          </p:nvPr>
        </p:nvSpPr>
        <p:spPr>
          <a:xfrm>
            <a:off x="3710844" y="2340825"/>
            <a:ext cx="17223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ctrTitle" idx="3"/>
          </p:nvPr>
        </p:nvSpPr>
        <p:spPr>
          <a:xfrm>
            <a:off x="6010750" y="2340825"/>
            <a:ext cx="17223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410950" y="2901725"/>
            <a:ext cx="17223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36" name="Google Shape;36;p6"/>
          <p:cNvSpPr txBox="1">
            <a:spLocks noGrp="1"/>
          </p:cNvSpPr>
          <p:nvPr>
            <p:ph type="subTitle" idx="4"/>
          </p:nvPr>
        </p:nvSpPr>
        <p:spPr>
          <a:xfrm>
            <a:off x="3710850" y="2901725"/>
            <a:ext cx="17223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37" name="Google Shape;37;p6"/>
          <p:cNvSpPr txBox="1">
            <a:spLocks noGrp="1"/>
          </p:cNvSpPr>
          <p:nvPr>
            <p:ph type="subTitle" idx="5"/>
          </p:nvPr>
        </p:nvSpPr>
        <p:spPr>
          <a:xfrm>
            <a:off x="6010750" y="2901725"/>
            <a:ext cx="17223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ctrTitle" idx="6"/>
          </p:nvPr>
        </p:nvSpPr>
        <p:spPr>
          <a:xfrm>
            <a:off x="2173875" y="716100"/>
            <a:ext cx="6280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2173875" y="716100"/>
            <a:ext cx="6280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943700" y="3014025"/>
            <a:ext cx="25107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subTitle" idx="2"/>
          </p:nvPr>
        </p:nvSpPr>
        <p:spPr>
          <a:xfrm>
            <a:off x="5943700" y="1518600"/>
            <a:ext cx="25107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1_1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2173875" y="716100"/>
            <a:ext cx="6280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TITLE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4774200" y="2178600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TITLE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ctrTitle"/>
          </p:nvPr>
        </p:nvSpPr>
        <p:spPr>
          <a:xfrm>
            <a:off x="805050" y="2178600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unito ExtraBold"/>
              <a:buNone/>
              <a:defRPr sz="280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Kodchasan" panose="00000500000000000000"/>
              <a:buNone/>
              <a:defRPr sz="2800" b="1">
                <a:latin typeface="Kodchasan" panose="00000500000000000000"/>
                <a:ea typeface="Kodchasan" panose="00000500000000000000"/>
                <a:cs typeface="Kodchasan" panose="00000500000000000000"/>
                <a:sym typeface="Kodchasan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Kodchasan" panose="00000500000000000000"/>
              <a:buNone/>
              <a:defRPr sz="2800" b="1">
                <a:latin typeface="Kodchasan" panose="00000500000000000000"/>
                <a:ea typeface="Kodchasan" panose="00000500000000000000"/>
                <a:cs typeface="Kodchasan" panose="00000500000000000000"/>
                <a:sym typeface="Kodchasan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Kodchasan" panose="00000500000000000000"/>
              <a:buNone/>
              <a:defRPr sz="2800" b="1">
                <a:latin typeface="Kodchasan" panose="00000500000000000000"/>
                <a:ea typeface="Kodchasan" panose="00000500000000000000"/>
                <a:cs typeface="Kodchasan" panose="00000500000000000000"/>
                <a:sym typeface="Kodchasan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Kodchasan" panose="00000500000000000000"/>
              <a:buNone/>
              <a:defRPr sz="2800" b="1">
                <a:latin typeface="Kodchasan" panose="00000500000000000000"/>
                <a:ea typeface="Kodchasan" panose="00000500000000000000"/>
                <a:cs typeface="Kodchasan" panose="00000500000000000000"/>
                <a:sym typeface="Kodchasan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Kodchasan" panose="00000500000000000000"/>
              <a:buNone/>
              <a:defRPr sz="2800" b="1">
                <a:latin typeface="Kodchasan" panose="00000500000000000000"/>
                <a:ea typeface="Kodchasan" panose="00000500000000000000"/>
                <a:cs typeface="Kodchasan" panose="00000500000000000000"/>
                <a:sym typeface="Kodchasan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Kodchasan" panose="00000500000000000000"/>
              <a:buNone/>
              <a:defRPr sz="2800" b="1">
                <a:latin typeface="Kodchasan" panose="00000500000000000000"/>
                <a:ea typeface="Kodchasan" panose="00000500000000000000"/>
                <a:cs typeface="Kodchasan" panose="00000500000000000000"/>
                <a:sym typeface="Kodchasan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Kodchasan" panose="00000500000000000000"/>
              <a:buNone/>
              <a:defRPr sz="2800" b="1">
                <a:latin typeface="Kodchasan" panose="00000500000000000000"/>
                <a:ea typeface="Kodchasan" panose="00000500000000000000"/>
                <a:cs typeface="Kodchasan" panose="00000500000000000000"/>
                <a:sym typeface="Kodchasan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Kodchasan" panose="00000500000000000000"/>
              <a:buNone/>
              <a:defRPr sz="2800" b="1">
                <a:latin typeface="Kodchasan" panose="00000500000000000000"/>
                <a:ea typeface="Kodchasan" panose="00000500000000000000"/>
                <a:cs typeface="Kodchasan" panose="00000500000000000000"/>
                <a:sym typeface="Kodchasan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●"/>
              <a:defRPr sz="1800"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3217650" y="1217400"/>
            <a:ext cx="2708700" cy="2708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-1136700" y="2189104"/>
            <a:ext cx="114174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CIVIL PLAN</a:t>
            </a:r>
            <a:endParaRPr lang="en-US"/>
          </a:p>
        </p:txBody>
      </p:sp>
      <p:sp>
        <p:nvSpPr>
          <p:cNvPr id="2" name="Subtitle 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AUTOCAD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hag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6275"/>
            <a:ext cx="9144000" cy="3847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7"/>
          <p:cNvSpPr/>
          <p:nvPr/>
        </p:nvSpPr>
        <p:spPr>
          <a:xfrm>
            <a:off x="1532550" y="834450"/>
            <a:ext cx="4591200" cy="3474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6" name="Google Shape;996;p27"/>
          <p:cNvSpPr txBox="1">
            <a:spLocks noGrp="1"/>
          </p:cNvSpPr>
          <p:nvPr>
            <p:ph type="ctrTitle"/>
          </p:nvPr>
        </p:nvSpPr>
        <p:spPr>
          <a:xfrm>
            <a:off x="881250" y="2178600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Analysis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 rot="10800000" flipH="1">
            <a:off x="6058000" y="874650"/>
            <a:ext cx="885900" cy="167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2173875" y="733300"/>
            <a:ext cx="6280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Load Analysis</a:t>
            </a:r>
            <a:endParaRPr 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1833245" y="1297305"/>
            <a:ext cx="5931535" cy="3729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US" sz="2000">
                <a:solidFill>
                  <a:schemeClr val="dk1"/>
                </a:solidFill>
              </a:rPr>
              <a:t>Total Load of the unit: 5.81 kW</a:t>
            </a:r>
            <a:endParaRPr lang="en-US"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</a:pPr>
            <a:endParaRPr lang="en-US"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US" sz="2000">
                <a:solidFill>
                  <a:schemeClr val="dk1"/>
                </a:solidFill>
              </a:rPr>
              <a:t>Total Load of the floor is: 17.43 kW</a:t>
            </a:r>
            <a:endParaRPr lang="en-US"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</a:pPr>
            <a:endParaRPr lang="en-US"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US" sz="2000">
                <a:solidFill>
                  <a:schemeClr val="dk1"/>
                </a:solidFill>
              </a:rPr>
              <a:t>Total Load of the Building is: 69.72 kW</a:t>
            </a:r>
            <a:endParaRPr lang="en-US"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endParaRPr lang="en-US"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US" sz="2000">
                <a:solidFill>
                  <a:schemeClr val="dk1"/>
                </a:solidFill>
              </a:rPr>
              <a:t> Required generator room = 215' sqft</a:t>
            </a:r>
            <a:endParaRPr lang="en-US"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endParaRPr lang="en-US"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US" sz="2000">
                <a:solidFill>
                  <a:schemeClr val="dk1"/>
                </a:solidFill>
              </a:rPr>
              <a:t> Generator Load = 6.95 kW</a:t>
            </a:r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82" name="Google Shape;82;p18"/>
          <p:cNvSpPr/>
          <p:nvPr/>
        </p:nvSpPr>
        <p:spPr>
          <a:xfrm rot="10800000" flipH="1">
            <a:off x="0" y="50"/>
            <a:ext cx="885900" cy="3693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8"/>
          <p:cNvSpPr/>
          <p:nvPr/>
        </p:nvSpPr>
        <p:spPr>
          <a:xfrm rot="10800000" flipH="1">
            <a:off x="8711250" y="2407500"/>
            <a:ext cx="432900" cy="2736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25"/>
          <p:cNvPicPr preferRelativeResize="0"/>
          <p:nvPr/>
        </p:nvPicPr>
        <p:blipFill rotWithShape="1">
          <a:blip r:embed="rId1"/>
          <a:srcRect r="37067"/>
          <a:stretch>
            <a:fillRect/>
          </a:stretch>
        </p:blipFill>
        <p:spPr>
          <a:xfrm>
            <a:off x="0" y="0"/>
            <a:ext cx="4849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25"/>
          <p:cNvSpPr/>
          <p:nvPr/>
        </p:nvSpPr>
        <p:spPr>
          <a:xfrm>
            <a:off x="3771900" y="1433550"/>
            <a:ext cx="2276400" cy="2276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25"/>
          <p:cNvSpPr txBox="1">
            <a:spLocks noGrp="1"/>
          </p:cNvSpPr>
          <p:nvPr>
            <p:ph type="ctrTitle"/>
          </p:nvPr>
        </p:nvSpPr>
        <p:spPr>
          <a:xfrm>
            <a:off x="4774200" y="2178600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660" y="4146469"/>
            <a:ext cx="885902" cy="89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" grpId="0"/>
      <p:bldP spid="97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 rot="10800000" flipH="1">
            <a:off x="6058000" y="874650"/>
            <a:ext cx="885900" cy="167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2173875" y="733300"/>
            <a:ext cx="6280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Introduction</a:t>
            </a:r>
            <a:endParaRPr 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1832700" y="1366200"/>
            <a:ext cx="54786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dk1"/>
                </a:solidFill>
              </a:rPr>
              <a:t>American International University-Bangladesh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dk1"/>
                </a:solidFill>
              </a:rPr>
              <a:t>Course : </a:t>
            </a:r>
            <a:r>
              <a:rPr lang="en-US" sz="1600" b="1" dirty="0">
                <a:solidFill>
                  <a:schemeClr val="dk1"/>
                </a:solidFill>
              </a:rPr>
              <a:t>Computer Aided Designing and Drafting</a:t>
            </a: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dk1"/>
                </a:solidFill>
              </a:rPr>
              <a:t>Lecturer : </a:t>
            </a:r>
            <a:r>
              <a:rPr lang="en-US" sz="1600" dirty="0" err="1">
                <a:solidFill>
                  <a:schemeClr val="dk1"/>
                </a:solidFill>
              </a:rPr>
              <a:t>Rethwan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Faiz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dk1"/>
                </a:solidFill>
              </a:rPr>
              <a:t>Group of 3: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dk1"/>
                </a:solidFill>
              </a:rPr>
              <a:t>Ahnaf </a:t>
            </a:r>
            <a:r>
              <a:rPr lang="en-US" sz="1600" dirty="0" err="1">
                <a:solidFill>
                  <a:schemeClr val="dk1"/>
                </a:solidFill>
              </a:rPr>
              <a:t>Faiaz</a:t>
            </a:r>
            <a:r>
              <a:rPr lang="en-US" sz="1600" dirty="0">
                <a:solidFill>
                  <a:schemeClr val="dk1"/>
                </a:solidFill>
              </a:rPr>
              <a:t>  [20-42213-1]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 err="1">
                <a:solidFill>
                  <a:schemeClr val="dk1"/>
                </a:solidFill>
              </a:rPr>
              <a:t>Muhaiminul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Ashrafee</a:t>
            </a:r>
            <a:r>
              <a:rPr lang="en-US" sz="1600" dirty="0">
                <a:solidFill>
                  <a:schemeClr val="dk1"/>
                </a:solidFill>
              </a:rPr>
              <a:t>  [20-42217-1]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dk1"/>
                </a:solidFill>
              </a:rPr>
              <a:t>Asif Hossain </a:t>
            </a:r>
            <a:r>
              <a:rPr lang="en-US" sz="1600" dirty="0" err="1">
                <a:solidFill>
                  <a:schemeClr val="dk1"/>
                </a:solidFill>
              </a:rPr>
              <a:t>Neloy</a:t>
            </a:r>
            <a:r>
              <a:rPr lang="en-US" sz="1600" dirty="0">
                <a:solidFill>
                  <a:schemeClr val="dk1"/>
                </a:solidFill>
              </a:rPr>
              <a:t>  [20-42996-1]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82" name="Google Shape;82;p18"/>
          <p:cNvSpPr/>
          <p:nvPr/>
        </p:nvSpPr>
        <p:spPr>
          <a:xfrm rot="10800000" flipH="1">
            <a:off x="0" y="50"/>
            <a:ext cx="885900" cy="3693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8"/>
          <p:cNvSpPr/>
          <p:nvPr/>
        </p:nvSpPr>
        <p:spPr>
          <a:xfrm rot="10800000" flipH="1">
            <a:off x="8711250" y="2407500"/>
            <a:ext cx="432900" cy="2736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700" y="152319"/>
            <a:ext cx="885902" cy="89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 rot="10800000" flipH="1">
            <a:off x="6058000" y="874650"/>
            <a:ext cx="885900" cy="167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2173875" y="733300"/>
            <a:ext cx="6280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BNBC Code</a:t>
            </a:r>
            <a:endParaRPr 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1832700" y="1366200"/>
            <a:ext cx="54786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US" sz="2800">
                <a:solidFill>
                  <a:schemeClr val="dk1"/>
                </a:solidFill>
              </a:rPr>
              <a:t>  What is BNBC</a:t>
            </a:r>
            <a:endParaRPr lang="en-US"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2800">
              <a:solidFill>
                <a:schemeClr val="dk1"/>
              </a:solidFill>
            </a:endParaRP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US" sz="2800">
                <a:solidFill>
                  <a:schemeClr val="dk1"/>
                </a:solidFill>
              </a:rPr>
              <a:t>History</a:t>
            </a:r>
            <a:endParaRPr lang="en-US"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2800">
              <a:solidFill>
                <a:schemeClr val="dk1"/>
              </a:solidFill>
            </a:endParaRP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US" sz="2800">
                <a:solidFill>
                  <a:schemeClr val="dk1"/>
                </a:solidFill>
              </a:rPr>
              <a:t>Why to use BNBC</a:t>
            </a:r>
            <a:endParaRPr lang="en-US" sz="2800">
              <a:solidFill>
                <a:schemeClr val="dk1"/>
              </a:solidFill>
            </a:endParaRPr>
          </a:p>
        </p:txBody>
      </p:sp>
      <p:sp>
        <p:nvSpPr>
          <p:cNvPr id="82" name="Google Shape;82;p18"/>
          <p:cNvSpPr/>
          <p:nvPr/>
        </p:nvSpPr>
        <p:spPr>
          <a:xfrm rot="10800000" flipH="1">
            <a:off x="0" y="50"/>
            <a:ext cx="885900" cy="3693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8"/>
          <p:cNvSpPr/>
          <p:nvPr/>
        </p:nvSpPr>
        <p:spPr>
          <a:xfrm rot="10800000" flipH="1">
            <a:off x="8711250" y="2407500"/>
            <a:ext cx="432900" cy="2736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7"/>
          <p:cNvSpPr/>
          <p:nvPr/>
        </p:nvSpPr>
        <p:spPr>
          <a:xfrm>
            <a:off x="1532550" y="834450"/>
            <a:ext cx="4591200" cy="3474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6" name="Google Shape;996;p27"/>
          <p:cNvSpPr txBox="1">
            <a:spLocks noGrp="1"/>
          </p:cNvSpPr>
          <p:nvPr>
            <p:ph type="ctrTitle"/>
          </p:nvPr>
        </p:nvSpPr>
        <p:spPr>
          <a:xfrm>
            <a:off x="881250" y="2178600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Floor plan &amp; Dimensions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7"/>
          <p:cNvSpPr/>
          <p:nvPr/>
        </p:nvSpPr>
        <p:spPr>
          <a:xfrm>
            <a:off x="1098699" y="404038"/>
            <a:ext cx="7081282" cy="435934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6" name="Google Shape;996;p27"/>
          <p:cNvSpPr txBox="1">
            <a:spLocks noGrp="1"/>
          </p:cNvSpPr>
          <p:nvPr>
            <p:ph type="ctrTitle"/>
          </p:nvPr>
        </p:nvSpPr>
        <p:spPr>
          <a:xfrm>
            <a:off x="1098699" y="257652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Room Sizes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444949" y="496913"/>
            <a:ext cx="387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(for B unit only)(in sqft)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404" y="1043952"/>
            <a:ext cx="63795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Bahnschrift" panose="020B0502040204020203" pitchFamily="34" charset="0"/>
              </a:rPr>
              <a:t>room 1 (10'*12')                   = 120   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room 2 (9'2"*12')                = 108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dining (12'*15')                    = 180 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bathroom (6'*8'6") = 50'*2 = 100 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living (14'*11'8")                  = 168  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varanda 1 (5'*12')               = 60   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varanda 2 (12'*5'2")           = 60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kitchen (6'*11'8")                = 72   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_____________________________________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Total                	             = 868 sqft</a:t>
            </a:r>
            <a:endParaRPr lang="en-US" sz="1800">
              <a:latin typeface="Bahnschrift" panose="020B0502040204020203" pitchFamily="34" charset="0"/>
            </a:endParaRPr>
          </a:p>
          <a:p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wall 	                            = 140 sqft</a:t>
            </a:r>
            <a:endParaRPr lang="en-US" sz="1800">
              <a:latin typeface="Bahnschrift" panose="020B0502040204020203" pitchFamily="34" charset="0"/>
            </a:endParaRPr>
          </a:p>
          <a:p>
            <a:r>
              <a:rPr lang="en-US" sz="1800">
                <a:latin typeface="Bahnschrift" panose="020B0502040204020203" pitchFamily="34" charset="0"/>
              </a:rPr>
              <a:t>Total with wall	             = 1008 sqft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393950" y="1175362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Designing Civil</a:t>
            </a:r>
            <a:endParaRPr lang="en-US" sz="2400" dirty="0"/>
          </a:p>
          <a:p>
            <a:r>
              <a:rPr lang="en-US" sz="2400" dirty="0"/>
              <a:t>floor plan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7235" y="384098"/>
            <a:ext cx="5259573" cy="4245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7"/>
          <p:cNvSpPr/>
          <p:nvPr/>
        </p:nvSpPr>
        <p:spPr>
          <a:xfrm>
            <a:off x="1532550" y="834450"/>
            <a:ext cx="4591200" cy="3474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6" name="Google Shape;996;p27"/>
          <p:cNvSpPr txBox="1">
            <a:spLocks noGrp="1"/>
          </p:cNvSpPr>
          <p:nvPr>
            <p:ph type="ctrTitle"/>
          </p:nvPr>
        </p:nvSpPr>
        <p:spPr>
          <a:xfrm>
            <a:off x="881250" y="2178600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Electric Fittings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7"/>
          <p:cNvSpPr/>
          <p:nvPr/>
        </p:nvSpPr>
        <p:spPr>
          <a:xfrm>
            <a:off x="311887" y="297712"/>
            <a:ext cx="8576932" cy="435934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6" name="Google Shape;996;p27"/>
          <p:cNvSpPr txBox="1">
            <a:spLocks noGrp="1"/>
          </p:cNvSpPr>
          <p:nvPr>
            <p:ph type="ctrTitle"/>
          </p:nvPr>
        </p:nvSpPr>
        <p:spPr>
          <a:xfrm>
            <a:off x="543300" y="249588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Electric Fittings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864743" y="488849"/>
            <a:ext cx="387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(for B unit only)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391" y="788563"/>
            <a:ext cx="6790659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Bedroom*2 : 1 Lights, 1 tubelights, 1 celling fans,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 	  1 2s1 &amp; 1 3s1(bed-2).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Living room*1 : 1 light, 1 </a:t>
            </a:r>
            <a:r>
              <a:rPr lang="en-US" dirty="0" err="1">
                <a:latin typeface="Bahnschrift" panose="020B0502040204020203" pitchFamily="34" charset="0"/>
              </a:rPr>
              <a:t>tubelight</a:t>
            </a:r>
            <a:r>
              <a:rPr lang="en-US" dirty="0">
                <a:latin typeface="Bahnschrift" panose="020B0502040204020203" pitchFamily="34" charset="0"/>
              </a:rPr>
              <a:t>, 1 fan, 2 2s1 &amp; 1 3s1.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Dining*1 : 1 light, 1 </a:t>
            </a:r>
            <a:r>
              <a:rPr lang="en-US" dirty="0" err="1">
                <a:latin typeface="Bahnschrift" panose="020B0502040204020203" pitchFamily="34" charset="0"/>
              </a:rPr>
              <a:t>tubelight</a:t>
            </a:r>
            <a:r>
              <a:rPr lang="en-US" dirty="0">
                <a:latin typeface="Bahnschrift" panose="020B0502040204020203" pitchFamily="34" charset="0"/>
              </a:rPr>
              <a:t>, 1 fan &amp; 1 2s1.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Kitchen*1 : 1 light, 1 2s1 &amp; 1 3s1.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Bathroom*2 : 1 lights.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Varanda</a:t>
            </a:r>
            <a:r>
              <a:rPr lang="en-US" dirty="0">
                <a:latin typeface="Bahnschrift" panose="020B0502040204020203" pitchFamily="34" charset="0"/>
              </a:rPr>
              <a:t>*2 : 1 lights.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/>
              <a:t> </a:t>
            </a:r>
            <a:endParaRPr lang="en-US" dirty="0"/>
          </a:p>
        </p:txBody>
      </p:sp>
      <p:pic>
        <p:nvPicPr>
          <p:cNvPr id="6" name="Picture 5" descr="ppppppppp"/>
          <p:cNvPicPr>
            <a:picLocks noChangeAspect="1"/>
          </p:cNvPicPr>
          <p:nvPr/>
        </p:nvPicPr>
        <p:blipFill rotWithShape="1">
          <a:blip r:embed="rId2"/>
          <a:srcRect l="25305" r="23893"/>
          <a:stretch>
            <a:fillRect/>
          </a:stretch>
        </p:blipFill>
        <p:spPr>
          <a:xfrm>
            <a:off x="4572000" y="959410"/>
            <a:ext cx="4277585" cy="36952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7"/>
          <p:cNvSpPr/>
          <p:nvPr/>
        </p:nvSpPr>
        <p:spPr>
          <a:xfrm>
            <a:off x="1532550" y="834450"/>
            <a:ext cx="4591200" cy="3474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6" name="Google Shape;996;p27"/>
          <p:cNvSpPr txBox="1">
            <a:spLocks noGrp="1"/>
          </p:cNvSpPr>
          <p:nvPr>
            <p:ph type="ctrTitle"/>
          </p:nvPr>
        </p:nvSpPr>
        <p:spPr>
          <a:xfrm>
            <a:off x="881250" y="2178600"/>
            <a:ext cx="40287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Electric Conduit Layout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chitecture Portfoli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WPS Presentation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</vt:lpstr>
      <vt:lpstr>Nunito ExtraBold</vt:lpstr>
      <vt:lpstr>Kodchasan</vt:lpstr>
      <vt:lpstr>RomanS</vt:lpstr>
      <vt:lpstr>Nunito Light</vt:lpstr>
      <vt:lpstr>Varela Round</vt:lpstr>
      <vt:lpstr>Wingdings</vt:lpstr>
      <vt:lpstr>Calibri</vt:lpstr>
      <vt:lpstr>Consolas</vt:lpstr>
      <vt:lpstr>Bahnschrift</vt:lpstr>
      <vt:lpstr>Microsoft YaHei</vt:lpstr>
      <vt:lpstr>Arial Unicode MS</vt:lpstr>
      <vt:lpstr>Architecture Portfolio</vt:lpstr>
      <vt:lpstr>CIVIL PLAN</vt:lpstr>
      <vt:lpstr>                                                                         Introduction</vt:lpstr>
      <vt:lpstr>                                                                         BNBC Code</vt:lpstr>
      <vt:lpstr>Floor plan &amp; Dimensions</vt:lpstr>
      <vt:lpstr>Room Sizes </vt:lpstr>
      <vt:lpstr>PowerPoint 演示文稿</vt:lpstr>
      <vt:lpstr>Electric Fittings</vt:lpstr>
      <vt:lpstr>Electric Fittings </vt:lpstr>
      <vt:lpstr>Electric Conduit Layout</vt:lpstr>
      <vt:lpstr>PowerPoint 演示文稿</vt:lpstr>
      <vt:lpstr>Load Analysis</vt:lpstr>
      <vt:lpstr>                                                                         Load Analysis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PLAN</dc:title>
  <dc:creator>ahnaf arnab</dc:creator>
  <cp:lastModifiedBy>User</cp:lastModifiedBy>
  <cp:revision>17</cp:revision>
  <dcterms:created xsi:type="dcterms:W3CDTF">2020-12-15T20:11:00Z</dcterms:created>
  <dcterms:modified xsi:type="dcterms:W3CDTF">2020-12-16T14:38:42Z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