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League Spartan"/>
      <p:regular r:id="rId14"/>
      <p:bold r:id="rId15"/>
    </p:embeddedFont>
    <p:embeddedFont>
      <p:font typeface="Lato"/>
      <p:bold r:id="rId16"/>
      <p:boldItalic r:id="rId17"/>
    </p:embeddedFont>
    <p:embeddedFont>
      <p:font typeface="Poppi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jLmH6LoYtEqJmY7WOZJjbX0GlC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agueSpartan-bold.fntdata"/><Relationship Id="rId14" Type="http://schemas.openxmlformats.org/officeDocument/2006/relationships/font" Target="fonts/LeagueSpartan-regular.fntdata"/><Relationship Id="rId17" Type="http://schemas.openxmlformats.org/officeDocument/2006/relationships/font" Target="fonts/Lato-bold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Poppins-bold.fntdata"/><Relationship Id="rId6" Type="http://schemas.openxmlformats.org/officeDocument/2006/relationships/slide" Target="slides/slide1.xml"/><Relationship Id="rId18"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41000"/>
            </a:blip>
            <a:stretch>
              <a:fillRect b="0" l="-20311" r="-20309" t="0"/>
            </a:stretch>
          </a:blipFill>
          <a:ln>
            <a:noFill/>
          </a:ln>
        </p:spPr>
      </p:sp>
      <p:grpSp>
        <p:nvGrpSpPr>
          <p:cNvPr id="85" name="Google Shape;85;p1"/>
          <p:cNvGrpSpPr/>
          <p:nvPr/>
        </p:nvGrpSpPr>
        <p:grpSpPr>
          <a:xfrm>
            <a:off x="0" y="-180826"/>
            <a:ext cx="3086100" cy="10467826"/>
            <a:chOff x="0" y="-47625"/>
            <a:chExt cx="812800" cy="2756958"/>
          </a:xfrm>
        </p:grpSpPr>
        <p:sp>
          <p:nvSpPr>
            <p:cNvPr id="86" name="Google Shape;86;p1"/>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87" name="Google Shape;87;p1"/>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8" name="Google Shape;88;p1"/>
          <p:cNvSpPr txBox="1"/>
          <p:nvPr/>
        </p:nvSpPr>
        <p:spPr>
          <a:xfrm>
            <a:off x="3577096" y="1181366"/>
            <a:ext cx="12133078" cy="1037039"/>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6046" u="none" cap="none" strike="noStrike">
                <a:solidFill>
                  <a:srgbClr val="000000"/>
                </a:solidFill>
                <a:latin typeface="Lato"/>
                <a:ea typeface="Lato"/>
                <a:cs typeface="Lato"/>
                <a:sym typeface="Lato"/>
              </a:rPr>
              <a:t>CSE431 DRAFT 2</a:t>
            </a:r>
            <a:endParaRPr/>
          </a:p>
        </p:txBody>
      </p:sp>
      <p:sp>
        <p:nvSpPr>
          <p:cNvPr id="89" name="Google Shape;89;p1"/>
          <p:cNvSpPr txBox="1"/>
          <p:nvPr/>
        </p:nvSpPr>
        <p:spPr>
          <a:xfrm>
            <a:off x="3577096" y="2348929"/>
            <a:ext cx="13545348" cy="4175614"/>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3031" u="none" cap="none" strike="noStrike">
                <a:solidFill>
                  <a:srgbClr val="593C8F"/>
                </a:solidFill>
                <a:latin typeface="League Spartan"/>
                <a:ea typeface="League Spartan"/>
                <a:cs typeface="League Spartan"/>
                <a:sym typeface="League Spartan"/>
              </a:rPr>
              <a:t>SUICIDE RISK ASSESSMENT USING NLP AND MACHINE LEARNING</a:t>
            </a:r>
            <a:endParaRPr/>
          </a:p>
          <a:p>
            <a:pPr indent="0" lvl="0" marL="0" marR="0" rtl="0" algn="l">
              <a:lnSpc>
                <a:spcPct val="209303"/>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a:p>
            <a:pPr indent="0" lvl="0" marL="0" marR="0" rtl="0" algn="l">
              <a:lnSpc>
                <a:spcPct val="458693"/>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a:p>
            <a:pPr indent="0" lvl="0" marL="0" marR="0" rtl="0" algn="l">
              <a:lnSpc>
                <a:spcPct val="296964"/>
              </a:lnSpc>
              <a:spcBef>
                <a:spcPts val="0"/>
              </a:spcBef>
              <a:spcAft>
                <a:spcPts val="0"/>
              </a:spcAft>
              <a:buNone/>
            </a:pPr>
            <a:r>
              <a:t/>
            </a:r>
            <a:endParaRPr b="0" i="0" sz="3031" u="none" cap="none" strike="noStrike">
              <a:solidFill>
                <a:srgbClr val="593C8F"/>
              </a:solidFill>
              <a:latin typeface="League Spartan"/>
              <a:ea typeface="League Spartan"/>
              <a:cs typeface="League Spartan"/>
              <a:sym typeface="League Spartan"/>
            </a:endParaRPr>
          </a:p>
        </p:txBody>
      </p:sp>
      <p:cxnSp>
        <p:nvCxnSpPr>
          <p:cNvPr id="90" name="Google Shape;90;p1"/>
          <p:cNvCxnSpPr/>
          <p:nvPr/>
        </p:nvCxnSpPr>
        <p:spPr>
          <a:xfrm flipH="1" rot="10800000">
            <a:off x="3577136" y="3037071"/>
            <a:ext cx="9687995" cy="20505"/>
          </a:xfrm>
          <a:prstGeom prst="straightConnector1">
            <a:avLst/>
          </a:prstGeom>
          <a:noFill/>
          <a:ln cap="flat" cmpd="sng" w="38100">
            <a:solidFill>
              <a:srgbClr val="000000"/>
            </a:solidFill>
            <a:prstDash val="solid"/>
            <a:round/>
            <a:headEnd len="sm" w="sm" type="none"/>
            <a:tailEnd len="sm" w="sm" type="none"/>
          </a:ln>
        </p:spPr>
      </p:cxnSp>
      <p:sp>
        <p:nvSpPr>
          <p:cNvPr id="91" name="Google Shape;91;p1"/>
          <p:cNvSpPr txBox="1"/>
          <p:nvPr/>
        </p:nvSpPr>
        <p:spPr>
          <a:xfrm>
            <a:off x="3577136" y="3246040"/>
            <a:ext cx="11396457" cy="5860519"/>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Submitted to: Annajiat Alim Rasel, Senior Lecturer, BRAC University</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Submitted by:</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Member 1: Hazra Mohammed Ahnaf Faiyaz , ID: 17241014</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Member 2: Sadman Sakib Nabil , ID: 19101501</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Group: 15</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Task 5</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RA: Md. Sabbir Hossain</a:t>
            </a:r>
            <a:endParaRPr/>
          </a:p>
          <a:p>
            <a:pPr indent="0" lvl="0" marL="0" marR="0" rtl="0" algn="l">
              <a:lnSpc>
                <a:spcPct val="140033"/>
              </a:lnSpc>
              <a:spcBef>
                <a:spcPts val="0"/>
              </a:spcBef>
              <a:spcAft>
                <a:spcPts val="0"/>
              </a:spcAft>
              <a:buNone/>
            </a:pPr>
            <a:r>
              <a:rPr b="0" i="0" lang="en-US" sz="2413" u="none" cap="none" strike="noStrike">
                <a:solidFill>
                  <a:srgbClr val="000000"/>
                </a:solidFill>
                <a:latin typeface="Poppins"/>
                <a:ea typeface="Poppins"/>
                <a:cs typeface="Poppins"/>
                <a:sym typeface="Poppins"/>
              </a:rPr>
              <a:t>ST: Mehnaz Ara Fazal</a:t>
            </a:r>
            <a:endParaRPr/>
          </a:p>
          <a:p>
            <a:pPr indent="0" lvl="0" marL="0" marR="0" rtl="0" algn="l">
              <a:lnSpc>
                <a:spcPct val="140033"/>
              </a:lnSpc>
              <a:spcBef>
                <a:spcPts val="0"/>
              </a:spcBef>
              <a:spcAft>
                <a:spcPts val="0"/>
              </a:spcAft>
              <a:buNone/>
            </a:pPr>
            <a:r>
              <a:t/>
            </a:r>
            <a:endParaRPr b="0" i="0" sz="2413" u="none" cap="none" strike="noStrike">
              <a:solidFill>
                <a:srgbClr val="000000"/>
              </a:solidFill>
              <a:latin typeface="Poppins"/>
              <a:ea typeface="Poppins"/>
              <a:cs typeface="Poppins"/>
              <a:sym typeface="Poppins"/>
            </a:endParaRPr>
          </a:p>
        </p:txBody>
      </p:sp>
      <p:sp>
        <p:nvSpPr>
          <p:cNvPr id="92" name="Google Shape;92;p1"/>
          <p:cNvSpPr txBox="1"/>
          <p:nvPr/>
        </p:nvSpPr>
        <p:spPr>
          <a:xfrm>
            <a:off x="17745423" y="9657114"/>
            <a:ext cx="187143" cy="367792"/>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b="0" i="0" lang="en-US" sz="2182" u="none" cap="none" strike="noStrike">
                <a:solidFill>
                  <a:srgbClr val="000000"/>
                </a:solidFill>
                <a:latin typeface="Arial"/>
                <a:ea typeface="Arial"/>
                <a:cs typeface="Arial"/>
                <a:sym typeface="Arial"/>
              </a:rPr>
              <a: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328857" y="243044"/>
            <a:ext cx="8101570" cy="563911"/>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98" u="sng" cap="none" strike="noStrike">
                <a:solidFill>
                  <a:srgbClr val="593C8F"/>
                </a:solidFill>
                <a:latin typeface="League Spartan"/>
                <a:ea typeface="League Spartan"/>
                <a:cs typeface="League Spartan"/>
                <a:sym typeface="League Spartan"/>
              </a:rPr>
              <a:t>DATA ANALYSIS:</a:t>
            </a:r>
            <a:endParaRPr/>
          </a:p>
        </p:txBody>
      </p:sp>
      <p:sp>
        <p:nvSpPr>
          <p:cNvPr id="98" name="Google Shape;98;p2"/>
          <p:cNvSpPr txBox="1"/>
          <p:nvPr/>
        </p:nvSpPr>
        <p:spPr>
          <a:xfrm>
            <a:off x="328857" y="1713015"/>
            <a:ext cx="17959143" cy="3957655"/>
          </a:xfrm>
          <a:prstGeom prst="rect">
            <a:avLst/>
          </a:prstGeom>
          <a:noFill/>
          <a:ln>
            <a:noFill/>
          </a:ln>
        </p:spPr>
        <p:txBody>
          <a:bodyPr anchorCtr="0" anchor="t" bIns="0" lIns="0" spcFirstLastPara="1" rIns="0" wrap="square" tIns="0">
            <a:spAutoFit/>
          </a:bodyPr>
          <a:lstStyle/>
          <a:p>
            <a:pPr indent="-222571" lvl="1" marL="445142" marR="0" rtl="0" algn="l">
              <a:lnSpc>
                <a:spcPct val="140029"/>
              </a:lnSpc>
              <a:spcBef>
                <a:spcPts val="0"/>
              </a:spcBef>
              <a:spcAft>
                <a:spcPts val="0"/>
              </a:spcAft>
              <a:buClr>
                <a:srgbClr val="000000"/>
              </a:buClr>
              <a:buSzPts val="2061"/>
              <a:buFont typeface="Arial"/>
              <a:buChar char="•"/>
            </a:pPr>
            <a:r>
              <a:rPr b="0" i="0" lang="en-US" sz="2061" u="none" cap="none" strike="noStrike">
                <a:solidFill>
                  <a:srgbClr val="000000"/>
                </a:solidFill>
                <a:latin typeface="Arial"/>
                <a:ea typeface="Arial"/>
                <a:cs typeface="Arial"/>
                <a:sym typeface="Arial"/>
              </a:rPr>
              <a:t>Utilized Kaggle's "Suicide and Depression Detection" dataset. Collected posts from "SuicideWatch" and "depression" subreddits via Pushshift API. Time span: SuicideWatch (Dec 16, 2008, to Jan 2, 2021), depression (Jan 1, 2009, to Jan 2, 2021).</a:t>
            </a:r>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a:p>
            <a:pPr indent="-222571" lvl="1" marL="445142" marR="0" rtl="0" algn="l">
              <a:lnSpc>
                <a:spcPct val="140029"/>
              </a:lnSpc>
              <a:spcBef>
                <a:spcPts val="0"/>
              </a:spcBef>
              <a:spcAft>
                <a:spcPts val="0"/>
              </a:spcAft>
              <a:buClr>
                <a:srgbClr val="000000"/>
              </a:buClr>
              <a:buSzPts val="2061"/>
              <a:buFont typeface="Arial"/>
              <a:buChar char="•"/>
            </a:pPr>
            <a:r>
              <a:rPr b="0" i="0" lang="en-US" sz="2061" u="none" cap="none" strike="noStrike">
                <a:solidFill>
                  <a:srgbClr val="000000"/>
                </a:solidFill>
                <a:latin typeface="Arial"/>
                <a:ea typeface="Arial"/>
                <a:cs typeface="Arial"/>
                <a:sym typeface="Arial"/>
              </a:rPr>
              <a:t>Dataset contains 232074 textual data and contains three columns: Unnamed, Text, and Class.</a:t>
            </a:r>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a:p>
            <a:pPr indent="-222571" lvl="1" marL="445142" marR="0" rtl="0" algn="l">
              <a:lnSpc>
                <a:spcPct val="140029"/>
              </a:lnSpc>
              <a:spcBef>
                <a:spcPts val="0"/>
              </a:spcBef>
              <a:spcAft>
                <a:spcPts val="0"/>
              </a:spcAft>
              <a:buClr>
                <a:srgbClr val="000000"/>
              </a:buClr>
              <a:buSzPts val="2061"/>
              <a:buFont typeface="Arial"/>
              <a:buChar char="•"/>
            </a:pPr>
            <a:r>
              <a:rPr b="0" i="0" lang="en-US" sz="2061" u="none" cap="none" strike="noStrike">
                <a:solidFill>
                  <a:srgbClr val="000000"/>
                </a:solidFill>
                <a:latin typeface="Arial"/>
                <a:ea typeface="Arial"/>
                <a:cs typeface="Arial"/>
                <a:sym typeface="Arial"/>
              </a:rPr>
              <a:t>Extracted 10,000 texts (Suicide: 4952, Non-suicide: 5048) for balanced outcomes.</a:t>
            </a:r>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a:p>
            <a:pPr indent="-222571" lvl="1" marL="445142" marR="0" rtl="0" algn="l">
              <a:lnSpc>
                <a:spcPct val="140029"/>
              </a:lnSpc>
              <a:spcBef>
                <a:spcPts val="0"/>
              </a:spcBef>
              <a:spcAft>
                <a:spcPts val="0"/>
              </a:spcAft>
              <a:buClr>
                <a:srgbClr val="000000"/>
              </a:buClr>
              <a:buSzPts val="2061"/>
              <a:buFont typeface="Arial"/>
              <a:buChar char="•"/>
            </a:pPr>
            <a:r>
              <a:rPr b="0" i="0" lang="en-US" sz="2061" u="none" cap="none" strike="noStrike">
                <a:solidFill>
                  <a:srgbClr val="000000"/>
                </a:solidFill>
                <a:latin typeface="Arial"/>
                <a:ea typeface="Arial"/>
                <a:cs typeface="Arial"/>
                <a:sym typeface="Arial"/>
              </a:rPr>
              <a:t>Tested varying sample sizes (1000 to 100,000), achieving 88% accuracy with 10,000 samples.</a:t>
            </a:r>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a:p>
            <a:pPr indent="0" lvl="0" marL="0" marR="0" rtl="0" algn="l">
              <a:lnSpc>
                <a:spcPct val="140029"/>
              </a:lnSpc>
              <a:spcBef>
                <a:spcPts val="0"/>
              </a:spcBef>
              <a:spcAft>
                <a:spcPts val="0"/>
              </a:spcAft>
              <a:buNone/>
            </a:pPr>
            <a:r>
              <a:t/>
            </a:r>
            <a:endParaRPr b="0" i="0" sz="2061" u="none" cap="none" strike="noStrike">
              <a:solidFill>
                <a:srgbClr val="000000"/>
              </a:solidFill>
              <a:latin typeface="Arial"/>
              <a:ea typeface="Arial"/>
              <a:cs typeface="Arial"/>
              <a:sym typeface="Arial"/>
            </a:endParaRPr>
          </a:p>
        </p:txBody>
      </p:sp>
      <p:sp>
        <p:nvSpPr>
          <p:cNvPr id="99" name="Google Shape;99;p2"/>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b="0" i="0" lang="en-US" sz="2182" u="none" cap="none" strike="noStrike">
                <a:solidFill>
                  <a:srgbClr val="000000"/>
                </a:solidFill>
                <a:latin typeface="Arial"/>
                <a:ea typeface="Arial"/>
                <a:cs typeface="Arial"/>
                <a:sym typeface="Arial"/>
              </a:rPr>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lang="en-US" sz="2182"/>
              <a:t>3</a:t>
            </a:r>
            <a:endParaRPr/>
          </a:p>
        </p:txBody>
      </p:sp>
      <p:sp>
        <p:nvSpPr>
          <p:cNvPr id="105" name="Google Shape;105;p3"/>
          <p:cNvSpPr/>
          <p:nvPr/>
        </p:nvSpPr>
        <p:spPr>
          <a:xfrm>
            <a:off x="328857" y="2124386"/>
            <a:ext cx="4117970" cy="3082317"/>
          </a:xfrm>
          <a:custGeom>
            <a:rect b="b" l="l" r="r" t="t"/>
            <a:pathLst>
              <a:path extrusionOk="0" h="3082317" w="4117970">
                <a:moveTo>
                  <a:pt x="0" y="0"/>
                </a:moveTo>
                <a:lnTo>
                  <a:pt x="4117970" y="0"/>
                </a:lnTo>
                <a:lnTo>
                  <a:pt x="4117970" y="3082318"/>
                </a:lnTo>
                <a:lnTo>
                  <a:pt x="0" y="3082318"/>
                </a:lnTo>
                <a:lnTo>
                  <a:pt x="0" y="0"/>
                </a:lnTo>
                <a:close/>
              </a:path>
            </a:pathLst>
          </a:custGeom>
          <a:blipFill rotWithShape="1">
            <a:blip r:embed="rId3">
              <a:alphaModFix/>
            </a:blip>
            <a:stretch>
              <a:fillRect b="-197" l="0" r="0" t="0"/>
            </a:stretch>
          </a:blipFill>
          <a:ln>
            <a:noFill/>
          </a:ln>
        </p:spPr>
      </p:sp>
      <p:sp>
        <p:nvSpPr>
          <p:cNvPr id="106" name="Google Shape;106;p3"/>
          <p:cNvSpPr txBox="1"/>
          <p:nvPr/>
        </p:nvSpPr>
        <p:spPr>
          <a:xfrm>
            <a:off x="328857" y="243044"/>
            <a:ext cx="8101570" cy="563911"/>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98" u="sng" cap="none" strike="noStrike">
                <a:solidFill>
                  <a:srgbClr val="593C8F"/>
                </a:solidFill>
                <a:latin typeface="League Spartan"/>
                <a:ea typeface="League Spartan"/>
                <a:cs typeface="League Spartan"/>
                <a:sym typeface="League Spartan"/>
              </a:rPr>
              <a:t>CONFUSION MATRIX:</a:t>
            </a:r>
            <a:endParaRPr/>
          </a:p>
        </p:txBody>
      </p:sp>
      <p:sp>
        <p:nvSpPr>
          <p:cNvPr id="107" name="Google Shape;107;p3"/>
          <p:cNvSpPr txBox="1"/>
          <p:nvPr/>
        </p:nvSpPr>
        <p:spPr>
          <a:xfrm>
            <a:off x="184982" y="5882979"/>
            <a:ext cx="12541136" cy="563911"/>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en-US" sz="3298" u="sng" cap="none" strike="noStrike">
                <a:solidFill>
                  <a:srgbClr val="593C8F"/>
                </a:solidFill>
                <a:latin typeface="League Spartan"/>
                <a:ea typeface="League Spartan"/>
                <a:cs typeface="League Spartan"/>
                <a:sym typeface="League Spartan"/>
              </a:rPr>
              <a:t>PRECISION, RECALL, AND F1-SCORE:</a:t>
            </a:r>
            <a:endParaRPr/>
          </a:p>
        </p:txBody>
      </p:sp>
      <p:sp>
        <p:nvSpPr>
          <p:cNvPr id="108" name="Google Shape;108;p3"/>
          <p:cNvSpPr txBox="1"/>
          <p:nvPr/>
        </p:nvSpPr>
        <p:spPr>
          <a:xfrm>
            <a:off x="328857" y="880597"/>
            <a:ext cx="17959143" cy="1062055"/>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b="0" i="0" lang="en-US" sz="2061" u="none" cap="none" strike="noStrike">
                <a:solidFill>
                  <a:srgbClr val="000000"/>
                </a:solidFill>
                <a:latin typeface="Arial"/>
                <a:ea typeface="Arial"/>
                <a:cs typeface="Arial"/>
                <a:sym typeface="Arial"/>
              </a:rPr>
              <a:t>A confusion matrix is a table used in machine learning and statistics to evaluate the performance of a classification model. It summarizes the results of the model's predictions by comparing them to the actual true values. The matrix has four entries: true positive (TP), false positive (FP), true negative (TN), and false negative (FN).</a:t>
            </a:r>
            <a:endParaRPr/>
          </a:p>
        </p:txBody>
      </p:sp>
      <p:sp>
        <p:nvSpPr>
          <p:cNvPr id="109" name="Google Shape;109;p3"/>
          <p:cNvSpPr txBox="1"/>
          <p:nvPr/>
        </p:nvSpPr>
        <p:spPr>
          <a:xfrm>
            <a:off x="4758146" y="3151233"/>
            <a:ext cx="11320746" cy="1583612"/>
          </a:xfrm>
          <a:prstGeom prst="rect">
            <a:avLst/>
          </a:prstGeom>
          <a:noFill/>
          <a:ln>
            <a:noFill/>
          </a:ln>
        </p:spPr>
        <p:txBody>
          <a:bodyPr anchorCtr="0" anchor="t" bIns="0" lIns="0" spcFirstLastPara="1" rIns="0" wrap="square" tIns="0">
            <a:spAutoFit/>
          </a:bodyPr>
          <a:lstStyle/>
          <a:p>
            <a:pPr indent="-200800" lvl="1" marL="401602" marR="0" rtl="0" algn="l">
              <a:lnSpc>
                <a:spcPct val="140000"/>
              </a:lnSpc>
              <a:spcBef>
                <a:spcPts val="0"/>
              </a:spcBef>
              <a:spcAft>
                <a:spcPts val="0"/>
              </a:spcAft>
              <a:buClr>
                <a:srgbClr val="000000"/>
              </a:buClr>
              <a:buSzPts val="1860"/>
              <a:buFont typeface="Arial"/>
              <a:buChar char="•"/>
            </a:pPr>
            <a:r>
              <a:rPr b="0" i="0" lang="en-US" sz="1860" u="none" cap="none" strike="noStrike">
                <a:solidFill>
                  <a:srgbClr val="000000"/>
                </a:solidFill>
                <a:latin typeface="Arial"/>
                <a:ea typeface="Arial"/>
                <a:cs typeface="Arial"/>
                <a:sym typeface="Arial"/>
              </a:rPr>
              <a:t>True Positive (TP): The model correctly predicted the positive class.</a:t>
            </a:r>
            <a:endParaRPr/>
          </a:p>
          <a:p>
            <a:pPr indent="-200800" lvl="1" marL="401602" marR="0" rtl="0" algn="l">
              <a:lnSpc>
                <a:spcPct val="140000"/>
              </a:lnSpc>
              <a:spcBef>
                <a:spcPts val="0"/>
              </a:spcBef>
              <a:spcAft>
                <a:spcPts val="0"/>
              </a:spcAft>
              <a:buClr>
                <a:srgbClr val="000000"/>
              </a:buClr>
              <a:buSzPts val="1860"/>
              <a:buFont typeface="Arial"/>
              <a:buChar char="•"/>
            </a:pPr>
            <a:r>
              <a:rPr b="0" i="0" lang="en-US" sz="1860" u="none" cap="none" strike="noStrike">
                <a:solidFill>
                  <a:srgbClr val="000000"/>
                </a:solidFill>
                <a:latin typeface="Arial"/>
                <a:ea typeface="Arial"/>
                <a:cs typeface="Arial"/>
                <a:sym typeface="Arial"/>
              </a:rPr>
              <a:t>False Positive (FP): The model incorrectly predicted the positive class (Type I error).</a:t>
            </a:r>
            <a:endParaRPr/>
          </a:p>
          <a:p>
            <a:pPr indent="-200800" lvl="1" marL="401602" marR="0" rtl="0" algn="l">
              <a:lnSpc>
                <a:spcPct val="140000"/>
              </a:lnSpc>
              <a:spcBef>
                <a:spcPts val="0"/>
              </a:spcBef>
              <a:spcAft>
                <a:spcPts val="0"/>
              </a:spcAft>
              <a:buClr>
                <a:srgbClr val="000000"/>
              </a:buClr>
              <a:buSzPts val="1860"/>
              <a:buFont typeface="Arial"/>
              <a:buChar char="•"/>
            </a:pPr>
            <a:r>
              <a:rPr b="0" i="0" lang="en-US" sz="1860" u="none" cap="none" strike="noStrike">
                <a:solidFill>
                  <a:srgbClr val="000000"/>
                </a:solidFill>
                <a:latin typeface="Arial"/>
                <a:ea typeface="Arial"/>
                <a:cs typeface="Arial"/>
                <a:sym typeface="Arial"/>
              </a:rPr>
              <a:t>True Negative (TN): The model correctly predicted the negative class.</a:t>
            </a:r>
            <a:endParaRPr/>
          </a:p>
          <a:p>
            <a:pPr indent="-200800" lvl="1" marL="401602" marR="0" rtl="0" algn="l">
              <a:lnSpc>
                <a:spcPct val="140000"/>
              </a:lnSpc>
              <a:spcBef>
                <a:spcPts val="0"/>
              </a:spcBef>
              <a:spcAft>
                <a:spcPts val="0"/>
              </a:spcAft>
              <a:buClr>
                <a:srgbClr val="000000"/>
              </a:buClr>
              <a:buSzPts val="1860"/>
              <a:buFont typeface="Arial"/>
              <a:buChar char="•"/>
            </a:pPr>
            <a:r>
              <a:rPr b="0" i="0" lang="en-US" sz="1860" u="none" cap="none" strike="noStrike">
                <a:solidFill>
                  <a:srgbClr val="000000"/>
                </a:solidFill>
                <a:latin typeface="Arial"/>
                <a:ea typeface="Arial"/>
                <a:cs typeface="Arial"/>
                <a:sym typeface="Arial"/>
              </a:rPr>
              <a:t>False Negative (FN): The model incorrectly predicted the negative class (Type II error).</a:t>
            </a:r>
            <a:endParaRPr/>
          </a:p>
          <a:p>
            <a:pPr indent="0" lvl="0" marL="0" marR="0" rtl="0" algn="l">
              <a:lnSpc>
                <a:spcPct val="127634"/>
              </a:lnSpc>
              <a:spcBef>
                <a:spcPts val="0"/>
              </a:spcBef>
              <a:spcAft>
                <a:spcPts val="0"/>
              </a:spcAft>
              <a:buNone/>
            </a:pPr>
            <a:r>
              <a:t/>
            </a:r>
            <a:endParaRPr b="0" i="0" sz="1860" u="none" cap="none" strike="noStrike">
              <a:solidFill>
                <a:srgbClr val="000000"/>
              </a:solidFill>
              <a:latin typeface="Arial"/>
              <a:ea typeface="Arial"/>
              <a:cs typeface="Arial"/>
              <a:sym typeface="Arial"/>
            </a:endParaRPr>
          </a:p>
        </p:txBody>
      </p:sp>
      <p:sp>
        <p:nvSpPr>
          <p:cNvPr id="110" name="Google Shape;110;p3"/>
          <p:cNvSpPr txBox="1"/>
          <p:nvPr/>
        </p:nvSpPr>
        <p:spPr>
          <a:xfrm>
            <a:off x="184982" y="6622416"/>
            <a:ext cx="16423002" cy="34898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10" u="none" cap="none" strike="noStrike">
                <a:solidFill>
                  <a:srgbClr val="000000"/>
                </a:solidFill>
                <a:latin typeface="Arial"/>
                <a:ea typeface="Arial"/>
                <a:cs typeface="Arial"/>
                <a:sym typeface="Arial"/>
              </a:rPr>
              <a:t>Precision, recall, and F1 score are performance metrics derived from the confusion matrix:</a:t>
            </a:r>
            <a:endParaRPr/>
          </a:p>
        </p:txBody>
      </p:sp>
      <p:sp>
        <p:nvSpPr>
          <p:cNvPr id="111" name="Google Shape;111;p3"/>
          <p:cNvSpPr txBox="1"/>
          <p:nvPr/>
        </p:nvSpPr>
        <p:spPr>
          <a:xfrm>
            <a:off x="184982" y="7223125"/>
            <a:ext cx="17747700" cy="2462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Precision:  Ratio of true positives to the total number of predicted positives. A high precision indicates that the model has fewer false positives.</a:t>
            </a:r>
            <a:endParaRPr/>
          </a:p>
          <a:p>
            <a:pPr indent="0" lvl="0" marL="0" marR="0" rtl="0" algn="l">
              <a:lnSpc>
                <a:spcPct val="14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Recall: Ratio of true positives to the total number of actual positives. A high recall indicates that the model correctly identifies a large proportion of positive instances.</a:t>
            </a:r>
            <a:endParaRPr/>
          </a:p>
          <a:p>
            <a:pPr indent="0" lvl="0" marL="0" marR="0" rtl="0" algn="l">
              <a:lnSpc>
                <a:spcPct val="14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rPr b="0" i="0" lang="en-US" sz="2000" u="none" cap="none" strike="noStrike">
                <a:solidFill>
                  <a:srgbClr val="000000"/>
                </a:solidFill>
                <a:latin typeface="Arial"/>
                <a:ea typeface="Arial"/>
                <a:cs typeface="Arial"/>
                <a:sym typeface="Arial"/>
              </a:rPr>
              <a:t>F1-Score: Harmonic mean of precision and recall. It provides a balanced measure that considers both false positives and false negatives.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504585" y="596053"/>
            <a:ext cx="6951156" cy="5544853"/>
          </a:xfrm>
          <a:custGeom>
            <a:rect b="b" l="l" r="r" t="t"/>
            <a:pathLst>
              <a:path extrusionOk="0" h="5544853" w="6951156">
                <a:moveTo>
                  <a:pt x="0" y="0"/>
                </a:moveTo>
                <a:lnTo>
                  <a:pt x="6951156" y="0"/>
                </a:lnTo>
                <a:lnTo>
                  <a:pt x="6951156" y="5544853"/>
                </a:lnTo>
                <a:lnTo>
                  <a:pt x="0" y="5544853"/>
                </a:lnTo>
                <a:lnTo>
                  <a:pt x="0" y="0"/>
                </a:lnTo>
                <a:close/>
              </a:path>
            </a:pathLst>
          </a:custGeom>
          <a:blipFill rotWithShape="1">
            <a:blip r:embed="rId3">
              <a:alphaModFix/>
            </a:blip>
            <a:stretch>
              <a:fillRect b="0" l="0" r="0" t="0"/>
            </a:stretch>
          </a:blipFill>
          <a:ln>
            <a:noFill/>
          </a:ln>
        </p:spPr>
      </p:sp>
      <p:sp>
        <p:nvSpPr>
          <p:cNvPr id="117" name="Google Shape;117;p4"/>
          <p:cNvSpPr txBox="1"/>
          <p:nvPr/>
        </p:nvSpPr>
        <p:spPr>
          <a:xfrm>
            <a:off x="8517117" y="1921917"/>
            <a:ext cx="9051509" cy="58039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Precision: 909 /(115+909) = 0.8876953</a:t>
            </a:r>
            <a:endParaRPr/>
          </a:p>
        </p:txBody>
      </p:sp>
      <p:sp>
        <p:nvSpPr>
          <p:cNvPr id="118" name="Google Shape;118;p4"/>
          <p:cNvSpPr txBox="1"/>
          <p:nvPr/>
        </p:nvSpPr>
        <p:spPr>
          <a:xfrm>
            <a:off x="8517117" y="3188883"/>
            <a:ext cx="7396609" cy="58039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Recall: 909/(909+121) = 0.8825242  </a:t>
            </a:r>
            <a:endParaRPr/>
          </a:p>
        </p:txBody>
      </p:sp>
      <p:sp>
        <p:nvSpPr>
          <p:cNvPr id="119" name="Google Shape;119;p4"/>
          <p:cNvSpPr txBox="1"/>
          <p:nvPr/>
        </p:nvSpPr>
        <p:spPr>
          <a:xfrm>
            <a:off x="896648" y="6420889"/>
            <a:ext cx="6167030" cy="368858"/>
          </a:xfrm>
          <a:prstGeom prst="rect">
            <a:avLst/>
          </a:prstGeom>
          <a:noFill/>
          <a:ln>
            <a:noFill/>
          </a:ln>
        </p:spPr>
        <p:txBody>
          <a:bodyPr anchorCtr="0" anchor="t" bIns="0" lIns="0" spcFirstLastPara="1" rIns="0" wrap="square" tIns="0">
            <a:spAutoFit/>
          </a:bodyPr>
          <a:lstStyle/>
          <a:p>
            <a:pPr indent="0" lvl="0" marL="0" marR="0" rtl="0" algn="ctr">
              <a:lnSpc>
                <a:spcPct val="139972"/>
              </a:lnSpc>
              <a:spcBef>
                <a:spcPts val="0"/>
              </a:spcBef>
              <a:spcAft>
                <a:spcPts val="0"/>
              </a:spcAft>
              <a:buNone/>
            </a:pPr>
            <a:r>
              <a:rPr b="0" i="0" lang="en-US" sz="2189" u="none" cap="none" strike="noStrike">
                <a:solidFill>
                  <a:srgbClr val="000000"/>
                </a:solidFill>
                <a:latin typeface="Arial"/>
                <a:ea typeface="Arial"/>
                <a:cs typeface="Arial"/>
                <a:sym typeface="Arial"/>
              </a:rPr>
              <a:t>Fig: Confusion Matrix of Naive Bayes Classifier</a:t>
            </a:r>
            <a:endParaRPr/>
          </a:p>
        </p:txBody>
      </p:sp>
      <p:sp>
        <p:nvSpPr>
          <p:cNvPr id="120" name="Google Shape;120;p4"/>
          <p:cNvSpPr txBox="1"/>
          <p:nvPr/>
        </p:nvSpPr>
        <p:spPr>
          <a:xfrm>
            <a:off x="944226" y="8006899"/>
            <a:ext cx="16113000" cy="5232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F1-Score: (2 x 0.8876953 x 0.8825242)/(0.8876953 + 0.8825242) = </a:t>
            </a:r>
            <a:r>
              <a:rPr lang="en-US" sz="3399"/>
              <a:t>0.8819904</a:t>
            </a:r>
            <a:endParaRPr/>
          </a:p>
        </p:txBody>
      </p:sp>
      <p:sp>
        <p:nvSpPr>
          <p:cNvPr id="121" name="Google Shape;121;p4"/>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lang="en-US" sz="2182"/>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27" name="Google Shape;127;p5"/>
          <p:cNvGrpSpPr/>
          <p:nvPr/>
        </p:nvGrpSpPr>
        <p:grpSpPr>
          <a:xfrm>
            <a:off x="15211425" y="-180826"/>
            <a:ext cx="3086100" cy="10467826"/>
            <a:chOff x="0" y="-47625"/>
            <a:chExt cx="812800" cy="2756958"/>
          </a:xfrm>
        </p:grpSpPr>
        <p:sp>
          <p:nvSpPr>
            <p:cNvPr id="128" name="Google Shape;128;p5"/>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29" name="Google Shape;129;p5"/>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0" name="Google Shape;130;p5"/>
          <p:cNvCxnSpPr/>
          <p:nvPr/>
        </p:nvCxnSpPr>
        <p:spPr>
          <a:xfrm>
            <a:off x="581016" y="1227924"/>
            <a:ext cx="2618740" cy="0"/>
          </a:xfrm>
          <a:prstGeom prst="straightConnector1">
            <a:avLst/>
          </a:prstGeom>
          <a:noFill/>
          <a:ln cap="flat" cmpd="sng" w="38100">
            <a:solidFill>
              <a:srgbClr val="000000"/>
            </a:solidFill>
            <a:prstDash val="solid"/>
            <a:round/>
            <a:headEnd len="sm" w="sm" type="none"/>
            <a:tailEnd len="sm" w="sm" type="none"/>
          </a:ln>
        </p:spPr>
      </p:cxnSp>
      <p:sp>
        <p:nvSpPr>
          <p:cNvPr id="131" name="Google Shape;131;p5"/>
          <p:cNvSpPr/>
          <p:nvPr/>
        </p:nvSpPr>
        <p:spPr>
          <a:xfrm>
            <a:off x="581016" y="1825302"/>
            <a:ext cx="6245162" cy="1238894"/>
          </a:xfrm>
          <a:custGeom>
            <a:rect b="b" l="l" r="r" t="t"/>
            <a:pathLst>
              <a:path extrusionOk="0" h="1238894" w="6245162">
                <a:moveTo>
                  <a:pt x="0" y="0"/>
                </a:moveTo>
                <a:lnTo>
                  <a:pt x="6245162" y="0"/>
                </a:lnTo>
                <a:lnTo>
                  <a:pt x="6245162" y="1238894"/>
                </a:lnTo>
                <a:lnTo>
                  <a:pt x="0" y="1238894"/>
                </a:lnTo>
                <a:lnTo>
                  <a:pt x="0" y="0"/>
                </a:lnTo>
                <a:close/>
              </a:path>
            </a:pathLst>
          </a:custGeom>
          <a:blipFill rotWithShape="1">
            <a:blip r:embed="rId4">
              <a:alphaModFix/>
            </a:blip>
            <a:stretch>
              <a:fillRect b="-301" l="0" r="0" t="-301"/>
            </a:stretch>
          </a:blipFill>
          <a:ln>
            <a:noFill/>
          </a:ln>
        </p:spPr>
      </p:sp>
      <p:sp>
        <p:nvSpPr>
          <p:cNvPr id="132" name="Google Shape;132;p5"/>
          <p:cNvSpPr/>
          <p:nvPr/>
        </p:nvSpPr>
        <p:spPr>
          <a:xfrm>
            <a:off x="7804933" y="1798927"/>
            <a:ext cx="6245162" cy="1291643"/>
          </a:xfrm>
          <a:custGeom>
            <a:rect b="b" l="l" r="r" t="t"/>
            <a:pathLst>
              <a:path extrusionOk="0" h="1291643" w="6245162">
                <a:moveTo>
                  <a:pt x="0" y="0"/>
                </a:moveTo>
                <a:lnTo>
                  <a:pt x="6245163" y="0"/>
                </a:lnTo>
                <a:lnTo>
                  <a:pt x="6245163" y="1291644"/>
                </a:lnTo>
                <a:lnTo>
                  <a:pt x="0" y="1291644"/>
                </a:lnTo>
                <a:lnTo>
                  <a:pt x="0" y="0"/>
                </a:lnTo>
                <a:close/>
              </a:path>
            </a:pathLst>
          </a:custGeom>
          <a:blipFill rotWithShape="1">
            <a:blip r:embed="rId5">
              <a:alphaModFix/>
            </a:blip>
            <a:stretch>
              <a:fillRect b="0" l="0" r="0" t="0"/>
            </a:stretch>
          </a:blipFill>
          <a:ln>
            <a:noFill/>
          </a:ln>
        </p:spPr>
      </p:sp>
      <p:sp>
        <p:nvSpPr>
          <p:cNvPr id="133" name="Google Shape;133;p5"/>
          <p:cNvSpPr/>
          <p:nvPr/>
        </p:nvSpPr>
        <p:spPr>
          <a:xfrm>
            <a:off x="581016" y="4724039"/>
            <a:ext cx="6245162" cy="1315470"/>
          </a:xfrm>
          <a:custGeom>
            <a:rect b="b" l="l" r="r" t="t"/>
            <a:pathLst>
              <a:path extrusionOk="0" h="1315470" w="6245162">
                <a:moveTo>
                  <a:pt x="0" y="0"/>
                </a:moveTo>
                <a:lnTo>
                  <a:pt x="6245162" y="0"/>
                </a:lnTo>
                <a:lnTo>
                  <a:pt x="6245162" y="1315470"/>
                </a:lnTo>
                <a:lnTo>
                  <a:pt x="0" y="1315470"/>
                </a:lnTo>
                <a:lnTo>
                  <a:pt x="0" y="0"/>
                </a:lnTo>
                <a:close/>
              </a:path>
            </a:pathLst>
          </a:custGeom>
          <a:blipFill rotWithShape="1">
            <a:blip r:embed="rId6">
              <a:alphaModFix/>
            </a:blip>
            <a:stretch>
              <a:fillRect b="0" l="0" r="0" t="0"/>
            </a:stretch>
          </a:blipFill>
          <a:ln>
            <a:noFill/>
          </a:ln>
        </p:spPr>
      </p:sp>
      <p:sp>
        <p:nvSpPr>
          <p:cNvPr id="134" name="Google Shape;134;p5"/>
          <p:cNvSpPr/>
          <p:nvPr/>
        </p:nvSpPr>
        <p:spPr>
          <a:xfrm>
            <a:off x="4174824" y="7387767"/>
            <a:ext cx="6245162" cy="1307127"/>
          </a:xfrm>
          <a:custGeom>
            <a:rect b="b" l="l" r="r" t="t"/>
            <a:pathLst>
              <a:path extrusionOk="0" h="1307127" w="6245162">
                <a:moveTo>
                  <a:pt x="0" y="0"/>
                </a:moveTo>
                <a:lnTo>
                  <a:pt x="6245162" y="0"/>
                </a:lnTo>
                <a:lnTo>
                  <a:pt x="6245162" y="1307127"/>
                </a:lnTo>
                <a:lnTo>
                  <a:pt x="0" y="1307127"/>
                </a:lnTo>
                <a:lnTo>
                  <a:pt x="0" y="0"/>
                </a:lnTo>
                <a:close/>
              </a:path>
            </a:pathLst>
          </a:custGeom>
          <a:blipFill rotWithShape="1">
            <a:blip r:embed="rId7">
              <a:alphaModFix/>
            </a:blip>
            <a:stretch>
              <a:fillRect b="0" l="0" r="0" t="0"/>
            </a:stretch>
          </a:blipFill>
          <a:ln>
            <a:noFill/>
          </a:ln>
        </p:spPr>
      </p:sp>
      <p:sp>
        <p:nvSpPr>
          <p:cNvPr id="135" name="Google Shape;135;p5"/>
          <p:cNvSpPr/>
          <p:nvPr/>
        </p:nvSpPr>
        <p:spPr>
          <a:xfrm>
            <a:off x="7804933" y="4724039"/>
            <a:ext cx="6245162" cy="1287380"/>
          </a:xfrm>
          <a:custGeom>
            <a:rect b="b" l="l" r="r" t="t"/>
            <a:pathLst>
              <a:path extrusionOk="0" h="1287380" w="6245162">
                <a:moveTo>
                  <a:pt x="0" y="0"/>
                </a:moveTo>
                <a:lnTo>
                  <a:pt x="6245163" y="0"/>
                </a:lnTo>
                <a:lnTo>
                  <a:pt x="6245163" y="1287379"/>
                </a:lnTo>
                <a:lnTo>
                  <a:pt x="0" y="1287379"/>
                </a:lnTo>
                <a:lnTo>
                  <a:pt x="0" y="0"/>
                </a:lnTo>
                <a:close/>
              </a:path>
            </a:pathLst>
          </a:custGeom>
          <a:blipFill rotWithShape="1">
            <a:blip r:embed="rId8">
              <a:alphaModFix/>
            </a:blip>
            <a:stretch>
              <a:fillRect b="0" l="0" r="0" t="0"/>
            </a:stretch>
          </a:blipFill>
          <a:ln>
            <a:noFill/>
          </a:ln>
        </p:spPr>
      </p:sp>
      <p:sp>
        <p:nvSpPr>
          <p:cNvPr id="136" name="Google Shape;136;p5"/>
          <p:cNvSpPr txBox="1"/>
          <p:nvPr/>
        </p:nvSpPr>
        <p:spPr>
          <a:xfrm>
            <a:off x="581016" y="470637"/>
            <a:ext cx="8101570"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RESULT ANALYSIS</a:t>
            </a:r>
            <a:endParaRPr/>
          </a:p>
        </p:txBody>
      </p:sp>
      <p:sp>
        <p:nvSpPr>
          <p:cNvPr id="137" name="Google Shape;137;p5"/>
          <p:cNvSpPr txBox="1"/>
          <p:nvPr/>
        </p:nvSpPr>
        <p:spPr>
          <a:xfrm>
            <a:off x="581016" y="3194390"/>
            <a:ext cx="5698629"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Fig1: Precision,Recall, and F1-Score for Naive Bayes</a:t>
            </a:r>
            <a:endParaRPr/>
          </a:p>
        </p:txBody>
      </p:sp>
      <p:sp>
        <p:nvSpPr>
          <p:cNvPr id="138" name="Google Shape;138;p5"/>
          <p:cNvSpPr txBox="1"/>
          <p:nvPr/>
        </p:nvSpPr>
        <p:spPr>
          <a:xfrm>
            <a:off x="8227382" y="3194390"/>
            <a:ext cx="4853732"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Fig2: Precision,Recall, and F1-Score for KNN</a:t>
            </a:r>
            <a:endParaRPr/>
          </a:p>
        </p:txBody>
      </p:sp>
      <p:sp>
        <p:nvSpPr>
          <p:cNvPr id="139" name="Google Shape;139;p5"/>
          <p:cNvSpPr txBox="1"/>
          <p:nvPr/>
        </p:nvSpPr>
        <p:spPr>
          <a:xfrm>
            <a:off x="514117" y="6172859"/>
            <a:ext cx="5832425"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Fig3: Precision,Recall, and F1-Score for Decision Tree</a:t>
            </a:r>
            <a:endParaRPr/>
          </a:p>
        </p:txBody>
      </p:sp>
      <p:sp>
        <p:nvSpPr>
          <p:cNvPr id="140" name="Google Shape;140;p5"/>
          <p:cNvSpPr txBox="1"/>
          <p:nvPr/>
        </p:nvSpPr>
        <p:spPr>
          <a:xfrm>
            <a:off x="8073271" y="6172859"/>
            <a:ext cx="6006852"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Fig4: Precision,Recall, and F1-Score for Random Forest</a:t>
            </a:r>
            <a:endParaRPr/>
          </a:p>
        </p:txBody>
      </p:sp>
      <p:sp>
        <p:nvSpPr>
          <p:cNvPr id="141" name="Google Shape;141;p5"/>
          <p:cNvSpPr txBox="1"/>
          <p:nvPr/>
        </p:nvSpPr>
        <p:spPr>
          <a:xfrm>
            <a:off x="4311789" y="8799669"/>
            <a:ext cx="6342459"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Fig5: Precision, Recall, and F1-Score for Gradient Boosting</a:t>
            </a:r>
            <a:endParaRPr/>
          </a:p>
        </p:txBody>
      </p:sp>
      <p:sp>
        <p:nvSpPr>
          <p:cNvPr id="142" name="Google Shape;142;p5"/>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lang="en-US" sz="2182"/>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48" name="Google Shape;148;p6"/>
          <p:cNvGrpSpPr/>
          <p:nvPr/>
        </p:nvGrpSpPr>
        <p:grpSpPr>
          <a:xfrm>
            <a:off x="15211425" y="-180826"/>
            <a:ext cx="3086100" cy="10467826"/>
            <a:chOff x="0" y="-47625"/>
            <a:chExt cx="812800" cy="2756958"/>
          </a:xfrm>
        </p:grpSpPr>
        <p:sp>
          <p:nvSpPr>
            <p:cNvPr id="149" name="Google Shape;149;p6"/>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50" name="Google Shape;150;p6"/>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51" name="Google Shape;151;p6"/>
          <p:cNvCxnSpPr/>
          <p:nvPr/>
        </p:nvCxnSpPr>
        <p:spPr>
          <a:xfrm>
            <a:off x="581016" y="1227924"/>
            <a:ext cx="2618740" cy="0"/>
          </a:xfrm>
          <a:prstGeom prst="straightConnector1">
            <a:avLst/>
          </a:prstGeom>
          <a:noFill/>
          <a:ln cap="flat" cmpd="sng" w="38100">
            <a:solidFill>
              <a:srgbClr val="000000"/>
            </a:solidFill>
            <a:prstDash val="solid"/>
            <a:round/>
            <a:headEnd len="sm" w="sm" type="none"/>
            <a:tailEnd len="sm" w="sm" type="none"/>
          </a:ln>
        </p:spPr>
      </p:cxnSp>
      <p:sp>
        <p:nvSpPr>
          <p:cNvPr id="152" name="Google Shape;152;p6"/>
          <p:cNvSpPr/>
          <p:nvPr/>
        </p:nvSpPr>
        <p:spPr>
          <a:xfrm>
            <a:off x="2867643" y="1648570"/>
            <a:ext cx="8717703" cy="7241689"/>
          </a:xfrm>
          <a:custGeom>
            <a:rect b="b" l="l" r="r" t="t"/>
            <a:pathLst>
              <a:path extrusionOk="0" h="7241689" w="8717703">
                <a:moveTo>
                  <a:pt x="0" y="0"/>
                </a:moveTo>
                <a:lnTo>
                  <a:pt x="8717702" y="0"/>
                </a:lnTo>
                <a:lnTo>
                  <a:pt x="8717702" y="7241690"/>
                </a:lnTo>
                <a:lnTo>
                  <a:pt x="0" y="7241690"/>
                </a:lnTo>
                <a:lnTo>
                  <a:pt x="0" y="0"/>
                </a:lnTo>
                <a:close/>
              </a:path>
            </a:pathLst>
          </a:custGeom>
          <a:blipFill rotWithShape="1">
            <a:blip r:embed="rId4">
              <a:alphaModFix/>
            </a:blip>
            <a:stretch>
              <a:fillRect b="0" l="0" r="0" t="0"/>
            </a:stretch>
          </a:blipFill>
          <a:ln>
            <a:noFill/>
          </a:ln>
        </p:spPr>
      </p:sp>
      <p:sp>
        <p:nvSpPr>
          <p:cNvPr id="153" name="Google Shape;153;p6"/>
          <p:cNvSpPr txBox="1"/>
          <p:nvPr/>
        </p:nvSpPr>
        <p:spPr>
          <a:xfrm>
            <a:off x="581016" y="470637"/>
            <a:ext cx="8101570"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RESULT ANALYSIS</a:t>
            </a:r>
            <a:endParaRPr/>
          </a:p>
        </p:txBody>
      </p:sp>
      <p:sp>
        <p:nvSpPr>
          <p:cNvPr id="154" name="Google Shape;154;p6"/>
          <p:cNvSpPr txBox="1"/>
          <p:nvPr/>
        </p:nvSpPr>
        <p:spPr>
          <a:xfrm>
            <a:off x="5268785" y="9353476"/>
            <a:ext cx="4424660" cy="3613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000000"/>
                </a:solidFill>
                <a:latin typeface="Arial"/>
                <a:ea typeface="Arial"/>
                <a:cs typeface="Arial"/>
                <a:sym typeface="Arial"/>
              </a:rPr>
              <a:t>Fig6: Bar Chart Comparison of all models</a:t>
            </a:r>
            <a:endParaRPr/>
          </a:p>
        </p:txBody>
      </p:sp>
      <p:sp>
        <p:nvSpPr>
          <p:cNvPr id="155" name="Google Shape;155;p6"/>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lang="en-US" sz="2182"/>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61" name="Google Shape;161;p7"/>
          <p:cNvGrpSpPr/>
          <p:nvPr/>
        </p:nvGrpSpPr>
        <p:grpSpPr>
          <a:xfrm>
            <a:off x="15201900" y="-180826"/>
            <a:ext cx="3086100" cy="10467826"/>
            <a:chOff x="0" y="-47625"/>
            <a:chExt cx="812800" cy="2756958"/>
          </a:xfrm>
        </p:grpSpPr>
        <p:sp>
          <p:nvSpPr>
            <p:cNvPr id="162" name="Google Shape;162;p7"/>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63" name="Google Shape;163;p7"/>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7"/>
          <p:cNvSpPr txBox="1"/>
          <p:nvPr/>
        </p:nvSpPr>
        <p:spPr>
          <a:xfrm>
            <a:off x="1028720" y="1494821"/>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LIMITATIONS</a:t>
            </a:r>
            <a:endParaRPr/>
          </a:p>
        </p:txBody>
      </p:sp>
      <p:cxnSp>
        <p:nvCxnSpPr>
          <p:cNvPr id="165" name="Google Shape;165;p7"/>
          <p:cNvCxnSpPr/>
          <p:nvPr/>
        </p:nvCxnSpPr>
        <p:spPr>
          <a:xfrm>
            <a:off x="1028720" y="2186817"/>
            <a:ext cx="0" cy="0"/>
          </a:xfrm>
          <a:prstGeom prst="straightConnector1">
            <a:avLst/>
          </a:prstGeom>
          <a:noFill/>
          <a:ln cap="flat" cmpd="sng" w="19050">
            <a:solidFill>
              <a:srgbClr val="000000"/>
            </a:solidFill>
            <a:prstDash val="solid"/>
            <a:round/>
            <a:headEnd len="sm" w="sm" type="none"/>
            <a:tailEnd len="sm" w="sm" type="none"/>
          </a:ln>
        </p:spPr>
      </p:cxnSp>
      <p:cxnSp>
        <p:nvCxnSpPr>
          <p:cNvPr id="166" name="Google Shape;166;p7"/>
          <p:cNvCxnSpPr/>
          <p:nvPr/>
        </p:nvCxnSpPr>
        <p:spPr>
          <a:xfrm>
            <a:off x="1029792" y="2252109"/>
            <a:ext cx="2618740" cy="0"/>
          </a:xfrm>
          <a:prstGeom prst="straightConnector1">
            <a:avLst/>
          </a:prstGeom>
          <a:noFill/>
          <a:ln cap="flat" cmpd="sng" w="38100">
            <a:solidFill>
              <a:srgbClr val="000000"/>
            </a:solidFill>
            <a:prstDash val="solid"/>
            <a:round/>
            <a:headEnd len="sm" w="sm" type="none"/>
            <a:tailEnd len="sm" w="sm" type="none"/>
          </a:ln>
        </p:spPr>
      </p:cxnSp>
      <p:sp>
        <p:nvSpPr>
          <p:cNvPr id="167" name="Google Shape;167;p7"/>
          <p:cNvSpPr txBox="1"/>
          <p:nvPr/>
        </p:nvSpPr>
        <p:spPr>
          <a:xfrm>
            <a:off x="1038225" y="2866236"/>
            <a:ext cx="12767147" cy="4880007"/>
          </a:xfrm>
          <a:prstGeom prst="rect">
            <a:avLst/>
          </a:prstGeom>
          <a:noFill/>
          <a:ln>
            <a:noFill/>
          </a:ln>
        </p:spPr>
        <p:txBody>
          <a:bodyPr anchorCtr="0" anchor="t" bIns="0" lIns="0" spcFirstLastPara="1" rIns="0" wrap="square" tIns="0">
            <a:spAutoFit/>
          </a:bodyPr>
          <a:lstStyle/>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dataset has been exclusively taken from the Reddit platform, which means it only caters to one specific group and may not give the same results for other platforms where textual data can be retrieved.</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study might not consider external factors influencing mental health, such as societal and economic conditions, which could impact the validity of the conclusions and predictions.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choice of machine learning algorithms can impact the results. If the selected algorithms are not well-suited for the specific characteristics of depression and suicide data, the analysis may lack accuracy or fail to capture nuanced patterns.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The applicability of the findings to broader populations or diverse cultural contexts might be limited. Models trained on specific datasets may not perform equally well when applied to different demographics or socio-cultural backgrounds.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p:txBody>
      </p:sp>
      <p:sp>
        <p:nvSpPr>
          <p:cNvPr id="168" name="Google Shape;168;p7"/>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l">
              <a:lnSpc>
                <a:spcPct val="139963"/>
              </a:lnSpc>
              <a:spcBef>
                <a:spcPts val="0"/>
              </a:spcBef>
              <a:spcAft>
                <a:spcPts val="0"/>
              </a:spcAft>
              <a:buNone/>
            </a:pPr>
            <a:r>
              <a:rPr lang="en-US" sz="2182"/>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mt="30000"/>
            </a:blip>
            <a:stretch>
              <a:fillRect b="0" l="-20311" r="-20309" t="0"/>
            </a:stretch>
          </a:blipFill>
          <a:ln>
            <a:noFill/>
          </a:ln>
        </p:spPr>
      </p:sp>
      <p:grpSp>
        <p:nvGrpSpPr>
          <p:cNvPr id="174" name="Google Shape;174;p8"/>
          <p:cNvGrpSpPr/>
          <p:nvPr/>
        </p:nvGrpSpPr>
        <p:grpSpPr>
          <a:xfrm>
            <a:off x="15201900" y="-180826"/>
            <a:ext cx="3086100" cy="10467826"/>
            <a:chOff x="0" y="-47625"/>
            <a:chExt cx="812800" cy="2756958"/>
          </a:xfrm>
        </p:grpSpPr>
        <p:sp>
          <p:nvSpPr>
            <p:cNvPr id="175" name="Google Shape;175;p8"/>
            <p:cNvSpPr/>
            <p:nvPr/>
          </p:nvSpPr>
          <p:spPr>
            <a:xfrm>
              <a:off x="0" y="0"/>
              <a:ext cx="812800" cy="2709333"/>
            </a:xfrm>
            <a:custGeom>
              <a:rect b="b" l="l" r="r" t="t"/>
              <a:pathLst>
                <a:path extrusionOk="0" h="2709333" w="812800">
                  <a:moveTo>
                    <a:pt x="0" y="0"/>
                  </a:moveTo>
                  <a:lnTo>
                    <a:pt x="812800" y="0"/>
                  </a:lnTo>
                  <a:lnTo>
                    <a:pt x="812800" y="2709333"/>
                  </a:lnTo>
                  <a:lnTo>
                    <a:pt x="0" y="2709333"/>
                  </a:lnTo>
                  <a:close/>
                </a:path>
              </a:pathLst>
            </a:custGeom>
            <a:solidFill>
              <a:srgbClr val="593C8F"/>
            </a:solidFill>
            <a:ln>
              <a:noFill/>
            </a:ln>
          </p:spPr>
        </p:sp>
        <p:sp>
          <p:nvSpPr>
            <p:cNvPr id="176" name="Google Shape;176;p8"/>
            <p:cNvSpPr txBox="1"/>
            <p:nvPr/>
          </p:nvSpPr>
          <p:spPr>
            <a:xfrm>
              <a:off x="0" y="-47625"/>
              <a:ext cx="81280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8"/>
          <p:cNvSpPr txBox="1"/>
          <p:nvPr/>
        </p:nvSpPr>
        <p:spPr>
          <a:xfrm>
            <a:off x="845568" y="782564"/>
            <a:ext cx="7938768" cy="738238"/>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4298" u="none" cap="none" strike="noStrike">
                <a:solidFill>
                  <a:srgbClr val="593C8F"/>
                </a:solidFill>
                <a:latin typeface="League Spartan"/>
                <a:ea typeface="League Spartan"/>
                <a:cs typeface="League Spartan"/>
                <a:sym typeface="League Spartan"/>
              </a:rPr>
              <a:t>FUTURE WORK</a:t>
            </a:r>
            <a:endParaRPr/>
          </a:p>
        </p:txBody>
      </p:sp>
      <p:cxnSp>
        <p:nvCxnSpPr>
          <p:cNvPr id="178" name="Google Shape;178;p8"/>
          <p:cNvCxnSpPr/>
          <p:nvPr/>
        </p:nvCxnSpPr>
        <p:spPr>
          <a:xfrm>
            <a:off x="846640" y="1539852"/>
            <a:ext cx="2618740" cy="0"/>
          </a:xfrm>
          <a:prstGeom prst="straightConnector1">
            <a:avLst/>
          </a:prstGeom>
          <a:noFill/>
          <a:ln cap="flat" cmpd="sng" w="38100">
            <a:solidFill>
              <a:srgbClr val="000000"/>
            </a:solidFill>
            <a:prstDash val="solid"/>
            <a:round/>
            <a:headEnd len="sm" w="sm" type="none"/>
            <a:tailEnd len="sm" w="sm" type="none"/>
          </a:ln>
        </p:spPr>
      </p:cxnSp>
      <p:sp>
        <p:nvSpPr>
          <p:cNvPr id="179" name="Google Shape;179;p8"/>
          <p:cNvSpPr txBox="1"/>
          <p:nvPr/>
        </p:nvSpPr>
        <p:spPr>
          <a:xfrm>
            <a:off x="1038225" y="2866236"/>
            <a:ext cx="12767147" cy="4575207"/>
          </a:xfrm>
          <a:prstGeom prst="rect">
            <a:avLst/>
          </a:prstGeom>
          <a:noFill/>
          <a:ln>
            <a:noFill/>
          </a:ln>
        </p:spPr>
        <p:txBody>
          <a:bodyPr anchorCtr="0" anchor="t" bIns="0" lIns="0" spcFirstLastPara="1" rIns="0" wrap="square" tIns="0">
            <a:spAutoFit/>
          </a:bodyPr>
          <a:lstStyle/>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Use data from various other platforms to combine all the textual data to build a larger dataset.</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Incorporate the latest innovations in NLP and Machine Learning models to achieve higher accuracy overall.</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Conduct longitudinal studies to track changes in suicide-related factors over time. Understanding the dynamic nature of these factors could provide insights into how interventions and societal changes impact suicide rates.</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188776" lvl="1" marL="377552" marR="0" rtl="0" algn="l">
              <a:lnSpc>
                <a:spcPct val="140045"/>
              </a:lnSpc>
              <a:spcBef>
                <a:spcPts val="0"/>
              </a:spcBef>
              <a:spcAft>
                <a:spcPts val="0"/>
              </a:spcAft>
              <a:buClr>
                <a:srgbClr val="000000"/>
              </a:buClr>
              <a:buSzPts val="1748"/>
              <a:buFont typeface="Arial"/>
              <a:buChar char="•"/>
            </a:pPr>
            <a:r>
              <a:rPr b="0" i="0" lang="en-US" sz="1748" u="none" cap="none" strike="noStrike">
                <a:solidFill>
                  <a:srgbClr val="000000"/>
                </a:solidFill>
                <a:latin typeface="Poppins"/>
                <a:ea typeface="Poppins"/>
                <a:cs typeface="Poppins"/>
                <a:sym typeface="Poppins"/>
              </a:rPr>
              <a:t>Develop more sophisticated machine learning models that can better predict and understand the complexities of suicide risk. This involves refining existing models, exploring new algorithms, and integrating diverse datasets for improved accuracy.</a:t>
            </a:r>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a:p>
            <a:pPr indent="0" lvl="0" marL="0" marR="0" rtl="0" algn="l">
              <a:lnSpc>
                <a:spcPct val="140045"/>
              </a:lnSpc>
              <a:spcBef>
                <a:spcPts val="0"/>
              </a:spcBef>
              <a:spcAft>
                <a:spcPts val="0"/>
              </a:spcAft>
              <a:buNone/>
            </a:pPr>
            <a:r>
              <a:t/>
            </a:r>
            <a:endParaRPr b="0" i="0" sz="1748" u="none" cap="none" strike="noStrike">
              <a:solidFill>
                <a:srgbClr val="000000"/>
              </a:solidFill>
              <a:latin typeface="Poppins"/>
              <a:ea typeface="Poppins"/>
              <a:cs typeface="Poppins"/>
              <a:sym typeface="Poppins"/>
            </a:endParaRPr>
          </a:p>
        </p:txBody>
      </p:sp>
      <p:sp>
        <p:nvSpPr>
          <p:cNvPr id="180" name="Google Shape;180;p8"/>
          <p:cNvSpPr txBox="1"/>
          <p:nvPr/>
        </p:nvSpPr>
        <p:spPr>
          <a:xfrm>
            <a:off x="17745423" y="9657114"/>
            <a:ext cx="187200" cy="336000"/>
          </a:xfrm>
          <a:prstGeom prst="rect">
            <a:avLst/>
          </a:prstGeom>
          <a:noFill/>
          <a:ln>
            <a:noFill/>
          </a:ln>
        </p:spPr>
        <p:txBody>
          <a:bodyPr anchorCtr="0" anchor="t" bIns="0" lIns="0" spcFirstLastPara="1" rIns="0" wrap="square" tIns="0">
            <a:spAutoFit/>
          </a:bodyPr>
          <a:lstStyle/>
          <a:p>
            <a:pPr indent="0" lvl="0" marL="0" marR="0" rtl="0" algn="ctr">
              <a:lnSpc>
                <a:spcPct val="139963"/>
              </a:lnSpc>
              <a:spcBef>
                <a:spcPts val="0"/>
              </a:spcBef>
              <a:spcAft>
                <a:spcPts val="0"/>
              </a:spcAft>
              <a:buNone/>
            </a:pPr>
            <a:r>
              <a:rPr lang="en-US" sz="2182"/>
              <a:t>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