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League Spartan"/>
      <p:regular r:id="rId13"/>
      <p:bold r:id="rId14"/>
    </p:embeddedFont>
    <p:embeddedFont>
      <p:font typeface="Lato"/>
      <p:bold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JIDcW6r0TXUNtZG827rdPXVi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eagueSparta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eagueSpartan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3577096" y="1181366"/>
            <a:ext cx="12133078" cy="10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6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CSE431 PAPER REVIEW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577096" y="2504156"/>
            <a:ext cx="10991397" cy="3624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3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PIPELINE PROCESSING OF NLP</a:t>
            </a:r>
            <a:endParaRPr/>
          </a:p>
          <a:p>
            <a:pPr indent="0" lvl="0" marL="0" marR="0" rtl="0" algn="l">
              <a:lnSpc>
                <a:spcPct val="3037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1" u="none" cap="none" strike="noStrike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955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1" u="none" cap="none" strike="noStrike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flipH="1" rot="10800000">
            <a:off x="3577096" y="3566176"/>
            <a:ext cx="9687995" cy="2050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3577096" y="3917597"/>
            <a:ext cx="11396400" cy="5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Submitted to: Annajiat Alim Rasel, Senior Lecturer, BRAC University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1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1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Submitted by: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Name: Hazra Mohammed Ahnaf Faiyaz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ID: 17241014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Group: 15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2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1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RA: </a:t>
            </a:r>
            <a:r>
              <a:rPr lang="en-US" sz="2413">
                <a:latin typeface="Poppins"/>
                <a:ea typeface="Poppins"/>
                <a:cs typeface="Poppins"/>
                <a:sym typeface="Poppins"/>
              </a:rPr>
              <a:t>MD. Sabbir Hossain</a:t>
            </a:r>
            <a:endParaRPr/>
          </a:p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>
                <a:latin typeface="Poppins"/>
                <a:ea typeface="Poppins"/>
                <a:cs typeface="Poppins"/>
                <a:sym typeface="Poppins"/>
              </a:rPr>
              <a:t>ST: Mehnaz Ara Fazal</a:t>
            </a:r>
            <a:endParaRPr b="0" i="0" sz="241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692942" y="942975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525" y="2679031"/>
            <a:ext cx="13998335" cy="424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1702" lvl="2" marL="75510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⚬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NLP problems are complex, requiring a systematic approach for effective solutions.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1702" lvl="2" marL="75510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⚬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essence lies in breaking down these intricate problems into manageable, comprehensible steps.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1702" lvl="2" marL="75510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⚬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step in the pipeline process is strategically crafted to address specific challenges within the broader NLP landscape.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1702" lvl="2" marL="75510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⚬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emphasis is not just on problem-solving but on the methodical resolution of each individual aspect, ensuring a comprehensive and refined outcome.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694013" y="1700263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8" name="Google Shape;108;p3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09" name="Google Shape;109;p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10" name="Google Shape;110;p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3"/>
          <p:cNvSpPr txBox="1"/>
          <p:nvPr/>
        </p:nvSpPr>
        <p:spPr>
          <a:xfrm>
            <a:off x="1029792" y="1159043"/>
            <a:ext cx="5720595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METHODOLOGIES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1029792" y="1916330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3"/>
          <p:cNvSpPr txBox="1"/>
          <p:nvPr/>
        </p:nvSpPr>
        <p:spPr>
          <a:xfrm>
            <a:off x="1048850" y="1990568"/>
            <a:ext cx="10844100" cy="4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Overall:</a:t>
            </a:r>
            <a:endParaRPr/>
          </a:p>
          <a:p>
            <a:pPr indent="0" lvl="0" marL="0" marR="0" rtl="0" algn="l">
              <a:lnSpc>
                <a:spcPct val="123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Text Cleaning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Canonical Form Conversion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 Development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Modeling and Evaluation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6392" lvl="1" marL="312784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8"/>
              <a:buFont typeface="Arial"/>
              <a:buChar char="•"/>
            </a:pPr>
            <a:r>
              <a:rPr b="0" i="0" lang="en-US" sz="14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Implementation and Monitoring</a:t>
            </a:r>
            <a:endParaRPr/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48842" y="6328255"/>
            <a:ext cx="4026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1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Primary Stages: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1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4688" lvl="1" marL="349376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Font typeface="Arial"/>
              <a:buChar char="•"/>
            </a:pPr>
            <a:r>
              <a:rPr b="0" i="0" lang="en-US" sz="161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Text Segmentation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1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4688" lvl="1" marL="349376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Font typeface="Arial"/>
              <a:buChar char="•"/>
            </a:pPr>
            <a:r>
              <a:rPr b="0" i="0" lang="en-US" sz="161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Sentence Segmentation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1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4688" lvl="1" marL="349376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Font typeface="Arial"/>
              <a:buChar char="•"/>
            </a:pPr>
            <a:r>
              <a:rPr b="0" i="0" lang="en-US" sz="161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Word Tokenization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1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4688" lvl="1" marL="349376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Font typeface="Arial"/>
              <a:buChar char="•"/>
            </a:pPr>
            <a:r>
              <a:rPr b="0" i="0" lang="en-US" sz="161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Tokenization Challenges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1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20" name="Google Shape;120;p4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21" name="Google Shape;121;p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2" name="Google Shape;122;p4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/>
        </p:nvSpPr>
        <p:spPr>
          <a:xfrm>
            <a:off x="937144" y="942975"/>
            <a:ext cx="7938768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ELEMENTS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938216" y="1700263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4"/>
          <p:cNvSpPr/>
          <p:nvPr/>
        </p:nvSpPr>
        <p:spPr>
          <a:xfrm>
            <a:off x="570961" y="2512420"/>
            <a:ext cx="5489564" cy="4836250"/>
          </a:xfrm>
          <a:custGeom>
            <a:rect b="b" l="l" r="r" t="t"/>
            <a:pathLst>
              <a:path extrusionOk="0" h="4836250" w="5489564">
                <a:moveTo>
                  <a:pt x="0" y="0"/>
                </a:moveTo>
                <a:lnTo>
                  <a:pt x="5489564" y="0"/>
                </a:lnTo>
                <a:lnTo>
                  <a:pt x="5489564" y="4836250"/>
                </a:lnTo>
                <a:lnTo>
                  <a:pt x="0" y="483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18" r="-873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8446036" y="2512420"/>
            <a:ext cx="5549624" cy="4836250"/>
          </a:xfrm>
          <a:custGeom>
            <a:rect b="b" l="l" r="r" t="t"/>
            <a:pathLst>
              <a:path extrusionOk="0" h="4836250" w="5549624">
                <a:moveTo>
                  <a:pt x="0" y="0"/>
                </a:moveTo>
                <a:lnTo>
                  <a:pt x="5549624" y="0"/>
                </a:lnTo>
                <a:lnTo>
                  <a:pt x="5549624" y="4836250"/>
                </a:lnTo>
                <a:lnTo>
                  <a:pt x="0" y="483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031" r="-3030" t="0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570961" y="7615370"/>
            <a:ext cx="6733311" cy="30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Fig.1 Common primary processing steps for a text fragment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8446036" y="7615370"/>
            <a:ext cx="6275431" cy="30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Fig.2 Extended processing steps for a text fragment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34" name="Google Shape;134;p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35" name="Google Shape;135;p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6" name="Google Shape;136;p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5"/>
          <p:cNvSpPr txBox="1"/>
          <p:nvPr/>
        </p:nvSpPr>
        <p:spPr>
          <a:xfrm>
            <a:off x="1028720" y="1494821"/>
            <a:ext cx="7938768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5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/>
        </p:nvSpPr>
        <p:spPr>
          <a:xfrm>
            <a:off x="1038225" y="2866236"/>
            <a:ext cx="12767147" cy="4880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Existing tokenizers may not provide 100% accurate results.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Findings may not universally apply to all NLP projects.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NLTK library reliance may have limitations or dependencies.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Briefly mentions monitoring and improvement without detailed optimization methods.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Suggests customized tokenizer without elaborating on complexity or resources.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NLTK-specific code may limit applicability to alternative tools or approaches.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Numerical citations may become outdated which could cause potential gaps in considering newer developments.</a:t>
            </a:r>
            <a:endParaRPr/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4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8776" lvl="1" marL="377552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Arial"/>
              <a:buChar char="•"/>
            </a:pPr>
            <a:r>
              <a:rPr b="0" i="0" lang="en-US" sz="17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study lacks addressing potential ethical considerations or biases in NLP model development.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46" name="Google Shape;146;p6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47" name="Google Shape;147;p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8" name="Google Shape;148;p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6"/>
          <p:cNvSpPr txBox="1"/>
          <p:nvPr/>
        </p:nvSpPr>
        <p:spPr>
          <a:xfrm>
            <a:off x="845568" y="782564"/>
            <a:ext cx="7938768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WORK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845568" y="1874639"/>
            <a:ext cx="10353039" cy="695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Improved Tokenization Techniques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Comparative Library Analysis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Enhanced Text Cleaning Strategies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Ethical Considerations and Bias Mitigation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Optimizing Model Performance Long-Term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Cross-Language NLP Implementations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Automation in Customized Tokenizer Creation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Monitoring and Updating</a:t>
            </a:r>
            <a:endParaRPr/>
          </a:p>
          <a:p>
            <a:pPr indent="0" lvl="0" marL="0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Interdisciplinary Collaboration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 Source Tool Development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5795" lvl="1" marL="371591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Longitudinal Study on Temporal Relevance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1" name="Google Shape;151;p6"/>
          <p:cNvCxnSpPr/>
          <p:nvPr/>
        </p:nvCxnSpPr>
        <p:spPr>
          <a:xfrm>
            <a:off x="846640" y="1539852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57" name="Google Shape;157;p7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58" name="Google Shape;158;p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9" name="Google Shape;159;p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7"/>
          <p:cNvSpPr txBox="1"/>
          <p:nvPr/>
        </p:nvSpPr>
        <p:spPr>
          <a:xfrm>
            <a:off x="1028720" y="1494821"/>
            <a:ext cx="7938768" cy="7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8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7"/>
          <p:cNvSpPr txBox="1"/>
          <p:nvPr/>
        </p:nvSpPr>
        <p:spPr>
          <a:xfrm>
            <a:off x="1027649" y="3361099"/>
            <a:ext cx="4769516" cy="47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Summary: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7"/>
          <p:cNvSpPr txBox="1"/>
          <p:nvPr/>
        </p:nvSpPr>
        <p:spPr>
          <a:xfrm>
            <a:off x="1029792" y="4127948"/>
            <a:ext cx="6145817" cy="3661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study focuses on NLP system development, emphasizing data collection, rule-based design, and effective text cleaning. It introduces the pipeline process, detailing stages like feature development, modeling, and constant model monitoring.</a:t>
            </a:r>
            <a:endParaRPr/>
          </a:p>
          <a:p>
            <a:pPr indent="0" lvl="0" marL="0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primary stages involve text segmentation into words and sentences, highlighting challenges in sentence segmentation and word tokenization.</a:t>
            </a:r>
            <a:endParaRPr/>
          </a:p>
          <a:p>
            <a:pPr indent="0" lvl="0" marL="0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Tokenization imperfections are acknowledged, and NLTK library usage is demonstrated for sentence and word separation.</a:t>
            </a:r>
            <a:endParaRPr/>
          </a:p>
          <a:p>
            <a:pPr indent="0" lvl="0" marL="0" marR="0" rtl="0" algn="l">
              <a:lnSpc>
                <a:spcPct val="140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816857" y="4744913"/>
            <a:ext cx="4769516" cy="47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Closing: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8816857" y="5387815"/>
            <a:ext cx="5967732" cy="3952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6046" lvl="1" marL="352092" marR="0" rtl="0" algn="l">
              <a:lnSpc>
                <a:spcPct val="140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9"/>
              <a:buFont typeface="Arial"/>
              <a:buChar char="•"/>
            </a:pPr>
            <a:r>
              <a:rPr b="0" i="0" lang="en-US" sz="162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Future work suggestions encompass improved tokenization, comparative library analysis, and enhanced text cleaning strategies.</a:t>
            </a:r>
            <a:endParaRPr/>
          </a:p>
          <a:p>
            <a:pPr indent="-176046" lvl="1" marL="352092" marR="0" rtl="0" algn="l">
              <a:lnSpc>
                <a:spcPct val="140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9"/>
              <a:buFont typeface="Arial"/>
              <a:buChar char="•"/>
            </a:pPr>
            <a:r>
              <a:rPr b="0" i="0" lang="en-US" sz="162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Ethical considerations and bias mitigation are recommended for inclusion in future studies.</a:t>
            </a:r>
            <a:endParaRPr/>
          </a:p>
          <a:p>
            <a:pPr indent="-176046" lvl="1" marL="352092" marR="0" rtl="0" algn="l">
              <a:lnSpc>
                <a:spcPct val="140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9"/>
              <a:buFont typeface="Arial"/>
              <a:buChar char="•"/>
            </a:pPr>
            <a:r>
              <a:rPr b="0" i="0" lang="en-US" sz="162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study could benefit from exploring cross-language NLP applications and investigating automation in tokenizer creation.</a:t>
            </a:r>
            <a:endParaRPr/>
          </a:p>
          <a:p>
            <a:pPr indent="-176046" lvl="1" marL="352092" marR="0" rtl="0" algn="l">
              <a:lnSpc>
                <a:spcPct val="140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9"/>
              <a:buFont typeface="Arial"/>
              <a:buChar char="•"/>
            </a:pPr>
            <a:r>
              <a:rPr b="0" i="0" lang="en-US" sz="162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monitoring and updating frameworks are proposed for sustained NLP model optimization.</a:t>
            </a:r>
            <a:endParaRPr/>
          </a:p>
          <a:p>
            <a:pPr indent="-176046" lvl="1" marL="352092" marR="0" rtl="0" algn="l">
              <a:lnSpc>
                <a:spcPct val="140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9"/>
              <a:buFont typeface="Arial"/>
              <a:buChar char="•"/>
            </a:pPr>
            <a:r>
              <a:rPr b="0" i="0" lang="en-US" sz="162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Longitudinal studies on temporal relevance and interdisciplinary collaboration are recommended for comprehensive advancements in NLP research.</a:t>
            </a:r>
            <a:endParaRPr/>
          </a:p>
          <a:p>
            <a:pPr indent="0" lvl="0" marL="0" marR="0" rtl="0" algn="l">
              <a:lnSpc>
                <a:spcPct val="1400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2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