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League Spartan"/>
      <p:regular r:id="rId13"/>
      <p:bold r:id="rId14"/>
    </p:embeddedFont>
    <p:embeddedFont>
      <p:font typeface="Lato"/>
      <p:bold r:id="rId15"/>
      <p:boldItalic r:id="rId16"/>
    </p:embeddedFont>
    <p:embeddedFont>
      <p:font typeface="Poppi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iG9JksOS27lM9FI01txwLP5cLj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LeagueSpartan-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eagueSpartan-bold.fntdata"/><Relationship Id="rId17" Type="http://schemas.openxmlformats.org/officeDocument/2006/relationships/font" Target="fonts/Poppins-regular.fntdata"/><Relationship Id="rId16" Type="http://schemas.openxmlformats.org/officeDocument/2006/relationships/font" Target="fonts/Lato-boldItalic.fntdata"/><Relationship Id="rId5" Type="http://schemas.openxmlformats.org/officeDocument/2006/relationships/notesMaster" Target="notesMasters/notesMaster1.xml"/><Relationship Id="rId19" Type="http://schemas.openxmlformats.org/officeDocument/2006/relationships/font" Target="fonts/Poppins-italic.fntdata"/><Relationship Id="rId6" Type="http://schemas.openxmlformats.org/officeDocument/2006/relationships/slide" Target="slides/slide1.xml"/><Relationship Id="rId18"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hyperlink" Target="https://doi.org/10.1088/1742-6596/2161/1/012034" TargetMode="External"/><Relationship Id="rId5" Type="http://schemas.openxmlformats.org/officeDocument/2006/relationships/hyperlink" Target="https://doi.org/10.4137/BII.S470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7620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41000"/>
            </a:blip>
            <a:stretch>
              <a:fillRect b="0" l="-20311" r="-20309" t="0"/>
            </a:stretch>
          </a:blipFill>
          <a:ln>
            <a:noFill/>
          </a:ln>
        </p:spPr>
      </p:sp>
      <p:grpSp>
        <p:nvGrpSpPr>
          <p:cNvPr id="85" name="Google Shape;85;p1"/>
          <p:cNvGrpSpPr/>
          <p:nvPr/>
        </p:nvGrpSpPr>
        <p:grpSpPr>
          <a:xfrm>
            <a:off x="0" y="-180826"/>
            <a:ext cx="3086100" cy="10467826"/>
            <a:chOff x="0" y="-47625"/>
            <a:chExt cx="812800" cy="2756958"/>
          </a:xfrm>
        </p:grpSpPr>
        <p:sp>
          <p:nvSpPr>
            <p:cNvPr id="86" name="Google Shape;86;p1"/>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87" name="Google Shape;87;p1"/>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8" name="Google Shape;88;p1"/>
          <p:cNvSpPr txBox="1"/>
          <p:nvPr/>
        </p:nvSpPr>
        <p:spPr>
          <a:xfrm>
            <a:off x="3577096" y="1181366"/>
            <a:ext cx="12133078" cy="1037039"/>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6046" u="none" cap="none" strike="noStrike">
                <a:solidFill>
                  <a:srgbClr val="000000"/>
                </a:solidFill>
                <a:latin typeface="Lato"/>
                <a:ea typeface="Lato"/>
                <a:cs typeface="Lato"/>
                <a:sym typeface="Lato"/>
              </a:rPr>
              <a:t>CSE431 TOPIC SELECTION</a:t>
            </a:r>
            <a:endParaRPr/>
          </a:p>
        </p:txBody>
      </p:sp>
      <p:sp>
        <p:nvSpPr>
          <p:cNvPr id="89" name="Google Shape;89;p1"/>
          <p:cNvSpPr txBox="1"/>
          <p:nvPr/>
        </p:nvSpPr>
        <p:spPr>
          <a:xfrm>
            <a:off x="3577096" y="2348929"/>
            <a:ext cx="13545348" cy="4175614"/>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3031" u="none" cap="none" strike="noStrike">
                <a:solidFill>
                  <a:srgbClr val="593C8F"/>
                </a:solidFill>
                <a:latin typeface="League Spartan"/>
                <a:ea typeface="League Spartan"/>
                <a:cs typeface="League Spartan"/>
                <a:sym typeface="League Spartan"/>
              </a:rPr>
              <a:t>SUICIDE RISK ASSESSMENT USING NLP AND MACHINE LEARNING</a:t>
            </a:r>
            <a:endParaRPr/>
          </a:p>
          <a:p>
            <a:pPr indent="0" lvl="0" marL="0" marR="0" rtl="0" algn="l">
              <a:lnSpc>
                <a:spcPct val="209303"/>
              </a:lnSpc>
              <a:spcBef>
                <a:spcPts val="0"/>
              </a:spcBef>
              <a:spcAft>
                <a:spcPts val="0"/>
              </a:spcAft>
              <a:buNone/>
            </a:pPr>
            <a:r>
              <a:t/>
            </a:r>
            <a:endParaRPr b="0" i="0" sz="3031" u="none" cap="none" strike="noStrike">
              <a:solidFill>
                <a:srgbClr val="593C8F"/>
              </a:solidFill>
              <a:latin typeface="League Spartan"/>
              <a:ea typeface="League Spartan"/>
              <a:cs typeface="League Spartan"/>
              <a:sym typeface="League Spartan"/>
            </a:endParaRPr>
          </a:p>
          <a:p>
            <a:pPr indent="0" lvl="0" marL="0" marR="0" rtl="0" algn="l">
              <a:lnSpc>
                <a:spcPct val="458693"/>
              </a:lnSpc>
              <a:spcBef>
                <a:spcPts val="0"/>
              </a:spcBef>
              <a:spcAft>
                <a:spcPts val="0"/>
              </a:spcAft>
              <a:buNone/>
            </a:pPr>
            <a:r>
              <a:t/>
            </a:r>
            <a:endParaRPr b="0" i="0" sz="3031" u="none" cap="none" strike="noStrike">
              <a:solidFill>
                <a:srgbClr val="593C8F"/>
              </a:solidFill>
              <a:latin typeface="League Spartan"/>
              <a:ea typeface="League Spartan"/>
              <a:cs typeface="League Spartan"/>
              <a:sym typeface="League Spartan"/>
            </a:endParaRPr>
          </a:p>
          <a:p>
            <a:pPr indent="0" lvl="0" marL="0" marR="0" rtl="0" algn="l">
              <a:lnSpc>
                <a:spcPct val="296964"/>
              </a:lnSpc>
              <a:spcBef>
                <a:spcPts val="0"/>
              </a:spcBef>
              <a:spcAft>
                <a:spcPts val="0"/>
              </a:spcAft>
              <a:buNone/>
            </a:pPr>
            <a:r>
              <a:t/>
            </a:r>
            <a:endParaRPr b="0" i="0" sz="3031" u="none" cap="none" strike="noStrike">
              <a:solidFill>
                <a:srgbClr val="593C8F"/>
              </a:solidFill>
              <a:latin typeface="League Spartan"/>
              <a:ea typeface="League Spartan"/>
              <a:cs typeface="League Spartan"/>
              <a:sym typeface="League Spartan"/>
            </a:endParaRPr>
          </a:p>
        </p:txBody>
      </p:sp>
      <p:cxnSp>
        <p:nvCxnSpPr>
          <p:cNvPr id="90" name="Google Shape;90;p1"/>
          <p:cNvCxnSpPr/>
          <p:nvPr/>
        </p:nvCxnSpPr>
        <p:spPr>
          <a:xfrm flipH="1" rot="10800000">
            <a:off x="3577136" y="3037071"/>
            <a:ext cx="9687995" cy="20505"/>
          </a:xfrm>
          <a:prstGeom prst="straightConnector1">
            <a:avLst/>
          </a:prstGeom>
          <a:noFill/>
          <a:ln cap="flat" cmpd="sng" w="38100">
            <a:solidFill>
              <a:srgbClr val="000000"/>
            </a:solidFill>
            <a:prstDash val="solid"/>
            <a:round/>
            <a:headEnd len="sm" w="sm" type="none"/>
            <a:tailEnd len="sm" w="sm" type="none"/>
          </a:ln>
        </p:spPr>
      </p:cxnSp>
      <p:sp>
        <p:nvSpPr>
          <p:cNvPr id="91" name="Google Shape;91;p1"/>
          <p:cNvSpPr txBox="1"/>
          <p:nvPr/>
        </p:nvSpPr>
        <p:spPr>
          <a:xfrm>
            <a:off x="3577136" y="3246040"/>
            <a:ext cx="11396400" cy="7132800"/>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Submitted to: Annajiat Alim Rasel, Senior Lecturer, BRAC University</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Submitted by:</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Member 1: Hazra Mohammed Ahnaf Faiyaz , ID: 17241014</a:t>
            </a:r>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Member 2: Sadman Sakib Nabil , ID: 19101501</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Group: 15</a:t>
            </a:r>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Task 3</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RA: </a:t>
            </a:r>
            <a:r>
              <a:rPr lang="en-US" sz="2413">
                <a:latin typeface="Poppins"/>
                <a:ea typeface="Poppins"/>
                <a:cs typeface="Poppins"/>
                <a:sym typeface="Poppins"/>
              </a:rPr>
              <a:t>Md. Sabbir Hossain</a:t>
            </a:r>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ST: Mehnaz Ara Fazal</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97" name="Google Shape;97;p2"/>
          <p:cNvGrpSpPr/>
          <p:nvPr/>
        </p:nvGrpSpPr>
        <p:grpSpPr>
          <a:xfrm>
            <a:off x="15211425" y="-180826"/>
            <a:ext cx="3086100" cy="10467826"/>
            <a:chOff x="0" y="-47625"/>
            <a:chExt cx="812800" cy="2756958"/>
          </a:xfrm>
        </p:grpSpPr>
        <p:sp>
          <p:nvSpPr>
            <p:cNvPr id="98" name="Google Shape;98;p2"/>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99" name="Google Shape;99;p2"/>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txBox="1"/>
          <p:nvPr/>
        </p:nvSpPr>
        <p:spPr>
          <a:xfrm>
            <a:off x="581016" y="470637"/>
            <a:ext cx="4957463"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INTRODUCTION</a:t>
            </a:r>
            <a:endParaRPr/>
          </a:p>
        </p:txBody>
      </p:sp>
      <p:sp>
        <p:nvSpPr>
          <p:cNvPr id="101" name="Google Shape;101;p2"/>
          <p:cNvSpPr txBox="1"/>
          <p:nvPr/>
        </p:nvSpPr>
        <p:spPr>
          <a:xfrm>
            <a:off x="436879" y="1649654"/>
            <a:ext cx="14653095" cy="6404007"/>
          </a:xfrm>
          <a:prstGeom prst="rect">
            <a:avLst/>
          </a:prstGeom>
          <a:noFill/>
          <a:ln>
            <a:noFill/>
          </a:ln>
        </p:spPr>
        <p:txBody>
          <a:bodyPr anchorCtr="0" anchor="t" bIns="0" lIns="0" spcFirstLastPara="1" rIns="0" wrap="square" tIns="0">
            <a:spAutoFit/>
          </a:bodyPr>
          <a:lstStyle/>
          <a:p>
            <a:pPr indent="0" lvl="0" marL="0" marR="0" rtl="0" algn="l">
              <a:lnSpc>
                <a:spcPct val="136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6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Global Impact</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Magnitude</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Public Health Challenge</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Understanding Triggers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Need for Research</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Research Focus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Machine Learning and NLP</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Scope Clarification</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p:txBody>
      </p:sp>
      <p:cxnSp>
        <p:nvCxnSpPr>
          <p:cNvPr id="102" name="Google Shape;102;p2"/>
          <p:cNvCxnSpPr/>
          <p:nvPr/>
        </p:nvCxnSpPr>
        <p:spPr>
          <a:xfrm>
            <a:off x="581016" y="1227924"/>
            <a:ext cx="2618740" cy="0"/>
          </a:xfrm>
          <a:prstGeom prst="straightConnector1">
            <a:avLst/>
          </a:prstGeom>
          <a:noFill/>
          <a:ln cap="flat" cmpd="sng" w="38100">
            <a:solidFill>
              <a:srgbClr val="000000"/>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08" name="Google Shape;108;p3"/>
          <p:cNvGrpSpPr/>
          <p:nvPr/>
        </p:nvGrpSpPr>
        <p:grpSpPr>
          <a:xfrm>
            <a:off x="15201900" y="-180826"/>
            <a:ext cx="3086100" cy="10467826"/>
            <a:chOff x="0" y="-47625"/>
            <a:chExt cx="812800" cy="2756958"/>
          </a:xfrm>
        </p:grpSpPr>
        <p:sp>
          <p:nvSpPr>
            <p:cNvPr id="109" name="Google Shape;109;p3"/>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10" name="Google Shape;110;p3"/>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3"/>
          <p:cNvSpPr txBox="1"/>
          <p:nvPr/>
        </p:nvSpPr>
        <p:spPr>
          <a:xfrm>
            <a:off x="489440" y="474920"/>
            <a:ext cx="7938768"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RELATED WORKS</a:t>
            </a:r>
            <a:endParaRPr/>
          </a:p>
        </p:txBody>
      </p:sp>
      <p:cxnSp>
        <p:nvCxnSpPr>
          <p:cNvPr id="112" name="Google Shape;112;p3"/>
          <p:cNvCxnSpPr/>
          <p:nvPr/>
        </p:nvCxnSpPr>
        <p:spPr>
          <a:xfrm>
            <a:off x="490511" y="1232208"/>
            <a:ext cx="2618740" cy="0"/>
          </a:xfrm>
          <a:prstGeom prst="straightConnector1">
            <a:avLst/>
          </a:prstGeom>
          <a:noFill/>
          <a:ln cap="flat" cmpd="sng" w="38100">
            <a:solidFill>
              <a:srgbClr val="000000"/>
            </a:solidFill>
            <a:prstDash val="solid"/>
            <a:round/>
            <a:headEnd len="sm" w="sm" type="none"/>
            <a:tailEnd len="sm" w="sm" type="none"/>
          </a:ln>
        </p:spPr>
      </p:cxnSp>
      <p:sp>
        <p:nvSpPr>
          <p:cNvPr id="113" name="Google Shape;113;p3"/>
          <p:cNvSpPr txBox="1"/>
          <p:nvPr/>
        </p:nvSpPr>
        <p:spPr>
          <a:xfrm>
            <a:off x="0" y="1378832"/>
            <a:ext cx="15201900" cy="4998719"/>
          </a:xfrm>
          <a:prstGeom prst="rect">
            <a:avLst/>
          </a:prstGeom>
          <a:noFill/>
          <a:ln>
            <a:noFill/>
          </a:ln>
        </p:spPr>
        <p:txBody>
          <a:bodyPr anchorCtr="0" anchor="t" bIns="0" lIns="0" spcFirstLastPara="1" rIns="0" wrap="square" tIns="0">
            <a:spAutoFit/>
          </a:bodyPr>
          <a:lstStyle/>
          <a:p>
            <a:pPr indent="0" lvl="0" marL="0" marR="0" rtl="0" algn="l">
              <a:lnSpc>
                <a:spcPct val="10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88912" lvl="1" marL="377824" marR="0" rtl="0" algn="l">
              <a:lnSpc>
                <a:spcPct val="140022"/>
              </a:lnSpc>
              <a:spcBef>
                <a:spcPts val="0"/>
              </a:spcBef>
              <a:spcAft>
                <a:spcPts val="0"/>
              </a:spcAft>
              <a:buClr>
                <a:srgbClr val="000000"/>
              </a:buClr>
              <a:buSzPts val="1749"/>
              <a:buFont typeface="Arial"/>
              <a:buChar char="•"/>
            </a:pPr>
            <a:r>
              <a:rPr b="0" i="0" lang="en-US" sz="1749" u="none" cap="none" strike="noStrike">
                <a:solidFill>
                  <a:srgbClr val="000000"/>
                </a:solidFill>
                <a:latin typeface="Poppins"/>
                <a:ea typeface="Poppins"/>
                <a:cs typeface="Poppins"/>
                <a:sym typeface="Poppins"/>
              </a:rPr>
              <a:t>The authors of [1] tells us about depression and suicide where they implemented a similar dataset to compare different machine learning models in conjunction with NLP tasks to achieve a comprehensive outcome. In their work, they implemented various models such as SVM (Support Vector Model) and Logistic Regression to achieve an outcome.</a:t>
            </a:r>
            <a:endParaRPr/>
          </a:p>
          <a:p>
            <a:pPr indent="0" lvl="0" marL="0" marR="0" rtl="0" algn="l">
              <a:lnSpc>
                <a:spcPct val="140022"/>
              </a:lnSpc>
              <a:spcBef>
                <a:spcPts val="0"/>
              </a:spcBef>
              <a:spcAft>
                <a:spcPts val="0"/>
              </a:spcAft>
              <a:buNone/>
            </a:pPr>
            <a:r>
              <a:t/>
            </a:r>
            <a:endParaRPr b="0" i="0" sz="1749" u="none" cap="none" strike="noStrike">
              <a:solidFill>
                <a:srgbClr val="000000"/>
              </a:solidFill>
              <a:latin typeface="Poppins"/>
              <a:ea typeface="Poppins"/>
              <a:cs typeface="Poppins"/>
              <a:sym typeface="Poppins"/>
            </a:endParaRPr>
          </a:p>
          <a:p>
            <a:pPr indent="0" lvl="0" marL="0" marR="0" rtl="0" algn="l">
              <a:lnSpc>
                <a:spcPct val="140022"/>
              </a:lnSpc>
              <a:spcBef>
                <a:spcPts val="0"/>
              </a:spcBef>
              <a:spcAft>
                <a:spcPts val="0"/>
              </a:spcAft>
              <a:buNone/>
            </a:pPr>
            <a:r>
              <a:t/>
            </a:r>
            <a:endParaRPr b="0" i="0" sz="1749" u="none" cap="none" strike="noStrike">
              <a:solidFill>
                <a:srgbClr val="000000"/>
              </a:solidFill>
              <a:latin typeface="Poppins"/>
              <a:ea typeface="Poppins"/>
              <a:cs typeface="Poppins"/>
              <a:sym typeface="Poppins"/>
            </a:endParaRPr>
          </a:p>
          <a:p>
            <a:pPr indent="-188912" lvl="1" marL="377824" marR="0" rtl="0" algn="l">
              <a:lnSpc>
                <a:spcPct val="140022"/>
              </a:lnSpc>
              <a:spcBef>
                <a:spcPts val="0"/>
              </a:spcBef>
              <a:spcAft>
                <a:spcPts val="0"/>
              </a:spcAft>
              <a:buClr>
                <a:srgbClr val="000000"/>
              </a:buClr>
              <a:buSzPts val="1749"/>
              <a:buFont typeface="Arial"/>
              <a:buChar char="•"/>
            </a:pPr>
            <a:r>
              <a:rPr b="0" i="0" lang="en-US" sz="1749" u="none" cap="none" strike="noStrike">
                <a:solidFill>
                  <a:srgbClr val="000000"/>
                </a:solidFill>
                <a:latin typeface="Poppins"/>
                <a:ea typeface="Poppins"/>
                <a:cs typeface="Poppins"/>
                <a:sym typeface="Poppins"/>
              </a:rPr>
              <a:t>The authors of [2] tells us about the development of two text mining applications explicitly crafted for extracting quantitative data from clinical text within psychiatric contexts. The text mining applications employ distinct Natural Language Processing (NLP) approaches aimed at identifying and classifying suicide ideation and attempts. Both approaches, evidenced by high precision and recall statistics show promising outcomes.</a:t>
            </a:r>
            <a:endParaRPr/>
          </a:p>
          <a:p>
            <a:pPr indent="0" lvl="0" marL="0" marR="0" rtl="0" algn="l">
              <a:lnSpc>
                <a:spcPct val="140022"/>
              </a:lnSpc>
              <a:spcBef>
                <a:spcPts val="0"/>
              </a:spcBef>
              <a:spcAft>
                <a:spcPts val="0"/>
              </a:spcAft>
              <a:buNone/>
            </a:pPr>
            <a:r>
              <a:t/>
            </a:r>
            <a:endParaRPr b="0" i="0" sz="1749" u="none" cap="none" strike="noStrike">
              <a:solidFill>
                <a:srgbClr val="000000"/>
              </a:solidFill>
              <a:latin typeface="Poppins"/>
              <a:ea typeface="Poppins"/>
              <a:cs typeface="Poppins"/>
              <a:sym typeface="Poppins"/>
            </a:endParaRPr>
          </a:p>
          <a:p>
            <a:pPr indent="0" lvl="0" marL="0" marR="0" rtl="0" algn="l">
              <a:lnSpc>
                <a:spcPct val="140022"/>
              </a:lnSpc>
              <a:spcBef>
                <a:spcPts val="0"/>
              </a:spcBef>
              <a:spcAft>
                <a:spcPts val="0"/>
              </a:spcAft>
              <a:buNone/>
            </a:pPr>
            <a:r>
              <a:t/>
            </a:r>
            <a:endParaRPr b="0" i="0" sz="1749" u="none" cap="none" strike="noStrike">
              <a:solidFill>
                <a:srgbClr val="000000"/>
              </a:solidFill>
              <a:latin typeface="Poppins"/>
              <a:ea typeface="Poppins"/>
              <a:cs typeface="Poppins"/>
              <a:sym typeface="Poppins"/>
            </a:endParaRPr>
          </a:p>
          <a:p>
            <a:pPr indent="0" lvl="0" marL="0" marR="0" rtl="0" algn="l">
              <a:lnSpc>
                <a:spcPct val="140022"/>
              </a:lnSpc>
              <a:spcBef>
                <a:spcPts val="0"/>
              </a:spcBef>
              <a:spcAft>
                <a:spcPts val="0"/>
              </a:spcAft>
              <a:buNone/>
            </a:pPr>
            <a:r>
              <a:t/>
            </a:r>
            <a:endParaRPr b="0" i="0" sz="1749" u="none" cap="none" strike="noStrike">
              <a:solidFill>
                <a:srgbClr val="000000"/>
              </a:solidFill>
              <a:latin typeface="Poppins"/>
              <a:ea typeface="Poppins"/>
              <a:cs typeface="Poppins"/>
              <a:sym typeface="Poppins"/>
            </a:endParaRPr>
          </a:p>
          <a:p>
            <a:pPr indent="-188912" lvl="1" marL="377824" marR="0" rtl="0" algn="l">
              <a:lnSpc>
                <a:spcPct val="140022"/>
              </a:lnSpc>
              <a:spcBef>
                <a:spcPts val="0"/>
              </a:spcBef>
              <a:spcAft>
                <a:spcPts val="0"/>
              </a:spcAft>
              <a:buClr>
                <a:srgbClr val="000000"/>
              </a:buClr>
              <a:buSzPts val="1749"/>
              <a:buFont typeface="Arial"/>
              <a:buChar char="•"/>
            </a:pPr>
            <a:r>
              <a:rPr b="0" i="0" lang="en-US" sz="1749" u="none" cap="none" strike="noStrike">
                <a:solidFill>
                  <a:srgbClr val="000000"/>
                </a:solidFill>
                <a:latin typeface="Poppins"/>
                <a:ea typeface="Poppins"/>
                <a:cs typeface="Poppins"/>
                <a:sym typeface="Poppins"/>
              </a:rPr>
              <a:t>The authors of [3] tells us that machine algorithms, in part, perform as well as humans in distinguishing between elicited and genuine suicide notes which is good news as it can eradicate complete dependency on psychiatrists and doctors.</a:t>
            </a:r>
            <a:endParaRPr/>
          </a:p>
          <a:p>
            <a:pPr indent="0" lvl="0" marL="0" marR="0" rtl="0" algn="l">
              <a:lnSpc>
                <a:spcPct val="140022"/>
              </a:lnSpc>
              <a:spcBef>
                <a:spcPts val="0"/>
              </a:spcBef>
              <a:spcAft>
                <a:spcPts val="0"/>
              </a:spcAft>
              <a:buNone/>
            </a:pPr>
            <a:r>
              <a:t/>
            </a:r>
            <a:endParaRPr b="0" i="0" sz="1749" u="none" cap="none" strike="noStrike">
              <a:solidFill>
                <a:srgbClr val="000000"/>
              </a:solidFill>
              <a:latin typeface="Poppins"/>
              <a:ea typeface="Poppins"/>
              <a:cs typeface="Poppins"/>
              <a:sym typeface="Poppins"/>
            </a:endParaRPr>
          </a:p>
          <a:p>
            <a:pPr indent="0" lvl="0" marL="0" marR="0" rtl="0" algn="l">
              <a:lnSpc>
                <a:spcPct val="88050"/>
              </a:lnSpc>
              <a:spcBef>
                <a:spcPts val="0"/>
              </a:spcBef>
              <a:spcAft>
                <a:spcPts val="0"/>
              </a:spcAft>
              <a:buNone/>
            </a:pPr>
            <a:r>
              <a:t/>
            </a:r>
            <a:endParaRPr b="0" i="0" sz="1749" u="none" cap="none" strike="noStrike">
              <a:solidFill>
                <a:srgbClr val="000000"/>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19" name="Google Shape;119;p4"/>
          <p:cNvGrpSpPr/>
          <p:nvPr/>
        </p:nvGrpSpPr>
        <p:grpSpPr>
          <a:xfrm>
            <a:off x="15201900" y="-180826"/>
            <a:ext cx="3086100" cy="10467826"/>
            <a:chOff x="0" y="-47625"/>
            <a:chExt cx="812800" cy="2756958"/>
          </a:xfrm>
        </p:grpSpPr>
        <p:sp>
          <p:nvSpPr>
            <p:cNvPr id="120" name="Google Shape;120;p4"/>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21" name="Google Shape;121;p4"/>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4"/>
          <p:cNvSpPr txBox="1"/>
          <p:nvPr/>
        </p:nvSpPr>
        <p:spPr>
          <a:xfrm>
            <a:off x="1028720" y="1494821"/>
            <a:ext cx="7938768"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LIMITATIONS</a:t>
            </a:r>
            <a:endParaRPr/>
          </a:p>
        </p:txBody>
      </p:sp>
      <p:cxnSp>
        <p:nvCxnSpPr>
          <p:cNvPr id="123" name="Google Shape;123;p4"/>
          <p:cNvCxnSpPr/>
          <p:nvPr/>
        </p:nvCxnSpPr>
        <p:spPr>
          <a:xfrm>
            <a:off x="1028720" y="2186817"/>
            <a:ext cx="0" cy="0"/>
          </a:xfrm>
          <a:prstGeom prst="straightConnector1">
            <a:avLst/>
          </a:prstGeom>
          <a:noFill/>
          <a:ln cap="flat" cmpd="sng" w="19050">
            <a:solidFill>
              <a:srgbClr val="000000"/>
            </a:solidFill>
            <a:prstDash val="solid"/>
            <a:round/>
            <a:headEnd len="sm" w="sm" type="none"/>
            <a:tailEnd len="sm" w="sm" type="none"/>
          </a:ln>
        </p:spPr>
      </p:cxnSp>
      <p:cxnSp>
        <p:nvCxnSpPr>
          <p:cNvPr id="124" name="Google Shape;124;p4"/>
          <p:cNvCxnSpPr/>
          <p:nvPr/>
        </p:nvCxnSpPr>
        <p:spPr>
          <a:xfrm>
            <a:off x="1029792" y="2252109"/>
            <a:ext cx="2618740" cy="0"/>
          </a:xfrm>
          <a:prstGeom prst="straightConnector1">
            <a:avLst/>
          </a:prstGeom>
          <a:noFill/>
          <a:ln cap="flat" cmpd="sng" w="38100">
            <a:solidFill>
              <a:srgbClr val="000000"/>
            </a:solidFill>
            <a:prstDash val="solid"/>
            <a:round/>
            <a:headEnd len="sm" w="sm" type="none"/>
            <a:tailEnd len="sm" w="sm" type="none"/>
          </a:ln>
        </p:spPr>
      </p:cxnSp>
      <p:sp>
        <p:nvSpPr>
          <p:cNvPr id="125" name="Google Shape;125;p4"/>
          <p:cNvSpPr txBox="1"/>
          <p:nvPr/>
        </p:nvSpPr>
        <p:spPr>
          <a:xfrm>
            <a:off x="1038225" y="2866236"/>
            <a:ext cx="12767147" cy="4880007"/>
          </a:xfrm>
          <a:prstGeom prst="rect">
            <a:avLst/>
          </a:prstGeom>
          <a:noFill/>
          <a:ln>
            <a:noFill/>
          </a:ln>
        </p:spPr>
        <p:txBody>
          <a:bodyPr anchorCtr="0" anchor="t" bIns="0" lIns="0" spcFirstLastPara="1" rIns="0" wrap="square" tIns="0">
            <a:spAutoFit/>
          </a:bodyPr>
          <a:lstStyle/>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dataset has been exclusively taken from the Reddit platform, which means it only caters to one specific group and may not give the same results for other platforms where textual data can be retrieved.</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study might not consider external factors influencing mental health, such as societal and economic conditions, which could impact the validity of the conclusions and predictions.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choice of machine learning algorithms can impact the results. If the selected algorithms are not well-suited for the specific characteristics of depression and suicide data, the analysis may lack accuracy or fail to capture nuanced patterns.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applicability of the findings to broader populations or diverse cultural contexts might be limited. Models trained on specific datasets may not perform equally well when applied to different demographics or socio-cultural backgrounds.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31" name="Google Shape;131;p5"/>
          <p:cNvGrpSpPr/>
          <p:nvPr/>
        </p:nvGrpSpPr>
        <p:grpSpPr>
          <a:xfrm>
            <a:off x="15201900" y="-180826"/>
            <a:ext cx="3086100" cy="10467826"/>
            <a:chOff x="0" y="-47625"/>
            <a:chExt cx="812800" cy="2756958"/>
          </a:xfrm>
        </p:grpSpPr>
        <p:sp>
          <p:nvSpPr>
            <p:cNvPr id="132" name="Google Shape;132;p5"/>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33" name="Google Shape;133;p5"/>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5"/>
          <p:cNvSpPr txBox="1"/>
          <p:nvPr/>
        </p:nvSpPr>
        <p:spPr>
          <a:xfrm>
            <a:off x="845568" y="782564"/>
            <a:ext cx="7938768"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FUTURE WORK</a:t>
            </a:r>
            <a:endParaRPr/>
          </a:p>
        </p:txBody>
      </p:sp>
      <p:cxnSp>
        <p:nvCxnSpPr>
          <p:cNvPr id="135" name="Google Shape;135;p5"/>
          <p:cNvCxnSpPr/>
          <p:nvPr/>
        </p:nvCxnSpPr>
        <p:spPr>
          <a:xfrm>
            <a:off x="846640" y="1539852"/>
            <a:ext cx="2618740" cy="0"/>
          </a:xfrm>
          <a:prstGeom prst="straightConnector1">
            <a:avLst/>
          </a:prstGeom>
          <a:noFill/>
          <a:ln cap="flat" cmpd="sng" w="38100">
            <a:solidFill>
              <a:srgbClr val="000000"/>
            </a:solidFill>
            <a:prstDash val="solid"/>
            <a:round/>
            <a:headEnd len="sm" w="sm" type="none"/>
            <a:tailEnd len="sm" w="sm" type="none"/>
          </a:ln>
        </p:spPr>
      </p:cxnSp>
      <p:sp>
        <p:nvSpPr>
          <p:cNvPr id="136" name="Google Shape;136;p5"/>
          <p:cNvSpPr txBox="1"/>
          <p:nvPr/>
        </p:nvSpPr>
        <p:spPr>
          <a:xfrm>
            <a:off x="1038225" y="2866236"/>
            <a:ext cx="12767147" cy="4575207"/>
          </a:xfrm>
          <a:prstGeom prst="rect">
            <a:avLst/>
          </a:prstGeom>
          <a:noFill/>
          <a:ln>
            <a:noFill/>
          </a:ln>
        </p:spPr>
        <p:txBody>
          <a:bodyPr anchorCtr="0" anchor="t" bIns="0" lIns="0" spcFirstLastPara="1" rIns="0" wrap="square" tIns="0">
            <a:spAutoFit/>
          </a:bodyPr>
          <a:lstStyle/>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Use data from various other platforms to combine all the textual data to build a large dataset.</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Incorporate the latest innovations in NLP and Machine Learning models to achieve higher accuracy overall.</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Conduct longitudinal studies to track changes in suicide-related factors over time. Understanding the dynamic nature of these factors could provide insights into how interventions and societal changes impact suicide rates.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Develop more sophisticated machine learning models that can better predict and understand the complexities of suicide risk. This involves refining existing models, exploring new algorithms, and integrating diverse datasets for improved accuracy.</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42" name="Google Shape;142;p6"/>
          <p:cNvGrpSpPr/>
          <p:nvPr/>
        </p:nvGrpSpPr>
        <p:grpSpPr>
          <a:xfrm>
            <a:off x="15201900" y="-180826"/>
            <a:ext cx="3086100" cy="10467826"/>
            <a:chOff x="0" y="-47625"/>
            <a:chExt cx="812800" cy="2756958"/>
          </a:xfrm>
        </p:grpSpPr>
        <p:sp>
          <p:nvSpPr>
            <p:cNvPr id="143" name="Google Shape;143;p6"/>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44" name="Google Shape;144;p6"/>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6"/>
          <p:cNvSpPr txBox="1"/>
          <p:nvPr/>
        </p:nvSpPr>
        <p:spPr>
          <a:xfrm>
            <a:off x="1028720" y="1494821"/>
            <a:ext cx="7938768"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CONCLUSION</a:t>
            </a:r>
            <a:endParaRPr/>
          </a:p>
        </p:txBody>
      </p:sp>
      <p:cxnSp>
        <p:nvCxnSpPr>
          <p:cNvPr id="146" name="Google Shape;146;p6"/>
          <p:cNvCxnSpPr/>
          <p:nvPr/>
        </p:nvCxnSpPr>
        <p:spPr>
          <a:xfrm>
            <a:off x="1028720" y="2186817"/>
            <a:ext cx="0" cy="0"/>
          </a:xfrm>
          <a:prstGeom prst="straightConnector1">
            <a:avLst/>
          </a:prstGeom>
          <a:noFill/>
          <a:ln cap="flat" cmpd="sng" w="19050">
            <a:solidFill>
              <a:srgbClr val="000000"/>
            </a:solidFill>
            <a:prstDash val="solid"/>
            <a:round/>
            <a:headEnd len="sm" w="sm" type="none"/>
            <a:tailEnd len="sm" w="sm" type="none"/>
          </a:ln>
        </p:spPr>
      </p:cxnSp>
      <p:cxnSp>
        <p:nvCxnSpPr>
          <p:cNvPr id="147" name="Google Shape;147;p6"/>
          <p:cNvCxnSpPr/>
          <p:nvPr/>
        </p:nvCxnSpPr>
        <p:spPr>
          <a:xfrm>
            <a:off x="1029792" y="2252109"/>
            <a:ext cx="2618740" cy="0"/>
          </a:xfrm>
          <a:prstGeom prst="straightConnector1">
            <a:avLst/>
          </a:prstGeom>
          <a:noFill/>
          <a:ln cap="flat" cmpd="sng" w="38100">
            <a:solidFill>
              <a:srgbClr val="000000"/>
            </a:solidFill>
            <a:prstDash val="solid"/>
            <a:round/>
            <a:headEnd len="sm" w="sm" type="none"/>
            <a:tailEnd len="sm" w="sm" type="none"/>
          </a:ln>
        </p:spPr>
      </p:cxnSp>
      <p:sp>
        <p:nvSpPr>
          <p:cNvPr id="148" name="Google Shape;148;p6"/>
          <p:cNvSpPr txBox="1"/>
          <p:nvPr/>
        </p:nvSpPr>
        <p:spPr>
          <a:xfrm>
            <a:off x="1051789" y="3385166"/>
            <a:ext cx="13146288" cy="2442312"/>
          </a:xfrm>
          <a:prstGeom prst="rect">
            <a:avLst/>
          </a:prstGeom>
          <a:noFill/>
          <a:ln>
            <a:noFill/>
          </a:ln>
        </p:spPr>
        <p:txBody>
          <a:bodyPr anchorCtr="0" anchor="t" bIns="0" lIns="0" spcFirstLastPara="1" rIns="0" wrap="square" tIns="0">
            <a:spAutoFit/>
          </a:bodyPr>
          <a:lstStyle/>
          <a:p>
            <a:pPr indent="0" lvl="0" marL="0" marR="0" rtl="0" algn="l">
              <a:lnSpc>
                <a:spcPct val="140058"/>
              </a:lnSpc>
              <a:spcBef>
                <a:spcPts val="0"/>
              </a:spcBef>
              <a:spcAft>
                <a:spcPts val="0"/>
              </a:spcAft>
              <a:buNone/>
            </a:pPr>
            <a:r>
              <a:rPr b="0" i="0" lang="en-US" sz="1720" u="none" cap="none" strike="noStrike">
                <a:solidFill>
                  <a:srgbClr val="000000"/>
                </a:solidFill>
                <a:latin typeface="Poppins"/>
                <a:ea typeface="Poppins"/>
                <a:cs typeface="Poppins"/>
                <a:sym typeface="Poppins"/>
              </a:rPr>
              <a:t>In summary, suicide poses a global challenge necessitating a comprehensive approach. Recognizing diverse triggers, including mental health issues and societal factors, is crucial. Ongoing research, particularly in refining machine learning models and Natural Language Processing, holds promise for enhancing predictive capabilities. Future efforts should prioritize longitudinal studies, cross-cultural analyses, and innovative interventions like real-time monitoring. Ethical considerations, community engagement, and interdisciplinary collaboration are vital for responsible and effective suicide prevention. Embracing these insights and future directions can pave the way for a more compassionate and informed approach to mitigating the impact of suicide on individuals and society.</a:t>
            </a:r>
            <a:endParaRPr/>
          </a:p>
          <a:p>
            <a:pPr indent="0" lvl="0" marL="0" marR="0" rtl="0" algn="l">
              <a:lnSpc>
                <a:spcPct val="140058"/>
              </a:lnSpc>
              <a:spcBef>
                <a:spcPts val="0"/>
              </a:spcBef>
              <a:spcAft>
                <a:spcPts val="0"/>
              </a:spcAft>
              <a:buNone/>
            </a:pPr>
            <a:r>
              <a:t/>
            </a:r>
            <a:endParaRPr b="0" i="0" sz="1720" u="none" cap="none" strike="noStrike">
              <a:solidFill>
                <a:srgbClr val="000000"/>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54" name="Google Shape;154;p7"/>
          <p:cNvGrpSpPr/>
          <p:nvPr/>
        </p:nvGrpSpPr>
        <p:grpSpPr>
          <a:xfrm>
            <a:off x="15201900" y="-180826"/>
            <a:ext cx="3086100" cy="10467826"/>
            <a:chOff x="0" y="-47625"/>
            <a:chExt cx="812800" cy="2756958"/>
          </a:xfrm>
        </p:grpSpPr>
        <p:sp>
          <p:nvSpPr>
            <p:cNvPr id="155" name="Google Shape;155;p7"/>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56" name="Google Shape;156;p7"/>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7"/>
          <p:cNvSpPr txBox="1"/>
          <p:nvPr/>
        </p:nvSpPr>
        <p:spPr>
          <a:xfrm>
            <a:off x="1028720" y="1494821"/>
            <a:ext cx="7938768"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REFERENCES:</a:t>
            </a:r>
            <a:endParaRPr/>
          </a:p>
        </p:txBody>
      </p:sp>
      <p:cxnSp>
        <p:nvCxnSpPr>
          <p:cNvPr id="158" name="Google Shape;158;p7"/>
          <p:cNvCxnSpPr/>
          <p:nvPr/>
        </p:nvCxnSpPr>
        <p:spPr>
          <a:xfrm>
            <a:off x="1028720" y="2186817"/>
            <a:ext cx="0" cy="0"/>
          </a:xfrm>
          <a:prstGeom prst="straightConnector1">
            <a:avLst/>
          </a:prstGeom>
          <a:noFill/>
          <a:ln cap="flat" cmpd="sng" w="19050">
            <a:solidFill>
              <a:srgbClr val="000000"/>
            </a:solidFill>
            <a:prstDash val="solid"/>
            <a:round/>
            <a:headEnd len="sm" w="sm" type="none"/>
            <a:tailEnd len="sm" w="sm" type="none"/>
          </a:ln>
        </p:spPr>
      </p:cxnSp>
      <p:cxnSp>
        <p:nvCxnSpPr>
          <p:cNvPr id="159" name="Google Shape;159;p7"/>
          <p:cNvCxnSpPr/>
          <p:nvPr/>
        </p:nvCxnSpPr>
        <p:spPr>
          <a:xfrm>
            <a:off x="1029792" y="2252109"/>
            <a:ext cx="2618740" cy="0"/>
          </a:xfrm>
          <a:prstGeom prst="straightConnector1">
            <a:avLst/>
          </a:prstGeom>
          <a:noFill/>
          <a:ln cap="flat" cmpd="sng" w="38100">
            <a:solidFill>
              <a:srgbClr val="000000"/>
            </a:solidFill>
            <a:prstDash val="solid"/>
            <a:round/>
            <a:headEnd len="sm" w="sm" type="none"/>
            <a:tailEnd len="sm" w="sm" type="none"/>
          </a:ln>
        </p:spPr>
      </p:cxnSp>
      <p:sp>
        <p:nvSpPr>
          <p:cNvPr id="160" name="Google Shape;160;p7"/>
          <p:cNvSpPr txBox="1"/>
          <p:nvPr/>
        </p:nvSpPr>
        <p:spPr>
          <a:xfrm>
            <a:off x="1028700" y="2774660"/>
            <a:ext cx="13685569" cy="4271112"/>
          </a:xfrm>
          <a:prstGeom prst="rect">
            <a:avLst/>
          </a:prstGeom>
          <a:noFill/>
          <a:ln>
            <a:noFill/>
          </a:ln>
        </p:spPr>
        <p:txBody>
          <a:bodyPr anchorCtr="0" anchor="t" bIns="0" lIns="0" spcFirstLastPara="1" rIns="0" wrap="square" tIns="0">
            <a:spAutoFit/>
          </a:bodyPr>
          <a:lstStyle/>
          <a:p>
            <a:pPr indent="-185781" lvl="1" marL="371563" marR="0" rtl="0" algn="l">
              <a:lnSpc>
                <a:spcPct val="140058"/>
              </a:lnSpc>
              <a:spcBef>
                <a:spcPts val="0"/>
              </a:spcBef>
              <a:spcAft>
                <a:spcPts val="0"/>
              </a:spcAft>
              <a:buClr>
                <a:srgbClr val="000000"/>
              </a:buClr>
              <a:buSzPts val="1720"/>
              <a:buFont typeface="Arial"/>
              <a:buChar char="•"/>
            </a:pPr>
            <a:r>
              <a:rPr b="0" i="0" lang="en-US" sz="1720" u="none" cap="none" strike="noStrike">
                <a:solidFill>
                  <a:srgbClr val="000000"/>
                </a:solidFill>
                <a:latin typeface="Poppins"/>
                <a:ea typeface="Poppins"/>
                <a:cs typeface="Poppins"/>
                <a:sym typeface="Poppins"/>
              </a:rPr>
              <a:t>Jain, P., Srinivas, K. R., &amp; Vichare, A. (2022). Depression and Suicide Analysis Using Machine Learning and NLP. Journal of Physics: Conference Series, 2161, 012034. Published under license by IOP Publishing Ltd. doi: </a:t>
            </a:r>
            <a:r>
              <a:rPr b="0" i="0" lang="en-US" sz="1720" u="sng" cap="none" strike="noStrike">
                <a:solidFill>
                  <a:srgbClr val="000000"/>
                </a:solidFill>
                <a:latin typeface="Poppins"/>
                <a:ea typeface="Poppins"/>
                <a:cs typeface="Poppins"/>
                <a:sym typeface="Poppins"/>
                <a:hlinkClick r:id="rId4">
                  <a:extLst>
                    <a:ext uri="{A12FA001-AC4F-418D-AE19-62706E023703}">
                      <ahyp:hlinkClr val="tx"/>
                    </a:ext>
                  </a:extLst>
                </a:hlinkClick>
              </a:rPr>
              <a:t>10.1088/1742-6596/2161/1/012034</a:t>
            </a:r>
            <a:r>
              <a:rPr b="0" i="0" lang="en-US" sz="1720" u="none" cap="none" strike="noStrike">
                <a:solidFill>
                  <a:srgbClr val="000000"/>
                </a:solidFill>
                <a:latin typeface="Poppins"/>
                <a:ea typeface="Poppins"/>
                <a:cs typeface="Poppins"/>
                <a:sym typeface="Poppins"/>
              </a:rPr>
              <a:t> [1]</a:t>
            </a:r>
            <a:endParaRPr/>
          </a:p>
          <a:p>
            <a:pPr indent="0" lvl="0" marL="0" marR="0" rtl="0" algn="l">
              <a:lnSpc>
                <a:spcPct val="140058"/>
              </a:lnSpc>
              <a:spcBef>
                <a:spcPts val="0"/>
              </a:spcBef>
              <a:spcAft>
                <a:spcPts val="0"/>
              </a:spcAft>
              <a:buNone/>
            </a:pPr>
            <a:r>
              <a:t/>
            </a:r>
            <a:endParaRPr b="0" i="0" sz="1720" u="none" cap="none" strike="noStrike">
              <a:solidFill>
                <a:srgbClr val="000000"/>
              </a:solidFill>
              <a:latin typeface="Poppins"/>
              <a:ea typeface="Poppins"/>
              <a:cs typeface="Poppins"/>
              <a:sym typeface="Poppins"/>
            </a:endParaRPr>
          </a:p>
          <a:p>
            <a:pPr indent="0" lvl="0" marL="0" marR="0" rtl="0" algn="l">
              <a:lnSpc>
                <a:spcPct val="140058"/>
              </a:lnSpc>
              <a:spcBef>
                <a:spcPts val="0"/>
              </a:spcBef>
              <a:spcAft>
                <a:spcPts val="0"/>
              </a:spcAft>
              <a:buNone/>
            </a:pPr>
            <a:r>
              <a:t/>
            </a:r>
            <a:endParaRPr b="0" i="0" sz="1720" u="none" cap="none" strike="noStrike">
              <a:solidFill>
                <a:srgbClr val="000000"/>
              </a:solidFill>
              <a:latin typeface="Poppins"/>
              <a:ea typeface="Poppins"/>
              <a:cs typeface="Poppins"/>
              <a:sym typeface="Poppins"/>
            </a:endParaRPr>
          </a:p>
          <a:p>
            <a:pPr indent="-185781" lvl="1" marL="371563" marR="0" rtl="0" algn="l">
              <a:lnSpc>
                <a:spcPct val="140058"/>
              </a:lnSpc>
              <a:spcBef>
                <a:spcPts val="0"/>
              </a:spcBef>
              <a:spcAft>
                <a:spcPts val="0"/>
              </a:spcAft>
              <a:buClr>
                <a:srgbClr val="000000"/>
              </a:buClr>
              <a:buSzPts val="1720"/>
              <a:buFont typeface="Arial"/>
              <a:buChar char="•"/>
            </a:pPr>
            <a:r>
              <a:rPr b="0" i="0" lang="en-US" sz="1720" u="none" cap="none" strike="noStrike">
                <a:solidFill>
                  <a:srgbClr val="000000"/>
                </a:solidFill>
                <a:latin typeface="Poppins"/>
                <a:ea typeface="Poppins"/>
                <a:cs typeface="Poppins"/>
                <a:sym typeface="Poppins"/>
              </a:rPr>
              <a:t>Fernandes, A.C., Dutta, R., Velupillai, S. et al. Identifying Suicide Ideation and Suicidal Attempts in a Psychiatric Clinical Research Database using Natural Language Processing. Sci Rep 8, 7426 (2018). https://doi.org/10.1038/s41598-018-25773-2</a:t>
            </a:r>
            <a:endParaRPr/>
          </a:p>
          <a:p>
            <a:pPr indent="0" lvl="0" marL="0" marR="0" rtl="0" algn="l">
              <a:lnSpc>
                <a:spcPct val="140058"/>
              </a:lnSpc>
              <a:spcBef>
                <a:spcPts val="0"/>
              </a:spcBef>
              <a:spcAft>
                <a:spcPts val="0"/>
              </a:spcAft>
              <a:buNone/>
            </a:pPr>
            <a:r>
              <a:t/>
            </a:r>
            <a:endParaRPr b="0" i="0" sz="1720" u="none" cap="none" strike="noStrike">
              <a:solidFill>
                <a:srgbClr val="000000"/>
              </a:solidFill>
              <a:latin typeface="Poppins"/>
              <a:ea typeface="Poppins"/>
              <a:cs typeface="Poppins"/>
              <a:sym typeface="Poppins"/>
            </a:endParaRPr>
          </a:p>
          <a:p>
            <a:pPr indent="0" lvl="0" marL="0" marR="0" rtl="0" algn="l">
              <a:lnSpc>
                <a:spcPct val="140058"/>
              </a:lnSpc>
              <a:spcBef>
                <a:spcPts val="0"/>
              </a:spcBef>
              <a:spcAft>
                <a:spcPts val="0"/>
              </a:spcAft>
              <a:buNone/>
            </a:pPr>
            <a:r>
              <a:t/>
            </a:r>
            <a:endParaRPr b="0" i="0" sz="1720" u="none" cap="none" strike="noStrike">
              <a:solidFill>
                <a:srgbClr val="000000"/>
              </a:solidFill>
              <a:latin typeface="Poppins"/>
              <a:ea typeface="Poppins"/>
              <a:cs typeface="Poppins"/>
              <a:sym typeface="Poppins"/>
            </a:endParaRPr>
          </a:p>
          <a:p>
            <a:pPr indent="-185781" lvl="1" marL="371563" marR="0" rtl="0" algn="l">
              <a:lnSpc>
                <a:spcPct val="140058"/>
              </a:lnSpc>
              <a:spcBef>
                <a:spcPts val="0"/>
              </a:spcBef>
              <a:spcAft>
                <a:spcPts val="0"/>
              </a:spcAft>
              <a:buClr>
                <a:srgbClr val="000000"/>
              </a:buClr>
              <a:buSzPts val="1720"/>
              <a:buFont typeface="Arial"/>
              <a:buChar char="•"/>
            </a:pPr>
            <a:r>
              <a:rPr b="0" i="0" lang="en-US" sz="1720" u="none" cap="none" strike="noStrike">
                <a:solidFill>
                  <a:srgbClr val="000000"/>
                </a:solidFill>
                <a:latin typeface="Poppins"/>
                <a:ea typeface="Poppins"/>
                <a:cs typeface="Poppins"/>
                <a:sym typeface="Poppins"/>
              </a:rPr>
              <a:t>Pestian J, Nasrallah H, Matykiewicz P, Bennett A, Leenaars A. Suicide Note Classification Using Natural Language Processing: A Content Analysis. Biomedical Informatics Insights. 2010;3. doi:</a:t>
            </a:r>
            <a:r>
              <a:rPr b="0" i="0" lang="en-US" sz="1720" u="sng" cap="none" strike="noStrike">
                <a:solidFill>
                  <a:srgbClr val="000000"/>
                </a:solidFill>
                <a:latin typeface="Poppins"/>
                <a:ea typeface="Poppins"/>
                <a:cs typeface="Poppins"/>
                <a:sym typeface="Poppins"/>
                <a:hlinkClick r:id="rId5">
                  <a:extLst>
                    <a:ext uri="{A12FA001-AC4F-418D-AE19-62706E023703}">
                      <ahyp:hlinkClr val="tx"/>
                    </a:ext>
                  </a:extLst>
                </a:hlinkClick>
              </a:rPr>
              <a:t>10.4137/BII.S4706</a:t>
            </a:r>
            <a:r>
              <a:rPr b="0" i="0" lang="en-US" sz="1720" u="none" cap="none" strike="noStrike">
                <a:solidFill>
                  <a:srgbClr val="000000"/>
                </a:solidFill>
                <a:latin typeface="Poppins"/>
                <a:ea typeface="Poppins"/>
                <a:cs typeface="Poppins"/>
                <a:sym typeface="Poppins"/>
              </a:rPr>
              <a:t> [3]</a:t>
            </a:r>
            <a:endParaRPr/>
          </a:p>
          <a:p>
            <a:pPr indent="0" lvl="0" marL="0" marR="0" rtl="0" algn="l">
              <a:lnSpc>
                <a:spcPct val="140058"/>
              </a:lnSpc>
              <a:spcBef>
                <a:spcPts val="0"/>
              </a:spcBef>
              <a:spcAft>
                <a:spcPts val="0"/>
              </a:spcAft>
              <a:buNone/>
            </a:pPr>
            <a:r>
              <a:t/>
            </a:r>
            <a:endParaRPr b="0" i="0" sz="1720" u="none" cap="none" strike="noStrike">
              <a:solidFill>
                <a:srgbClr val="000000"/>
              </a:solidFill>
              <a:latin typeface="Poppins"/>
              <a:ea typeface="Poppins"/>
              <a:cs typeface="Poppins"/>
              <a:sym typeface="Poppins"/>
            </a:endParaRPr>
          </a:p>
          <a:p>
            <a:pPr indent="0" lvl="0" marL="0" marR="0" rtl="0" algn="l">
              <a:lnSpc>
                <a:spcPct val="140058"/>
              </a:lnSpc>
              <a:spcBef>
                <a:spcPts val="0"/>
              </a:spcBef>
              <a:spcAft>
                <a:spcPts val="0"/>
              </a:spcAft>
              <a:buNone/>
            </a:pPr>
            <a:r>
              <a:t/>
            </a:r>
            <a:endParaRPr b="0" i="0" sz="1720" u="none" cap="none" strike="noStrike">
              <a:solidFill>
                <a:srgbClr val="00000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