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ambria Math"/>
      <p:regular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ambriaMath-regular.fntdata"/><Relationship Id="rId21" Type="http://schemas.openxmlformats.org/officeDocument/2006/relationships/slide" Target="slides/slide16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cbb2ca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cbb2ca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1ac841c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1ac841c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1cbb2caf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01cbb2caf0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cbb2caf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01cbb2caf0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1cbb2caf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1cbb2caf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1cbb2caf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1cbb2caf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1cbb2caf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1cbb2caf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a94faaf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a94faaf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cbb2caf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cbb2caf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cbb2ca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cbb2ca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cbb2caf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cbb2caf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cbb2ca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cbb2ca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1cbb2caf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01cbb2caf0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1ac841c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1ac841c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ac841cf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ac841c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Enhancing Model Robustness and Fairness with Causality:</a:t>
            </a:r>
            <a:endParaRPr sz="4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A Regularization Approach</a:t>
            </a:r>
            <a:endParaRPr sz="408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229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CSE431 - Natural Language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r>
              <a:rPr lang="en"/>
              <a:t> WITH FEATURES: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1900">
                <a:solidFill>
                  <a:srgbClr val="252525"/>
                </a:solidFill>
                <a:highlight>
                  <a:srgbClr val="FFFFFF"/>
                </a:highlight>
              </a:rPr>
              <a:t>Design a loss function that adds different penalties for different types of features.</a:t>
            </a:r>
            <a:endParaRPr sz="19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900"/>
              <a:buChar char="●"/>
            </a:pPr>
            <a:r>
              <a:rPr lang="en" sz="1900">
                <a:solidFill>
                  <a:srgbClr val="252525"/>
                </a:solidFill>
                <a:highlight>
                  <a:srgbClr val="FFFFFF"/>
                </a:highlight>
              </a:rPr>
              <a:t>pay more attention to small penalty and less attention to large penalty. </a:t>
            </a:r>
            <a:endParaRPr sz="19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600"/>
              <a:buChar char="●"/>
            </a:pPr>
            <a:r>
              <a:rPr lang="en" sz="1900">
                <a:solidFill>
                  <a:srgbClr val="252525"/>
                </a:solidFill>
                <a:highlight>
                  <a:srgbClr val="FFFFFF"/>
                </a:highlight>
              </a:rPr>
              <a:t>train a model that performs well on testing data as well as maintains robustness to counterfactuals and fairness to sensitive attributes.</a:t>
            </a:r>
            <a:endParaRPr sz="260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966916" y="863590"/>
            <a:ext cx="721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the effectiveness of the proposed method from two aspects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Robustness to counterfactuals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Fairness to sensitive attributes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class distributions from dataset</a:t>
            </a:r>
            <a:endParaRPr sz="1100"/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5.2 Causal and Spurious Features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Manually label causal and spurious features from each dataset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an initial classifier and extract top coefficient features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Identified two sets of causal and spurious features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ctrTitle"/>
          </p:nvPr>
        </p:nvSpPr>
        <p:spPr>
          <a:xfrm>
            <a:off x="185352" y="168329"/>
            <a:ext cx="685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Calibri"/>
              <a:buNone/>
            </a:pPr>
            <a:r>
              <a:rPr b="1" lang="en" sz="2400"/>
              <a:t>5.3 Experimental Settings</a:t>
            </a:r>
            <a:endParaRPr b="1" sz="2400"/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172995" y="549323"/>
            <a:ext cx="68829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239956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915"/>
              <a:t>Feature Selection</a:t>
            </a:r>
            <a:endParaRPr sz="3915"/>
          </a:p>
          <a:p>
            <a:pPr indent="-239956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915"/>
              <a:t>Data Augmentation</a:t>
            </a:r>
            <a:endParaRPr sz="3915"/>
          </a:p>
          <a:p>
            <a:pPr indent="-239956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915"/>
              <a:t>L2 Regularization approach</a:t>
            </a:r>
            <a:endParaRPr sz="3915"/>
          </a:p>
          <a:p>
            <a:pPr indent="-239956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915"/>
              <a:t>BOW</a:t>
            </a:r>
            <a:endParaRPr sz="3915"/>
          </a:p>
          <a:p>
            <a:pPr indent="-239956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915"/>
              <a:t>Number of casual and spurious feature</a:t>
            </a:r>
            <a:endParaRPr sz="3915"/>
          </a:p>
          <a:p>
            <a:pPr indent="-239956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915"/>
              <a:t>BinaryCrossEntropy</a:t>
            </a:r>
            <a:endParaRPr sz="3915"/>
          </a:p>
          <a:p>
            <a:pPr indent="-239956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915"/>
              <a:t>Adam optimizer</a:t>
            </a:r>
            <a:endParaRPr sz="3915"/>
          </a:p>
          <a:p>
            <a:pPr indent="-239956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915"/>
              <a:t>Early stopping criteria</a:t>
            </a:r>
            <a:endParaRPr sz="3915"/>
          </a:p>
          <a:p>
            <a:pPr indent="-1778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26" name="Google Shape;126;p25"/>
          <p:cNvSpPr txBox="1"/>
          <p:nvPr/>
        </p:nvSpPr>
        <p:spPr>
          <a:xfrm>
            <a:off x="197708" y="1895961"/>
            <a:ext cx="685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197709" y="2369423"/>
            <a:ext cx="68580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172995" y="2407296"/>
            <a:ext cx="685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Calibri"/>
              <a:buNone/>
            </a:pPr>
            <a:r>
              <a:rPr b="1" i="0" lang="en" sz="24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5.4 Robustness Evaluation</a:t>
            </a:r>
            <a:endParaRPr b="1" i="0" sz="24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172998" y="2526922"/>
            <a:ext cx="68580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197708" y="3547903"/>
            <a:ext cx="685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Calibri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5.5 Fairness Evaluation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72995" y="3886301"/>
            <a:ext cx="68580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400"/>
              <a:buFont typeface="Noto Sans Symbols"/>
              <a:buChar char="✔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School Admission dataset</a:t>
            </a:r>
            <a:endParaRPr sz="1100"/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5B5"/>
              </a:buClr>
              <a:buSzPts val="1400"/>
              <a:buFont typeface="Noto Sans Symbols"/>
              <a:buChar char="✔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LSAT and GPA </a:t>
            </a:r>
            <a:endParaRPr sz="1100"/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2613" y="506726"/>
            <a:ext cx="5720861" cy="274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2098" y="3506795"/>
            <a:ext cx="5761892" cy="126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199" y="6"/>
            <a:ext cx="4835989" cy="2111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5984" y="2111812"/>
            <a:ext cx="4515568" cy="31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45" name="Google Shape;145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703875" y="254085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Discussion</a:t>
            </a:r>
            <a:endParaRPr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634662" y="1535075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Effect of Hyperparameter,</a:t>
            </a:r>
            <a:r>
              <a:rPr lang="en" sz="1800">
                <a:solidFill>
                  <a:srgbClr val="3F3F3F"/>
                </a:solidFill>
                <a:latin typeface="Cambria Math"/>
                <a:ea typeface="Cambria Math"/>
                <a:cs typeface="Cambria Math"/>
                <a:sym typeface="Cambria Math"/>
              </a:rPr>
              <a:t>𝝺.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mbria Math"/>
              <a:buChar char="●"/>
            </a:pPr>
            <a:r>
              <a:rPr lang="en" sz="1800">
                <a:solidFill>
                  <a:srgbClr val="3F3F3F"/>
                </a:solidFill>
                <a:latin typeface="Cambria Math"/>
                <a:ea typeface="Cambria Math"/>
                <a:cs typeface="Cambria Math"/>
                <a:sym typeface="Cambria Math"/>
              </a:rPr>
              <a:t>Two observation-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mbria Math"/>
              <a:buChar char="○"/>
            </a:pPr>
            <a:r>
              <a:rPr lang="en" sz="1800">
                <a:solidFill>
                  <a:srgbClr val="3F3F3F"/>
                </a:solidFill>
                <a:latin typeface="Cambria Math"/>
                <a:ea typeface="Cambria Math"/>
                <a:cs typeface="Cambria Math"/>
                <a:sym typeface="Cambria Math"/>
              </a:rPr>
              <a:t>Different  𝝺 parameters give more stability.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mbria Math"/>
              <a:buChar char="○"/>
            </a:pPr>
            <a:r>
              <a:rPr lang="en" sz="1800">
                <a:solidFill>
                  <a:srgbClr val="3F3F3F"/>
                </a:solidFill>
                <a:latin typeface="Cambria Math"/>
                <a:ea typeface="Cambria Math"/>
                <a:cs typeface="Cambria Math"/>
                <a:sym typeface="Cambria Math"/>
              </a:rPr>
              <a:t>𝝺_c affects model performance on counterfactual set .          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3" name="Google Shape;153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0" y="36226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Extension in Deep Learning Framework </a:t>
            </a:r>
            <a:endParaRPr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228612" y="142285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en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of logistic regression.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en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of different approaches.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1" name="Google Shape;16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117963" y="817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114249" y="15912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en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Initiating the idea of integrating causal knowledge through regularization approach.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en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Identification of causal, spurious features.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en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Assigning different penalties.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en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Easy to implement.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173075"/>
            <a:ext cx="8520600" cy="8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Presented by: Group 25</a:t>
            </a:r>
            <a:endParaRPr sz="29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011125"/>
            <a:ext cx="8520600" cy="38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18101291 - Jannatun Nahar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17201134 - Ahnaf Rahman Khan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18101074 - MD Ashikur Rahman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17101221 - Ahanaf Asir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16201085 - Abida Sultana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Unintended biases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Causal knowledge integration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penalization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and improved robust models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False correlations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Causal reasoning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redistribution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accurate and better performance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types of ML fairness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categories of related research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regularization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human annotation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050324" y="528253"/>
            <a:ext cx="704340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Definition: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a model so that it performs well on test set and data from different distributions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Robustness to Counterfactuals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should focus on causal correlations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Spurious correlation can suffer from robustness on counterfactual data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Fairness to Sensitive Attributes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fairness with respect to sensitive attributes 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a model that ensures members receive fair outcomes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261550" y="2185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1900">
                <a:solidFill>
                  <a:srgbClr val="252525"/>
                </a:solidFill>
                <a:highlight>
                  <a:srgbClr val="FFFFFF"/>
                </a:highlight>
              </a:rPr>
              <a:t>To build a model that is robust to counterfactuals and fair to sensitive attributes.</a:t>
            </a:r>
            <a:endParaRPr sz="19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600"/>
              <a:buChar char="●"/>
            </a:pPr>
            <a:r>
              <a:rPr lang="en" sz="1900">
                <a:solidFill>
                  <a:srgbClr val="252525"/>
                </a:solidFill>
                <a:highlight>
                  <a:srgbClr val="FFFFFF"/>
                </a:highlight>
              </a:rPr>
              <a:t>propose a regularization approach to build a loss function that adds small penalties for causal features and large penalties for spurious features.</a:t>
            </a:r>
            <a:endParaRPr sz="260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OF THE FEATURES: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CASUAL -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>
                <a:solidFill>
                  <a:srgbClr val="252525"/>
                </a:solidFill>
                <a:highlight>
                  <a:srgbClr val="FFFFFF"/>
                </a:highlight>
              </a:rPr>
              <a:t>A causal feature is a feature that causes the sample to receive the label in a specific dataset. </a:t>
            </a:r>
            <a:endParaRPr sz="15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SPURIOUS -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a spurious feature is a feature that correlates with the target class in a specific dataset, but replacing it with another feature would be unlikely to change the instance label.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