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Cambria Math" pitchFamily="18" charset="0"/>
      <p:regular r:id="rId25"/>
    </p:embeddedFont>
    <p:embeddedFont>
      <p:font typeface="Nunito" charset="0"/>
      <p:regular r:id="rId26"/>
      <p:bold r:id="rId27"/>
      <p:italic r:id="rId28"/>
      <p:boldItalic r:id="rId29"/>
    </p:embeddedFont>
    <p:embeddedFont>
      <p:font typeface="Lato" charset="0"/>
      <p:regular r:id="rId30"/>
      <p:bold r:id="rId31"/>
      <p:italic r:id="rId32"/>
      <p:boldItalic r:id="rId33"/>
    </p:embeddedFont>
    <p:embeddedFont>
      <p:font typeface="Montserrat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jx3mAB8stEVjLdcFGS6dMkjVa2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1467741-9774-427B-8A85-8F639238AC20}">
  <a:tblStyle styleId="{B1467741-9774-427B-8A85-8F639238AC2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2" d="100"/>
          <a:sy n="122" d="100"/>
        </p:scale>
        <p:origin x="-322" y="-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812077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16b8cda02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g116b8cda02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6b8cda02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Google Shape;308;g116b8cda02a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16b8cda02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g116b8cda02a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2352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1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1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1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1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1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1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3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3" name="Google Shape;103;p3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3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6" name="Google Shape;106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3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9" name="Google Shape;109;p3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3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3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3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3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3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3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3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3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3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3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3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3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" name="Google Shape;127;p3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8" name="Google Shape;128;p3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22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2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24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30" name="Google Shape;30;p2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24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2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2" name="Google Shape;52;p2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5" name="Google Shape;55;p2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2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0" name="Google Shape;60;p2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" name="Google Shape;62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2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6" name="Google Shape;66;p2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2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3" name="Google Shape;73;p2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2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2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5" name="Google Shape;95;p2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Google Shape;97;p2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8" name="Google Shape;98;p2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9" name="Google Shape;99;p2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0" name="Google Shape;10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>
                <a:solidFill>
                  <a:schemeClr val="dk1"/>
                </a:solidFill>
              </a:rPr>
              <a:t>SPL-1 Presentation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02020"/>
              <a:buNone/>
            </a:pPr>
            <a:r>
              <a:rPr lang="en" sz="2200" b="1">
                <a:solidFill>
                  <a:schemeClr val="dk1"/>
                </a:solidFill>
              </a:rPr>
              <a:t>Topic:</a:t>
            </a:r>
            <a:r>
              <a:rPr lang="en" sz="2200">
                <a:solidFill>
                  <a:schemeClr val="dk1"/>
                </a:solidFill>
              </a:rPr>
              <a:t> </a:t>
            </a:r>
            <a:r>
              <a:rPr lang="en"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Matrix Factorization</a:t>
            </a:r>
            <a:endParaRPr sz="2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5" name="Google Shape;135;p1"/>
          <p:cNvSpPr txBox="1">
            <a:spLocks noGrp="1"/>
          </p:cNvSpPr>
          <p:nvPr>
            <p:ph type="subTitle" idx="1"/>
          </p:nvPr>
        </p:nvSpPr>
        <p:spPr>
          <a:xfrm>
            <a:off x="6285750" y="3594350"/>
            <a:ext cx="2268900" cy="9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400" b="1">
                <a:solidFill>
                  <a:schemeClr val="dk1"/>
                </a:solidFill>
              </a:rPr>
              <a:t>Presented by:</a:t>
            </a: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Ahnaf Mubashshir Mobin</a:t>
            </a:r>
            <a:endParaRPr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BSSE-1232</a:t>
            </a:r>
            <a:endParaRPr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b="1">
                <a:solidFill>
                  <a:schemeClr val="dk1"/>
                </a:solidFill>
              </a:rPr>
              <a:t>Transpose matrix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222" name="Google Shape;222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9025" y="1307850"/>
            <a:ext cx="7413201" cy="23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b="1">
                <a:solidFill>
                  <a:schemeClr val="dk1"/>
                </a:solidFill>
              </a:rPr>
              <a:t>Pseudo inverse of a matrix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228" name="Google Shape;228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60075" y="1036575"/>
            <a:ext cx="3665775" cy="3789951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1"/>
          <p:cNvSpPr txBox="1"/>
          <p:nvPr/>
        </p:nvSpPr>
        <p:spPr>
          <a:xfrm>
            <a:off x="1297500" y="1468825"/>
            <a:ext cx="3257400" cy="18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matrix inverse-like object that may be defined for a complex matrix, even if it is not necessarily square</a:t>
            </a:r>
            <a:endParaRPr sz="36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30" name="Google Shape;230;p11"/>
          <p:cNvGraphicFramePr/>
          <p:nvPr/>
        </p:nvGraphicFramePr>
        <p:xfrm>
          <a:off x="1297488" y="3745975"/>
          <a:ext cx="2954475" cy="641175"/>
        </p:xfrm>
        <a:graphic>
          <a:graphicData uri="http://schemas.openxmlformats.org/drawingml/2006/table">
            <a:tbl>
              <a:tblPr>
                <a:noFill/>
                <a:tableStyleId>{B1467741-9774-427B-8A85-8F639238AC20}</a:tableStyleId>
              </a:tblPr>
              <a:tblGrid>
                <a:gridCol w="2954475"/>
              </a:tblGrid>
              <a:tr h="6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lang="en" sz="2500" b="1" i="1" u="none" strike="noStrike" cap="non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r>
                        <a:rPr lang="en" sz="2500" b="1" i="1" u="none" strike="noStrike" cap="none" baseline="30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+</a:t>
                      </a:r>
                      <a:r>
                        <a:rPr lang="en" sz="2500" b="1" i="1" u="none" strike="noStrike" cap="non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=(A</a:t>
                      </a:r>
                      <a:r>
                        <a:rPr lang="en" sz="2500" b="1" i="1" u="none" strike="noStrike" cap="none" baseline="30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</a:t>
                      </a:r>
                      <a:r>
                        <a:rPr lang="en" sz="2500" b="1" i="1" u="none" strike="noStrike" cap="non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xA)</a:t>
                      </a:r>
                      <a:r>
                        <a:rPr lang="en" sz="2500" b="1" i="1" u="none" strike="noStrike" cap="none" baseline="30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-1</a:t>
                      </a:r>
                      <a:r>
                        <a:rPr lang="en" sz="2500" b="1" i="1" u="none" strike="noStrike" cap="non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xA</a:t>
                      </a:r>
                      <a:r>
                        <a:rPr lang="en" sz="2500" b="1" i="1" u="none" strike="noStrike" cap="none" baseline="30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5" name="Google Shape;235;p12"/>
          <p:cNvCxnSpPr/>
          <p:nvPr/>
        </p:nvCxnSpPr>
        <p:spPr>
          <a:xfrm>
            <a:off x="6202850" y="1418000"/>
            <a:ext cx="360900" cy="12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6" name="Google Shape;236;p12"/>
          <p:cNvCxnSpPr/>
          <p:nvPr/>
        </p:nvCxnSpPr>
        <p:spPr>
          <a:xfrm>
            <a:off x="6202850" y="4524750"/>
            <a:ext cx="360900" cy="12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7" name="Google Shape;237;p1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b="1">
                <a:solidFill>
                  <a:schemeClr val="dk1"/>
                </a:solidFill>
              </a:rPr>
              <a:t>Pseudo inverse of a matrix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238" name="Google Shape;238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13524" y="1062926"/>
            <a:ext cx="4927890" cy="169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13525" y="3018725"/>
            <a:ext cx="4927900" cy="192932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2"/>
          <p:cNvSpPr txBox="1"/>
          <p:nvPr/>
        </p:nvSpPr>
        <p:spPr>
          <a:xfrm>
            <a:off x="6934225" y="2364200"/>
            <a:ext cx="2229900" cy="14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Determinant function</a:t>
            </a:r>
            <a:endParaRPr sz="1600" b="1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Finds the determinant of any  matrix even its a non-square matrix.</a:t>
            </a:r>
            <a:endParaRPr sz="13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41" name="Google Shape;241;p12"/>
          <p:cNvCxnSpPr/>
          <p:nvPr/>
        </p:nvCxnSpPr>
        <p:spPr>
          <a:xfrm>
            <a:off x="6575550" y="1418000"/>
            <a:ext cx="0" cy="3132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2" name="Google Shape;242;p12"/>
          <p:cNvCxnSpPr/>
          <p:nvPr/>
        </p:nvCxnSpPr>
        <p:spPr>
          <a:xfrm>
            <a:off x="6587300" y="2758675"/>
            <a:ext cx="283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b="1">
                <a:solidFill>
                  <a:schemeClr val="dk1"/>
                </a:solidFill>
              </a:rPr>
              <a:t>Gaussian Initialization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248" name="Google Shape;24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7497" y="2377222"/>
            <a:ext cx="2467950" cy="2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71175" y="2893350"/>
            <a:ext cx="4568100" cy="13219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3"/>
          <p:cNvSpPr txBox="1"/>
          <p:nvPr/>
        </p:nvSpPr>
        <p:spPr>
          <a:xfrm>
            <a:off x="1297500" y="983850"/>
            <a:ext cx="605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Initializing new two matrices using gaussian initializing formula.</a:t>
            </a: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51" name="Google Shape;251;p13"/>
              <p:cNvGraphicFramePr/>
              <p:nvPr>
                <p:extLst>
                  <p:ext uri="{D42A27DB-BD31-4B8C-83A1-F6EECF244321}">
                    <p14:modId xmlns:p14="http://schemas.microsoft.com/office/powerpoint/2010/main" val="484239899"/>
                  </p:ext>
                </p:extLst>
              </p:nvPr>
            </p:nvGraphicFramePr>
            <p:xfrm>
              <a:off x="2385067" y="1556283"/>
              <a:ext cx="4362725" cy="666150"/>
            </p:xfrm>
            <a:graphic>
              <a:graphicData uri="http://schemas.openxmlformats.org/drawingml/2006/table">
                <a:tbl>
                  <a:tblPr>
                    <a:noFill/>
                    <a:tableStyleId>{B1467741-9774-427B-8A85-8F639238AC20}</a:tableStyleId>
                  </a:tblPr>
                  <a:tblGrid>
                    <a:gridCol w="4362725"/>
                  </a:tblGrid>
                  <a:tr h="66615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1" i="1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Lato"/>
                                    <a:cs typeface="Lato"/>
                                    <a:sym typeface="Lato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ar-AE" sz="1400" b="1" i="1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Lato"/>
                                        <a:cs typeface="Lato"/>
                                        <a:sym typeface="Lato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400" b="1" i="1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Lato"/>
                                        <a:cs typeface="Lato"/>
                                        <a:sym typeface="Lato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ar-AE" sz="1400" b="1" i="1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Lato"/>
                                    <a:cs typeface="Lato"/>
                                    <a:sym typeface="Lato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ar-AE" sz="1400" b="1" i="1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sym typeface="Lato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400" b="1" i="1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sym typeface="Lato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pt-BR" sz="1400" b="1" i="1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sym typeface="Lato"/>
                                      </a:rPr>
                                      <m:t>𝝈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ar-AE" sz="1400" b="1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Cambria Math"/>
                                            <a:sym typeface="Lato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BR" sz="1400" b="1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Cambria Math"/>
                                            <a:sym typeface="Lato"/>
                                          </a:rPr>
                                          <m:t>𝟐</m:t>
                                        </m:r>
                                        <m:r>
                                          <a:rPr lang="pt-BR" sz="1400" b="1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Cambria Math"/>
                                            <a:sym typeface="Lato"/>
                                          </a:rPr>
                                          <m:t>𝝅</m:t>
                                        </m:r>
                                      </m:e>
                                    </m:rad>
                                  </m:den>
                                </m:f>
                                <m:sSup>
                                  <m:sSupPr>
                                    <m:ctrlPr>
                                      <a:rPr lang="ar-AE" sz="1400" b="1" i="1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sym typeface="Lato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400" b="1" i="1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sym typeface="Lato"/>
                                      </a:rPr>
                                      <m:t>𝒆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ar-AE" sz="1400" b="1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sym typeface="Lato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 sz="1400" b="1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sym typeface="Lato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ar-AE" sz="1400" b="1" i="1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/>
                                                <a:sym typeface="Lato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pt-BR" sz="1400" b="1" i="1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/>
                                                <a:sym typeface="Lato"/>
                                              </a:rPr>
                                              <m:t>𝟏</m:t>
                                            </m:r>
                                          </m:num>
                                          <m:den>
                                            <m:r>
                                              <a:rPr lang="pt-BR" sz="1400" b="1" i="1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/>
                                                <a:sym typeface="Lato"/>
                                              </a:rPr>
                                              <m:t>𝟐</m:t>
                                            </m:r>
                                          </m:den>
                                        </m:f>
                                        <m:d>
                                          <m:dPr>
                                            <m:ctrlPr>
                                              <a:rPr lang="ar-AE" sz="1400" b="1" i="1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/>
                                                <a:sym typeface="Lato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ar-AE" sz="1400" b="1" i="1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latin typeface="Cambria Math"/>
                                                    <a:sym typeface="Lato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pt-BR" sz="1400" b="1" i="1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latin typeface="Cambria Math"/>
                                                    <a:sym typeface="Lato"/>
                                                  </a:rPr>
                                                  <m:t>𝒙</m:t>
                                                </m:r>
                                                <m:r>
                                                  <a:rPr lang="pt-BR" sz="1400" b="1" i="1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latin typeface="Cambria Math"/>
                                                    <a:sym typeface="Lato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pt-BR" sz="1400" b="1" i="1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latin typeface="Cambria Math"/>
                                                    <a:ea typeface="Cambria Math"/>
                                                    <a:sym typeface="Lato"/>
                                                  </a:rPr>
                                                  <m:t>𝝁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pt-BR" sz="1400" b="1" i="1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latin typeface="Cambria Math"/>
                                                    <a:ea typeface="Cambria Math"/>
                                                    <a:sym typeface="Lato"/>
                                                  </a:rPr>
                                                  <m:t>𝝈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pt-BR" sz="1400" b="1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sym typeface="Lato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sup>
                                </m:sSup>
                              </m:oMath>
                            </m:oMathPara>
                          </a14:m>
                          <a:endParaRPr lang="ar-AE" sz="1400" b="1" i="1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51" name="Google Shape;251;p13"/>
              <p:cNvGraphicFramePr/>
              <p:nvPr>
                <p:extLst>
                  <p:ext uri="{D42A27DB-BD31-4B8C-83A1-F6EECF244321}">
                    <p14:modId xmlns:p14="http://schemas.microsoft.com/office/powerpoint/2010/main" val="484239899"/>
                  </p:ext>
                </p:extLst>
              </p:nvPr>
            </p:nvGraphicFramePr>
            <p:xfrm>
              <a:off x="2385067" y="1556283"/>
              <a:ext cx="4362725" cy="666150"/>
            </p:xfrm>
            <a:graphic>
              <a:graphicData uri="http://schemas.openxmlformats.org/drawingml/2006/table">
                <a:tbl>
                  <a:tblPr>
                    <a:noFill/>
                    <a:tableStyleId>{B1467741-9774-427B-8A85-8F639238AC20}</a:tableStyleId>
                  </a:tblPr>
                  <a:tblGrid>
                    <a:gridCol w="4362725"/>
                  </a:tblGrid>
                  <a:tr h="6661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 rotWithShape="1">
                          <a:blip r:embed="rId5"/>
                          <a:stretch>
                            <a:fillRect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b="1">
                <a:solidFill>
                  <a:schemeClr val="dk1"/>
                </a:solidFill>
              </a:rPr>
              <a:t>Matrix Normalization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57" name="Google Shape;257;p14"/>
          <p:cNvSpPr txBox="1">
            <a:spLocks noGrp="1"/>
          </p:cNvSpPr>
          <p:nvPr>
            <p:ph type="body" idx="1"/>
          </p:nvPr>
        </p:nvSpPr>
        <p:spPr>
          <a:xfrm>
            <a:off x="1297500" y="1071425"/>
            <a:ext cx="7038900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n">
                <a:solidFill>
                  <a:schemeClr val="dk1"/>
                </a:solidFill>
              </a:rPr>
              <a:t>Normalizing the matrix by dividing every elements by </a:t>
            </a:r>
            <a:r>
              <a:rPr lang="en" b="1">
                <a:solidFill>
                  <a:schemeClr val="dk1"/>
                </a:solidFill>
              </a:rPr>
              <a:t>Standard Deviation(SD). </a:t>
            </a:r>
            <a:endParaRPr b="1">
              <a:solidFill>
                <a:schemeClr val="dk1"/>
              </a:solidFill>
            </a:endParaRPr>
          </a:p>
        </p:txBody>
      </p:sp>
      <p:graphicFrame>
        <p:nvGraphicFramePr>
          <p:cNvPr id="258" name="Google Shape;258;p14"/>
          <p:cNvGraphicFramePr/>
          <p:nvPr/>
        </p:nvGraphicFramePr>
        <p:xfrm>
          <a:off x="1347592" y="2866300"/>
          <a:ext cx="2416275" cy="1188630"/>
        </p:xfrm>
        <a:graphic>
          <a:graphicData uri="http://schemas.openxmlformats.org/drawingml/2006/table">
            <a:tbl>
              <a:tblPr>
                <a:noFill/>
                <a:tableStyleId>{B1467741-9774-427B-8A85-8F639238AC20}</a:tableStyleId>
              </a:tblPr>
              <a:tblGrid>
                <a:gridCol w="805425"/>
                <a:gridCol w="805425"/>
                <a:gridCol w="805425"/>
              </a:tblGrid>
              <a:tr h="37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14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15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34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7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54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12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55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7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23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40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259" name="Google Shape;259;p14"/>
          <p:cNvGraphicFramePr/>
          <p:nvPr/>
        </p:nvGraphicFramePr>
        <p:xfrm>
          <a:off x="4962726" y="2866300"/>
          <a:ext cx="2416275" cy="1188630"/>
        </p:xfrm>
        <a:graphic>
          <a:graphicData uri="http://schemas.openxmlformats.org/drawingml/2006/table">
            <a:tbl>
              <a:tblPr>
                <a:noFill/>
                <a:tableStyleId>{B1467741-9774-427B-8A85-8F639238AC20}</a:tableStyleId>
              </a:tblPr>
              <a:tblGrid>
                <a:gridCol w="805425"/>
                <a:gridCol w="805425"/>
                <a:gridCol w="805425"/>
              </a:tblGrid>
              <a:tr h="37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0.88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0.94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2.14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7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3.40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0.75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3.46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7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1.44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1.26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2.51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cxnSp>
        <p:nvCxnSpPr>
          <p:cNvPr id="260" name="Google Shape;260;p14"/>
          <p:cNvCxnSpPr/>
          <p:nvPr/>
        </p:nvCxnSpPr>
        <p:spPr>
          <a:xfrm>
            <a:off x="3784030" y="3500925"/>
            <a:ext cx="117627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Google Shape;261;p26"/>
              <p:cNvGraphicFramePr/>
              <p:nvPr>
                <p:extLst>
                  <p:ext uri="{D42A27DB-BD31-4B8C-83A1-F6EECF244321}">
                    <p14:modId xmlns:p14="http://schemas.microsoft.com/office/powerpoint/2010/main" val="2743407313"/>
                  </p:ext>
                </p:extLst>
              </p:nvPr>
            </p:nvGraphicFramePr>
            <p:xfrm>
              <a:off x="1357937" y="1722253"/>
              <a:ext cx="2350938" cy="826794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2350938"/>
                  </a:tblGrid>
                  <a:tr h="826794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Lato"/>
                                    <a:sym typeface="Lato"/>
                                  </a:rPr>
                                  <m:t>𝝈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Lato"/>
                                    <a:sym typeface="Lato"/>
                                  </a:rPr>
                                  <m:t>(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Lato"/>
                                    <a:sym typeface="Lato"/>
                                  </a:rPr>
                                  <m:t>𝑺𝑫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Lato"/>
                                    <a:sym typeface="Lato"/>
                                  </a:rPr>
                                  <m:t>)=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400" b="1" i="1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sym typeface="Lato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US" sz="1400" b="1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Cambria Math"/>
                                            <a:sym typeface="Lato"/>
                                          </a:rPr>
                                        </m:ctrlPr>
                                      </m:fPr>
                                      <m:num>
                                        <m:nary>
                                          <m:naryPr>
                                            <m:chr m:val="∑"/>
                                            <m:subHide m:val="on"/>
                                            <m:supHide m:val="on"/>
                                            <m:ctrlPr>
                                              <a:rPr lang="en-US" sz="1400" b="1" i="1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/>
                                                <a:ea typeface="Cambria Math"/>
                                                <a:sym typeface="Lato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b="1" i="1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latin typeface="Cambria Math"/>
                                                    <a:ea typeface="Cambria Math"/>
                                                    <a:sym typeface="Lato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b="1" i="1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latin typeface="Cambria Math"/>
                                                    <a:ea typeface="Cambria Math"/>
                                                    <a:sym typeface="Lato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b="1" i="1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latin typeface="Cambria Math"/>
                                                    <a:ea typeface="Cambria Math"/>
                                                    <a:sym typeface="Lato"/>
                                                  </a:rPr>
                                                  <m:t>𝒊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sz="1400" b="1" i="1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latin typeface="Cambria Math"/>
                                                    <a:ea typeface="Cambria Math"/>
                                                    <a:sym typeface="Lato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b="1" i="1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latin typeface="Cambria Math"/>
                                                    <a:ea typeface="Cambria Math"/>
                                                    <a:sym typeface="Lato"/>
                                                  </a:rPr>
                                                  <m:t>(−</m:t>
                                                </m:r>
                                                <m:r>
                                                  <a:rPr lang="en-US" sz="1400" b="1" i="1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latin typeface="Cambria Math"/>
                                                    <a:ea typeface="Cambria Math"/>
                                                    <a:sym typeface="Lato"/>
                                                  </a:rPr>
                                                  <m:t>𝝁</m:t>
                                                </m:r>
                                                <m:r>
                                                  <a:rPr lang="en-US" sz="1400" b="1" i="1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latin typeface="Cambria Math"/>
                                                    <a:ea typeface="Cambria Math"/>
                                                    <a:sym typeface="Lato"/>
                                                  </a:rPr>
                                                  <m:t>)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b="1" i="1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latin typeface="Cambria Math"/>
                                                    <a:ea typeface="Cambria Math"/>
                                                    <a:sym typeface="Lato"/>
                                                  </a:rPr>
                                                  <m:t>𝟐</m:t>
                                                </m:r>
                                              </m:sub>
                                            </m:sSub>
                                          </m:e>
                                        </m:nary>
                                      </m:num>
                                      <m:den>
                                        <m:r>
                                          <a:rPr lang="en-US" sz="1400" b="1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Cambria Math"/>
                                            <a:sym typeface="Lato"/>
                                          </a:rPr>
                                          <m:t>𝑵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sz="1400" b="1" i="1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9" name="Google Shape;261;p26"/>
              <p:cNvGraphicFramePr/>
              <p:nvPr>
                <p:extLst>
                  <p:ext uri="{D42A27DB-BD31-4B8C-83A1-F6EECF244321}">
                    <p14:modId xmlns:p14="http://schemas.microsoft.com/office/powerpoint/2010/main" val="2743407313"/>
                  </p:ext>
                </p:extLst>
              </p:nvPr>
            </p:nvGraphicFramePr>
            <p:xfrm>
              <a:off x="1357937" y="1722253"/>
              <a:ext cx="2350938" cy="826794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2350938"/>
                  </a:tblGrid>
                  <a:tr h="826794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Lato"/>
                                    <a:sym typeface="Lato"/>
                                  </a:rPr>
                                  <m:t>𝝈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Lato"/>
                                    <a:sym typeface="Lato"/>
                                  </a:rPr>
                                  <m:t>(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Lato"/>
                                    <a:sym typeface="Lato"/>
                                  </a:rPr>
                                  <m:t>𝑺𝑫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Lato"/>
                                    <a:sym typeface="Lato"/>
                                  </a:rPr>
                                  <m:t>)=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400" b="1" i="1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sym typeface="Lato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US" sz="1400" b="1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Cambria Math"/>
                                            <a:sym typeface="Lato"/>
                                          </a:rPr>
                                        </m:ctrlPr>
                                      </m:fPr>
                                      <m:num>
                                        <m:nary>
                                          <m:naryPr>
                                            <m:chr m:val="∑"/>
                                            <m:subHide m:val="on"/>
                                            <m:supHide m:val="on"/>
                                            <m:ctrlPr>
                                              <a:rPr lang="en-US" sz="1400" b="1" i="1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/>
                                                <a:ea typeface="Cambria Math"/>
                                                <a:sym typeface="Lato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b="1" i="1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latin typeface="Cambria Math"/>
                                                    <a:ea typeface="Cambria Math"/>
                                                    <a:sym typeface="Lato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b="1" i="1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latin typeface="Cambria Math"/>
                                                    <a:ea typeface="Cambria Math"/>
                                                    <a:sym typeface="Lato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b="1" i="1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latin typeface="Cambria Math"/>
                                                    <a:ea typeface="Cambria Math"/>
                                                    <a:sym typeface="Lato"/>
                                                  </a:rPr>
                                                  <m:t>𝒊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sz="1400" b="1" i="1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latin typeface="Cambria Math"/>
                                                    <a:ea typeface="Cambria Math"/>
                                                    <a:sym typeface="Lato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b="1" i="1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latin typeface="Cambria Math"/>
                                                    <a:ea typeface="Cambria Math"/>
                                                    <a:sym typeface="Lato"/>
                                                  </a:rPr>
                                                  <m:t>(−</m:t>
                                                </m:r>
                                                <m:r>
                                                  <a:rPr lang="en-US" sz="1400" b="1" i="1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latin typeface="Cambria Math"/>
                                                    <a:ea typeface="Cambria Math"/>
                                                    <a:sym typeface="Lato"/>
                                                  </a:rPr>
                                                  <m:t>𝝁</m:t>
                                                </m:r>
                                                <m:r>
                                                  <a:rPr lang="en-US" sz="1400" b="1" i="1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latin typeface="Cambria Math"/>
                                                    <a:ea typeface="Cambria Math"/>
                                                    <a:sym typeface="Lato"/>
                                                  </a:rPr>
                                                  <m:t>)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b="1" i="1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latin typeface="Cambria Math"/>
                                                    <a:ea typeface="Cambria Math"/>
                                                    <a:sym typeface="Lato"/>
                                                  </a:rPr>
                                                  <m:t>𝟐</m:t>
                                                </m:r>
                                              </m:sub>
                                            </m:sSub>
                                          </m:e>
                                        </m:nary>
                                      </m:num>
                                      <m:den>
                                        <m:r>
                                          <a:rPr lang="en-US" sz="1400" b="1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Cambria Math"/>
                                            <a:sym typeface="Lato"/>
                                          </a:rPr>
                                          <m:t>𝑵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sz="1400" b="1" i="1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Google Shape;261;p26"/>
              <p:cNvGraphicFramePr/>
              <p:nvPr>
                <p:extLst>
                  <p:ext uri="{D42A27DB-BD31-4B8C-83A1-F6EECF244321}">
                    <p14:modId xmlns:p14="http://schemas.microsoft.com/office/powerpoint/2010/main" val="2830966682"/>
                  </p:ext>
                </p:extLst>
              </p:nvPr>
            </p:nvGraphicFramePr>
            <p:xfrm>
              <a:off x="5028155" y="1766094"/>
              <a:ext cx="2350938" cy="670218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2350938"/>
                  </a:tblGrid>
                  <a:tr h="670218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sym typeface="Lato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sym typeface="Lato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sym typeface="Lato"/>
                                      </a:rPr>
                                      <m:t>𝒊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sym typeface="Lato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sym typeface="Lato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400" b="1" i="1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sym typeface="Lato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1" i="1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sym typeface="Lato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400" b="1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sym typeface="Lato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1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sym typeface="Lato"/>
                                          </a:rPr>
                                          <m:t>𝑨</m:t>
                                        </m:r>
                                      </m:e>
                                      <m:sub>
                                        <m:r>
                                          <a:rPr lang="en-US" sz="1400" b="1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sym typeface="Lato"/>
                                          </a:rPr>
                                          <m:t>𝒊</m:t>
                                        </m:r>
                                        <m:r>
                                          <a:rPr lang="en-US" sz="1400" b="1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sym typeface="Lato"/>
                                          </a:rPr>
                                          <m:t>,</m:t>
                                        </m:r>
                                        <m:r>
                                          <a:rPr lang="en-US" sz="1400" b="1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sym typeface="Lato"/>
                                          </a:rPr>
                                          <m:t>𝒋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400" b="1" i="1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sym typeface="Lato"/>
                                      </a:rPr>
                                      <m:t>𝝈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sz="1400" b="1" i="1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0" name="Google Shape;261;p26"/>
              <p:cNvGraphicFramePr/>
              <p:nvPr>
                <p:extLst>
                  <p:ext uri="{D42A27DB-BD31-4B8C-83A1-F6EECF244321}">
                    <p14:modId xmlns:p14="http://schemas.microsoft.com/office/powerpoint/2010/main" val="2830966682"/>
                  </p:ext>
                </p:extLst>
              </p:nvPr>
            </p:nvGraphicFramePr>
            <p:xfrm>
              <a:off x="5028155" y="1766094"/>
              <a:ext cx="2350938" cy="670218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2350938"/>
                  </a:tblGrid>
                  <a:tr h="670218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sym typeface="Lato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sym typeface="Lato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sym typeface="Lato"/>
                                      </a:rPr>
                                      <m:t>𝒊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sym typeface="Lato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sym typeface="Lato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400" b="1" i="1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sym typeface="Lato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1" i="1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sym typeface="Lato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400" b="1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sym typeface="Lato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1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sym typeface="Lato"/>
                                          </a:rPr>
                                          <m:t>𝑨</m:t>
                                        </m:r>
                                      </m:e>
                                      <m:sub>
                                        <m:r>
                                          <a:rPr lang="en-US" sz="1400" b="1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sym typeface="Lato"/>
                                          </a:rPr>
                                          <m:t>𝒊</m:t>
                                        </m:r>
                                        <m:r>
                                          <a:rPr lang="en-US" sz="1400" b="1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sym typeface="Lato"/>
                                          </a:rPr>
                                          <m:t>,</m:t>
                                        </m:r>
                                        <m:r>
                                          <a:rPr lang="en-US" sz="1400" b="1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sym typeface="Lato"/>
                                          </a:rPr>
                                          <m:t>𝒋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400" b="1" i="1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sym typeface="Lato"/>
                                      </a:rPr>
                                      <m:t>𝝈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sz="1400" b="1" i="1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b="1">
                <a:solidFill>
                  <a:schemeClr val="dk1"/>
                </a:solidFill>
              </a:rPr>
              <a:t>Matrix Normalization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268" name="Google Shape;26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1950" y="1307850"/>
            <a:ext cx="7223450" cy="260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b="1">
                <a:solidFill>
                  <a:schemeClr val="dk1"/>
                </a:solidFill>
              </a:rPr>
              <a:t>Error Calculation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274" name="Google Shape;27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7500" y="2200925"/>
            <a:ext cx="7220576" cy="277405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6"/>
          <p:cNvSpPr txBox="1"/>
          <p:nvPr/>
        </p:nvSpPr>
        <p:spPr>
          <a:xfrm>
            <a:off x="1297500" y="907650"/>
            <a:ext cx="605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Calculates element-wise error using .</a:t>
            </a: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Google Shape;274;p28"/>
              <p:cNvGraphicFramePr/>
              <p:nvPr>
                <p:extLst>
                  <p:ext uri="{D42A27DB-BD31-4B8C-83A1-F6EECF244321}">
                    <p14:modId xmlns:p14="http://schemas.microsoft.com/office/powerpoint/2010/main" val="3653091040"/>
                  </p:ext>
                </p:extLst>
              </p:nvPr>
            </p:nvGraphicFramePr>
            <p:xfrm>
              <a:off x="3235013" y="1363328"/>
              <a:ext cx="3109420" cy="531600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3109420"/>
                  </a:tblGrid>
                  <a:tr h="53160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400" b="1" i="1" dirty="0" smtClean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error=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" sz="1400" b="1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  <a:sym typeface="Lato"/>
                                    </a:rPr>
                                  </m:ctrlPr>
                                </m:radPr>
                                <m:deg/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" sz="1400" b="1" i="1" smtClean="0">
                                          <a:solidFill>
                                            <a:schemeClr val="dk1"/>
                                          </a:solidFill>
                                          <a:latin typeface="Cambria Math"/>
                                          <a:sym typeface="Lato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" sz="1400" b="1" i="1" dirty="0" smtClean="0">
                                          <a:solidFill>
                                            <a:schemeClr val="dk1"/>
                                          </a:solidFill>
                                          <a:latin typeface="Lato"/>
                                          <a:ea typeface="Lato"/>
                                          <a:cs typeface="Lato"/>
                                          <a:sym typeface="Lato"/>
                                        </a:rPr>
                                        <m:t>{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" sz="1400" b="1" i="1" dirty="0" smtClean="0">
                                          <a:solidFill>
                                            <a:schemeClr val="dk1"/>
                                          </a:solidFill>
                                          <a:latin typeface="Lato"/>
                                          <a:ea typeface="Lato"/>
                                          <a:cs typeface="Lato"/>
                                          <a:sym typeface="Lato"/>
                                        </a:rPr>
                                        <m:t>Ai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" sz="1400" b="1" i="1" baseline="-25000" dirty="0" smtClean="0">
                                          <a:solidFill>
                                            <a:schemeClr val="dk1"/>
                                          </a:solidFill>
                                          <a:latin typeface="Lato"/>
                                          <a:ea typeface="Lato"/>
                                          <a:cs typeface="Lato"/>
                                          <a:sym typeface="Lato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" sz="1400" b="1" i="1" baseline="-25000" dirty="0" smtClean="0">
                                          <a:solidFill>
                                            <a:schemeClr val="dk1"/>
                                          </a:solidFill>
                                          <a:latin typeface="Lato"/>
                                          <a:ea typeface="Lato"/>
                                          <a:cs typeface="Lato"/>
                                          <a:sym typeface="Lato"/>
                                        </a:rPr>
                                        <m:t>j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" sz="1400" b="1" i="1" dirty="0" smtClean="0">
                                          <a:solidFill>
                                            <a:schemeClr val="dk1"/>
                                          </a:solidFill>
                                          <a:latin typeface="Lato"/>
                                          <a:ea typeface="Lato"/>
                                          <a:cs typeface="Lato"/>
                                          <a:sym typeface="Lato"/>
                                        </a:rPr>
                                        <m:t> −  (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" sz="1400" b="1" i="1" dirty="0" smtClean="0">
                                          <a:solidFill>
                                            <a:schemeClr val="dk1"/>
                                          </a:solidFill>
                                          <a:latin typeface="Lato"/>
                                          <a:ea typeface="Lato"/>
                                          <a:cs typeface="Lato"/>
                                          <a:sym typeface="Lato"/>
                                        </a:rPr>
                                        <m:t>Ai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" sz="1400" b="1" i="1" baseline="-25000" dirty="0" smtClean="0">
                                          <a:solidFill>
                                            <a:schemeClr val="dk1"/>
                                          </a:solidFill>
                                          <a:latin typeface="Lato"/>
                                          <a:ea typeface="Lato"/>
                                          <a:cs typeface="Lato"/>
                                          <a:sym typeface="Lato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" sz="1400" b="1" i="1" baseline="-25000" dirty="0" smtClean="0">
                                          <a:solidFill>
                                            <a:schemeClr val="dk1"/>
                                          </a:solidFill>
                                          <a:latin typeface="Lato"/>
                                          <a:ea typeface="Lato"/>
                                          <a:cs typeface="Lato"/>
                                          <a:sym typeface="Lato"/>
                                        </a:rPr>
                                        <m:t>jx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" sz="1400" b="1" i="1" dirty="0" smtClean="0">
                                          <a:solidFill>
                                            <a:schemeClr val="dk1"/>
                                          </a:solidFill>
                                          <a:latin typeface="Lato"/>
                                          <a:ea typeface="Lato"/>
                                          <a:cs typeface="Lato"/>
                                          <a:sym typeface="Lato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" sz="1400" b="1" i="1" dirty="0" smtClean="0">
                                          <a:solidFill>
                                            <a:schemeClr val="dk1"/>
                                          </a:solidFill>
                                          <a:latin typeface="Lato"/>
                                          <a:ea typeface="Lato"/>
                                          <a:cs typeface="Lato"/>
                                          <a:sym typeface="Lato"/>
                                        </a:rPr>
                                        <m:t>Bi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" sz="1400" b="1" i="1" baseline="-25000" dirty="0" smtClean="0">
                                          <a:solidFill>
                                            <a:schemeClr val="dk1"/>
                                          </a:solidFill>
                                          <a:latin typeface="Lato"/>
                                          <a:ea typeface="Lato"/>
                                          <a:cs typeface="Lato"/>
                                          <a:sym typeface="Lato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" sz="1400" b="1" i="1" baseline="-25000" dirty="0" smtClean="0">
                                          <a:solidFill>
                                            <a:schemeClr val="dk1"/>
                                          </a:solidFill>
                                          <a:latin typeface="Lato"/>
                                          <a:ea typeface="Lato"/>
                                          <a:cs typeface="Lato"/>
                                          <a:sym typeface="Lato"/>
                                        </a:rPr>
                                        <m:t>j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" sz="1400" b="1" i="1" dirty="0" smtClean="0">
                                          <a:solidFill>
                                            <a:schemeClr val="dk1"/>
                                          </a:solidFill>
                                          <a:latin typeface="Lato"/>
                                          <a:ea typeface="Lato"/>
                                          <a:cs typeface="Lato"/>
                                          <a:sym typeface="Lato"/>
                                        </a:rPr>
                                        <m:t>)}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" sz="1400" b="1" i="1" baseline="30000" dirty="0" smtClean="0">
                                          <a:solidFill>
                                            <a:schemeClr val="dk1"/>
                                          </a:solidFill>
                                          <a:latin typeface="Lato"/>
                                          <a:ea typeface="Lato"/>
                                          <a:cs typeface="Lato"/>
                                          <a:sym typeface="Lato"/>
                                        </a:rPr>
                                        <m:t>2</m:t>
                                      </m:r>
                                    </m:e>
                                  </m:nary>
                                </m:e>
                              </m:rad>
                            </m:oMath>
                          </a14:m>
                          <a:endParaRPr sz="1400" b="1" i="1" baseline="3000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Google Shape;274;p28"/>
              <p:cNvGraphicFramePr/>
              <p:nvPr>
                <p:extLst>
                  <p:ext uri="{D42A27DB-BD31-4B8C-83A1-F6EECF244321}">
                    <p14:modId xmlns:p14="http://schemas.microsoft.com/office/powerpoint/2010/main" val="3653091040"/>
                  </p:ext>
                </p:extLst>
              </p:nvPr>
            </p:nvGraphicFramePr>
            <p:xfrm>
              <a:off x="3235013" y="1363328"/>
              <a:ext cx="3109420" cy="531600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3109420"/>
                  </a:tblGrid>
                  <a:tr h="53160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400" b="1" i="1" dirty="0" smtClean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error=</a:t>
                          </a:r>
                          <a14:m xmlns:a14="http://schemas.microsoft.com/office/drawing/2010/main"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" sz="1400" b="1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  <a:sym typeface="Lato"/>
                                    </a:rPr>
                                  </m:ctrlPr>
                                </m:radPr>
                                <m:deg/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" sz="1400" b="1" i="1" smtClean="0">
                                          <a:solidFill>
                                            <a:schemeClr val="dk1"/>
                                          </a:solidFill>
                                          <a:latin typeface="Cambria Math"/>
                                          <a:sym typeface="Lato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" sz="1400" b="1" i="1" dirty="0" smtClean="0">
                                          <a:solidFill>
                                            <a:schemeClr val="dk1"/>
                                          </a:solidFill>
                                          <a:latin typeface="Lato"/>
                                          <a:ea typeface="Lato"/>
                                          <a:cs typeface="Lato"/>
                                          <a:sym typeface="Lato"/>
                                        </a:rPr>
                                        <m:t>{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" sz="1400" b="1" i="1" dirty="0" smtClean="0">
                                          <a:solidFill>
                                            <a:schemeClr val="dk1"/>
                                          </a:solidFill>
                                          <a:latin typeface="Lato"/>
                                          <a:ea typeface="Lato"/>
                                          <a:cs typeface="Lato"/>
                                          <a:sym typeface="Lato"/>
                                        </a:rPr>
                                        <m:t>Ai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" sz="1400" b="1" i="1" baseline="-25000" dirty="0" smtClean="0">
                                          <a:solidFill>
                                            <a:schemeClr val="dk1"/>
                                          </a:solidFill>
                                          <a:latin typeface="Lato"/>
                                          <a:ea typeface="Lato"/>
                                          <a:cs typeface="Lato"/>
                                          <a:sym typeface="Lato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" sz="1400" b="1" i="1" baseline="-25000" dirty="0" smtClean="0">
                                          <a:solidFill>
                                            <a:schemeClr val="dk1"/>
                                          </a:solidFill>
                                          <a:latin typeface="Lato"/>
                                          <a:ea typeface="Lato"/>
                                          <a:cs typeface="Lato"/>
                                          <a:sym typeface="Lato"/>
                                        </a:rPr>
                                        <m:t>j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" sz="1400" b="1" i="1" dirty="0" smtClean="0">
                                          <a:solidFill>
                                            <a:schemeClr val="dk1"/>
                                          </a:solidFill>
                                          <a:latin typeface="Lato"/>
                                          <a:ea typeface="Lato"/>
                                          <a:cs typeface="Lato"/>
                                          <a:sym typeface="Lato"/>
                                        </a:rPr>
                                        <m:t> −  (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" sz="1400" b="1" i="1" dirty="0" smtClean="0">
                                          <a:solidFill>
                                            <a:schemeClr val="dk1"/>
                                          </a:solidFill>
                                          <a:latin typeface="Lato"/>
                                          <a:ea typeface="Lato"/>
                                          <a:cs typeface="Lato"/>
                                          <a:sym typeface="Lato"/>
                                        </a:rPr>
                                        <m:t>Ai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" sz="1400" b="1" i="1" baseline="-25000" dirty="0" smtClean="0">
                                          <a:solidFill>
                                            <a:schemeClr val="dk1"/>
                                          </a:solidFill>
                                          <a:latin typeface="Lato"/>
                                          <a:ea typeface="Lato"/>
                                          <a:cs typeface="Lato"/>
                                          <a:sym typeface="Lato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" sz="1400" b="1" i="1" baseline="-25000" dirty="0" smtClean="0">
                                          <a:solidFill>
                                            <a:schemeClr val="dk1"/>
                                          </a:solidFill>
                                          <a:latin typeface="Lato"/>
                                          <a:ea typeface="Lato"/>
                                          <a:cs typeface="Lato"/>
                                          <a:sym typeface="Lato"/>
                                        </a:rPr>
                                        <m:t>jx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" sz="1400" b="1" i="1" dirty="0" smtClean="0">
                                          <a:solidFill>
                                            <a:schemeClr val="dk1"/>
                                          </a:solidFill>
                                          <a:latin typeface="Lato"/>
                                          <a:ea typeface="Lato"/>
                                          <a:cs typeface="Lato"/>
                                          <a:sym typeface="Lato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" sz="1400" b="1" i="1" dirty="0" smtClean="0">
                                          <a:solidFill>
                                            <a:schemeClr val="dk1"/>
                                          </a:solidFill>
                                          <a:latin typeface="Lato"/>
                                          <a:ea typeface="Lato"/>
                                          <a:cs typeface="Lato"/>
                                          <a:sym typeface="Lato"/>
                                        </a:rPr>
                                        <m:t>Bi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" sz="1400" b="1" i="1" baseline="-25000" dirty="0" smtClean="0">
                                          <a:solidFill>
                                            <a:schemeClr val="dk1"/>
                                          </a:solidFill>
                                          <a:latin typeface="Lato"/>
                                          <a:ea typeface="Lato"/>
                                          <a:cs typeface="Lato"/>
                                          <a:sym typeface="Lato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" sz="1400" b="1" i="1" baseline="-25000" dirty="0" smtClean="0">
                                          <a:solidFill>
                                            <a:schemeClr val="dk1"/>
                                          </a:solidFill>
                                          <a:latin typeface="Lato"/>
                                          <a:ea typeface="Lato"/>
                                          <a:cs typeface="Lato"/>
                                          <a:sym typeface="Lato"/>
                                        </a:rPr>
                                        <m:t>j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" sz="1400" b="1" i="1" dirty="0" smtClean="0">
                                          <a:solidFill>
                                            <a:schemeClr val="dk1"/>
                                          </a:solidFill>
                                          <a:latin typeface="Lato"/>
                                          <a:ea typeface="Lato"/>
                                          <a:cs typeface="Lato"/>
                                          <a:sym typeface="Lato"/>
                                        </a:rPr>
                                        <m:t>)}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" sz="1400" b="1" i="1" baseline="30000" dirty="0" smtClean="0">
                                          <a:solidFill>
                                            <a:schemeClr val="dk1"/>
                                          </a:solidFill>
                                          <a:latin typeface="Lato"/>
                                          <a:ea typeface="Lato"/>
                                          <a:cs typeface="Lato"/>
                                          <a:sym typeface="Lato"/>
                                        </a:rPr>
                                        <m:t>2</m:t>
                                      </m:r>
                                    </m:e>
                                  </m:nary>
                                </m:e>
                              </m:rad>
                            </m:oMath>
                          </a14:m>
                          <a:endParaRPr sz="1400" b="1" i="1" baseline="3000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b="1">
                <a:solidFill>
                  <a:schemeClr val="dk1"/>
                </a:solidFill>
              </a:rPr>
              <a:t>What is matrix factorization?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82" name="Google Shape;282;p17"/>
          <p:cNvSpPr txBox="1">
            <a:spLocks noGrp="1"/>
          </p:cNvSpPr>
          <p:nvPr>
            <p:ph type="body" idx="1"/>
          </p:nvPr>
        </p:nvSpPr>
        <p:spPr>
          <a:xfrm>
            <a:off x="1297500" y="1029175"/>
            <a:ext cx="7038900" cy="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08107"/>
              <a:buNone/>
            </a:pPr>
            <a:r>
              <a:rPr lang="en">
                <a:solidFill>
                  <a:schemeClr val="dk1"/>
                </a:solidFill>
              </a:rPr>
              <a:t>A process by which a matrix is factorized into two different matrices in such a way that after multiplication them we get the parent matrix.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283" name="Google Shape;283;p17"/>
          <p:cNvGraphicFramePr/>
          <p:nvPr/>
        </p:nvGraphicFramePr>
        <p:xfrm>
          <a:off x="996725" y="2235785"/>
          <a:ext cx="2779275" cy="2086250"/>
        </p:xfrm>
        <a:graphic>
          <a:graphicData uri="http://schemas.openxmlformats.org/drawingml/2006/table">
            <a:tbl>
              <a:tblPr>
                <a:noFill/>
                <a:tableStyleId>{B1467741-9774-427B-8A85-8F639238AC20}</a:tableStyleId>
              </a:tblPr>
              <a:tblGrid>
                <a:gridCol w="926425"/>
                <a:gridCol w="926425"/>
                <a:gridCol w="926425"/>
              </a:tblGrid>
              <a:tr h="536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strike="noStrike" cap="none">
                          <a:solidFill>
                            <a:schemeClr val="dk1"/>
                          </a:solidFill>
                        </a:rPr>
                        <a:t>a</a:t>
                      </a:r>
                      <a:endParaRPr sz="19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strike="noStrike" cap="none">
                          <a:solidFill>
                            <a:schemeClr val="dk1"/>
                          </a:solidFill>
                        </a:rPr>
                        <a:t>b</a:t>
                      </a:r>
                      <a:endParaRPr sz="26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strike="noStrike" cap="none">
                          <a:solidFill>
                            <a:schemeClr val="dk1"/>
                          </a:solidFill>
                        </a:rPr>
                        <a:t>c</a:t>
                      </a:r>
                      <a:endParaRPr sz="26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16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strike="noStrike" cap="none">
                          <a:solidFill>
                            <a:schemeClr val="dk1"/>
                          </a:solidFill>
                        </a:rPr>
                        <a:t>d</a:t>
                      </a:r>
                      <a:endParaRPr sz="26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strike="noStrike" cap="none">
                          <a:solidFill>
                            <a:schemeClr val="dk1"/>
                          </a:solidFill>
                        </a:rPr>
                        <a:t>e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strike="noStrike" cap="none">
                          <a:solidFill>
                            <a:schemeClr val="dk1"/>
                          </a:solidFill>
                        </a:rPr>
                        <a:t>f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16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strike="noStrike" cap="none">
                          <a:solidFill>
                            <a:schemeClr val="dk1"/>
                          </a:solidFill>
                        </a:rPr>
                        <a:t>g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strike="noStrike" cap="none">
                          <a:solidFill>
                            <a:schemeClr val="dk1"/>
                          </a:solidFill>
                        </a:rPr>
                        <a:t>h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strike="noStrike" cap="none">
                          <a:solidFill>
                            <a:schemeClr val="dk1"/>
                          </a:solidFill>
                        </a:rPr>
                        <a:t>i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16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strike="noStrike" cap="none">
                          <a:solidFill>
                            <a:schemeClr val="dk1"/>
                          </a:solidFill>
                        </a:rPr>
                        <a:t>j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strike="noStrike" cap="none">
                          <a:solidFill>
                            <a:schemeClr val="dk1"/>
                          </a:solidFill>
                        </a:rPr>
                        <a:t>k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strike="noStrike" cap="none">
                          <a:solidFill>
                            <a:schemeClr val="dk1"/>
                          </a:solidFill>
                        </a:rPr>
                        <a:t>l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cxnSp>
        <p:nvCxnSpPr>
          <p:cNvPr id="284" name="Google Shape;284;p17"/>
          <p:cNvCxnSpPr/>
          <p:nvPr/>
        </p:nvCxnSpPr>
        <p:spPr>
          <a:xfrm rot="10800000" flipH="1">
            <a:off x="3786625" y="2587550"/>
            <a:ext cx="1683000" cy="525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5" name="Google Shape;285;p17"/>
          <p:cNvCxnSpPr/>
          <p:nvPr/>
        </p:nvCxnSpPr>
        <p:spPr>
          <a:xfrm>
            <a:off x="3786625" y="3092400"/>
            <a:ext cx="1693500" cy="967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aphicFrame>
        <p:nvGraphicFramePr>
          <p:cNvPr id="286" name="Google Shape;286;p17"/>
          <p:cNvGraphicFramePr/>
          <p:nvPr/>
        </p:nvGraphicFramePr>
        <p:xfrm>
          <a:off x="5470050" y="1693875"/>
          <a:ext cx="1770200" cy="2001900"/>
        </p:xfrm>
        <a:graphic>
          <a:graphicData uri="http://schemas.openxmlformats.org/drawingml/2006/table">
            <a:tbl>
              <a:tblPr>
                <a:noFill/>
                <a:tableStyleId>{B1467741-9774-427B-8A85-8F639238AC20}</a:tableStyleId>
              </a:tblPr>
              <a:tblGrid>
                <a:gridCol w="885100"/>
                <a:gridCol w="885100"/>
              </a:tblGrid>
              <a:tr h="500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strike="noStrike" cap="none">
                          <a:solidFill>
                            <a:schemeClr val="dk1"/>
                          </a:solidFill>
                        </a:rPr>
                        <a:t>??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strike="noStrike" cap="none">
                          <a:solidFill>
                            <a:schemeClr val="dk1"/>
                          </a:solidFill>
                        </a:rPr>
                        <a:t>??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00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strike="noStrike" cap="none">
                          <a:solidFill>
                            <a:schemeClr val="dk1"/>
                          </a:solidFill>
                        </a:rPr>
                        <a:t>??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strike="noStrike" cap="none">
                          <a:solidFill>
                            <a:schemeClr val="dk1"/>
                          </a:solidFill>
                        </a:rPr>
                        <a:t>??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00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strike="noStrike" cap="none">
                          <a:solidFill>
                            <a:schemeClr val="dk1"/>
                          </a:solidFill>
                        </a:rPr>
                        <a:t>??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strike="noStrike" cap="none">
                          <a:solidFill>
                            <a:schemeClr val="dk1"/>
                          </a:solidFill>
                        </a:rPr>
                        <a:t>??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00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strike="noStrike" cap="none">
                          <a:solidFill>
                            <a:schemeClr val="dk1"/>
                          </a:solidFill>
                        </a:rPr>
                        <a:t>??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strike="noStrike" cap="none">
                          <a:solidFill>
                            <a:schemeClr val="dk1"/>
                          </a:solidFill>
                        </a:rPr>
                        <a:t>??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87" name="Google Shape;287;p17"/>
          <p:cNvSpPr txBox="1"/>
          <p:nvPr/>
        </p:nvSpPr>
        <p:spPr>
          <a:xfrm>
            <a:off x="2047213" y="4322025"/>
            <a:ext cx="67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(4*3)</a:t>
            </a: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8" name="Google Shape;288;p17"/>
          <p:cNvSpPr txBox="1"/>
          <p:nvPr/>
        </p:nvSpPr>
        <p:spPr>
          <a:xfrm>
            <a:off x="7240250" y="2539038"/>
            <a:ext cx="73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(4*2)</a:t>
            </a: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9" name="Google Shape;289;p17"/>
          <p:cNvSpPr txBox="1"/>
          <p:nvPr/>
        </p:nvSpPr>
        <p:spPr>
          <a:xfrm>
            <a:off x="7681850" y="4175375"/>
            <a:ext cx="73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(2*3)</a:t>
            </a: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90" name="Google Shape;290;p17"/>
          <p:cNvGraphicFramePr/>
          <p:nvPr/>
        </p:nvGraphicFramePr>
        <p:xfrm>
          <a:off x="5475875" y="3865625"/>
          <a:ext cx="2205975" cy="1019700"/>
        </p:xfrm>
        <a:graphic>
          <a:graphicData uri="http://schemas.openxmlformats.org/drawingml/2006/table">
            <a:tbl>
              <a:tblPr>
                <a:noFill/>
                <a:tableStyleId>{B1467741-9774-427B-8A85-8F639238AC20}</a:tableStyleId>
              </a:tblPr>
              <a:tblGrid>
                <a:gridCol w="735325"/>
                <a:gridCol w="735325"/>
                <a:gridCol w="735325"/>
              </a:tblGrid>
              <a:tr h="509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strike="noStrike" cap="none">
                          <a:solidFill>
                            <a:schemeClr val="dk1"/>
                          </a:solidFill>
                        </a:rPr>
                        <a:t>??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strike="noStrike" cap="none">
                          <a:solidFill>
                            <a:schemeClr val="dk1"/>
                          </a:solidFill>
                        </a:rPr>
                        <a:t>??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strike="noStrike" cap="none">
                          <a:solidFill>
                            <a:schemeClr val="dk1"/>
                          </a:solidFill>
                        </a:rPr>
                        <a:t>??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09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strike="noStrike" cap="none">
                          <a:solidFill>
                            <a:schemeClr val="dk1"/>
                          </a:solidFill>
                        </a:rPr>
                        <a:t>??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strike="noStrike" cap="none">
                          <a:solidFill>
                            <a:schemeClr val="dk1"/>
                          </a:solidFill>
                        </a:rPr>
                        <a:t>??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strike="noStrike" cap="none">
                          <a:solidFill>
                            <a:schemeClr val="dk1"/>
                          </a:solidFill>
                        </a:rPr>
                        <a:t>??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b="1">
                <a:solidFill>
                  <a:schemeClr val="dk1"/>
                </a:solidFill>
              </a:rPr>
              <a:t>Multiplicative update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96" name="Google Shape;296;p18"/>
          <p:cNvSpPr txBox="1"/>
          <p:nvPr/>
        </p:nvSpPr>
        <p:spPr>
          <a:xfrm>
            <a:off x="1316550" y="1084725"/>
            <a:ext cx="7000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Lato" charset="0"/>
                <a:sym typeface="Arial"/>
              </a:rPr>
              <a:t>Let, </a:t>
            </a:r>
            <a:r>
              <a:rPr lang="en" sz="1400" b="1" i="1" u="none" strike="noStrike" cap="none" dirty="0">
                <a:solidFill>
                  <a:schemeClr val="dk1"/>
                </a:solidFill>
                <a:latin typeface="Lato" charset="0"/>
                <a:sym typeface="Arial"/>
              </a:rPr>
              <a:t>V=WH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Lato" charset="0"/>
                <a:sym typeface="Arial"/>
              </a:rPr>
              <a:t> where V is the initial matrix and W and H be the factorized matrix. The multiplicative update is ran using the given equation.</a:t>
            </a:r>
            <a:endParaRPr sz="1400" b="0" i="0" u="none" strike="noStrike" cap="none" dirty="0">
              <a:solidFill>
                <a:schemeClr val="dk1"/>
              </a:solidFill>
              <a:latin typeface="Lato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 charset="0"/>
              <a:ea typeface="Lato"/>
              <a:cs typeface="Lato"/>
              <a:sym typeface="Lato"/>
            </a:endParaRPr>
          </a:p>
        </p:txBody>
      </p:sp>
      <p:sp>
        <p:nvSpPr>
          <p:cNvPr id="297" name="Google Shape;297;p18"/>
          <p:cNvSpPr txBox="1"/>
          <p:nvPr/>
        </p:nvSpPr>
        <p:spPr>
          <a:xfrm>
            <a:off x="1124350" y="3849200"/>
            <a:ext cx="7000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Lato" charset="0"/>
                <a:sym typeface="Arial"/>
              </a:rPr>
              <a:t>Here one matrix is kept constant and another one is changed as we try to get closer to the final value.</a:t>
            </a:r>
            <a:endParaRPr sz="1400" b="0" i="0" u="none" strike="noStrike" cap="none" dirty="0">
              <a:solidFill>
                <a:schemeClr val="dk1"/>
              </a:solidFill>
              <a:latin typeface="Lato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 charset="0"/>
              <a:ea typeface="Lato"/>
              <a:cs typeface="Lato"/>
              <a:sym typeface="Lato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672225" y="2358024"/>
                <a:ext cx="2579296" cy="740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/>
                            </a:rPr>
                            <m:t>𝑯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/>
                            </a:rPr>
                            <m:t>𝒂</m:t>
                          </m:r>
                          <m:r>
                            <a:rPr lang="en-US" sz="1800" b="1" i="1" smtClean="0">
                              <a:latin typeface="Cambria Math"/>
                              <a:ea typeface="Cambria Math"/>
                            </a:rPr>
                            <m:t>𝝁</m:t>
                          </m:r>
                        </m:sub>
                      </m:sSub>
                      <m:r>
                        <a:rPr lang="en-US" sz="1800" b="1" i="1" smtClean="0">
                          <a:latin typeface="Cambria Math"/>
                          <a:ea typeface="Cambria Math"/>
                        </a:rPr>
                        <m:t>←</m:t>
                      </m:r>
                      <m:sSub>
                        <m:sSubPr>
                          <m:ctrlPr>
                            <a:rPr lang="en-US" sz="18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/>
                            </a:rPr>
                            <m:t>𝑯</m:t>
                          </m:r>
                        </m:e>
                        <m:sub>
                          <m:r>
                            <a:rPr lang="en-US" sz="1800" b="1" i="1">
                              <a:latin typeface="Cambria Math"/>
                            </a:rPr>
                            <m:t>𝒂</m:t>
                          </m:r>
                          <m:r>
                            <a:rPr lang="en-US" sz="1800" b="1" i="1">
                              <a:latin typeface="Cambria Math"/>
                              <a:ea typeface="Cambria Math"/>
                            </a:rPr>
                            <m:t>𝝁</m:t>
                          </m:r>
                        </m:sub>
                      </m:sSub>
                      <m:f>
                        <m:fPr>
                          <m:ctrlPr>
                            <a:rPr lang="en-US" sz="1800" b="1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1800" b="1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1" i="1">
                                      <a:latin typeface="Cambria Math"/>
                                      <a:ea typeface="Cambria Math"/>
                                    </a:rPr>
                                    <m:t>𝑾</m:t>
                                  </m:r>
                                </m:e>
                                <m:sup>
                                  <m:r>
                                    <a:rPr lang="en-US" sz="1800" b="1" i="1">
                                      <a:latin typeface="Cambria Math"/>
                                      <a:ea typeface="Cambria Math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sz="1800" b="1" i="1">
                                  <a:latin typeface="Cambria Math"/>
                                  <a:ea typeface="Cambria Math"/>
                                </a:rPr>
                                <m:t>𝑽</m:t>
                              </m:r>
                              <m:r>
                                <a:rPr lang="en-US" sz="1800" b="1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sz="1800" b="1" i="1" smtClean="0">
                                  <a:latin typeface="Cambria Math"/>
                                  <a:ea typeface="Cambria Math"/>
                                </a:rPr>
                                <m:t>𝒂</m:t>
                              </m:r>
                              <m:r>
                                <a:rPr lang="en-US" sz="1800" b="1" i="1" smtClean="0">
                                  <a:latin typeface="Cambria Math"/>
                                  <a:ea typeface="Cambria Math"/>
                                </a:rPr>
                                <m:t>𝝁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1800" b="1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1" i="1">
                                      <a:latin typeface="Cambria Math"/>
                                      <a:ea typeface="Cambria Math"/>
                                    </a:rPr>
                                    <m:t>𝑾</m:t>
                                  </m:r>
                                </m:e>
                                <m:sup>
                                  <m:r>
                                    <a:rPr lang="en-US" sz="1800" b="1" i="1">
                                      <a:latin typeface="Cambria Math"/>
                                      <a:ea typeface="Cambria Math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sz="1800" b="1" i="1">
                                  <a:latin typeface="Cambria Math"/>
                                  <a:ea typeface="Cambria Math"/>
                                </a:rPr>
                                <m:t>𝑾𝑯</m:t>
                              </m:r>
                              <m:r>
                                <a:rPr lang="en-US" sz="1800" b="1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sz="1800" b="1" i="1" smtClean="0">
                                  <a:latin typeface="Cambria Math"/>
                                  <a:ea typeface="Cambria Math"/>
                                </a:rPr>
                                <m:t>𝒂</m:t>
                              </m:r>
                              <m:r>
                                <a:rPr lang="en-US" sz="1800" b="1" i="1" smtClean="0">
                                  <a:latin typeface="Cambria Math"/>
                                  <a:ea typeface="Cambria Math"/>
                                </a:rPr>
                                <m:t>𝝁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800" b="1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225" y="2358024"/>
                <a:ext cx="2579296" cy="740395"/>
              </a:xfrm>
              <a:prstGeom prst="rect">
                <a:avLst/>
              </a:prstGeom>
              <a:blipFill rotWithShape="1">
                <a:blip r:embed="rId3"/>
                <a:stretch>
                  <a:fillRect r="-3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876800" y="2358024"/>
                <a:ext cx="2491131" cy="7030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/>
                            </a:rPr>
                            <m:t>𝑾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/>
                            </a:rPr>
                            <m:t>𝒊𝒂</m:t>
                          </m:r>
                        </m:sub>
                      </m:sSub>
                      <m:r>
                        <a:rPr lang="en-US" sz="1800" b="1" i="1" smtClean="0">
                          <a:latin typeface="Cambria Math"/>
                          <a:ea typeface="Cambria Math"/>
                        </a:rPr>
                        <m:t>←</m:t>
                      </m:r>
                      <m:sSub>
                        <m:sSubPr>
                          <m:ctrlPr>
                            <a:rPr lang="en-US" sz="18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/>
                            </a:rPr>
                            <m:t>𝑾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en-US" sz="1800" b="1" i="1">
                              <a:latin typeface="Cambria Math"/>
                            </a:rPr>
                            <m:t>𝒂</m:t>
                          </m:r>
                        </m:sub>
                      </m:sSub>
                      <m:f>
                        <m:fPr>
                          <m:ctrlPr>
                            <a:rPr lang="en-US" sz="1800" b="1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1800" b="1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1" i="1" smtClean="0">
                                      <a:latin typeface="Cambria Math"/>
                                      <a:ea typeface="Cambria Math"/>
                                    </a:rPr>
                                    <m:t>𝑽𝑯</m:t>
                                  </m:r>
                                </m:e>
                                <m:sup>
                                  <m:r>
                                    <a:rPr lang="en-US" sz="1800" b="1" i="1">
                                      <a:latin typeface="Cambria Math"/>
                                      <a:ea typeface="Cambria Math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sz="1800" b="1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sz="1800" b="1" i="1" smtClean="0">
                                  <a:latin typeface="Cambria Math"/>
                                  <a:ea typeface="Cambria Math"/>
                                </a:rPr>
                                <m:t>𝒊𝒂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1800" b="1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1" i="1" smtClean="0">
                                      <a:latin typeface="Cambria Math"/>
                                      <a:ea typeface="Cambria Math"/>
                                    </a:rPr>
                                    <m:t>𝑾𝑯𝑯</m:t>
                                  </m:r>
                                </m:e>
                                <m:sup>
                                  <m:r>
                                    <a:rPr lang="en-US" sz="1800" b="1" i="1">
                                      <a:latin typeface="Cambria Math"/>
                                      <a:ea typeface="Cambria Math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sz="1800" b="1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sz="1800" b="1" i="1" smtClean="0">
                                  <a:latin typeface="Cambria Math"/>
                                  <a:ea typeface="Cambria Math"/>
                                </a:rPr>
                                <m:t>𝒊𝒂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800" b="1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2358024"/>
                <a:ext cx="2491131" cy="703078"/>
              </a:xfrm>
              <a:prstGeom prst="rect">
                <a:avLst/>
              </a:prstGeom>
              <a:blipFill rotWithShape="1">
                <a:blip r:embed="rId4"/>
                <a:stretch>
                  <a:fillRect r="-2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6b8cda02a_0_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b="1">
                <a:solidFill>
                  <a:schemeClr val="dk1"/>
                </a:solidFill>
              </a:rPr>
              <a:t>Multiplicative update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305" name="Google Shape;305;g116b8cda02a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2299" y="1203687"/>
            <a:ext cx="6650437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500" b="1">
                <a:solidFill>
                  <a:schemeClr val="dk1"/>
                </a:solidFill>
              </a:rPr>
              <a:t>Project Description</a:t>
            </a:r>
            <a:endParaRPr sz="3500" b="1">
              <a:solidFill>
                <a:schemeClr val="dk1"/>
              </a:solidFill>
            </a:endParaRPr>
          </a:p>
        </p:txBody>
      </p:sp>
      <p:sp>
        <p:nvSpPr>
          <p:cNvPr id="141" name="Google Shape;141;p2"/>
          <p:cNvSpPr txBox="1">
            <a:spLocks noGrp="1"/>
          </p:cNvSpPr>
          <p:nvPr>
            <p:ph type="body" idx="1"/>
          </p:nvPr>
        </p:nvSpPr>
        <p:spPr>
          <a:xfrm>
            <a:off x="1297500" y="1694150"/>
            <a:ext cx="3372600" cy="25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Addition of matrices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Subtraction of matrices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Multiplication of two matrices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Transpose matrix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Pseudo inverse of a matrix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42" name="Google Shape;142;p2"/>
          <p:cNvSpPr txBox="1">
            <a:spLocks noGrp="1"/>
          </p:cNvSpPr>
          <p:nvPr>
            <p:ph type="body" idx="1"/>
          </p:nvPr>
        </p:nvSpPr>
        <p:spPr>
          <a:xfrm>
            <a:off x="4813385" y="1694150"/>
            <a:ext cx="4072500" cy="25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Gaussian initialization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Matrix normalization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Error Calculation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Multiplicative Update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16b8cda02a_0_1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b="1">
                <a:solidFill>
                  <a:schemeClr val="dk1"/>
                </a:solidFill>
              </a:rPr>
              <a:t>Multiplicative update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311" name="Google Shape;311;g116b8cda02a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7500" y="1086400"/>
            <a:ext cx="6569275" cy="367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16b8cda02a_0_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b="1">
                <a:solidFill>
                  <a:schemeClr val="dk1"/>
                </a:solidFill>
              </a:rPr>
              <a:t>Multiplicative update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317" name="Google Shape;317;g116b8cda02a_0_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6825" y="1765050"/>
            <a:ext cx="7445275" cy="214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9"/>
          <p:cNvSpPr txBox="1"/>
          <p:nvPr/>
        </p:nvSpPr>
        <p:spPr>
          <a:xfrm>
            <a:off x="1800450" y="2094600"/>
            <a:ext cx="55431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5000" b="1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Thank You</a:t>
            </a:r>
            <a:endParaRPr sz="5000" b="1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500" b="1">
                <a:solidFill>
                  <a:schemeClr val="dk1"/>
                </a:solidFill>
              </a:rPr>
              <a:t>Addition of two matrices</a:t>
            </a:r>
            <a:endParaRPr sz="2500" b="1">
              <a:solidFill>
                <a:schemeClr val="dk1"/>
              </a:solidFill>
            </a:endParaRPr>
          </a:p>
        </p:txBody>
      </p:sp>
      <p:graphicFrame>
        <p:nvGraphicFramePr>
          <p:cNvPr id="148" name="Google Shape;148;p3"/>
          <p:cNvGraphicFramePr/>
          <p:nvPr/>
        </p:nvGraphicFramePr>
        <p:xfrm>
          <a:off x="3724450" y="2857100"/>
          <a:ext cx="1815600" cy="1188630"/>
        </p:xfrm>
        <a:graphic>
          <a:graphicData uri="http://schemas.openxmlformats.org/drawingml/2006/table">
            <a:tbl>
              <a:tblPr>
                <a:noFill/>
                <a:tableStyleId>{B1467741-9774-427B-8A85-8F639238AC20}</a:tableStyleId>
              </a:tblPr>
              <a:tblGrid>
                <a:gridCol w="907800"/>
                <a:gridCol w="9078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g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h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i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j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k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l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49" name="Google Shape;149;p3"/>
          <p:cNvSpPr txBox="1"/>
          <p:nvPr/>
        </p:nvSpPr>
        <p:spPr>
          <a:xfrm>
            <a:off x="2146350" y="4015300"/>
            <a:ext cx="72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(3*3)</a:t>
            </a: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3"/>
          <p:cNvSpPr txBox="1"/>
          <p:nvPr/>
        </p:nvSpPr>
        <p:spPr>
          <a:xfrm>
            <a:off x="4345600" y="4015300"/>
            <a:ext cx="72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(3*3)</a:t>
            </a: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3"/>
          <p:cNvSpPr txBox="1"/>
          <p:nvPr/>
        </p:nvSpPr>
        <p:spPr>
          <a:xfrm>
            <a:off x="6984650" y="4015300"/>
            <a:ext cx="72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(3*3)</a:t>
            </a: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2" name="Google Shape;152;p3"/>
          <p:cNvCxnSpPr/>
          <p:nvPr/>
        </p:nvCxnSpPr>
        <p:spPr>
          <a:xfrm>
            <a:off x="5543425" y="3478550"/>
            <a:ext cx="85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aphicFrame>
        <p:nvGraphicFramePr>
          <p:cNvPr id="153" name="Google Shape;153;p3"/>
          <p:cNvGraphicFramePr/>
          <p:nvPr/>
        </p:nvGraphicFramePr>
        <p:xfrm>
          <a:off x="1389375" y="2857100"/>
          <a:ext cx="1815600" cy="1188630"/>
        </p:xfrm>
        <a:graphic>
          <a:graphicData uri="http://schemas.openxmlformats.org/drawingml/2006/table">
            <a:tbl>
              <a:tblPr>
                <a:noFill/>
                <a:tableStyleId>{B1467741-9774-427B-8A85-8F639238AC20}</a:tableStyleId>
              </a:tblPr>
              <a:tblGrid>
                <a:gridCol w="907800"/>
                <a:gridCol w="9078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a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b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c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d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e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f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154" name="Google Shape;154;p3"/>
          <p:cNvGraphicFramePr/>
          <p:nvPr/>
        </p:nvGraphicFramePr>
        <p:xfrm>
          <a:off x="6393550" y="2857100"/>
          <a:ext cx="1815600" cy="1188630"/>
        </p:xfrm>
        <a:graphic>
          <a:graphicData uri="http://schemas.openxmlformats.org/drawingml/2006/table">
            <a:tbl>
              <a:tblPr>
                <a:noFill/>
                <a:tableStyleId>{B1467741-9774-427B-8A85-8F639238AC20}</a:tableStyleId>
              </a:tblPr>
              <a:tblGrid>
                <a:gridCol w="907800"/>
                <a:gridCol w="9078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a+g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b+h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c+i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d+j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e+k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f+l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55" name="Google Shape;155;p3"/>
          <p:cNvSpPr txBox="1"/>
          <p:nvPr/>
        </p:nvSpPr>
        <p:spPr>
          <a:xfrm>
            <a:off x="1297500" y="1002050"/>
            <a:ext cx="599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Element-wise addition of two matrices.</a:t>
            </a: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56" name="Google Shape;156;p3"/>
          <p:cNvGraphicFramePr/>
          <p:nvPr/>
        </p:nvGraphicFramePr>
        <p:xfrm>
          <a:off x="3120100" y="1816675"/>
          <a:ext cx="3434525" cy="531600"/>
        </p:xfrm>
        <a:graphic>
          <a:graphicData uri="http://schemas.openxmlformats.org/drawingml/2006/table">
            <a:tbl>
              <a:tblPr>
                <a:noFill/>
                <a:tableStyleId>{B1467741-9774-427B-8A85-8F639238AC20}</a:tableStyleId>
              </a:tblPr>
              <a:tblGrid>
                <a:gridCol w="3434525"/>
              </a:tblGrid>
              <a:tr h="531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b="1" i="1" u="none" strike="noStrike" cap="non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r>
                        <a:rPr lang="en" sz="2000" b="1" i="1" u="none" strike="noStrike" cap="none" baseline="-25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i,j</a:t>
                      </a:r>
                      <a:r>
                        <a:rPr lang="en" sz="2000" b="1" i="1" u="none" strike="noStrike" cap="non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= (B</a:t>
                      </a:r>
                      <a:r>
                        <a:rPr lang="en" sz="2000" b="1" i="1" u="none" strike="noStrike" cap="none" baseline="-25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i,j</a:t>
                      </a:r>
                      <a:r>
                        <a:rPr lang="en" sz="2000" b="1" i="1" u="none" strike="noStrike" cap="non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) + (C</a:t>
                      </a:r>
                      <a:r>
                        <a:rPr lang="en" sz="2000" b="1" i="1" u="none" strike="noStrike" cap="none" baseline="-25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i,j</a:t>
                      </a:r>
                      <a:r>
                        <a:rPr lang="en" sz="2000" b="1" i="1" u="none" strike="noStrike" cap="non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)</a:t>
                      </a:r>
                      <a:endParaRPr sz="2000" b="1" i="1" u="none" strike="noStrike" cap="none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57" name="Google Shape;157;p3"/>
          <p:cNvSpPr txBox="1"/>
          <p:nvPr/>
        </p:nvSpPr>
        <p:spPr>
          <a:xfrm>
            <a:off x="3215286" y="3220579"/>
            <a:ext cx="498900" cy="461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-9210" r="-26827" b="-3026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500" b="1">
                <a:solidFill>
                  <a:schemeClr val="dk1"/>
                </a:solidFill>
              </a:rPr>
              <a:t>Addition of two matrices</a:t>
            </a:r>
            <a:endParaRPr sz="2500" b="1">
              <a:solidFill>
                <a:schemeClr val="dk1"/>
              </a:solidFill>
            </a:endParaRPr>
          </a:p>
        </p:txBody>
      </p:sp>
      <p:pic>
        <p:nvPicPr>
          <p:cNvPr id="163" name="Google Shape;16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3700" y="1405125"/>
            <a:ext cx="7578676" cy="200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" name="Google Shape;168;p5"/>
          <p:cNvGraphicFramePr/>
          <p:nvPr/>
        </p:nvGraphicFramePr>
        <p:xfrm>
          <a:off x="3724450" y="2857100"/>
          <a:ext cx="1815600" cy="1188630"/>
        </p:xfrm>
        <a:graphic>
          <a:graphicData uri="http://schemas.openxmlformats.org/drawingml/2006/table">
            <a:tbl>
              <a:tblPr>
                <a:noFill/>
                <a:tableStyleId>{B1467741-9774-427B-8A85-8F639238AC20}</a:tableStyleId>
              </a:tblPr>
              <a:tblGrid>
                <a:gridCol w="907800"/>
                <a:gridCol w="9078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g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h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i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j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k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l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69" name="Google Shape;169;p5"/>
          <p:cNvSpPr txBox="1"/>
          <p:nvPr/>
        </p:nvSpPr>
        <p:spPr>
          <a:xfrm>
            <a:off x="2146350" y="4015300"/>
            <a:ext cx="72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(3*3)</a:t>
            </a: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5"/>
          <p:cNvSpPr txBox="1"/>
          <p:nvPr/>
        </p:nvSpPr>
        <p:spPr>
          <a:xfrm>
            <a:off x="4574200" y="4015300"/>
            <a:ext cx="72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(3*3)</a:t>
            </a: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5"/>
          <p:cNvSpPr txBox="1"/>
          <p:nvPr/>
        </p:nvSpPr>
        <p:spPr>
          <a:xfrm>
            <a:off x="7441850" y="4015300"/>
            <a:ext cx="72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(3*3)</a:t>
            </a: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2" name="Google Shape;172;p5"/>
          <p:cNvCxnSpPr/>
          <p:nvPr/>
        </p:nvCxnSpPr>
        <p:spPr>
          <a:xfrm>
            <a:off x="5543425" y="3478550"/>
            <a:ext cx="85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aphicFrame>
        <p:nvGraphicFramePr>
          <p:cNvPr id="173" name="Google Shape;173;p5"/>
          <p:cNvGraphicFramePr/>
          <p:nvPr/>
        </p:nvGraphicFramePr>
        <p:xfrm>
          <a:off x="1389375" y="2857100"/>
          <a:ext cx="1815600" cy="1188630"/>
        </p:xfrm>
        <a:graphic>
          <a:graphicData uri="http://schemas.openxmlformats.org/drawingml/2006/table">
            <a:tbl>
              <a:tblPr>
                <a:noFill/>
                <a:tableStyleId>{B1467741-9774-427B-8A85-8F639238AC20}</a:tableStyleId>
              </a:tblPr>
              <a:tblGrid>
                <a:gridCol w="907800"/>
                <a:gridCol w="9078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a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b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c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d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e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f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174" name="Google Shape;174;p5"/>
          <p:cNvGraphicFramePr/>
          <p:nvPr/>
        </p:nvGraphicFramePr>
        <p:xfrm>
          <a:off x="6393550" y="2857100"/>
          <a:ext cx="1815600" cy="1188630"/>
        </p:xfrm>
        <a:graphic>
          <a:graphicData uri="http://schemas.openxmlformats.org/drawingml/2006/table">
            <a:tbl>
              <a:tblPr>
                <a:noFill/>
                <a:tableStyleId>{B1467741-9774-427B-8A85-8F639238AC20}</a:tableStyleId>
              </a:tblPr>
              <a:tblGrid>
                <a:gridCol w="907800"/>
                <a:gridCol w="9078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a-g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b-h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c-i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d-j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e-k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f-l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75" name="Google Shape;175;p5"/>
          <p:cNvSpPr/>
          <p:nvPr/>
        </p:nvSpPr>
        <p:spPr>
          <a:xfrm>
            <a:off x="3317113" y="3418700"/>
            <a:ext cx="295200" cy="119700"/>
          </a:xfrm>
          <a:prstGeom prst="mathMinus">
            <a:avLst>
              <a:gd name="adj1" fmla="val 2352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500" b="1">
                <a:solidFill>
                  <a:schemeClr val="dk1"/>
                </a:solidFill>
              </a:rPr>
              <a:t>Subtraction of two matrices</a:t>
            </a:r>
            <a:endParaRPr sz="2500" b="1">
              <a:solidFill>
                <a:schemeClr val="dk1"/>
              </a:solidFill>
            </a:endParaRPr>
          </a:p>
        </p:txBody>
      </p:sp>
      <p:sp>
        <p:nvSpPr>
          <p:cNvPr id="177" name="Google Shape;177;p5"/>
          <p:cNvSpPr txBox="1"/>
          <p:nvPr/>
        </p:nvSpPr>
        <p:spPr>
          <a:xfrm>
            <a:off x="1297500" y="1002050"/>
            <a:ext cx="599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Element-wise subtraction of two matrices.</a:t>
            </a: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78" name="Google Shape;178;p5"/>
          <p:cNvGraphicFramePr/>
          <p:nvPr/>
        </p:nvGraphicFramePr>
        <p:xfrm>
          <a:off x="3099675" y="1859438"/>
          <a:ext cx="3434525" cy="531600"/>
        </p:xfrm>
        <a:graphic>
          <a:graphicData uri="http://schemas.openxmlformats.org/drawingml/2006/table">
            <a:tbl>
              <a:tblPr>
                <a:noFill/>
                <a:tableStyleId>{B1467741-9774-427B-8A85-8F639238AC20}</a:tableStyleId>
              </a:tblPr>
              <a:tblGrid>
                <a:gridCol w="3434525"/>
              </a:tblGrid>
              <a:tr h="531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b="1" i="1" u="none" strike="noStrike" cap="non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r>
                        <a:rPr lang="en" sz="2000" b="1" i="1" u="none" strike="noStrike" cap="none" baseline="-25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i,j</a:t>
                      </a:r>
                      <a:r>
                        <a:rPr lang="en" sz="2000" b="1" i="1" u="none" strike="noStrike" cap="non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= (B</a:t>
                      </a:r>
                      <a:r>
                        <a:rPr lang="en" sz="2000" b="1" i="1" u="none" strike="noStrike" cap="none" baseline="-25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i,j</a:t>
                      </a:r>
                      <a:r>
                        <a:rPr lang="en" sz="2000" b="1" i="1" u="none" strike="noStrike" cap="non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) - (C</a:t>
                      </a:r>
                      <a:r>
                        <a:rPr lang="en" sz="2000" b="1" i="1" u="none" strike="noStrike" cap="none" baseline="-25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i,j</a:t>
                      </a:r>
                      <a:r>
                        <a:rPr lang="en" sz="2000" b="1" i="1" u="none" strike="noStrike" cap="non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)</a:t>
                      </a:r>
                      <a:endParaRPr sz="2500" b="1" i="1" u="none" strike="noStrike" cap="none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7500" y="1285225"/>
            <a:ext cx="7179926" cy="180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500" b="1">
                <a:solidFill>
                  <a:schemeClr val="dk1"/>
                </a:solidFill>
              </a:rPr>
              <a:t>Subtraction of two matrices</a:t>
            </a:r>
            <a:endParaRPr sz="2500" b="1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b="1">
                <a:solidFill>
                  <a:schemeClr val="dk1"/>
                </a:solidFill>
              </a:rPr>
              <a:t>Multiplication of two Matrices</a:t>
            </a:r>
            <a:endParaRPr b="1">
              <a:solidFill>
                <a:schemeClr val="dk1"/>
              </a:solidFill>
            </a:endParaRPr>
          </a:p>
        </p:txBody>
      </p:sp>
      <p:graphicFrame>
        <p:nvGraphicFramePr>
          <p:cNvPr id="190" name="Google Shape;190;p7"/>
          <p:cNvGraphicFramePr/>
          <p:nvPr/>
        </p:nvGraphicFramePr>
        <p:xfrm>
          <a:off x="1297500" y="2587650"/>
          <a:ext cx="2271000" cy="1072300"/>
        </p:xfrm>
        <a:graphic>
          <a:graphicData uri="http://schemas.openxmlformats.org/drawingml/2006/table">
            <a:tbl>
              <a:tblPr>
                <a:noFill/>
                <a:tableStyleId>{B1467741-9774-427B-8A85-8F639238AC20}</a:tableStyleId>
              </a:tblPr>
              <a:tblGrid>
                <a:gridCol w="757000"/>
                <a:gridCol w="757000"/>
                <a:gridCol w="757000"/>
              </a:tblGrid>
              <a:tr h="53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a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b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c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d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e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f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191" name="Google Shape;191;p7"/>
          <p:cNvGraphicFramePr/>
          <p:nvPr/>
        </p:nvGraphicFramePr>
        <p:xfrm>
          <a:off x="4029250" y="2552300"/>
          <a:ext cx="1815600" cy="1188630"/>
        </p:xfrm>
        <a:graphic>
          <a:graphicData uri="http://schemas.openxmlformats.org/drawingml/2006/table">
            <a:tbl>
              <a:tblPr>
                <a:noFill/>
                <a:tableStyleId>{B1467741-9774-427B-8A85-8F639238AC20}</a:tableStyleId>
              </a:tblPr>
              <a:tblGrid>
                <a:gridCol w="907800"/>
                <a:gridCol w="9078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g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h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i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j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k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l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92" name="Google Shape;192;p7"/>
          <p:cNvSpPr txBox="1"/>
          <p:nvPr/>
        </p:nvSpPr>
        <p:spPr>
          <a:xfrm>
            <a:off x="2146350" y="3710500"/>
            <a:ext cx="72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(2*3)</a:t>
            </a: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7"/>
          <p:cNvSpPr txBox="1"/>
          <p:nvPr/>
        </p:nvSpPr>
        <p:spPr>
          <a:xfrm>
            <a:off x="4574200" y="3710500"/>
            <a:ext cx="72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(3*2)</a:t>
            </a: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7"/>
          <p:cNvSpPr txBox="1"/>
          <p:nvPr/>
        </p:nvSpPr>
        <p:spPr>
          <a:xfrm>
            <a:off x="7116025" y="3633650"/>
            <a:ext cx="72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(2*2)</a:t>
            </a: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95" name="Google Shape;195;p7"/>
          <p:cNvGraphicFramePr/>
          <p:nvPr/>
        </p:nvGraphicFramePr>
        <p:xfrm>
          <a:off x="6239575" y="2613950"/>
          <a:ext cx="2271000" cy="1019700"/>
        </p:xfrm>
        <a:graphic>
          <a:graphicData uri="http://schemas.openxmlformats.org/drawingml/2006/table">
            <a:tbl>
              <a:tblPr>
                <a:noFill/>
                <a:tableStyleId>{B1467741-9774-427B-8A85-8F639238AC20}</a:tableStyleId>
              </a:tblPr>
              <a:tblGrid>
                <a:gridCol w="1135500"/>
                <a:gridCol w="1135500"/>
              </a:tblGrid>
              <a:tr h="509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ag+bi+ck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ah+bj+cl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09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dg+ei+fk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dh+ej+fl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cxnSp>
        <p:nvCxnSpPr>
          <p:cNvPr id="196" name="Google Shape;196;p7"/>
          <p:cNvCxnSpPr/>
          <p:nvPr/>
        </p:nvCxnSpPr>
        <p:spPr>
          <a:xfrm>
            <a:off x="5848225" y="3173750"/>
            <a:ext cx="39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7" name="Google Shape;197;p7"/>
          <p:cNvSpPr txBox="1"/>
          <p:nvPr/>
        </p:nvSpPr>
        <p:spPr>
          <a:xfrm>
            <a:off x="1297500" y="1383050"/>
            <a:ext cx="6811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1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" sz="1700" b="1" i="1" u="none" strike="noStrike" cap="none" baseline="-25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i,j</a:t>
            </a:r>
            <a:r>
              <a:rPr lang="en" sz="1700" b="1" i="1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= (B</a:t>
            </a:r>
            <a:r>
              <a:rPr lang="en" sz="1700" b="1" i="1" u="none" strike="noStrike" cap="none" baseline="-25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i,k</a:t>
            </a:r>
            <a:r>
              <a:rPr lang="en" sz="1700" b="1" i="1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) x (C</a:t>
            </a:r>
            <a:r>
              <a:rPr lang="en" sz="1700" b="1" i="1" u="none" strike="noStrike" cap="none" baseline="-25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k,j</a:t>
            </a:r>
            <a:r>
              <a:rPr lang="en" sz="1700" b="1" i="1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) + (A</a:t>
            </a:r>
            <a:r>
              <a:rPr lang="en" sz="1700" b="1" i="1" u="none" strike="noStrike" cap="none" baseline="-25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i,k</a:t>
            </a:r>
            <a:r>
              <a:rPr lang="en" sz="1700" b="1" i="1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) x (C</a:t>
            </a:r>
            <a:r>
              <a:rPr lang="en" sz="1700" b="1" i="1" u="none" strike="noStrike" cap="none" baseline="-25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k,j</a:t>
            </a:r>
            <a:r>
              <a:rPr lang="en" sz="1700" b="1" i="1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) + (A</a:t>
            </a:r>
            <a:r>
              <a:rPr lang="en" sz="1700" b="1" i="1" u="none" strike="noStrike" cap="none" baseline="-25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i,k</a:t>
            </a:r>
            <a:r>
              <a:rPr lang="en" sz="1700" b="1" i="1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) x (C</a:t>
            </a:r>
            <a:r>
              <a:rPr lang="en" sz="1700" b="1" i="1" u="none" strike="noStrike" cap="none" baseline="-25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k,j</a:t>
            </a:r>
            <a:r>
              <a:rPr lang="en" sz="1700" b="1" i="1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) </a:t>
            </a:r>
            <a:endParaRPr sz="1700" b="1" i="1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7"/>
          <p:cNvSpPr txBox="1"/>
          <p:nvPr/>
        </p:nvSpPr>
        <p:spPr>
          <a:xfrm>
            <a:off x="3542484" y="2901457"/>
            <a:ext cx="489236" cy="46166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-9210" r="-28748" b="-3026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b="1">
                <a:solidFill>
                  <a:schemeClr val="dk1"/>
                </a:solidFill>
              </a:rPr>
              <a:t>Multiplication of two Matrices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204" name="Google Shape;20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9900" y="1187750"/>
            <a:ext cx="7289276" cy="224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b="1">
                <a:solidFill>
                  <a:schemeClr val="dk1"/>
                </a:solidFill>
              </a:rPr>
              <a:t>Transpose matrix</a:t>
            </a:r>
            <a:endParaRPr b="1">
              <a:solidFill>
                <a:schemeClr val="dk1"/>
              </a:solidFill>
            </a:endParaRPr>
          </a:p>
        </p:txBody>
      </p:sp>
      <p:graphicFrame>
        <p:nvGraphicFramePr>
          <p:cNvPr id="210" name="Google Shape;210;p9"/>
          <p:cNvGraphicFramePr/>
          <p:nvPr/>
        </p:nvGraphicFramePr>
        <p:xfrm>
          <a:off x="6860700" y="1914225"/>
          <a:ext cx="1649450" cy="1915525"/>
        </p:xfrm>
        <a:graphic>
          <a:graphicData uri="http://schemas.openxmlformats.org/drawingml/2006/table">
            <a:tbl>
              <a:tblPr>
                <a:noFill/>
                <a:tableStyleId>{B1467741-9774-427B-8A85-8F639238AC20}</a:tableStyleId>
              </a:tblPr>
              <a:tblGrid>
                <a:gridCol w="824725"/>
                <a:gridCol w="824725"/>
              </a:tblGrid>
              <a:tr h="630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a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b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55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c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d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0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e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f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211" name="Google Shape;211;p9"/>
          <p:cNvGraphicFramePr/>
          <p:nvPr/>
        </p:nvGraphicFramePr>
        <p:xfrm>
          <a:off x="1386225" y="2270100"/>
          <a:ext cx="2474175" cy="1285400"/>
        </p:xfrm>
        <a:graphic>
          <a:graphicData uri="http://schemas.openxmlformats.org/drawingml/2006/table">
            <a:tbl>
              <a:tblPr>
                <a:noFill/>
                <a:tableStyleId>{B1467741-9774-427B-8A85-8F639238AC20}</a:tableStyleId>
              </a:tblPr>
              <a:tblGrid>
                <a:gridCol w="824725"/>
                <a:gridCol w="824725"/>
                <a:gridCol w="824725"/>
              </a:tblGrid>
              <a:tr h="630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a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c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e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55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b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d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f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cxnSp>
        <p:nvCxnSpPr>
          <p:cNvPr id="212" name="Google Shape;212;p9"/>
          <p:cNvCxnSpPr/>
          <p:nvPr/>
        </p:nvCxnSpPr>
        <p:spPr>
          <a:xfrm>
            <a:off x="3861950" y="2912800"/>
            <a:ext cx="3006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3" name="Google Shape;213;p9"/>
          <p:cNvSpPr txBox="1"/>
          <p:nvPr/>
        </p:nvSpPr>
        <p:spPr>
          <a:xfrm>
            <a:off x="7175588" y="3848450"/>
            <a:ext cx="97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(3*2)</a:t>
            </a: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Google Shape;214;p9"/>
          <p:cNvSpPr txBox="1"/>
          <p:nvPr/>
        </p:nvSpPr>
        <p:spPr>
          <a:xfrm>
            <a:off x="2122775" y="3582675"/>
            <a:ext cx="97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(2*3)</a:t>
            </a: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Google Shape;215;p9"/>
          <p:cNvSpPr txBox="1"/>
          <p:nvPr/>
        </p:nvSpPr>
        <p:spPr>
          <a:xfrm>
            <a:off x="1297500" y="1078250"/>
            <a:ext cx="599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Transforming the row into columns and columns into rows.</a:t>
            </a: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16" name="Google Shape;216;p9"/>
          <p:cNvGraphicFramePr/>
          <p:nvPr/>
        </p:nvGraphicFramePr>
        <p:xfrm>
          <a:off x="4267938" y="2065000"/>
          <a:ext cx="2145475" cy="641175"/>
        </p:xfrm>
        <a:graphic>
          <a:graphicData uri="http://schemas.openxmlformats.org/drawingml/2006/table">
            <a:tbl>
              <a:tblPr>
                <a:noFill/>
                <a:tableStyleId>{B1467741-9774-427B-8A85-8F639238AC20}</a:tableStyleId>
              </a:tblPr>
              <a:tblGrid>
                <a:gridCol w="2145475"/>
              </a:tblGrid>
              <a:tr h="6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lang="en" sz="2500" b="1" i="1" u="none" strike="noStrike" cap="non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r>
                        <a:rPr lang="en" sz="2500" b="1" i="1" u="none" strike="noStrike" cap="none" baseline="-25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i,j</a:t>
                      </a:r>
                      <a:r>
                        <a:rPr lang="en" sz="2500" b="1" i="1" u="none" strike="noStrike" cap="non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= A</a:t>
                      </a:r>
                      <a:r>
                        <a:rPr lang="en" sz="2500" b="1" i="1" u="none" strike="noStrike" cap="none" baseline="-25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j,i</a:t>
                      </a:r>
                      <a:endParaRPr sz="2500" b="1" i="1" u="none" strike="noStrike" cap="none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575</Words>
  <Application>Microsoft Office PowerPoint</Application>
  <PresentationFormat>On-screen Show (16:9)</PresentationFormat>
  <Paragraphs>183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Cambria Math</vt:lpstr>
      <vt:lpstr>Nunito</vt:lpstr>
      <vt:lpstr>Lato</vt:lpstr>
      <vt:lpstr>Montserrat</vt:lpstr>
      <vt:lpstr>Focus</vt:lpstr>
      <vt:lpstr>SPL-1 Presentation Topic: Matrix Factorization</vt:lpstr>
      <vt:lpstr>Project Description</vt:lpstr>
      <vt:lpstr>Addition of two matrices</vt:lpstr>
      <vt:lpstr>Addition of two matrices</vt:lpstr>
      <vt:lpstr>Subtraction of two matrices</vt:lpstr>
      <vt:lpstr>Subtraction of two matrices</vt:lpstr>
      <vt:lpstr>Multiplication of two Matrices</vt:lpstr>
      <vt:lpstr>Multiplication of two Matrices</vt:lpstr>
      <vt:lpstr>Transpose matrix</vt:lpstr>
      <vt:lpstr>Transpose matrix</vt:lpstr>
      <vt:lpstr>Pseudo inverse of a matrix</vt:lpstr>
      <vt:lpstr>Pseudo inverse of a matrix</vt:lpstr>
      <vt:lpstr>Gaussian Initialization</vt:lpstr>
      <vt:lpstr>Matrix Normalization</vt:lpstr>
      <vt:lpstr>Matrix Normalization</vt:lpstr>
      <vt:lpstr>Error Calculation</vt:lpstr>
      <vt:lpstr>What is matrix factorization?</vt:lpstr>
      <vt:lpstr>Multiplicative update</vt:lpstr>
      <vt:lpstr>Multiplicative update</vt:lpstr>
      <vt:lpstr>Multiplicative update</vt:lpstr>
      <vt:lpstr>Multiplicative update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SPL-1 Presentation Topic: Matrix Factorization</dc:title>
  <cp:lastModifiedBy>A2S_1232</cp:lastModifiedBy>
  <cp:revision>1</cp:revision>
  <dcterms:modified xsi:type="dcterms:W3CDTF">2022-03-04T23:02:55Z</dcterms:modified>
</cp:coreProperties>
</file>