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iSn7w6WedxnyoYwBmtV/AWUu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A5C2C7-44BE-4A20-BA9D-87A1D72F6432}">
  <a:tblStyle styleId="{87A5C2C7-44BE-4A20-BA9D-87A1D72F64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801322F-B625-410F-A4EC-F8D7BDB49B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44" Type="http://schemas.openxmlformats.org/officeDocument/2006/relationships/font" Target="fonts/Nunito-boldItalic.fntdata"/><Relationship Id="rId43" Type="http://schemas.openxmlformats.org/officeDocument/2006/relationships/font" Target="fonts/Nuni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3" Type="http://customschemas.google.com/relationships/presentationmetadata" Target="meta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ed3af6bd9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ed3af6bd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ed3af6bd9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2ed3af6bd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ed3af6bd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2ed3af6b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ed3af6bd9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2ed3af6bd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f8f17b3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2f8f17b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ed3af6bd9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2ed3af6bd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ed3af6b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2ed3af6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f8f17b3f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2f8f17b3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f8f17b3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2f8f17b3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f8f17b3fb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2f8f17b3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f8f17b3f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2f8f17b3f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ed3af6bd9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12ed3af6bd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f8f17b3fb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2f8f17b3f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f8f17b3fb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12f8f17b3f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ed3af6bd9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12ed3af6b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ed3af6bd9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2ed3af6bd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f8f17b3fb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12f8f17b3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ed3af6bd9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12ed3af6bd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f8f17b3fb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2f8f17b3f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f8f17b3fb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12f8f17b3f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ed3af6bd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2ed3af6b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ed3af6bd9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2ed3af6bd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ed3af6bd9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2ed3af6b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ed3af6bd9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2ed3af6b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d3af6bd9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2ed3af6bd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3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3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3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0" name="Google Shape;30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2" name="Google Shape;52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0" name="Google Shape;60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3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3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9" name="Google Shape;99;p3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992850"/>
            <a:ext cx="53697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dk1"/>
                </a:solidFill>
              </a:rPr>
              <a:t>SPL-1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24718"/>
              <a:buNone/>
            </a:pPr>
            <a:r>
              <a:rPr b="1" lang="en" sz="1977">
                <a:solidFill>
                  <a:schemeClr val="dk1"/>
                </a:solidFill>
              </a:rPr>
              <a:t>Topic:</a:t>
            </a:r>
            <a:r>
              <a:rPr lang="en" sz="1977">
                <a:solidFill>
                  <a:schemeClr val="dk1"/>
                </a:solidFill>
              </a:rPr>
              <a:t> </a:t>
            </a:r>
            <a:r>
              <a:rPr lang="en" sz="197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Different Matrix Operations and</a:t>
            </a:r>
            <a:r>
              <a:rPr lang="en" sz="197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7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Multiplicative Update witch Hadamard</a:t>
            </a:r>
            <a:r>
              <a:rPr lang="en" sz="197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7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Initialization</a:t>
            </a:r>
            <a:endParaRPr sz="197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6285750" y="2571750"/>
            <a:ext cx="22689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chemeClr val="dk1"/>
                </a:solidFill>
              </a:rPr>
              <a:t>Presented by: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Ahnaf Mubashshir Mobin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BSSE-1232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Supervised by:</a:t>
            </a:r>
            <a:endParaRPr b="1"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Dr. Mohammad Shoyaib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ed3af6bd9_0_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Reduce Dimension in</a:t>
            </a:r>
            <a:r>
              <a:rPr b="1" lang="en" sz="2500">
                <a:solidFill>
                  <a:schemeClr val="dk1"/>
                </a:solidFill>
              </a:rPr>
              <a:t> Hadamard Matrix 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20" name="Google Shape;220;g12ed3af6bd9_0_105"/>
          <p:cNvSpPr txBox="1"/>
          <p:nvPr/>
        </p:nvSpPr>
        <p:spPr>
          <a:xfrm>
            <a:off x="819150" y="4037475"/>
            <a:ext cx="432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The Function to create Hadamard matrix: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g12ed3af6bd9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63" y="4422375"/>
            <a:ext cx="41433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2ed3af6bd9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513" y="1225700"/>
            <a:ext cx="2447925" cy="87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3" name="Google Shape;223;g12ed3af6bd9_0_105"/>
          <p:cNvCxnSpPr/>
          <p:nvPr/>
        </p:nvCxnSpPr>
        <p:spPr>
          <a:xfrm flipH="1">
            <a:off x="1470950" y="1851925"/>
            <a:ext cx="1358400" cy="1358700"/>
          </a:xfrm>
          <a:prstGeom prst="straightConnector1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12ed3af6bd9_0_105"/>
          <p:cNvCxnSpPr/>
          <p:nvPr/>
        </p:nvCxnSpPr>
        <p:spPr>
          <a:xfrm>
            <a:off x="3195375" y="1861550"/>
            <a:ext cx="0" cy="1348500"/>
          </a:xfrm>
          <a:prstGeom prst="straightConnector1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g12ed3af6bd9_0_105"/>
          <p:cNvCxnSpPr/>
          <p:nvPr/>
        </p:nvCxnSpPr>
        <p:spPr>
          <a:xfrm>
            <a:off x="3782925" y="1851925"/>
            <a:ext cx="1329600" cy="1329600"/>
          </a:xfrm>
          <a:prstGeom prst="straightConnector1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6" name="Google Shape;226;g12ed3af6bd9_0_105"/>
          <p:cNvGraphicFramePr/>
          <p:nvPr/>
        </p:nvGraphicFramePr>
        <p:xfrm>
          <a:off x="819150" y="3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1329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Diagonal matrix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g12ed3af6bd9_0_105"/>
          <p:cNvGraphicFramePr/>
          <p:nvPr/>
        </p:nvGraphicFramePr>
        <p:xfrm>
          <a:off x="4314350" y="31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1392225"/>
              </a:tblGrid>
              <a:tr h="42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Reducing matrix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g12ed3af6bd9_0_105"/>
          <p:cNvGraphicFramePr/>
          <p:nvPr/>
        </p:nvGraphicFramePr>
        <p:xfrm>
          <a:off x="2454525" y="32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1545075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Hadamard matrix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9" name="Google Shape;229;g12ed3af6bd9_0_105"/>
          <p:cNvSpPr txBox="1"/>
          <p:nvPr/>
        </p:nvSpPr>
        <p:spPr>
          <a:xfrm>
            <a:off x="5036325" y="1492500"/>
            <a:ext cx="39006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N=The dimension (number of rows/columns of the Hadamrd matrix)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K= In which dimension the matrix will be reduced (Number of reduced rows or columns).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Random selection of rows or columns.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ed3af6bd9_0_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Euclidean Distance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35" name="Google Shape;235;g12ed3af6bd9_0_77"/>
          <p:cNvSpPr txBox="1"/>
          <p:nvPr/>
        </p:nvSpPr>
        <p:spPr>
          <a:xfrm>
            <a:off x="1297500" y="10020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Used to check error between original and reduced matrices.</a:t>
            </a:r>
            <a:endParaRPr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g12ed3af6bd9_0_77"/>
          <p:cNvSpPr txBox="1"/>
          <p:nvPr/>
        </p:nvSpPr>
        <p:spPr>
          <a:xfrm>
            <a:off x="1373700" y="1459250"/>
            <a:ext cx="5991900" cy="15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it works?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Multiply the reduced matrices after one iteration in multiplicative update.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Subtract every values element wise. And square it.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Calculates the error between original and reduced matrices.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if the error is less than a particular epsilon.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error at every iteration.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g12ed3af6bd9_0_77"/>
          <p:cNvSpPr txBox="1"/>
          <p:nvPr/>
        </p:nvSpPr>
        <p:spPr>
          <a:xfrm>
            <a:off x="1347450" y="3869275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error checking: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g12ed3af6bd9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138" y="3196150"/>
            <a:ext cx="2714625" cy="581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g12ed3af6bd9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700" y="4346275"/>
            <a:ext cx="72771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ed3af6bd9_0_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Multiplicative Update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45" name="Google Shape;245;g12ed3af6bd9_0_97"/>
          <p:cNvSpPr txBox="1"/>
          <p:nvPr/>
        </p:nvSpPr>
        <p:spPr>
          <a:xfrm>
            <a:off x="1297500" y="10020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Used to find the reduced matrix.</a:t>
            </a:r>
            <a:endParaRPr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g12ed3af6bd9_0_97"/>
          <p:cNvSpPr txBox="1"/>
          <p:nvPr/>
        </p:nvSpPr>
        <p:spPr>
          <a:xfrm>
            <a:off x="1373700" y="1459250"/>
            <a:ext cx="5991900" cy="21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it works?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Keep one of the reduced matrix constant &amp; change the other one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Then, keep the other one constant and change the first one.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Calculates the error between original and reduced matrices.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if the error is less than a particular epsilon.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error at every iteration.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divide every element with the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SD.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it is less than a particular epsilon; then, finish the program and print the answer.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g12ed3af6bd9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738" y="3944975"/>
            <a:ext cx="4695825" cy="69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d3af6bd9_0_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Multiplicative Update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53" name="Google Shape;253;g12ed3af6bd9_0_86"/>
          <p:cNvSpPr txBox="1"/>
          <p:nvPr/>
        </p:nvSpPr>
        <p:spPr>
          <a:xfrm>
            <a:off x="1316550" y="1008525"/>
            <a:ext cx="7000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Let, </a:t>
            </a:r>
            <a:r>
              <a:rPr b="1" i="1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V=WH</a:t>
            </a:r>
            <a:r>
              <a:rPr b="0" i="0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where V is the 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b="0" i="0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matrix and W and H be the factorized matrix. The multiplicative update 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runs</a:t>
            </a:r>
            <a:r>
              <a:rPr b="0" i="0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using the given equation.</a:t>
            </a:r>
            <a:endParaRPr b="0" i="0" sz="1300" u="none" cap="none" strike="noStrike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g12ed3af6bd9_0_86"/>
          <p:cNvSpPr txBox="1"/>
          <p:nvPr/>
        </p:nvSpPr>
        <p:spPr>
          <a:xfrm>
            <a:off x="1276750" y="3315800"/>
            <a:ext cx="7000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Here one matrix is kept constant and another one is changed a</a:t>
            </a:r>
            <a:r>
              <a:rPr lang="en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nd thus, </a:t>
            </a:r>
            <a:r>
              <a:rPr b="0" i="0" lang="en" sz="1300" u="none" cap="none" strike="noStrike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we try to get closer to the final value.</a:t>
            </a:r>
            <a:endParaRPr b="0" i="0" sz="1300" u="none" cap="none" strike="noStrike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g12ed3af6bd9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75" y="1598575"/>
            <a:ext cx="6141475" cy="174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g12ed3af6bd9_0_86"/>
          <p:cNvSpPr txBox="1"/>
          <p:nvPr/>
        </p:nvSpPr>
        <p:spPr>
          <a:xfrm>
            <a:off x="205500" y="3856075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functions for Multiplicative Update: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g12ed3af6bd9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50" y="4321600"/>
            <a:ext cx="8839201" cy="59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f8f17b3fb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Output of Matrix Factorization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263" name="Google Shape;263;g12f8f17b3f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125" y="1014700"/>
            <a:ext cx="4797749" cy="3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ed3af6bd9_0_153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700">
                <a:solidFill>
                  <a:schemeClr val="dk1"/>
                </a:solidFill>
              </a:rPr>
              <a:t>Different Matrix Operations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ed3af6bd9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Addition of Matrices</a:t>
            </a:r>
            <a:endParaRPr b="1" sz="2500">
              <a:solidFill>
                <a:schemeClr val="dk1"/>
              </a:solidFill>
            </a:endParaRPr>
          </a:p>
        </p:txBody>
      </p:sp>
      <p:graphicFrame>
        <p:nvGraphicFramePr>
          <p:cNvPr id="274" name="Google Shape;274;g12ed3af6bd9_0_0"/>
          <p:cNvGraphicFramePr/>
          <p:nvPr/>
        </p:nvGraphicFramePr>
        <p:xfrm>
          <a:off x="3724450" y="23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g12ed3af6bd9_0_0"/>
          <p:cNvSpPr txBox="1"/>
          <p:nvPr/>
        </p:nvSpPr>
        <p:spPr>
          <a:xfrm>
            <a:off x="2146350" y="34819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g12ed3af6bd9_0_0"/>
          <p:cNvSpPr txBox="1"/>
          <p:nvPr/>
        </p:nvSpPr>
        <p:spPr>
          <a:xfrm>
            <a:off x="4345600" y="34819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g12ed3af6bd9_0_0"/>
          <p:cNvSpPr txBox="1"/>
          <p:nvPr/>
        </p:nvSpPr>
        <p:spPr>
          <a:xfrm>
            <a:off x="6984650" y="34819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8" name="Google Shape;278;g12ed3af6bd9_0_0"/>
          <p:cNvCxnSpPr/>
          <p:nvPr/>
        </p:nvCxnSpPr>
        <p:spPr>
          <a:xfrm>
            <a:off x="5543425" y="2945150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79" name="Google Shape;279;g12ed3af6bd9_0_0"/>
          <p:cNvGraphicFramePr/>
          <p:nvPr/>
        </p:nvGraphicFramePr>
        <p:xfrm>
          <a:off x="1389375" y="23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g12ed3af6bd9_0_0"/>
          <p:cNvGraphicFramePr/>
          <p:nvPr/>
        </p:nvGraphicFramePr>
        <p:xfrm>
          <a:off x="6393550" y="232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a+g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b+h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c+i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d+j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e+k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f+l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g12ed3af6bd9_0_0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Element-wise addition of two matrices.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2" name="Google Shape;282;g12ed3af6bd9_0_0"/>
          <p:cNvGraphicFramePr/>
          <p:nvPr/>
        </p:nvGraphicFramePr>
        <p:xfrm>
          <a:off x="3120100" y="15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3434525"/>
              </a:tblGrid>
              <a:tr h="53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b="1" baseline="-25000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(B</a:t>
                      </a:r>
                      <a:r>
                        <a:rPr b="1" baseline="-25000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+ (C</a:t>
                      </a:r>
                      <a:r>
                        <a:rPr b="1" baseline="-25000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b="1" i="1" sz="20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g12ed3af6bd9_0_0"/>
          <p:cNvSpPr txBox="1"/>
          <p:nvPr/>
        </p:nvSpPr>
        <p:spPr>
          <a:xfrm>
            <a:off x="3215286" y="2687179"/>
            <a:ext cx="498900" cy="46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258" l="0" r="-26829" t="-92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2ed3af6bd9_0_0"/>
          <p:cNvSpPr txBox="1"/>
          <p:nvPr/>
        </p:nvSpPr>
        <p:spPr>
          <a:xfrm>
            <a:off x="1236975" y="39468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Matrix Addition: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g12ed3af6bd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4396500"/>
            <a:ext cx="69246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f8f17b3fb_0_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Output of </a:t>
            </a:r>
            <a:r>
              <a:rPr b="1" lang="en" sz="2500">
                <a:solidFill>
                  <a:schemeClr val="dk1"/>
                </a:solidFill>
              </a:rPr>
              <a:t>Addition of Matrices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291" name="Google Shape;291;g12f8f17b3f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863" y="965775"/>
            <a:ext cx="2320275" cy="38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6"/>
          <p:cNvGraphicFramePr/>
          <p:nvPr/>
        </p:nvGraphicFramePr>
        <p:xfrm>
          <a:off x="3724450" y="22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6"/>
          <p:cNvSpPr txBox="1"/>
          <p:nvPr/>
        </p:nvSpPr>
        <p:spPr>
          <a:xfrm>
            <a:off x="2146350" y="34057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4574200" y="34057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6"/>
          <p:cNvSpPr txBox="1"/>
          <p:nvPr/>
        </p:nvSpPr>
        <p:spPr>
          <a:xfrm>
            <a:off x="7441850" y="34057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0" name="Google Shape;300;p6"/>
          <p:cNvCxnSpPr/>
          <p:nvPr/>
        </p:nvCxnSpPr>
        <p:spPr>
          <a:xfrm>
            <a:off x="5543425" y="2868950"/>
            <a:ext cx="8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1" name="Google Shape;301;p6"/>
          <p:cNvGraphicFramePr/>
          <p:nvPr/>
        </p:nvGraphicFramePr>
        <p:xfrm>
          <a:off x="1389375" y="22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6"/>
          <p:cNvGraphicFramePr/>
          <p:nvPr/>
        </p:nvGraphicFramePr>
        <p:xfrm>
          <a:off x="6393550" y="22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a-g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b-h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c-i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d-j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e-k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f-l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6"/>
          <p:cNvSpPr/>
          <p:nvPr/>
        </p:nvSpPr>
        <p:spPr>
          <a:xfrm>
            <a:off x="3317113" y="2809100"/>
            <a:ext cx="295200" cy="119700"/>
          </a:xfrm>
          <a:prstGeom prst="mathMin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Subtraction of Matrices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Element-wise subtraction of two matrices.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06" name="Google Shape;306;p6"/>
          <p:cNvGraphicFramePr/>
          <p:nvPr/>
        </p:nvGraphicFramePr>
        <p:xfrm>
          <a:off x="3099675" y="147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3434525"/>
              </a:tblGrid>
              <a:tr h="53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b="1" baseline="-25000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(B</a:t>
                      </a:r>
                      <a:r>
                        <a:rPr b="1" baseline="-25000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 - (C</a:t>
                      </a:r>
                      <a:r>
                        <a:rPr b="1" baseline="-25000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0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b="1" i="1" sz="25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6"/>
          <p:cNvSpPr txBox="1"/>
          <p:nvPr/>
        </p:nvSpPr>
        <p:spPr>
          <a:xfrm>
            <a:off x="1236975" y="38706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Matrix Subtraction: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975" y="4356075"/>
            <a:ext cx="77247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f8f17b3fb_0_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Output of </a:t>
            </a:r>
            <a:r>
              <a:rPr b="1" lang="en" sz="2500">
                <a:solidFill>
                  <a:schemeClr val="dk1"/>
                </a:solidFill>
              </a:rPr>
              <a:t>Subtraction of Matrices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314" name="Google Shape;314;g12f8f17b3f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75" y="1032650"/>
            <a:ext cx="2083650" cy="38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What is matrix factorization?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029175"/>
            <a:ext cx="7038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rPr lang="en">
                <a:solidFill>
                  <a:schemeClr val="dk1"/>
                </a:solidFill>
              </a:rPr>
              <a:t>A process by which a matrix is factorized into two different matrices in such a way that after multiplication them we get the parent matrix.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2" name="Google Shape;142;p2"/>
          <p:cNvGraphicFramePr/>
          <p:nvPr/>
        </p:nvGraphicFramePr>
        <p:xfrm>
          <a:off x="1373700" y="2068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691875"/>
                <a:gridCol w="691875"/>
                <a:gridCol w="691875"/>
              </a:tblGrid>
              <a:tr h="34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2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h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j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k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l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p2"/>
          <p:cNvCxnSpPr/>
          <p:nvPr/>
        </p:nvCxnSpPr>
        <p:spPr>
          <a:xfrm flipH="1" rot="10800000">
            <a:off x="3449325" y="2392975"/>
            <a:ext cx="16830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2"/>
          <p:cNvCxnSpPr/>
          <p:nvPr/>
        </p:nvCxnSpPr>
        <p:spPr>
          <a:xfrm>
            <a:off x="3449325" y="2897825"/>
            <a:ext cx="2472300" cy="142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5" name="Google Shape;145;p2"/>
          <p:cNvGraphicFramePr/>
          <p:nvPr/>
        </p:nvGraphicFramePr>
        <p:xfrm>
          <a:off x="5142825" y="1611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679750"/>
                <a:gridCol w="679750"/>
              </a:tblGrid>
              <a:tr h="42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"/>
          <p:cNvSpPr txBox="1"/>
          <p:nvPr/>
        </p:nvSpPr>
        <p:spPr>
          <a:xfrm>
            <a:off x="2047213" y="4093425"/>
            <a:ext cx="6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6630650" y="2386638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(4*2)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8139050" y="4175375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9" name="Google Shape;149;p2"/>
          <p:cNvGraphicFramePr/>
          <p:nvPr/>
        </p:nvGraphicFramePr>
        <p:xfrm>
          <a:off x="5933075" y="386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735325"/>
                <a:gridCol w="735325"/>
                <a:gridCol w="735325"/>
              </a:tblGrid>
              <a:tr h="50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??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Multiplication of Matrices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20" name="Google Shape;320;p8"/>
          <p:cNvGraphicFramePr/>
          <p:nvPr/>
        </p:nvGraphicFramePr>
        <p:xfrm>
          <a:off x="1297500" y="22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757000"/>
                <a:gridCol w="757000"/>
                <a:gridCol w="757000"/>
              </a:tblGrid>
              <a:tr h="53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8"/>
          <p:cNvGraphicFramePr/>
          <p:nvPr/>
        </p:nvGraphicFramePr>
        <p:xfrm>
          <a:off x="4029250" y="22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907800"/>
                <a:gridCol w="90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j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8"/>
          <p:cNvSpPr txBox="1"/>
          <p:nvPr/>
        </p:nvSpPr>
        <p:spPr>
          <a:xfrm>
            <a:off x="2146350" y="34057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8"/>
          <p:cNvSpPr txBox="1"/>
          <p:nvPr/>
        </p:nvSpPr>
        <p:spPr>
          <a:xfrm>
            <a:off x="4574200" y="340570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(3*2)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7116025" y="3328850"/>
            <a:ext cx="7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(2*2)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5" name="Google Shape;325;p8"/>
          <p:cNvGraphicFramePr/>
          <p:nvPr/>
        </p:nvGraphicFramePr>
        <p:xfrm>
          <a:off x="6239575" y="23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1135500"/>
                <a:gridCol w="1135500"/>
              </a:tblGrid>
              <a:tr h="50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ag+bi+ck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ah+bj+cl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dg+ei+fk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dh+ej+fl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6" name="Google Shape;326;p8"/>
          <p:cNvCxnSpPr/>
          <p:nvPr/>
        </p:nvCxnSpPr>
        <p:spPr>
          <a:xfrm>
            <a:off x="5848225" y="2868950"/>
            <a:ext cx="39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7" name="Google Shape;327;p8"/>
          <p:cNvSpPr txBox="1"/>
          <p:nvPr/>
        </p:nvSpPr>
        <p:spPr>
          <a:xfrm>
            <a:off x="1297500" y="1611650"/>
            <a:ext cx="681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i,j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(B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+ (A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+ (A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i,k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x (C</a:t>
            </a:r>
            <a:r>
              <a:rPr b="1" baseline="-25000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k,j</a:t>
            </a:r>
            <a:r>
              <a:rPr b="1" i="1" lang="en" sz="1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endParaRPr b="1" i="1" sz="17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8"/>
          <p:cNvSpPr txBox="1"/>
          <p:nvPr/>
        </p:nvSpPr>
        <p:spPr>
          <a:xfrm>
            <a:off x="3542484" y="2596657"/>
            <a:ext cx="489300" cy="46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258" l="0" r="-28746" t="-92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8"/>
          <p:cNvSpPr txBox="1"/>
          <p:nvPr/>
        </p:nvSpPr>
        <p:spPr>
          <a:xfrm>
            <a:off x="1297500" y="1002050"/>
            <a:ext cx="59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Dot multiplication between every rows of first matrix with every columns of second matrix.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1236975" y="39468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Matrix Multiplication: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4397150"/>
            <a:ext cx="76390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f8f17b3fb_0_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Output of </a:t>
            </a:r>
            <a:r>
              <a:rPr b="1" lang="en">
                <a:solidFill>
                  <a:schemeClr val="dk1"/>
                </a:solidFill>
              </a:rPr>
              <a:t>Multiplication of Matrices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37" name="Google Shape;337;g12f8f17b3fb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999" y="1282875"/>
            <a:ext cx="3582625" cy="3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2f8f17b3fb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275" y="1875075"/>
            <a:ext cx="4047575" cy="209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Transpose Matrix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44" name="Google Shape;344;p10"/>
          <p:cNvGraphicFramePr/>
          <p:nvPr/>
        </p:nvGraphicFramePr>
        <p:xfrm>
          <a:off x="6860700" y="15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824725"/>
                <a:gridCol w="824725"/>
              </a:tblGrid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10"/>
          <p:cNvGraphicFramePr/>
          <p:nvPr/>
        </p:nvGraphicFramePr>
        <p:xfrm>
          <a:off x="1386225" y="188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824725"/>
                <a:gridCol w="824725"/>
                <a:gridCol w="824725"/>
              </a:tblGrid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6" name="Google Shape;346;p10"/>
          <p:cNvCxnSpPr/>
          <p:nvPr/>
        </p:nvCxnSpPr>
        <p:spPr>
          <a:xfrm>
            <a:off x="3861950" y="2531800"/>
            <a:ext cx="300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7" name="Google Shape;347;p10"/>
          <p:cNvSpPr txBox="1"/>
          <p:nvPr/>
        </p:nvSpPr>
        <p:spPr>
          <a:xfrm>
            <a:off x="7175588" y="346745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(3*2)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122775" y="3201675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(2*3)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1297500" y="10782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Transforming the row into columns and columns into rows.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50" name="Google Shape;350;p10"/>
          <p:cNvGraphicFramePr/>
          <p:nvPr/>
        </p:nvGraphicFramePr>
        <p:xfrm>
          <a:off x="4267938" y="168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{87A5C2C7-44BE-4A20-BA9D-87A1D72F6432}</a:tableStyleId>
              </a:tblPr>
              <a:tblGrid>
                <a:gridCol w="2145475"/>
              </a:tblGrid>
              <a:tr h="64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b="1" i="1" lang="en" sz="25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r>
                        <a:rPr b="1" baseline="-25000" i="1" lang="en" sz="25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i,j</a:t>
                      </a:r>
                      <a:r>
                        <a:rPr b="1" i="1" lang="en" sz="25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 A</a:t>
                      </a:r>
                      <a:r>
                        <a:rPr b="1" baseline="-25000" i="1" lang="en" sz="2500" u="none" cap="none" strike="noStrike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j,i</a:t>
                      </a:r>
                      <a:endParaRPr b="1" i="1" sz="2500" u="none" cap="none" strike="noStrik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51" name="Google Shape;3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334750"/>
            <a:ext cx="64865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0"/>
          <p:cNvSpPr txBox="1"/>
          <p:nvPr/>
        </p:nvSpPr>
        <p:spPr>
          <a:xfrm>
            <a:off x="1236975" y="39468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Transpose Matrix: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f8f17b3fb_0_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Output of </a:t>
            </a:r>
            <a:r>
              <a:rPr b="1" lang="en">
                <a:solidFill>
                  <a:schemeClr val="dk1"/>
                </a:solidFill>
              </a:rPr>
              <a:t>Transpose Matrix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58" name="Google Shape;358;g12f8f17b3fb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187" y="996000"/>
            <a:ext cx="3317625" cy="38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ed3af6bd9_0_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Determinant of a</a:t>
            </a:r>
            <a:r>
              <a:rPr b="1" lang="en" sz="2500">
                <a:solidFill>
                  <a:schemeClr val="dk1"/>
                </a:solidFill>
              </a:rPr>
              <a:t> Matrix 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364" name="Google Shape;364;g12ed3af6bd9_0_174"/>
          <p:cNvSpPr txBox="1"/>
          <p:nvPr/>
        </p:nvSpPr>
        <p:spPr>
          <a:xfrm>
            <a:off x="1297500" y="1536438"/>
            <a:ext cx="3373800" cy="21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How can we find determinant for more than 3x3 dimension?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Pass the original matrix to a sub matrix creator.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Sub matrix reduces the current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element’s row and column.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goes on until the dimension is reduced to 2x2.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recursive function.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g12ed3af6bd9_0_174"/>
          <p:cNvGraphicFramePr/>
          <p:nvPr/>
        </p:nvGraphicFramePr>
        <p:xfrm>
          <a:off x="6228850" y="173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621175"/>
                <a:gridCol w="621175"/>
                <a:gridCol w="621175"/>
              </a:tblGrid>
              <a:tr h="5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g12ed3af6bd9_0_174"/>
          <p:cNvSpPr txBox="1"/>
          <p:nvPr/>
        </p:nvSpPr>
        <p:spPr>
          <a:xfrm>
            <a:off x="2582550" y="1000025"/>
            <a:ext cx="397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|Det| = a (ei − fh) − b (di − fg) + c (dh − eg)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g12ed3af6bd9_0_174"/>
          <p:cNvSpPr txBox="1"/>
          <p:nvPr/>
        </p:nvSpPr>
        <p:spPr>
          <a:xfrm>
            <a:off x="6683900" y="3433550"/>
            <a:ext cx="11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‘Det’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g12ed3af6bd9_0_174"/>
          <p:cNvSpPr txBox="1"/>
          <p:nvPr/>
        </p:nvSpPr>
        <p:spPr>
          <a:xfrm>
            <a:off x="1236975" y="37944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Determinant of a Matrix: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9" name="Google Shape;369;g12ed3af6bd9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25" y="4125950"/>
            <a:ext cx="4470150" cy="3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12ed3af6bd9_0_174"/>
          <p:cNvSpPr txBox="1"/>
          <p:nvPr/>
        </p:nvSpPr>
        <p:spPr>
          <a:xfrm>
            <a:off x="1236975" y="44040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to create a Sub- Matrix: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1" name="Google Shape;371;g12ed3af6bd9_0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300" y="4766250"/>
            <a:ext cx="7571400" cy="1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f8f17b3fb_0_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Determinant of a Matrix 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377" name="Google Shape;377;g12f8f17b3fb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275" y="1029625"/>
            <a:ext cx="3611450" cy="37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527" y="2053975"/>
            <a:ext cx="3863675" cy="13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Pseudo inverse of a matrix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1297500" y="970300"/>
            <a:ext cx="715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matrix inverse-like object that may be defined for a complex matrix, even if it is not necessarily square</a:t>
            </a:r>
            <a:endParaRPr b="0" i="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1297500" y="1688838"/>
            <a:ext cx="3373800" cy="21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How it works?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Find the determinant. If it’s not 0 then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Find the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transpose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and multiply it with the original matrix.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Now find the inverse of it.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Again multiply with its transpose matrix.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Typically, can find the inverse for every square and non square matrices.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4430738"/>
            <a:ext cx="59245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2"/>
          <p:cNvSpPr txBox="1"/>
          <p:nvPr/>
        </p:nvSpPr>
        <p:spPr>
          <a:xfrm>
            <a:off x="1236975" y="40230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finding the Inverse of a Matrix: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f8f17b3fb_0_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Output of </a:t>
            </a:r>
            <a:r>
              <a:rPr b="1" lang="en">
                <a:solidFill>
                  <a:schemeClr val="dk1"/>
                </a:solidFill>
              </a:rPr>
              <a:t>Pseudo inverse of a matrix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93" name="Google Shape;393;g12f8f17b3f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425" y="1081500"/>
            <a:ext cx="3293150" cy="38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2ed3af6bd9_0_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Gauss_Seidel Method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99" name="Google Shape;399;g12ed3af6bd9_0_198"/>
          <p:cNvSpPr txBox="1"/>
          <p:nvPr/>
        </p:nvSpPr>
        <p:spPr>
          <a:xfrm>
            <a:off x="1276350" y="1301900"/>
            <a:ext cx="61161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iterative technique for solving a square system of n linear equations with unknown x.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solve any amount of equations.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Coefficient matrix needs to be diagonally dominant.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g12ed3af6bd9_0_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813" y="2608750"/>
            <a:ext cx="5370375" cy="126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ed3af6bd9_0_2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Ways of </a:t>
            </a:r>
            <a:r>
              <a:rPr b="1" lang="en">
                <a:solidFill>
                  <a:schemeClr val="dk1"/>
                </a:solidFill>
              </a:rPr>
              <a:t>Gauss_Seidel to Solve Eqn.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6" name="Google Shape;406;g12ed3af6bd9_0_211"/>
          <p:cNvSpPr txBox="1"/>
          <p:nvPr/>
        </p:nvSpPr>
        <p:spPr>
          <a:xfrm>
            <a:off x="1297500" y="2642675"/>
            <a:ext cx="7505700" cy="120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❏"/>
            </a:pP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Initializing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x,y,z</a:t>
            </a: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 with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b="1" sz="1500">
              <a:solidFill>
                <a:srgbClr val="233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❏"/>
            </a:pP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First place the value of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y,z</a:t>
            </a: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 in eqn-1 and get the value of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1500">
              <a:solidFill>
                <a:srgbClr val="233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❏"/>
            </a:pP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Then place the value of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 in eqn-1 and get the value of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1500">
              <a:solidFill>
                <a:srgbClr val="233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Calibri"/>
              <a:buChar char="❏"/>
            </a:pP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Then place the value of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x,y</a:t>
            </a: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 in eqn-3 and get the value of </a:t>
            </a:r>
            <a:r>
              <a:rPr b="1"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endParaRPr b="1" sz="1500">
              <a:solidFill>
                <a:srgbClr val="233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500"/>
              <a:buFont typeface="Lato"/>
              <a:buChar char="❏"/>
            </a:pPr>
            <a:r>
              <a:rPr lang="en" sz="1500">
                <a:solidFill>
                  <a:srgbClr val="233A44"/>
                </a:solidFill>
                <a:latin typeface="Lato"/>
                <a:ea typeface="Lato"/>
                <a:cs typeface="Lato"/>
                <a:sym typeface="Lato"/>
              </a:rPr>
              <a:t>Then again repeat the ways until we get a low error.</a:t>
            </a:r>
            <a:endParaRPr sz="1500">
              <a:solidFill>
                <a:srgbClr val="233A4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7" name="Google Shape;407;g12ed3af6bd9_0_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588" y="1099500"/>
            <a:ext cx="1730825" cy="94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g12ed3af6bd9_0_211"/>
          <p:cNvSpPr txBox="1"/>
          <p:nvPr/>
        </p:nvSpPr>
        <p:spPr>
          <a:xfrm>
            <a:off x="1994975" y="2102888"/>
            <a:ext cx="44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x=0 y=0 z=0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g12ed3af6bd9_0_211"/>
          <p:cNvCxnSpPr/>
          <p:nvPr/>
        </p:nvCxnSpPr>
        <p:spPr>
          <a:xfrm>
            <a:off x="4809175" y="2366500"/>
            <a:ext cx="10482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g12ed3af6bd9_0_211"/>
          <p:cNvSpPr txBox="1"/>
          <p:nvPr/>
        </p:nvSpPr>
        <p:spPr>
          <a:xfrm>
            <a:off x="5918125" y="2166400"/>
            <a:ext cx="12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Initial values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g12ed3af6bd9_0_211"/>
          <p:cNvSpPr txBox="1"/>
          <p:nvPr/>
        </p:nvSpPr>
        <p:spPr>
          <a:xfrm>
            <a:off x="1236975" y="40992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to solve linear eqn. Using Gauss-Seidel 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2" name="Google Shape;412;g12ed3af6bd9_0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300" y="4446600"/>
            <a:ext cx="77914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500">
                <a:solidFill>
                  <a:schemeClr val="dk1"/>
                </a:solidFill>
              </a:rPr>
              <a:t>Project Description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1297500" y="1694150"/>
            <a:ext cx="33726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Matrix Normalization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Hadamard Initialization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Multiplicative Update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Euclidean Distance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Addition of Matrices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Subtraction of Matrices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4813385" y="1694150"/>
            <a:ext cx="40725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Multiplication of Matrices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Transpose Matrix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Pseudo Inverse Matrix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Determinant of a Matrix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Gauss-Seidel Method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en" sz="1500">
                <a:solidFill>
                  <a:schemeClr val="dk1"/>
                </a:solidFill>
              </a:rPr>
              <a:t>Normal Distribution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f8f17b3fb_0_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Output of Linear Eqn. Solving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18" name="Google Shape;418;g12f8f17b3fb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38" y="1105950"/>
            <a:ext cx="2955625" cy="37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ed3af6bd9_0_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Random Number Generator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24" name="Google Shape;424;g12ed3af6bd9_0_227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Uses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ormal Distribution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generate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g12ed3af6bd9_0_227"/>
          <p:cNvSpPr txBox="1"/>
          <p:nvPr/>
        </p:nvSpPr>
        <p:spPr>
          <a:xfrm>
            <a:off x="1297500" y="1460238"/>
            <a:ext cx="3373800" cy="19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How to generate?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Take a random number from in built random number ge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nerator.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Place it in the formula of normal distribution.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More likely, picking a value from normal distribution.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Can generate values between a range.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g12ed3af6bd9_0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475" y="2741913"/>
            <a:ext cx="3125800" cy="75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g12ed3af6bd9_0_227"/>
          <p:cNvSpPr txBox="1"/>
          <p:nvPr/>
        </p:nvSpPr>
        <p:spPr>
          <a:xfrm>
            <a:off x="5608475" y="1079250"/>
            <a:ext cx="3373800" cy="15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Why needed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we have a matrix of 10000x10000 dimension. It is not possible for us to input its values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manually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So need to use random number.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12ed3af6bd9_0_227"/>
          <p:cNvSpPr txBox="1"/>
          <p:nvPr/>
        </p:nvSpPr>
        <p:spPr>
          <a:xfrm>
            <a:off x="1236975" y="37944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functions to generate random number 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g12ed3af6bd9_0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4246625"/>
            <a:ext cx="37909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f8f17b3fb_0_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Challenges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35" name="Google Shape;435;g12f8f17b3fb_0_111"/>
          <p:cNvSpPr txBox="1"/>
          <p:nvPr/>
        </p:nvSpPr>
        <p:spPr>
          <a:xfrm>
            <a:off x="1297500" y="1155450"/>
            <a:ext cx="6265200" cy="29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Finding the actual algorithms of multiplicative update.</a:t>
            </a:r>
            <a:endParaRPr b="1" sz="1300">
              <a:solidFill>
                <a:srgbClr val="233A4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Understanding the derivations of the algorithms.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Working with big data and handling it.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Making a user-friendly program.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Factorization was not working for some inputted matrix, handling was a big challenge.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Working with header file for the first time.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Working with more than 1 C++ files.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Passing a 2D matrix in a function and getting the result from it.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Allocating memory for every matrix was quite a challenge.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Handling large code for the first time.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Implementing mathematical notations in code.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f8f17b3fb_0_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Future Plan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41" name="Google Shape;441;g12f8f17b3fb_0_140"/>
          <p:cNvSpPr txBox="1"/>
          <p:nvPr/>
        </p:nvSpPr>
        <p:spPr>
          <a:xfrm>
            <a:off x="1297500" y="1155450"/>
            <a:ext cx="6008700" cy="172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Want to a graphical interface for this.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Want to implement all the algorithms of matrix factorization process to see which one is more efficient.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Verdana"/>
              <a:buChar char="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Most importantly, I want to make a application based of matrix factorization.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/>
        </p:nvSpPr>
        <p:spPr>
          <a:xfrm>
            <a:off x="1800450" y="2094600"/>
            <a:ext cx="554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i="0" sz="5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Matrix Factorization Process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297500" y="1002050"/>
            <a:ext cx="59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Uses some some rules sequence wise.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373700" y="1459250"/>
            <a:ext cx="59919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Rules: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Normalize the matrix.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Initialize the reduced matrices with Hadamard matrix.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multiplicative update to find the reduced matrices.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Euclidean distance to find the error in the iterations of multiplicative Update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2ed3af6bd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225" y="1704313"/>
            <a:ext cx="2933700" cy="1095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g12ed3af6bd9_0_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Matrix Normalization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70" name="Google Shape;170;g12ed3af6bd9_0_15"/>
          <p:cNvSpPr txBox="1"/>
          <p:nvPr/>
        </p:nvSpPr>
        <p:spPr>
          <a:xfrm>
            <a:off x="1297500" y="10020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Uses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Standard Deviation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 normalize.</a:t>
            </a:r>
            <a:endParaRPr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g12ed3af6bd9_0_15"/>
          <p:cNvSpPr txBox="1"/>
          <p:nvPr/>
        </p:nvSpPr>
        <p:spPr>
          <a:xfrm>
            <a:off x="1373700" y="1459250"/>
            <a:ext cx="4463100" cy="158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to find Standard Deviation?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the average of the inputted matrix.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the summation for every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(x</a:t>
            </a:r>
            <a:r>
              <a:rPr b="1" baseline="-25000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-avg)</a:t>
            </a:r>
            <a:r>
              <a:rPr b="1" baseline="30000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Divide it by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Find the root of the whole product. That’s the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SD.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❏"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Now divide every element with the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SD.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g12ed3af6bd9_0_15"/>
          <p:cNvSpPr txBox="1"/>
          <p:nvPr/>
        </p:nvSpPr>
        <p:spPr>
          <a:xfrm>
            <a:off x="1373700" y="327020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Normalizing the matrix: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g12ed3af6bd9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150" y="3607500"/>
            <a:ext cx="51435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2ed3af6bd9_0_15"/>
          <p:cNvSpPr txBox="1"/>
          <p:nvPr/>
        </p:nvSpPr>
        <p:spPr>
          <a:xfrm>
            <a:off x="1373700" y="3978975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function for finding SD: </a:t>
            </a:r>
            <a:endParaRPr b="1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g12ed3af6bd9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9150" y="4379275"/>
            <a:ext cx="34099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ed3af6bd9_0_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Hadamard Matrix</a:t>
            </a:r>
            <a:r>
              <a:rPr b="1" lang="en" sz="2500">
                <a:solidFill>
                  <a:schemeClr val="dk1"/>
                </a:solidFill>
              </a:rPr>
              <a:t> 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81" name="Google Shape;181;g12ed3af6bd9_0_31"/>
          <p:cNvSpPr txBox="1"/>
          <p:nvPr/>
        </p:nvSpPr>
        <p:spPr>
          <a:xfrm>
            <a:off x="1297500" y="1002050"/>
            <a:ext cx="599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Initializes the 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reduced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matrices.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12ed3af6bd9_0_31"/>
          <p:cNvSpPr txBox="1"/>
          <p:nvPr/>
        </p:nvSpPr>
        <p:spPr>
          <a:xfrm>
            <a:off x="1373700" y="1459250"/>
            <a:ext cx="5991900" cy="9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a Hadamard Matrix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square matrix whose entries are either +1 or −1.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Dimensions are always 2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3" name="Google Shape;183;g12ed3af6bd9_0_31"/>
          <p:cNvGraphicFramePr/>
          <p:nvPr/>
        </p:nvGraphicFramePr>
        <p:xfrm>
          <a:off x="3559100" y="26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883450"/>
                <a:gridCol w="883450"/>
              </a:tblGrid>
              <a:tr h="72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12ed3af6bd9_0_31"/>
          <p:cNvSpPr txBox="1"/>
          <p:nvPr/>
        </p:nvSpPr>
        <p:spPr>
          <a:xfrm>
            <a:off x="2681250" y="4317750"/>
            <a:ext cx="35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basic Hadamard matrix of 2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x2</a:t>
            </a:r>
            <a:r>
              <a:rPr baseline="30000"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dimension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ed3af6bd9_0_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Hadamard Matrix 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90" name="Google Shape;190;g12ed3af6bd9_0_43"/>
          <p:cNvSpPr txBox="1"/>
          <p:nvPr/>
        </p:nvSpPr>
        <p:spPr>
          <a:xfrm>
            <a:off x="4124850" y="2104075"/>
            <a:ext cx="48408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higher dimensional (2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) hadamard matrix made of 2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x2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dimensional hadamard matrix.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g12ed3af6bd9_0_43"/>
          <p:cNvSpPr/>
          <p:nvPr/>
        </p:nvSpPr>
        <p:spPr>
          <a:xfrm>
            <a:off x="2023200" y="1935025"/>
            <a:ext cx="1159500" cy="1159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63E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g12ed3af6bd9_0_43"/>
          <p:cNvGraphicFramePr/>
          <p:nvPr/>
        </p:nvGraphicFramePr>
        <p:xfrm>
          <a:off x="1297500" y="21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441725"/>
                <a:gridCol w="441725"/>
                <a:gridCol w="441725"/>
                <a:gridCol w="441725"/>
              </a:tblGrid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B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T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R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28575">
                      <a:solidFill>
                        <a:srgbClr val="98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3" name="Google Shape;193;g12ed3af6bd9_0_43"/>
          <p:cNvCxnSpPr>
            <a:stCxn id="191" idx="6"/>
          </p:cNvCxnSpPr>
          <p:nvPr/>
        </p:nvCxnSpPr>
        <p:spPr>
          <a:xfrm>
            <a:off x="3182700" y="2514775"/>
            <a:ext cx="1344000" cy="775800"/>
          </a:xfrm>
          <a:prstGeom prst="straightConnector1">
            <a:avLst/>
          </a:prstGeom>
          <a:noFill/>
          <a:ln cap="flat" cmpd="sng" w="28575">
            <a:solidFill>
              <a:srgbClr val="163EF5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4" name="Google Shape;194;g12ed3af6bd9_0_43"/>
          <p:cNvGraphicFramePr/>
          <p:nvPr/>
        </p:nvGraphicFramePr>
        <p:xfrm>
          <a:off x="4526700" y="329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323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 2x2 dimensional hadamard matrix.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d3af6bd9_0_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Initialization using Hadamard Matrix</a:t>
            </a:r>
            <a:r>
              <a:rPr b="1" lang="en" sz="2500">
                <a:solidFill>
                  <a:schemeClr val="dk1"/>
                </a:solidFill>
              </a:rPr>
              <a:t> 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00" name="Google Shape;200;g12ed3af6bd9_0_56"/>
          <p:cNvSpPr txBox="1"/>
          <p:nvPr/>
        </p:nvSpPr>
        <p:spPr>
          <a:xfrm>
            <a:off x="1297500" y="1302400"/>
            <a:ext cx="4840800" cy="7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Divide every element by (2)</a:t>
            </a:r>
            <a:r>
              <a:rPr baseline="30000" lang="en" sz="1300">
                <a:latin typeface="Lato"/>
                <a:ea typeface="Lato"/>
                <a:cs typeface="Lato"/>
                <a:sym typeface="Lato"/>
              </a:rPr>
              <a:t>n/2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and make it normalized.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Reduce Dimension according to the reduced matrices.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Uses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Diagonal Matrix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to reduce dimension.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1" name="Google Shape;201;g12ed3af6bd9_0_56"/>
          <p:cNvGraphicFramePr/>
          <p:nvPr/>
        </p:nvGraphicFramePr>
        <p:xfrm>
          <a:off x="2211900" y="23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441725"/>
                <a:gridCol w="441725"/>
                <a:gridCol w="441725"/>
                <a:gridCol w="441725"/>
              </a:tblGrid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g12ed3af6bd9_0_56"/>
          <p:cNvGraphicFramePr/>
          <p:nvPr/>
        </p:nvGraphicFramePr>
        <p:xfrm>
          <a:off x="5465925" y="23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667200"/>
                <a:gridCol w="667200"/>
                <a:gridCol w="667200"/>
                <a:gridCol w="667200"/>
              </a:tblGrid>
              <a:tr h="49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-0.5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g12ed3af6bd9_0_56"/>
          <p:cNvSpPr txBox="1"/>
          <p:nvPr/>
        </p:nvSpPr>
        <p:spPr>
          <a:xfrm>
            <a:off x="1297500" y="3100950"/>
            <a:ext cx="97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(1/2</a:t>
            </a:r>
            <a:r>
              <a:rPr baseline="30000" lang="en" sz="1800">
                <a:latin typeface="Calibri"/>
                <a:ea typeface="Calibri"/>
                <a:cs typeface="Calibri"/>
                <a:sym typeface="Calibri"/>
              </a:rPr>
              <a:t>2/2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)*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12ed3af6bd9_0_56"/>
          <p:cNvCxnSpPr/>
          <p:nvPr/>
        </p:nvCxnSpPr>
        <p:spPr>
          <a:xfrm>
            <a:off x="3988600" y="3317925"/>
            <a:ext cx="1474800" cy="0"/>
          </a:xfrm>
          <a:prstGeom prst="straightConnector1">
            <a:avLst/>
          </a:prstGeom>
          <a:noFill/>
          <a:ln cap="flat" cmpd="sng" w="28575">
            <a:solidFill>
              <a:srgbClr val="11111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ed3af6bd9_0_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500">
                <a:solidFill>
                  <a:schemeClr val="dk1"/>
                </a:solidFill>
              </a:rPr>
              <a:t>Diagonal Matrix</a:t>
            </a:r>
            <a:r>
              <a:rPr b="1" lang="en" sz="2500">
                <a:solidFill>
                  <a:schemeClr val="dk1"/>
                </a:solidFill>
              </a:rPr>
              <a:t> 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210" name="Google Shape;210;g12ed3af6bd9_0_124"/>
          <p:cNvSpPr txBox="1"/>
          <p:nvPr/>
        </p:nvSpPr>
        <p:spPr>
          <a:xfrm>
            <a:off x="1297500" y="2450838"/>
            <a:ext cx="33738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How to create one?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Construction of a diagonal matrix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elements are only 0, 1 &amp; -1.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Diagonally placing just 1 &amp; -1.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probability to place 1 &amp; -1 is (½).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1" name="Google Shape;211;g12ed3af6bd9_0_124"/>
          <p:cNvGraphicFramePr/>
          <p:nvPr/>
        </p:nvGraphicFramePr>
        <p:xfrm>
          <a:off x="6228525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441725"/>
                <a:gridCol w="441725"/>
                <a:gridCol w="441725"/>
                <a:gridCol w="441725"/>
              </a:tblGrid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g12ed3af6bd9_0_124"/>
          <p:cNvGraphicFramePr/>
          <p:nvPr/>
        </p:nvGraphicFramePr>
        <p:xfrm>
          <a:off x="5494425" y="347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{1801322F-B625-410F-A4EC-F8D7BDB49BBB}</a:tableStyleId>
              </a:tblPr>
              <a:tblGrid>
                <a:gridCol w="323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 diagonal matrix made of 1 &amp; -1 with ½ probability. 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111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12ed3af6bd9_0_124"/>
          <p:cNvSpPr txBox="1"/>
          <p:nvPr/>
        </p:nvSpPr>
        <p:spPr>
          <a:xfrm>
            <a:off x="1297500" y="1245363"/>
            <a:ext cx="3754800" cy="98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What is a diagonal matrix?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Diagonal values are &gt;0.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Without diagonal values, everything are 0.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g12ed3af6bd9_0_124"/>
          <p:cNvCxnSpPr/>
          <p:nvPr/>
        </p:nvCxnSpPr>
        <p:spPr>
          <a:xfrm>
            <a:off x="7113525" y="3137675"/>
            <a:ext cx="0" cy="3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