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Montserrat" charset="0"/>
      <p:regular r:id="rId24"/>
      <p:bold r:id="rId25"/>
      <p:italic r:id="rId26"/>
      <p:boldItalic r:id="rId27"/>
    </p:embeddedFont>
    <p:embeddedFont>
      <p:font typeface="Nunito" charset="0"/>
      <p:regular r:id="rId28"/>
      <p:bold r:id="rId29"/>
      <p:italic r:id="rId30"/>
      <p:boldItalic r:id="rId31"/>
    </p:embeddedFont>
    <p:embeddedFont>
      <p:font typeface="Lato" charset="0"/>
      <p:regular r:id="rId32"/>
      <p:bold r:id="rId33"/>
      <p:italic r:id="rId34"/>
      <p:boldItalic r:id="rId35"/>
    </p:embeddedFont>
    <p:embeddedFont>
      <p:font typeface="Cambria Math" pitchFamily="18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x3mAB8stEVjLdcFGS6dMkjVa2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467741-9774-427B-8A85-8F639238AC20}">
  <a:tblStyle styleId="{B1467741-9774-427B-8A85-8F639238AC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56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1207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6b8cda0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16b8cda0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b8cda0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116b8cda0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6b8cda0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16b8cda0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3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3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0" name="Google Shape;30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2" name="Google Shape;52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0" name="Google Shape;60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2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chemeClr val="dk1"/>
                </a:solidFill>
              </a:rPr>
              <a:t>SPL-1 Presentation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02020"/>
              <a:buNone/>
            </a:pPr>
            <a:r>
              <a:rPr lang="en" sz="2200" b="1">
                <a:solidFill>
                  <a:schemeClr val="dk1"/>
                </a:solidFill>
              </a:rPr>
              <a:t>Topic: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Matrix Factorization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6285750" y="3594350"/>
            <a:ext cx="22689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 b="1">
                <a:solidFill>
                  <a:schemeClr val="dk1"/>
                </a:solidFill>
              </a:rPr>
              <a:t>Presented by: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Ahnaf Mubashshir Mobin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BSSE-1232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Transpose matrix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10" name="Google Shape;210;p9"/>
          <p:cNvGraphicFramePr/>
          <p:nvPr/>
        </p:nvGraphicFramePr>
        <p:xfrm>
          <a:off x="6860700" y="1914225"/>
          <a:ext cx="1649450" cy="1915525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24725"/>
                <a:gridCol w="824725"/>
              </a:tblGrid>
              <a:tr h="63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p9"/>
          <p:cNvGraphicFramePr/>
          <p:nvPr/>
        </p:nvGraphicFramePr>
        <p:xfrm>
          <a:off x="1386225" y="2270100"/>
          <a:ext cx="2474175" cy="12854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24725"/>
                <a:gridCol w="824725"/>
                <a:gridCol w="824725"/>
              </a:tblGrid>
              <a:tr h="63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12" name="Google Shape;212;p9"/>
          <p:cNvCxnSpPr/>
          <p:nvPr/>
        </p:nvCxnSpPr>
        <p:spPr>
          <a:xfrm>
            <a:off x="3861950" y="2912800"/>
            <a:ext cx="300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p9"/>
          <p:cNvSpPr txBox="1"/>
          <p:nvPr/>
        </p:nvSpPr>
        <p:spPr>
          <a:xfrm>
            <a:off x="7175588" y="3848450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(3*2)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2122775" y="3582675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297500" y="10782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Transforming the row into columns and columns into rows.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6" name="Google Shape;216;p9"/>
          <p:cNvGraphicFramePr/>
          <p:nvPr/>
        </p:nvGraphicFramePr>
        <p:xfrm>
          <a:off x="4267938" y="2065000"/>
          <a:ext cx="2145475" cy="641175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2145475"/>
              </a:tblGrid>
              <a:tr h="6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25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A</a:t>
                      </a:r>
                      <a:r>
                        <a:rPr lang="en" sz="25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j,i</a:t>
                      </a:r>
                      <a:endParaRPr sz="2500" b="1" i="1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dirty="0" smtClean="0">
                <a:solidFill>
                  <a:schemeClr val="dk1"/>
                </a:solidFill>
              </a:rPr>
              <a:t>Source code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9025" y="1307850"/>
            <a:ext cx="7413201" cy="23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Pseudo inverse of a matrix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0075" y="1036575"/>
            <a:ext cx="3665775" cy="3789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 txBox="1"/>
          <p:nvPr/>
        </p:nvSpPr>
        <p:spPr>
          <a:xfrm>
            <a:off x="1297500" y="1468825"/>
            <a:ext cx="3257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matrix inverse-like object that may be defined for a complex matrix, even if it is not necessarily square</a:t>
            </a:r>
            <a:endParaRPr sz="3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0" name="Google Shape;230;p11"/>
          <p:cNvGraphicFramePr/>
          <p:nvPr/>
        </p:nvGraphicFramePr>
        <p:xfrm>
          <a:off x="1297488" y="3745975"/>
          <a:ext cx="2954475" cy="641175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2954475"/>
              </a:tblGrid>
              <a:tr h="6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2500" b="1" i="1" u="none" strike="noStrike" cap="none" baseline="30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</a:t>
                      </a: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=(A</a:t>
                      </a:r>
                      <a:r>
                        <a:rPr lang="en" sz="2500" b="1" i="1" u="none" strike="noStrike" cap="none" baseline="30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xA)</a:t>
                      </a:r>
                      <a:r>
                        <a:rPr lang="en" sz="2500" b="1" i="1" u="none" strike="noStrike" cap="none" baseline="30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</a:t>
                      </a: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xA</a:t>
                      </a:r>
                      <a:r>
                        <a:rPr lang="en" sz="2500" b="1" i="1" u="none" strike="noStrike" cap="none" baseline="30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12"/>
          <p:cNvCxnSpPr/>
          <p:nvPr/>
        </p:nvCxnSpPr>
        <p:spPr>
          <a:xfrm>
            <a:off x="6202850" y="1418000"/>
            <a:ext cx="360900" cy="1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12"/>
          <p:cNvCxnSpPr/>
          <p:nvPr/>
        </p:nvCxnSpPr>
        <p:spPr>
          <a:xfrm>
            <a:off x="6202850" y="4524750"/>
            <a:ext cx="360900" cy="1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dirty="0" smtClean="0">
                <a:solidFill>
                  <a:schemeClr val="dk1"/>
                </a:solidFill>
              </a:rPr>
              <a:t>Source code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3524" y="1062926"/>
            <a:ext cx="4927890" cy="16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525" y="3018725"/>
            <a:ext cx="4927900" cy="19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/>
        </p:nvSpPr>
        <p:spPr>
          <a:xfrm>
            <a:off x="6934225" y="2364200"/>
            <a:ext cx="22299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Determinant function</a:t>
            </a:r>
            <a:endParaRPr sz="1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Finds the determinant of any  matrix even its a non-square matrix.</a:t>
            </a:r>
            <a:endParaRPr sz="13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12"/>
          <p:cNvCxnSpPr/>
          <p:nvPr/>
        </p:nvCxnSpPr>
        <p:spPr>
          <a:xfrm>
            <a:off x="6575550" y="1418000"/>
            <a:ext cx="0" cy="313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12"/>
          <p:cNvCxnSpPr/>
          <p:nvPr/>
        </p:nvCxnSpPr>
        <p:spPr>
          <a:xfrm>
            <a:off x="6587300" y="2758675"/>
            <a:ext cx="28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Matrix Normalization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7" name="Google Shape;257;p14"/>
          <p:cNvSpPr txBox="1">
            <a:spLocks noGrp="1"/>
          </p:cNvSpPr>
          <p:nvPr>
            <p:ph type="body" idx="1"/>
          </p:nvPr>
        </p:nvSpPr>
        <p:spPr>
          <a:xfrm>
            <a:off x="1297500" y="1071425"/>
            <a:ext cx="70389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>
                <a:solidFill>
                  <a:schemeClr val="dk1"/>
                </a:solidFill>
              </a:rPr>
              <a:t>Normalizing the matrix by dividing every elements by </a:t>
            </a:r>
            <a:r>
              <a:rPr lang="en" b="1">
                <a:solidFill>
                  <a:schemeClr val="dk1"/>
                </a:solidFill>
              </a:rPr>
              <a:t>Standard Deviation(SD). 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58" name="Google Shape;258;p14"/>
          <p:cNvGraphicFramePr/>
          <p:nvPr/>
        </p:nvGraphicFramePr>
        <p:xfrm>
          <a:off x="1347592" y="2866300"/>
          <a:ext cx="2416275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05425"/>
                <a:gridCol w="805425"/>
                <a:gridCol w="805425"/>
              </a:tblGrid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34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54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55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23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40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9" name="Google Shape;259;p14"/>
          <p:cNvGraphicFramePr/>
          <p:nvPr/>
        </p:nvGraphicFramePr>
        <p:xfrm>
          <a:off x="4962726" y="2866300"/>
          <a:ext cx="2416275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05425"/>
                <a:gridCol w="805425"/>
                <a:gridCol w="805425"/>
              </a:tblGrid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0.88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0.94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2.14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3.40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0.75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3.46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1.44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1.26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2.51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60" name="Google Shape;260;p14"/>
          <p:cNvCxnSpPr/>
          <p:nvPr/>
        </p:nvCxnSpPr>
        <p:spPr>
          <a:xfrm>
            <a:off x="3784030" y="3500925"/>
            <a:ext cx="11762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Google Shape;261;p26"/>
              <p:cNvGraphicFramePr/>
              <p:nvPr>
                <p:extLst>
                  <p:ext uri="{D42A27DB-BD31-4B8C-83A1-F6EECF244321}">
                    <p14:modId xmlns:p14="http://schemas.microsoft.com/office/powerpoint/2010/main" val="2743407313"/>
                  </p:ext>
                </p:extLst>
              </p:nvPr>
            </p:nvGraphicFramePr>
            <p:xfrm>
              <a:off x="1357937" y="1722253"/>
              <a:ext cx="2350938" cy="826794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350938"/>
                  </a:tblGrid>
                  <a:tr h="82679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(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𝑺𝑫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)=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sym typeface="Lato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sym typeface="Lato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(−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𝝁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  <m:t>𝑵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sz="1400" b="1" i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Google Shape;261;p26"/>
              <p:cNvGraphicFramePr/>
              <p:nvPr>
                <p:extLst>
                  <p:ext uri="{D42A27DB-BD31-4B8C-83A1-F6EECF244321}">
                    <p14:modId xmlns:p14="http://schemas.microsoft.com/office/powerpoint/2010/main" val="2743407313"/>
                  </p:ext>
                </p:extLst>
              </p:nvPr>
            </p:nvGraphicFramePr>
            <p:xfrm>
              <a:off x="1357937" y="1722253"/>
              <a:ext cx="2350938" cy="826794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350938"/>
                  </a:tblGrid>
                  <a:tr h="82679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(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𝑺𝑫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)=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sym typeface="Lato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sym typeface="Lato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(−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𝝁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  <m:t>𝑵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sz="1400" b="1" i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Google Shape;261;p26"/>
              <p:cNvGraphicFramePr/>
              <p:nvPr>
                <p:extLst>
                  <p:ext uri="{D42A27DB-BD31-4B8C-83A1-F6EECF244321}">
                    <p14:modId xmlns:p14="http://schemas.microsoft.com/office/powerpoint/2010/main" val="2830966682"/>
                  </p:ext>
                </p:extLst>
              </p:nvPr>
            </p:nvGraphicFramePr>
            <p:xfrm>
              <a:off x="5028155" y="1766094"/>
              <a:ext cx="2350938" cy="67021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350938"/>
                  </a:tblGrid>
                  <a:tr h="6702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𝒊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sym typeface="Lato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𝒊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,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sym typeface="Lato"/>
                                      </a:rPr>
                                      <m:t>𝝈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1400" b="1" i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Google Shape;261;p26"/>
              <p:cNvGraphicFramePr/>
              <p:nvPr>
                <p:extLst>
                  <p:ext uri="{D42A27DB-BD31-4B8C-83A1-F6EECF244321}">
                    <p14:modId xmlns:p14="http://schemas.microsoft.com/office/powerpoint/2010/main" val="2830966682"/>
                  </p:ext>
                </p:extLst>
              </p:nvPr>
            </p:nvGraphicFramePr>
            <p:xfrm>
              <a:off x="5028155" y="1766094"/>
              <a:ext cx="2350938" cy="67021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350938"/>
                  </a:tblGrid>
                  <a:tr h="6702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𝒊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sym typeface="Lato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𝒊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,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sym typeface="Lato"/>
                                      </a:rPr>
                                      <m:t>𝝈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1400" b="1" i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dirty="0" smtClean="0">
                <a:solidFill>
                  <a:schemeClr val="dk1"/>
                </a:solidFill>
              </a:rPr>
              <a:t>Source code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68" name="Google Shape;2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950" y="1307850"/>
            <a:ext cx="7223450" cy="26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Error Calculation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2200925"/>
            <a:ext cx="7220576" cy="27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6"/>
          <p:cNvSpPr txBox="1"/>
          <p:nvPr/>
        </p:nvSpPr>
        <p:spPr>
          <a:xfrm>
            <a:off x="1297500" y="9076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Calculates element-wise error using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sz="14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(Frobenius norm)</a:t>
            </a:r>
            <a:endParaRPr sz="14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oogle Shape;274;p28"/>
              <p:cNvGraphicFramePr/>
              <p:nvPr>
                <p:extLst>
                  <p:ext uri="{D42A27DB-BD31-4B8C-83A1-F6EECF244321}">
                    <p14:modId xmlns:p14="http://schemas.microsoft.com/office/powerpoint/2010/main" val="3653091040"/>
                  </p:ext>
                </p:extLst>
              </p:nvPr>
            </p:nvGraphicFramePr>
            <p:xfrm>
              <a:off x="3235013" y="1363328"/>
              <a:ext cx="3109420" cy="53160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109420"/>
                  </a:tblGrid>
                  <a:tr h="5316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400" b="1" i="1" dirty="0" smtClean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error=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sym typeface="Lato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" sz="1400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sym typeface="Lato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{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Ai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 −  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Ai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Bi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)}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30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2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endParaRPr sz="1400" b="1" i="1" baseline="300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oogle Shape;274;p28"/>
              <p:cNvGraphicFramePr/>
              <p:nvPr>
                <p:extLst>
                  <p:ext uri="{D42A27DB-BD31-4B8C-83A1-F6EECF244321}">
                    <p14:modId xmlns:p14="http://schemas.microsoft.com/office/powerpoint/2010/main" val="3653091040"/>
                  </p:ext>
                </p:extLst>
              </p:nvPr>
            </p:nvGraphicFramePr>
            <p:xfrm>
              <a:off x="3235013" y="1363328"/>
              <a:ext cx="3109420" cy="53160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109420"/>
                  </a:tblGrid>
                  <a:tr h="5316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400" b="1" i="1" dirty="0" smtClean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error=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sym typeface="Lato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" sz="1400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sym typeface="Lato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{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Ai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 −  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Ai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Bi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)}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30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2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endParaRPr sz="1400" b="1" i="1" baseline="300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dirty="0">
                <a:solidFill>
                  <a:schemeClr val="dk1"/>
                </a:solidFill>
              </a:rPr>
              <a:t>Multiplicative </a:t>
            </a:r>
            <a:r>
              <a:rPr lang="en" b="1" dirty="0" smtClean="0">
                <a:solidFill>
                  <a:schemeClr val="dk1"/>
                </a:solidFill>
              </a:rPr>
              <a:t>update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1316550" y="1084725"/>
            <a:ext cx="700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Lato" charset="0"/>
                <a:sym typeface="Arial"/>
              </a:rPr>
              <a:t>Let, </a:t>
            </a:r>
            <a:r>
              <a:rPr lang="en" sz="1400" b="1" i="1" u="none" strike="noStrike" cap="none" dirty="0">
                <a:solidFill>
                  <a:schemeClr val="dk1"/>
                </a:solidFill>
                <a:latin typeface="Lato" charset="0"/>
                <a:sym typeface="Arial"/>
              </a:rPr>
              <a:t>V=WH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Lato" charset="0"/>
                <a:sym typeface="Arial"/>
              </a:rPr>
              <a:t> where V is the initial matrix and W and H be the factorized matrix. The multiplicative update is ran using the given equation.</a:t>
            </a:r>
            <a:endParaRPr sz="1400" b="0" i="0" u="none" strike="noStrike" cap="none" dirty="0">
              <a:solidFill>
                <a:schemeClr val="dk1"/>
              </a:solidFill>
              <a:latin typeface="Lato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 charset="0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1124350" y="3849200"/>
            <a:ext cx="700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Lato" charset="0"/>
                <a:sym typeface="Arial"/>
              </a:rPr>
              <a:t>Here one matrix is kept constant and another one is changed as we try to get closer to the final value.</a:t>
            </a:r>
            <a:endParaRPr sz="1400" b="0" i="0" u="none" strike="noStrike" cap="none" dirty="0">
              <a:solidFill>
                <a:schemeClr val="dk1"/>
              </a:solidFill>
              <a:latin typeface="Lato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 charset="0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72225" y="2802697"/>
                <a:ext cx="2579296" cy="740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𝒂</m:t>
                          </m:r>
                          <m:r>
                            <a:rPr lang="en-US" sz="1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sub>
                      </m:sSub>
                      <m:f>
                        <m:fPr>
                          <m:ctrlPr>
                            <a:rPr lang="en-US" sz="1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𝑽</m:t>
                              </m:r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𝑾𝑯</m:t>
                              </m:r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25" y="2802697"/>
                <a:ext cx="2579296" cy="740395"/>
              </a:xfrm>
              <a:prstGeom prst="rect">
                <a:avLst/>
              </a:prstGeom>
              <a:blipFill rotWithShape="1">
                <a:blip r:embed="rId3"/>
                <a:stretch>
                  <a:fillRect r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76800" y="2802697"/>
                <a:ext cx="2491131" cy="703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𝒊𝒂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𝒂</m:t>
                          </m:r>
                        </m:sub>
                      </m:sSub>
                      <m:f>
                        <m:fPr>
                          <m:ctrlPr>
                            <a:rPr lang="en-US" sz="1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𝑽𝑯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𝒊𝒂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𝑾𝑯𝑯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𝒊𝒂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802697"/>
                <a:ext cx="2491131" cy="703078"/>
              </a:xfrm>
              <a:prstGeom prst="rect">
                <a:avLst/>
              </a:prstGeom>
              <a:blipFill rotWithShape="1">
                <a:blip r:embed="rId4"/>
                <a:stretch>
                  <a:fillRect r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68258" y="1859073"/>
                <a:ext cx="2247090" cy="300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200" b="1" dirty="0" smtClean="0">
                    <a:ea typeface="Cambria Math"/>
                  </a:rPr>
                  <a:t>H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200" b="1" i="1" smtClean="0">
                        <a:latin typeface="Cambria Math"/>
                        <a:ea typeface="Cambria Math"/>
                      </a:rPr>
                      <m:t>𝑯</m:t>
                    </m:r>
                    <m:r>
                      <a:rPr lang="en-US" sz="1200" b="1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200" b="1"/>
                          <m:t>η</m:t>
                        </m:r>
                      </m:e>
                      <m:sub>
                        <m:r>
                          <a:rPr lang="en-US" sz="1200" b="1" i="1" smtClean="0">
                            <a:latin typeface="Cambria Math"/>
                            <a:ea typeface="Cambria Math"/>
                          </a:rPr>
                          <m:t>𝑯</m:t>
                        </m:r>
                      </m:sub>
                    </m:sSub>
                    <m:r>
                      <a:rPr lang="en-US" sz="1200" b="1" i="1" smtClean="0">
                        <a:latin typeface="Cambria Math"/>
                        <a:ea typeface="Cambria Math"/>
                      </a:rPr>
                      <m:t>∙(</m:t>
                    </m:r>
                    <m:sSup>
                      <m:sSupPr>
                        <m:ctrlPr>
                          <a:rPr lang="en-US" sz="12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/>
                            <a:ea typeface="Cambria Math"/>
                          </a:rPr>
                          <m:t>𝑾</m:t>
                        </m:r>
                      </m:e>
                      <m:sup>
                        <m:r>
                          <a:rPr lang="en-US" sz="1200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1200" b="1" i="1" smtClean="0">
                        <a:latin typeface="Cambria Math"/>
                        <a:ea typeface="Cambria Math"/>
                      </a:rPr>
                      <m:t> −</m:t>
                    </m:r>
                    <m:sSup>
                      <m:sSupPr>
                        <m:ctrlPr>
                          <a:rPr lang="en-US" sz="12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/>
                            <a:ea typeface="Cambria Math"/>
                          </a:rPr>
                          <m:t>𝑾</m:t>
                        </m:r>
                      </m:e>
                      <m:sup>
                        <m:r>
                          <a:rPr lang="en-US" sz="12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latin typeface="Cambria Math"/>
                        <a:ea typeface="Cambria Math"/>
                      </a:rPr>
                      <m:t>𝑾𝑯</m:t>
                    </m:r>
                    <m:r>
                      <a:rPr lang="en-US" sz="12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258" y="1859073"/>
                <a:ext cx="2247090" cy="300531"/>
              </a:xfrm>
              <a:prstGeom prst="rect">
                <a:avLst/>
              </a:prstGeom>
              <a:blipFill rotWithShape="1">
                <a:blip r:embed="rId5"/>
                <a:stretch>
                  <a:fillRect r="-1084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696544" y="2267655"/>
                <a:ext cx="413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44" y="2267655"/>
                <a:ext cx="413896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9211" r="-3235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45693" y="1859073"/>
                <a:ext cx="2275944" cy="300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200" b="1" dirty="0" smtClean="0">
                    <a:ea typeface="Cambria Math"/>
                  </a:rPr>
                  <a:t>W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200" b="1" i="1" smtClean="0">
                        <a:latin typeface="Cambria Math"/>
                        <a:ea typeface="Cambria Math"/>
                      </a:rPr>
                      <m:t>𝑾</m:t>
                    </m:r>
                    <m:r>
                      <a:rPr lang="en-US" sz="1200" b="1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200" b="1"/>
                          <m:t>η</m:t>
                        </m:r>
                      </m:e>
                      <m:sub>
                        <m:r>
                          <a:rPr lang="en-US" sz="1200" b="1" i="1" smtClean="0">
                            <a:latin typeface="Cambria Math"/>
                            <a:ea typeface="Cambria Math"/>
                          </a:rPr>
                          <m:t>𝑾</m:t>
                        </m:r>
                      </m:sub>
                    </m:sSub>
                    <m:r>
                      <a:rPr lang="en-US" sz="1200" b="1" i="1" smtClean="0">
                        <a:latin typeface="Cambria Math"/>
                        <a:ea typeface="Cambria Math"/>
                      </a:rPr>
                      <m:t>∙(</m:t>
                    </m:r>
                    <m:sSup>
                      <m:sSupPr>
                        <m:ctrlPr>
                          <a:rPr lang="en-US" sz="12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/>
                            <a:ea typeface="Cambria Math"/>
                          </a:rPr>
                          <m:t>𝑿𝑯</m:t>
                        </m:r>
                      </m:e>
                      <m:sup>
                        <m:r>
                          <a:rPr lang="en-US" sz="1200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latin typeface="Cambria Math"/>
                        <a:ea typeface="Cambria Math"/>
                      </a:rPr>
                      <m:t> −</m:t>
                    </m:r>
                    <m:sSup>
                      <m:sSupPr>
                        <m:ctrlPr>
                          <a:rPr lang="en-US" sz="12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/>
                            <a:ea typeface="Cambria Math"/>
                          </a:rPr>
                          <m:t>𝑾𝑯</m:t>
                        </m:r>
                        <m:r>
                          <a:rPr lang="en-US" sz="1200" b="1" i="1" smtClean="0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p>
                        <m:r>
                          <a:rPr lang="en-US" sz="12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693" y="1859073"/>
                <a:ext cx="2275944" cy="300916"/>
              </a:xfrm>
              <a:prstGeom prst="rect">
                <a:avLst/>
              </a:prstGeom>
              <a:blipFill rotWithShape="1">
                <a:blip r:embed="rId7"/>
                <a:stretch>
                  <a:fillRect r="-802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73979" y="2267655"/>
                <a:ext cx="413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79" y="2267655"/>
                <a:ext cx="413896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9211" r="-3283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6b8cda02a_0_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dirty="0" smtClean="0">
                <a:solidFill>
                  <a:schemeClr val="dk1"/>
                </a:solidFill>
              </a:rPr>
              <a:t>Source code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305" name="Google Shape;305;g116b8cda02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2299" y="1203687"/>
            <a:ext cx="665043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6b8cda02a_0_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dirty="0" smtClean="0">
                <a:solidFill>
                  <a:schemeClr val="dk1"/>
                </a:solidFill>
              </a:rPr>
              <a:t>Source code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311" name="Google Shape;311;g116b8cda02a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086400"/>
            <a:ext cx="6569275" cy="367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What is matrix factorization?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1297500" y="1029175"/>
            <a:ext cx="70389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rPr lang="en">
                <a:solidFill>
                  <a:schemeClr val="dk1"/>
                </a:solidFill>
              </a:rPr>
              <a:t>A process by which a matrix is factorized into two different matrices in such a way that after multiplication them we get the parent matrix.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3" name="Google Shape;283;p17"/>
          <p:cNvGraphicFramePr/>
          <p:nvPr/>
        </p:nvGraphicFramePr>
        <p:xfrm>
          <a:off x="996725" y="2235785"/>
          <a:ext cx="2779275" cy="208625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26425"/>
                <a:gridCol w="926425"/>
                <a:gridCol w="926425"/>
              </a:tblGrid>
              <a:tr h="5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g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h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i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l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p17"/>
          <p:cNvCxnSpPr/>
          <p:nvPr/>
        </p:nvCxnSpPr>
        <p:spPr>
          <a:xfrm rot="10800000" flipH="1">
            <a:off x="3786625" y="2587550"/>
            <a:ext cx="1683000" cy="52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" name="Google Shape;285;p17"/>
          <p:cNvCxnSpPr/>
          <p:nvPr/>
        </p:nvCxnSpPr>
        <p:spPr>
          <a:xfrm>
            <a:off x="3786625" y="3092400"/>
            <a:ext cx="1693500" cy="96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86" name="Google Shape;286;p17"/>
          <p:cNvGraphicFramePr/>
          <p:nvPr/>
        </p:nvGraphicFramePr>
        <p:xfrm>
          <a:off x="5470050" y="1693875"/>
          <a:ext cx="1770200" cy="20019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85100"/>
                <a:gridCol w="885100"/>
              </a:tblGrid>
              <a:tr h="50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17"/>
          <p:cNvSpPr txBox="1"/>
          <p:nvPr/>
        </p:nvSpPr>
        <p:spPr>
          <a:xfrm>
            <a:off x="2047213" y="4322025"/>
            <a:ext cx="67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(4*3)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7240250" y="2539038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(4*2)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7681850" y="4175375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90" name="Google Shape;290;p17"/>
          <p:cNvGraphicFramePr/>
          <p:nvPr/>
        </p:nvGraphicFramePr>
        <p:xfrm>
          <a:off x="5475875" y="3865625"/>
          <a:ext cx="2205975" cy="10197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735325"/>
                <a:gridCol w="735325"/>
                <a:gridCol w="735325"/>
              </a:tblGrid>
              <a:tr h="50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6b8cda02a_0_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dirty="0" smtClean="0">
                <a:solidFill>
                  <a:schemeClr val="dk1"/>
                </a:solidFill>
              </a:rPr>
              <a:t>Source code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317" name="Google Shape;317;g116b8cda02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825" y="1765050"/>
            <a:ext cx="7445275" cy="21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/>
        </p:nvSpPr>
        <p:spPr>
          <a:xfrm>
            <a:off x="1800450" y="2094600"/>
            <a:ext cx="5543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50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 b="1">
                <a:solidFill>
                  <a:schemeClr val="dk1"/>
                </a:solidFill>
              </a:rPr>
              <a:t>Project Description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1297500" y="1694150"/>
            <a:ext cx="3372600" cy="25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Addition of matrices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Subtraction of matrices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Multiplication of two matrices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Transpose matrix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Pseudo inverse of a matrix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42" name="Google Shape;142;p2"/>
          <p:cNvSpPr txBox="1">
            <a:spLocks noGrp="1"/>
          </p:cNvSpPr>
          <p:nvPr>
            <p:ph type="body" idx="1"/>
          </p:nvPr>
        </p:nvSpPr>
        <p:spPr>
          <a:xfrm>
            <a:off x="4813385" y="1694150"/>
            <a:ext cx="4072500" cy="25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0200"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Matrix normalization</a:t>
            </a:r>
          </a:p>
          <a:p>
            <a:pPr lvl="0" indent="-330200"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Error Calculation</a:t>
            </a:r>
          </a:p>
          <a:p>
            <a:pPr lvl="0" indent="-330200"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Multiplicative </a:t>
            </a:r>
            <a:r>
              <a:rPr lang="en-US" sz="1600" dirty="0" smtClean="0">
                <a:solidFill>
                  <a:schemeClr val="dk1"/>
                </a:solidFill>
              </a:rPr>
              <a:t>Update</a:t>
            </a:r>
          </a:p>
          <a:p>
            <a:pPr lvl="0" indent="-330200">
              <a:buClr>
                <a:schemeClr val="dk1"/>
              </a:buClr>
              <a:buSzPts val="1600"/>
            </a:pPr>
            <a:r>
              <a:rPr lang="en-US" sz="1600" dirty="0" err="1" smtClean="0">
                <a:solidFill>
                  <a:schemeClr val="dk1"/>
                </a:solidFill>
              </a:rPr>
              <a:t>Hadamard</a:t>
            </a:r>
            <a:r>
              <a:rPr lang="en-US" sz="1600" dirty="0" smtClean="0">
                <a:solidFill>
                  <a:schemeClr val="dk1"/>
                </a:solidFill>
              </a:rPr>
              <a:t> initialization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 b="1">
                <a:solidFill>
                  <a:schemeClr val="dk1"/>
                </a:solidFill>
              </a:rPr>
              <a:t>Addition of two matrices</a:t>
            </a:r>
            <a:endParaRPr sz="2500" b="1">
              <a:solidFill>
                <a:schemeClr val="dk1"/>
              </a:solidFill>
            </a:endParaRPr>
          </a:p>
        </p:txBody>
      </p:sp>
      <p:graphicFrame>
        <p:nvGraphicFramePr>
          <p:cNvPr id="148" name="Google Shape;148;p3"/>
          <p:cNvGraphicFramePr/>
          <p:nvPr/>
        </p:nvGraphicFramePr>
        <p:xfrm>
          <a:off x="3724450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3"/>
          <p:cNvSpPr txBox="1"/>
          <p:nvPr/>
        </p:nvSpPr>
        <p:spPr>
          <a:xfrm>
            <a:off x="214635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434560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698465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3"/>
          <p:cNvCxnSpPr/>
          <p:nvPr/>
        </p:nvCxnSpPr>
        <p:spPr>
          <a:xfrm>
            <a:off x="5543425" y="3478550"/>
            <a:ext cx="85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53" name="Google Shape;153;p3"/>
          <p:cNvGraphicFramePr/>
          <p:nvPr/>
        </p:nvGraphicFramePr>
        <p:xfrm>
          <a:off x="1389375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3"/>
          <p:cNvGraphicFramePr/>
          <p:nvPr/>
        </p:nvGraphicFramePr>
        <p:xfrm>
          <a:off x="6393550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a+g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b+h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c+i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d+j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e+k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f+l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3"/>
          <p:cNvSpPr txBox="1"/>
          <p:nvPr/>
        </p:nvSpPr>
        <p:spPr>
          <a:xfrm>
            <a:off x="1297500" y="10020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Element-wise addition of two matrices.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6" name="Google Shape;156;p3"/>
          <p:cNvGraphicFramePr/>
          <p:nvPr/>
        </p:nvGraphicFramePr>
        <p:xfrm>
          <a:off x="3120100" y="1816675"/>
          <a:ext cx="3434525" cy="5316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3434525"/>
              </a:tblGrid>
              <a:tr h="53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(B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+ (C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000" b="1" i="1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3"/>
          <p:cNvSpPr txBox="1"/>
          <p:nvPr/>
        </p:nvSpPr>
        <p:spPr>
          <a:xfrm>
            <a:off x="3215286" y="3220579"/>
            <a:ext cx="498900" cy="46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9210" r="-26827" b="-302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 b="1" dirty="0" smtClean="0">
                <a:solidFill>
                  <a:schemeClr val="dk1"/>
                </a:solidFill>
              </a:rPr>
              <a:t>Source code</a:t>
            </a:r>
            <a:endParaRPr sz="2500" b="1" dirty="0">
              <a:solidFill>
                <a:schemeClr val="dk1"/>
              </a:solidFill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3700" y="1405125"/>
            <a:ext cx="7578676" cy="20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5"/>
          <p:cNvGraphicFramePr/>
          <p:nvPr/>
        </p:nvGraphicFramePr>
        <p:xfrm>
          <a:off x="3724450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5"/>
          <p:cNvSpPr txBox="1"/>
          <p:nvPr/>
        </p:nvSpPr>
        <p:spPr>
          <a:xfrm>
            <a:off x="214635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457420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44185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>
            <a:off x="5543425" y="3478550"/>
            <a:ext cx="85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73" name="Google Shape;173;p5"/>
          <p:cNvGraphicFramePr/>
          <p:nvPr/>
        </p:nvGraphicFramePr>
        <p:xfrm>
          <a:off x="1389375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5"/>
          <p:cNvGraphicFramePr/>
          <p:nvPr/>
        </p:nvGraphicFramePr>
        <p:xfrm>
          <a:off x="6393550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a-g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b-h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c-i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d-j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e-k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f-l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5"/>
          <p:cNvSpPr/>
          <p:nvPr/>
        </p:nvSpPr>
        <p:spPr>
          <a:xfrm>
            <a:off x="3317113" y="3418700"/>
            <a:ext cx="295200" cy="119700"/>
          </a:xfrm>
          <a:prstGeom prst="mathMin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 b="1">
                <a:solidFill>
                  <a:schemeClr val="dk1"/>
                </a:solidFill>
              </a:rPr>
              <a:t>Subtraction of two matrices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1297500" y="10020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Element-wise subtraction of two matrices.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3099675" y="1859438"/>
          <a:ext cx="3434525" cy="5316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3434525"/>
              </a:tblGrid>
              <a:tr h="53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(B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- (C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500" b="1" i="1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285225"/>
            <a:ext cx="7179926" cy="18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 b="1" dirty="0" smtClean="0">
                <a:solidFill>
                  <a:schemeClr val="dk1"/>
                </a:solidFill>
              </a:rPr>
              <a:t>Source code</a:t>
            </a:r>
            <a:endParaRPr sz="25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Multiplication of two Matrices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190" name="Google Shape;190;p7"/>
          <p:cNvGraphicFramePr/>
          <p:nvPr/>
        </p:nvGraphicFramePr>
        <p:xfrm>
          <a:off x="1297500" y="2587650"/>
          <a:ext cx="2271000" cy="10723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757000"/>
                <a:gridCol w="757000"/>
                <a:gridCol w="757000"/>
              </a:tblGrid>
              <a:tr h="53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p7"/>
          <p:cNvGraphicFramePr/>
          <p:nvPr/>
        </p:nvGraphicFramePr>
        <p:xfrm>
          <a:off x="4029250" y="25523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7"/>
          <p:cNvSpPr txBox="1"/>
          <p:nvPr/>
        </p:nvSpPr>
        <p:spPr>
          <a:xfrm>
            <a:off x="2146350" y="37105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4574200" y="37105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(3*2)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7116025" y="363365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(2*2)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6239575" y="2613950"/>
          <a:ext cx="2271000" cy="10197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1135500"/>
                <a:gridCol w="1135500"/>
              </a:tblGrid>
              <a:tr h="50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ag+bi+ck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ah+bj+cl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dg+ei+fk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dh+ej+fl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196" name="Google Shape;196;p7"/>
          <p:cNvCxnSpPr/>
          <p:nvPr/>
        </p:nvCxnSpPr>
        <p:spPr>
          <a:xfrm>
            <a:off x="5848225" y="3173750"/>
            <a:ext cx="39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7"/>
          <p:cNvSpPr txBox="1"/>
          <p:nvPr/>
        </p:nvSpPr>
        <p:spPr>
          <a:xfrm>
            <a:off x="1297500" y="1383050"/>
            <a:ext cx="681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i,j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(B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i,k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x (C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k,j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+ (A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i,k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x (C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k,j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+ (A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i,k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x (C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k,j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700" b="1" i="1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3542484" y="2901457"/>
            <a:ext cx="489236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9210" r="-28748" b="-302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dirty="0" smtClean="0">
                <a:solidFill>
                  <a:schemeClr val="dk1"/>
                </a:solidFill>
              </a:rPr>
              <a:t>Source code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900" y="1187750"/>
            <a:ext cx="7289276" cy="22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578</Words>
  <Application>Microsoft Office PowerPoint</Application>
  <PresentationFormat>On-screen Show (16:9)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Montserrat</vt:lpstr>
      <vt:lpstr>Nunito</vt:lpstr>
      <vt:lpstr>Lato</vt:lpstr>
      <vt:lpstr>Cambria Math</vt:lpstr>
      <vt:lpstr>Focus</vt:lpstr>
      <vt:lpstr>SPL-1 Presentation Topic: Matrix Factorization</vt:lpstr>
      <vt:lpstr>What is matrix factorization?</vt:lpstr>
      <vt:lpstr>Project Description</vt:lpstr>
      <vt:lpstr>Addition of two matrices</vt:lpstr>
      <vt:lpstr>Source code</vt:lpstr>
      <vt:lpstr>Subtraction of two matrices</vt:lpstr>
      <vt:lpstr>Source code</vt:lpstr>
      <vt:lpstr>Multiplication of two Matrices</vt:lpstr>
      <vt:lpstr>Source code</vt:lpstr>
      <vt:lpstr>Transpose matrix</vt:lpstr>
      <vt:lpstr>Source code</vt:lpstr>
      <vt:lpstr>Pseudo inverse of a matrix</vt:lpstr>
      <vt:lpstr>Source code</vt:lpstr>
      <vt:lpstr>Matrix Normalization</vt:lpstr>
      <vt:lpstr>Source code</vt:lpstr>
      <vt:lpstr>Error Calculation</vt:lpstr>
      <vt:lpstr>Multiplicative update</vt:lpstr>
      <vt:lpstr>Source code</vt:lpstr>
      <vt:lpstr>Source code</vt:lpstr>
      <vt:lpstr>Source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SPL-1 Presentation Topic: Matrix Factorization</dc:title>
  <cp:lastModifiedBy>A2S_1232</cp:lastModifiedBy>
  <cp:revision>10</cp:revision>
  <dcterms:modified xsi:type="dcterms:W3CDTF">2022-03-05T20:20:40Z</dcterms:modified>
</cp:coreProperties>
</file>