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746495e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746495e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5b36304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5b36304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746495e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746495e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5b36304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5b36304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746495ec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746495ec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b36304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5b36304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746495e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746495e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746495e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746495e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5b36304f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5b36304f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5b36304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5b36304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5b36304f7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5b36304f7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746495ec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746495ec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f0a7e383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f0a7e383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2906f64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2906f64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2906f64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2906f64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2906f64e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2906f64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2906f64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2906f64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2906f64e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2906f64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f0a7e38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f0a7e38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f0a7e38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f0a7e38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5b36304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5b36304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0a7e38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0a7e38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f0a7e383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f0a7e383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5b36304f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5b36304f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f0a7e383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f0a7e383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5b36304f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5b36304f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f0a7e383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f0a7e38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2906f64e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2906f64e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2906f64e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2906f64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2906f64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2906f64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2906f64e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2906f64e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f0a7e383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f0a7e383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746495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746495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f0a7e383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f0a7e383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5b36304f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5b36304f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0f0a7e383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0f0a7e383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5b36304f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5b36304f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f0a7e383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f0a7e383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5b36304f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5b36304f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5b36304f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5b36304f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f0a7e38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f0a7e38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746495e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746495e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5b36304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5b36304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746495e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746495e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5b36304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5b36304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Software Architecture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Topu Newaj, CTO, BracIT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Technical Architect</a:t>
            </a:r>
            <a:endParaRPr b="1"/>
          </a:p>
          <a:p>
            <a:pPr indent="0" lvl="0" marL="0" rtl="0" algn="l">
              <a:spcBef>
                <a:spcPts val="1200"/>
              </a:spcBef>
              <a:spcAft>
                <a:spcPts val="0"/>
              </a:spcAft>
              <a:buClr>
                <a:schemeClr val="dk1"/>
              </a:buClr>
              <a:buSzPts val="1100"/>
              <a:buFont typeface="Arial"/>
              <a:buNone/>
            </a:pPr>
            <a:r>
              <a:rPr lang="en"/>
              <a:t>Focus: Deep technical expertise in specific technologies.</a:t>
            </a:r>
            <a:endParaRPr/>
          </a:p>
          <a:p>
            <a:pPr indent="0" lvl="0" marL="0" rtl="0" algn="l">
              <a:spcBef>
                <a:spcPts val="1200"/>
              </a:spcBef>
              <a:spcAft>
                <a:spcPts val="0"/>
              </a:spcAft>
              <a:buClr>
                <a:schemeClr val="dk1"/>
              </a:buClr>
              <a:buSzPts val="1100"/>
              <a:buFont typeface="Arial"/>
              <a:buNone/>
            </a:pPr>
            <a:r>
              <a:rPr lang="en"/>
              <a:t>Responsibilities: Addressing technical challenges, guiding development teams on technical issues, and ensuring best practices are followed.</a:t>
            </a:r>
            <a:endParaRPr/>
          </a:p>
          <a:p>
            <a:pPr indent="0" lvl="0" marL="0" rtl="0" algn="l">
              <a:spcBef>
                <a:spcPts val="1200"/>
              </a:spcBef>
              <a:spcAft>
                <a:spcPts val="0"/>
              </a:spcAft>
              <a:buClr>
                <a:schemeClr val="dk1"/>
              </a:buClr>
              <a:buSzPts val="1100"/>
              <a:buFont typeface="Arial"/>
              <a:buNone/>
            </a:pPr>
            <a:r>
              <a:rPr lang="en"/>
              <a:t>Key Skills: Detailed technical knowledge, troubleshooting, technical mentoring.</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Infrastructure Architect</a:t>
            </a:r>
            <a:endParaRPr b="1"/>
          </a:p>
          <a:p>
            <a:pPr indent="0" lvl="0" marL="0" rtl="0" algn="l">
              <a:spcBef>
                <a:spcPts val="1200"/>
              </a:spcBef>
              <a:spcAft>
                <a:spcPts val="0"/>
              </a:spcAft>
              <a:buClr>
                <a:schemeClr val="dk1"/>
              </a:buClr>
              <a:buSzPct val="61111"/>
              <a:buFont typeface="Arial"/>
              <a:buNone/>
            </a:pPr>
            <a:r>
              <a:rPr lang="en"/>
              <a:t>Focus: Underlying infrastructure (e.g., cloud, on-premise hardware, network).</a:t>
            </a:r>
            <a:endParaRPr/>
          </a:p>
          <a:p>
            <a:pPr indent="0" lvl="0" marL="0" rtl="0" algn="l">
              <a:spcBef>
                <a:spcPts val="1200"/>
              </a:spcBef>
              <a:spcAft>
                <a:spcPts val="0"/>
              </a:spcAft>
              <a:buClr>
                <a:schemeClr val="dk1"/>
              </a:buClr>
              <a:buSzPct val="61111"/>
              <a:buFont typeface="Arial"/>
              <a:buNone/>
            </a:pPr>
            <a:r>
              <a:rPr lang="en"/>
              <a:t>Responsibilities: Designing the infrastructure, considering scalability, disaster recovery, performance, and cost-effectiveness.</a:t>
            </a:r>
            <a:endParaRPr/>
          </a:p>
          <a:p>
            <a:pPr indent="0" lvl="0" marL="0" rtl="0" algn="l">
              <a:spcBef>
                <a:spcPts val="1200"/>
              </a:spcBef>
              <a:spcAft>
                <a:spcPts val="0"/>
              </a:spcAft>
              <a:buClr>
                <a:schemeClr val="dk1"/>
              </a:buClr>
              <a:buSzPct val="61111"/>
              <a:buFont typeface="Arial"/>
              <a:buNone/>
            </a:pPr>
            <a:r>
              <a:rPr lang="en"/>
              <a:t>Key Skills: Infrastructure provisioning, cloud services, scalability planning.</a:t>
            </a:r>
            <a:endParaRPr/>
          </a:p>
          <a:p>
            <a:pPr indent="0" lvl="0" marL="0" rtl="0" algn="l">
              <a:spcBef>
                <a:spcPts val="1200"/>
              </a:spcBef>
              <a:spcAft>
                <a:spcPts val="0"/>
              </a:spcAft>
              <a:buClr>
                <a:schemeClr val="dk1"/>
              </a:buClr>
              <a:buSzPct val="61111"/>
              <a:buFont typeface="Arial"/>
              <a:buNone/>
            </a:pPr>
            <a:r>
              <a:rPr b="1" lang="en"/>
              <a:t>Data Architect</a:t>
            </a:r>
            <a:endParaRPr b="1"/>
          </a:p>
          <a:p>
            <a:pPr indent="0" lvl="0" marL="0" rtl="0" algn="l">
              <a:spcBef>
                <a:spcPts val="1200"/>
              </a:spcBef>
              <a:spcAft>
                <a:spcPts val="0"/>
              </a:spcAft>
              <a:buClr>
                <a:schemeClr val="dk1"/>
              </a:buClr>
              <a:buSzPct val="61111"/>
              <a:buFont typeface="Arial"/>
              <a:buNone/>
            </a:pPr>
            <a:r>
              <a:rPr lang="en"/>
              <a:t>Focus: Data systems and models.</a:t>
            </a:r>
            <a:endParaRPr/>
          </a:p>
          <a:p>
            <a:pPr indent="0" lvl="0" marL="0" rtl="0" algn="l">
              <a:spcBef>
                <a:spcPts val="1200"/>
              </a:spcBef>
              <a:spcAft>
                <a:spcPts val="0"/>
              </a:spcAft>
              <a:buClr>
                <a:schemeClr val="dk1"/>
              </a:buClr>
              <a:buSzPct val="61111"/>
              <a:buFont typeface="Arial"/>
              <a:buNone/>
            </a:pPr>
            <a:r>
              <a:rPr lang="en"/>
              <a:t>Responsibilities: Designing databases, data flow, storage systems, and ensuring data consistency, integrity, and security across systems.</a:t>
            </a:r>
            <a:endParaRPr/>
          </a:p>
          <a:p>
            <a:pPr indent="0" lvl="0" marL="0" rtl="0" algn="l">
              <a:spcBef>
                <a:spcPts val="1200"/>
              </a:spcBef>
              <a:spcAft>
                <a:spcPts val="0"/>
              </a:spcAft>
              <a:buClr>
                <a:schemeClr val="dk1"/>
              </a:buClr>
              <a:buSzPct val="61111"/>
              <a:buFont typeface="Arial"/>
              <a:buNone/>
            </a:pPr>
            <a:r>
              <a:rPr lang="en"/>
              <a:t>Key Skills: Database modeling, data warehousing, ETL, security compliance.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Security Architect</a:t>
            </a:r>
            <a:endParaRPr b="1"/>
          </a:p>
          <a:p>
            <a:pPr indent="0" lvl="0" marL="0" rtl="0" algn="l">
              <a:spcBef>
                <a:spcPts val="1200"/>
              </a:spcBef>
              <a:spcAft>
                <a:spcPts val="0"/>
              </a:spcAft>
              <a:buClr>
                <a:schemeClr val="dk1"/>
              </a:buClr>
              <a:buSzPts val="1100"/>
              <a:buFont typeface="Arial"/>
              <a:buNone/>
            </a:pPr>
            <a:r>
              <a:rPr lang="en"/>
              <a:t>Focus: Security aspects of systems.</a:t>
            </a:r>
            <a:endParaRPr/>
          </a:p>
          <a:p>
            <a:pPr indent="0" lvl="0" marL="0" rtl="0" algn="l">
              <a:spcBef>
                <a:spcPts val="1200"/>
              </a:spcBef>
              <a:spcAft>
                <a:spcPts val="0"/>
              </a:spcAft>
              <a:buClr>
                <a:schemeClr val="dk1"/>
              </a:buClr>
              <a:buSzPts val="1100"/>
              <a:buFont typeface="Arial"/>
              <a:buNone/>
            </a:pPr>
            <a:r>
              <a:rPr lang="en"/>
              <a:t>Responsibilities: Developing security models, policies, and standards, ensuring systems are resilient to threats and vulnerabilities.</a:t>
            </a:r>
            <a:endParaRPr/>
          </a:p>
          <a:p>
            <a:pPr indent="0" lvl="0" marL="0" rtl="0" algn="l">
              <a:spcBef>
                <a:spcPts val="1200"/>
              </a:spcBef>
              <a:spcAft>
                <a:spcPts val="1200"/>
              </a:spcAft>
              <a:buNone/>
            </a:pPr>
            <a:r>
              <a:rPr lang="en"/>
              <a:t>Key Skills: Network security, cryptography, compliance frameworks (e.g., GDPR, HIPAA).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Career Progression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Foundational Knowledge (Junior Developer / Developer)</a:t>
            </a:r>
            <a:endParaRPr b="1"/>
          </a:p>
          <a:p>
            <a:pPr indent="0" lvl="0" marL="0" rtl="0" algn="l">
              <a:spcBef>
                <a:spcPts val="1200"/>
              </a:spcBef>
              <a:spcAft>
                <a:spcPts val="0"/>
              </a:spcAft>
              <a:buClr>
                <a:schemeClr val="dk1"/>
              </a:buClr>
              <a:buSzPct val="61111"/>
              <a:buFont typeface="Arial"/>
              <a:buNone/>
            </a:pPr>
            <a:r>
              <a:rPr lang="en"/>
              <a:t>Skills: Strong programming skills, basic design patterns, fundamental understanding of software development life cycle (SDLC).</a:t>
            </a:r>
            <a:endParaRPr/>
          </a:p>
          <a:p>
            <a:pPr indent="0" lvl="0" marL="0" rtl="0" algn="l">
              <a:spcBef>
                <a:spcPts val="1200"/>
              </a:spcBef>
              <a:spcAft>
                <a:spcPts val="0"/>
              </a:spcAft>
              <a:buClr>
                <a:schemeClr val="dk1"/>
              </a:buClr>
              <a:buSzPct val="61111"/>
              <a:buFont typeface="Arial"/>
              <a:buNone/>
            </a:pPr>
            <a:r>
              <a:rPr lang="en"/>
              <a:t>Activities: Work on feature development, bug fixes, and learn foundational aspects of software architecture, such as separation of concerns and solid code structure.</a:t>
            </a:r>
            <a:endParaRPr/>
          </a:p>
          <a:p>
            <a:pPr indent="0" lvl="0" marL="0" rtl="0" algn="l">
              <a:spcBef>
                <a:spcPts val="1200"/>
              </a:spcBef>
              <a:spcAft>
                <a:spcPts val="0"/>
              </a:spcAft>
              <a:buClr>
                <a:schemeClr val="dk1"/>
              </a:buClr>
              <a:buSzPct val="61111"/>
              <a:buFont typeface="Arial"/>
              <a:buNone/>
            </a:pPr>
            <a:r>
              <a:rPr b="1" lang="en"/>
              <a:t>Intermediate Knowledge (Senior Developer)</a:t>
            </a:r>
            <a:endParaRPr b="1"/>
          </a:p>
          <a:p>
            <a:pPr indent="0" lvl="0" marL="0" rtl="0" algn="l">
              <a:spcBef>
                <a:spcPts val="1200"/>
              </a:spcBef>
              <a:spcAft>
                <a:spcPts val="0"/>
              </a:spcAft>
              <a:buClr>
                <a:schemeClr val="dk1"/>
              </a:buClr>
              <a:buSzPct val="61111"/>
              <a:buFont typeface="Arial"/>
              <a:buNone/>
            </a:pPr>
            <a:r>
              <a:rPr lang="en"/>
              <a:t>Skills: Deeper understanding of design patterns, familiarity with system architecture concepts, experience with technical decision-making.</a:t>
            </a:r>
            <a:endParaRPr/>
          </a:p>
          <a:p>
            <a:pPr indent="0" lvl="0" marL="0" rtl="0" algn="l">
              <a:spcBef>
                <a:spcPts val="1200"/>
              </a:spcBef>
              <a:spcAft>
                <a:spcPts val="1200"/>
              </a:spcAft>
              <a:buClr>
                <a:schemeClr val="dk1"/>
              </a:buClr>
              <a:buSzPct val="61111"/>
              <a:buFont typeface="Arial"/>
              <a:buNone/>
            </a:pPr>
            <a:r>
              <a:rPr lang="en"/>
              <a:t>Activities: Begin to lead small projects or components, mentor junior developers, and get involved in architecture discussions and code reviews.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Career Progression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Broad Knowledge (Technical Lead)</a:t>
            </a:r>
            <a:endParaRPr b="1"/>
          </a:p>
          <a:p>
            <a:pPr indent="0" lvl="0" marL="0" rtl="0" algn="l">
              <a:spcBef>
                <a:spcPts val="1200"/>
              </a:spcBef>
              <a:spcAft>
                <a:spcPts val="0"/>
              </a:spcAft>
              <a:buClr>
                <a:schemeClr val="dk1"/>
              </a:buClr>
              <a:buSzPts val="1100"/>
              <a:buFont typeface="Arial"/>
              <a:buNone/>
            </a:pPr>
            <a:r>
              <a:rPr lang="en"/>
              <a:t>Skills: Broader knowledge of different architectural patterns (e.g., microservices, event-driven architecture), technology stacks, and architectural decision-making.</a:t>
            </a:r>
            <a:endParaRPr/>
          </a:p>
          <a:p>
            <a:pPr indent="0" lvl="0" marL="0" rtl="0" algn="l">
              <a:spcBef>
                <a:spcPts val="1200"/>
              </a:spcBef>
              <a:spcAft>
                <a:spcPts val="1200"/>
              </a:spcAft>
              <a:buNone/>
            </a:pPr>
            <a:r>
              <a:rPr lang="en"/>
              <a:t>Activities: Lead development teams, make higher-level design decisions, collaborate with architects to refine solutions, and begin focusing on non-functional requirements (scalability, maintainability).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Career Progression</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Specialization (Architect)</a:t>
            </a:r>
            <a:endParaRPr b="1"/>
          </a:p>
          <a:p>
            <a:pPr indent="0" lvl="0" marL="0" rtl="0" algn="l">
              <a:spcBef>
                <a:spcPts val="1200"/>
              </a:spcBef>
              <a:spcAft>
                <a:spcPts val="0"/>
              </a:spcAft>
              <a:buClr>
                <a:schemeClr val="dk1"/>
              </a:buClr>
              <a:buSzPts val="1100"/>
              <a:buFont typeface="Arial"/>
              <a:buNone/>
            </a:pPr>
            <a:r>
              <a:rPr lang="en"/>
              <a:t>Skills: Mastery of a specific architecture type (application, solution, etc.), high-level design, risk management, technology evaluation.</a:t>
            </a:r>
            <a:endParaRPr/>
          </a:p>
          <a:p>
            <a:pPr indent="0" lvl="0" marL="0" rtl="0" algn="l">
              <a:spcBef>
                <a:spcPts val="1200"/>
              </a:spcBef>
              <a:spcAft>
                <a:spcPts val="1200"/>
              </a:spcAft>
              <a:buClr>
                <a:schemeClr val="dk1"/>
              </a:buClr>
              <a:buSzPts val="1100"/>
              <a:buFont typeface="Arial"/>
              <a:buNone/>
            </a:pPr>
            <a:r>
              <a:rPr lang="en"/>
              <a:t>Activities: Design and guide implementation at the architectural level, work on ensuring best practices are followed, troubleshoot major architectural issues, and act as the main technical point of contact.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Career Progression</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Advanced Knowledge (Senior Architect / Principal Architect)</a:t>
            </a:r>
            <a:endParaRPr b="1"/>
          </a:p>
          <a:p>
            <a:pPr indent="0" lvl="0" marL="0" rtl="0" algn="l">
              <a:spcBef>
                <a:spcPts val="1200"/>
              </a:spcBef>
              <a:spcAft>
                <a:spcPts val="0"/>
              </a:spcAft>
              <a:buClr>
                <a:schemeClr val="dk1"/>
              </a:buClr>
              <a:buSzPts val="1100"/>
              <a:buFont typeface="Arial"/>
              <a:buNone/>
            </a:pPr>
            <a:r>
              <a:rPr lang="en"/>
              <a:t>Skills: In-depth expertise across multiple architectural domains, advanced strategic thinking, and understanding of business-technology alignment.</a:t>
            </a:r>
            <a:endParaRPr/>
          </a:p>
          <a:p>
            <a:pPr indent="0" lvl="0" marL="0" rtl="0" algn="l">
              <a:spcBef>
                <a:spcPts val="1200"/>
              </a:spcBef>
              <a:spcAft>
                <a:spcPts val="1200"/>
              </a:spcAft>
              <a:buClr>
                <a:schemeClr val="dk1"/>
              </a:buClr>
              <a:buSzPts val="1100"/>
              <a:buFont typeface="Arial"/>
              <a:buNone/>
            </a:pPr>
            <a:r>
              <a:rPr lang="en"/>
              <a:t>Activities: Shape and guide major projects, establish architectural standards, work on high-impact projects, and mentor other architects. Begin to participate in company-wide architectural governance and high-level strategic planning.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Career Progression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Strategic Knowledge (Enterprise Architect / Chief Architect)</a:t>
            </a:r>
            <a:endParaRPr b="1"/>
          </a:p>
          <a:p>
            <a:pPr indent="0" lvl="0" marL="0" rtl="0" algn="l">
              <a:spcBef>
                <a:spcPts val="1200"/>
              </a:spcBef>
              <a:spcAft>
                <a:spcPts val="0"/>
              </a:spcAft>
              <a:buClr>
                <a:schemeClr val="dk1"/>
              </a:buClr>
              <a:buSzPts val="1100"/>
              <a:buFont typeface="Arial"/>
              <a:buNone/>
            </a:pPr>
            <a:r>
              <a:rPr lang="en"/>
              <a:t>Skills: Deep knowledge of the organization’s business goals, cross-domain architecture, technology management, strong communication with executive stakeholders.</a:t>
            </a:r>
            <a:endParaRPr/>
          </a:p>
          <a:p>
            <a:pPr indent="0" lvl="0" marL="0" rtl="0" algn="l">
              <a:spcBef>
                <a:spcPts val="1200"/>
              </a:spcBef>
              <a:spcAft>
                <a:spcPts val="1200"/>
              </a:spcAft>
              <a:buNone/>
            </a:pPr>
            <a:r>
              <a:rPr lang="en"/>
              <a:t>Activities: Establish company-wide architectural strategies, ensure alignment between IT and business goals, oversee architectural governance, and make high-level decisions impacting multiple teams and projects.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2</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Approaching</a:t>
            </a:r>
            <a:r>
              <a:rPr lang="en"/>
              <a:t> Application Architecture</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fundamental </a:t>
            </a:r>
            <a:r>
              <a:rPr lang="en"/>
              <a:t>approach</a:t>
            </a:r>
            <a:r>
              <a:rPr lang="en"/>
              <a:t> towards Application architecture. </a:t>
            </a:r>
            <a:endParaRPr/>
          </a:p>
          <a:p>
            <a:pPr indent="-342900" lvl="0" marL="457200" rtl="0" algn="l">
              <a:spcBef>
                <a:spcPts val="1200"/>
              </a:spcBef>
              <a:spcAft>
                <a:spcPts val="0"/>
              </a:spcAft>
              <a:buSzPts val="1800"/>
              <a:buChar char="●"/>
            </a:pPr>
            <a:r>
              <a:rPr lang="en"/>
              <a:t>Monolithic </a:t>
            </a:r>
            <a:endParaRPr/>
          </a:p>
          <a:p>
            <a:pPr indent="-342900" lvl="0" marL="457200" rtl="0" algn="l">
              <a:spcBef>
                <a:spcPts val="0"/>
              </a:spcBef>
              <a:spcAft>
                <a:spcPts val="0"/>
              </a:spcAft>
              <a:buSzPts val="1800"/>
              <a:buChar char="●"/>
            </a:pPr>
            <a:r>
              <a:rPr lang="en"/>
              <a:t>Distributed</a:t>
            </a:r>
            <a:endParaRPr/>
          </a:p>
          <a:p>
            <a:pPr indent="0" lvl="0" marL="0" rtl="0" algn="l">
              <a:spcBef>
                <a:spcPts val="1200"/>
              </a:spcBef>
              <a:spcAft>
                <a:spcPts val="0"/>
              </a:spcAft>
              <a:buNone/>
            </a:pPr>
            <a:r>
              <a:rPr lang="en"/>
              <a:t>The existence of monolithic and distributed architectures as two fundamental types is a natural outcome of balancing system complexity, scalability, resilience</a:t>
            </a:r>
            <a:r>
              <a:rPr lang="en"/>
              <a:t>,</a:t>
            </a:r>
            <a:r>
              <a:rPr lang="en"/>
              <a:t> development practices, and operational constraints.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Approaching Application Architecture</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Monolithic architectures suit simpler applications or those with clear boundaries and limited scaling needs. They offer simplicity, ease of deployment, and performance benefits in smaller settings.</a:t>
            </a:r>
            <a:endParaRPr/>
          </a:p>
          <a:p>
            <a:pPr indent="0" lvl="0" marL="0" rtl="0" algn="l">
              <a:spcBef>
                <a:spcPts val="1200"/>
              </a:spcBef>
              <a:spcAft>
                <a:spcPts val="0"/>
              </a:spcAft>
              <a:buNone/>
            </a:pPr>
            <a:r>
              <a:rPr lang="en"/>
              <a:t>Distributed architectures cater to large, complex, or high-availability systems that require flexible scaling, fault tolerance, and adaptability to evolving technology. They introduce more complexity but offer better resource management and resilience to meet modern software demands.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Patterns and Styles</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Architectural patterns and styles provide reusable solutions to common structural and design challenges in software systems. They offer standardized approaches that architects can use based on the system's needs. There are main two paths are </a:t>
            </a:r>
            <a:endParaRPr/>
          </a:p>
          <a:p>
            <a:pPr indent="-342900" lvl="0" marL="457200" rtl="0" algn="l">
              <a:spcBef>
                <a:spcPts val="1200"/>
              </a:spcBef>
              <a:spcAft>
                <a:spcPts val="0"/>
              </a:spcAft>
              <a:buSzPts val="1800"/>
              <a:buChar char="●"/>
            </a:pPr>
            <a:r>
              <a:rPr lang="en"/>
              <a:t>Monolithic Architecture </a:t>
            </a:r>
            <a:endParaRPr/>
          </a:p>
          <a:p>
            <a:pPr indent="-342900" lvl="0" marL="457200" rtl="0" algn="l">
              <a:spcBef>
                <a:spcPts val="0"/>
              </a:spcBef>
              <a:spcAft>
                <a:spcPts val="0"/>
              </a:spcAft>
              <a:buSzPts val="1800"/>
              <a:buChar char="●"/>
            </a:pPr>
            <a:r>
              <a:rPr lang="en"/>
              <a:t>Distributed 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Monolithic Architecture</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Monolithic architecture is a traditional design where an application is built as a single, unified unit. Typically, this design organizes the software into layers (like presentation, business, and data access), all compiled and deployed together.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Characteristics</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Unified Codebase: All components (UI, business logic, and data access) are tightly coupled and operate within the same process.</a:t>
            </a:r>
            <a:endParaRPr/>
          </a:p>
          <a:p>
            <a:pPr indent="0" lvl="0" marL="0" rtl="0" algn="l">
              <a:spcBef>
                <a:spcPts val="1200"/>
              </a:spcBef>
              <a:spcAft>
                <a:spcPts val="0"/>
              </a:spcAft>
              <a:buClr>
                <a:schemeClr val="dk1"/>
              </a:buClr>
              <a:buSzPts val="1100"/>
              <a:buFont typeface="Arial"/>
              <a:buNone/>
            </a:pPr>
            <a:r>
              <a:rPr lang="en"/>
              <a:t>Single Deployment Unit: The application is built, tested, and deployed as a single package or file, meaning any changes require redeploying the entire application.</a:t>
            </a:r>
            <a:endParaRPr/>
          </a:p>
          <a:p>
            <a:pPr indent="0" lvl="0" marL="0" rtl="0" algn="l">
              <a:spcBef>
                <a:spcPts val="1200"/>
              </a:spcBef>
              <a:spcAft>
                <a:spcPts val="1200"/>
              </a:spcAft>
              <a:buNone/>
            </a:pPr>
            <a:r>
              <a:rPr lang="en"/>
              <a:t>Tightly Coupled Components: The interdependence of components within the same codebase allows easy access to shared memory and resources, but it can hinder flexibility.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Simple Development and Testing: Since everything resides in a single codebase, development and testing processes are straightforward.</a:t>
            </a:r>
            <a:endParaRPr/>
          </a:p>
          <a:p>
            <a:pPr indent="0" lvl="0" marL="0" rtl="0" algn="l">
              <a:spcBef>
                <a:spcPts val="1200"/>
              </a:spcBef>
              <a:spcAft>
                <a:spcPts val="0"/>
              </a:spcAft>
              <a:buClr>
                <a:schemeClr val="dk1"/>
              </a:buClr>
              <a:buSzPts val="1100"/>
              <a:buFont typeface="Arial"/>
              <a:buNone/>
            </a:pPr>
            <a:r>
              <a:rPr lang="en"/>
              <a:t>Performance: Communication between components is in-process, making it faster as there is no network overhead.</a:t>
            </a:r>
            <a:endParaRPr/>
          </a:p>
          <a:p>
            <a:pPr indent="0" lvl="0" marL="0" rtl="0" algn="l">
              <a:spcBef>
                <a:spcPts val="1200"/>
              </a:spcBef>
              <a:spcAft>
                <a:spcPts val="0"/>
              </a:spcAft>
              <a:buClr>
                <a:schemeClr val="dk1"/>
              </a:buClr>
              <a:buSzPts val="1100"/>
              <a:buFont typeface="Arial"/>
              <a:buNone/>
            </a:pPr>
            <a:r>
              <a:rPr lang="en"/>
              <a:t>Easy Debugging and Tracing: With all components in one place, issues are easier to debug and resolve.</a:t>
            </a:r>
            <a:endParaRPr/>
          </a:p>
          <a:p>
            <a:pPr indent="0" lvl="0" marL="0" rtl="0" algn="l">
              <a:spcBef>
                <a:spcPts val="1200"/>
              </a:spcBef>
              <a:spcAft>
                <a:spcPts val="0"/>
              </a:spcAft>
              <a:buClr>
                <a:schemeClr val="dk1"/>
              </a:buClr>
              <a:buSzPts val="1100"/>
              <a:buFont typeface="Arial"/>
              <a:buNone/>
            </a:pPr>
            <a:r>
              <a:rPr lang="en"/>
              <a:t>Easier Deployment: A single deployable unit simplifies deployment processes, often reducing the need for sophisticated DevOps setups.</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Limited Scalability: Scaling a monolithic app typically means deploying multiple copies of the entire application, which can be resource-intensive.</a:t>
            </a:r>
            <a:endParaRPr/>
          </a:p>
          <a:p>
            <a:pPr indent="0" lvl="0" marL="0" rtl="0" algn="l">
              <a:spcBef>
                <a:spcPts val="1200"/>
              </a:spcBef>
              <a:spcAft>
                <a:spcPts val="0"/>
              </a:spcAft>
              <a:buClr>
                <a:schemeClr val="dk1"/>
              </a:buClr>
              <a:buSzPts val="1100"/>
              <a:buFont typeface="Arial"/>
              <a:buNone/>
            </a:pPr>
            <a:r>
              <a:rPr lang="en"/>
              <a:t>Challenging to Maintain and Update: As the application grows, managing and updating code becomes complex, with risks of side effects in other parts of the codebase.</a:t>
            </a:r>
            <a:endParaRPr/>
          </a:p>
          <a:p>
            <a:pPr indent="0" lvl="0" marL="0" rtl="0" algn="l">
              <a:spcBef>
                <a:spcPts val="1200"/>
              </a:spcBef>
              <a:spcAft>
                <a:spcPts val="0"/>
              </a:spcAft>
              <a:buClr>
                <a:schemeClr val="dk1"/>
              </a:buClr>
              <a:buSzPts val="1100"/>
              <a:buFont typeface="Arial"/>
              <a:buNone/>
            </a:pPr>
            <a:r>
              <a:rPr lang="en"/>
              <a:t>Reduced Flexibility: Adapting individual components without affecting others is difficult, leading to potential downtime or extensive regression testing.</a:t>
            </a:r>
            <a:endParaRPr/>
          </a:p>
          <a:p>
            <a:pPr indent="0" lvl="0" marL="0" rtl="0" algn="l">
              <a:spcBef>
                <a:spcPts val="1200"/>
              </a:spcBef>
              <a:spcAft>
                <a:spcPts val="0"/>
              </a:spcAft>
              <a:buClr>
                <a:schemeClr val="dk1"/>
              </a:buClr>
              <a:buSzPts val="1100"/>
              <a:buFont typeface="Arial"/>
              <a:buNone/>
            </a:pPr>
            <a:r>
              <a:rPr lang="en"/>
              <a:t>Technology Lock-In: Since everything runs in a single process, changing the technology stack for a specific part of the application is challenging.</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Smaller applications or those with relatively simple requirements.</a:t>
            </a:r>
            <a:endParaRPr/>
          </a:p>
          <a:p>
            <a:pPr indent="0" lvl="0" marL="0" rtl="0" algn="l">
              <a:spcBef>
                <a:spcPts val="1200"/>
              </a:spcBef>
              <a:spcAft>
                <a:spcPts val="0"/>
              </a:spcAft>
              <a:buClr>
                <a:schemeClr val="dk1"/>
              </a:buClr>
              <a:buSzPts val="1100"/>
              <a:buFont typeface="Arial"/>
              <a:buNone/>
            </a:pPr>
            <a:r>
              <a:rPr lang="en"/>
              <a:t>Projects that don’t require high scalability or are not expected to grow extensively in complexity.</a:t>
            </a:r>
            <a:endParaRPr/>
          </a:p>
          <a:p>
            <a:pPr indent="0" lvl="0" marL="0" rtl="0" algn="l">
              <a:spcBef>
                <a:spcPts val="1200"/>
              </a:spcBef>
              <a:spcAft>
                <a:spcPts val="0"/>
              </a:spcAft>
              <a:buClr>
                <a:schemeClr val="dk1"/>
              </a:buClr>
              <a:buSzPts val="1100"/>
              <a:buFont typeface="Arial"/>
              <a:buNone/>
            </a:pPr>
            <a:r>
              <a:rPr lang="en"/>
              <a:t>Environments where simplicity and fast development cycles are prioritized.</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Monolithic</a:t>
            </a:r>
            <a:r>
              <a:rPr lang="en"/>
              <a:t> Architecture </a:t>
            </a:r>
            <a:r>
              <a:rPr lang="en"/>
              <a:t>Types </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Layered (N-tier) Architecture</a:t>
            </a:r>
            <a:endParaRPr/>
          </a:p>
          <a:p>
            <a:pPr indent="-342900" lvl="0" marL="457200" rtl="0" algn="l">
              <a:spcBef>
                <a:spcPts val="0"/>
              </a:spcBef>
              <a:spcAft>
                <a:spcPts val="0"/>
              </a:spcAft>
              <a:buSzPts val="1800"/>
              <a:buChar char="●"/>
            </a:pPr>
            <a:r>
              <a:rPr lang="en"/>
              <a:t>Modular Monolithic Architecture</a:t>
            </a:r>
            <a:endParaRPr/>
          </a:p>
          <a:p>
            <a:pPr indent="-342900" lvl="0" marL="457200" rtl="0" algn="l">
              <a:spcBef>
                <a:spcPts val="0"/>
              </a:spcBef>
              <a:spcAft>
                <a:spcPts val="0"/>
              </a:spcAft>
              <a:buSzPts val="1800"/>
              <a:buChar char="●"/>
            </a:pPr>
            <a:r>
              <a:rPr lang="en"/>
              <a:t>Microkernel Architecture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Layered (N-tier) Architecture</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layered architecture, also known as N-tier architecture, organizes the code into distinct layers, such as presentation, business, and data access. Each layer has a specific responsibility, providing a clear separation of concerns within a single application.</a:t>
            </a:r>
            <a:endParaRPr/>
          </a:p>
          <a:p>
            <a:pPr indent="0" lvl="0" marL="0" rtl="0" algn="l">
              <a:spcBef>
                <a:spcPts val="1200"/>
              </a:spcBef>
              <a:spcAft>
                <a:spcPts val="0"/>
              </a:spcAft>
              <a:buNone/>
            </a:pPr>
            <a:r>
              <a:rPr b="1" lang="en"/>
              <a:t>Structure:</a:t>
            </a:r>
            <a:endParaRPr b="1"/>
          </a:p>
          <a:p>
            <a:pPr indent="-342900" lvl="0" marL="457200" rtl="0" algn="l">
              <a:spcBef>
                <a:spcPts val="1200"/>
              </a:spcBef>
              <a:spcAft>
                <a:spcPts val="0"/>
              </a:spcAft>
              <a:buSzPts val="1800"/>
              <a:buChar char="●"/>
            </a:pPr>
            <a:r>
              <a:rPr lang="en"/>
              <a:t>Presentation Layer: Handles the user interface (UI) and user interaction.</a:t>
            </a:r>
            <a:endParaRPr/>
          </a:p>
          <a:p>
            <a:pPr indent="-342900" lvl="0" marL="457200" rtl="0" algn="l">
              <a:spcBef>
                <a:spcPts val="0"/>
              </a:spcBef>
              <a:spcAft>
                <a:spcPts val="0"/>
              </a:spcAft>
              <a:buSzPts val="1800"/>
              <a:buChar char="●"/>
            </a:pPr>
            <a:r>
              <a:rPr lang="en"/>
              <a:t>Business Logic Layer: Processes and manages core business logic, rules, and workflows.</a:t>
            </a:r>
            <a:endParaRPr/>
          </a:p>
          <a:p>
            <a:pPr indent="-342900" lvl="0" marL="457200" rtl="0" algn="l">
              <a:spcBef>
                <a:spcPts val="0"/>
              </a:spcBef>
              <a:spcAft>
                <a:spcPts val="0"/>
              </a:spcAft>
              <a:buSzPts val="1800"/>
              <a:buChar char="●"/>
            </a:pPr>
            <a:r>
              <a:rPr lang="en"/>
              <a:t>Data Access Layer: Manages database connections and data storage interactions.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Layered (N-tier) Architecture</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
              <a:t>Benefits:</a:t>
            </a:r>
            <a:endParaRPr b="1"/>
          </a:p>
          <a:p>
            <a:pPr indent="0" lvl="0" marL="0" rtl="0" algn="l">
              <a:spcBef>
                <a:spcPts val="1200"/>
              </a:spcBef>
              <a:spcAft>
                <a:spcPts val="0"/>
              </a:spcAft>
              <a:buClr>
                <a:schemeClr val="dk1"/>
              </a:buClr>
              <a:buSzPct val="61111"/>
              <a:buFont typeface="Arial"/>
              <a:buNone/>
            </a:pPr>
            <a:r>
              <a:rPr lang="en"/>
              <a:t>Separation of Concerns: Different aspects of the application are clearly separated, making it easier to develop and test.</a:t>
            </a:r>
            <a:endParaRPr/>
          </a:p>
          <a:p>
            <a:pPr indent="0" lvl="0" marL="0" rtl="0" algn="l">
              <a:spcBef>
                <a:spcPts val="1200"/>
              </a:spcBef>
              <a:spcAft>
                <a:spcPts val="0"/>
              </a:spcAft>
              <a:buClr>
                <a:schemeClr val="dk1"/>
              </a:buClr>
              <a:buSzPct val="61111"/>
              <a:buFont typeface="Arial"/>
              <a:buNone/>
            </a:pPr>
            <a:r>
              <a:rPr lang="en"/>
              <a:t>Layering within a Monolith: While the application is a single deployment, it still benefits from internal l</a:t>
            </a:r>
            <a:r>
              <a:rPr lang="en"/>
              <a:t>ayering</a:t>
            </a:r>
            <a:r>
              <a:rPr lang="en"/>
              <a:t>.</a:t>
            </a:r>
            <a:endParaRPr/>
          </a:p>
          <a:p>
            <a:pPr indent="0" lvl="0" marL="0" rtl="0" algn="l">
              <a:spcBef>
                <a:spcPts val="1200"/>
              </a:spcBef>
              <a:spcAft>
                <a:spcPts val="0"/>
              </a:spcAft>
              <a:buClr>
                <a:schemeClr val="dk1"/>
              </a:buClr>
              <a:buSzPct val="61111"/>
              <a:buFont typeface="Arial"/>
              <a:buNone/>
            </a:pPr>
            <a:r>
              <a:rPr b="1" lang="en"/>
              <a:t>Use Cases:</a:t>
            </a:r>
            <a:endParaRPr b="1"/>
          </a:p>
          <a:p>
            <a:pPr indent="0" lvl="0" marL="0" rtl="0" algn="l">
              <a:spcBef>
                <a:spcPts val="1200"/>
              </a:spcBef>
              <a:spcAft>
                <a:spcPts val="0"/>
              </a:spcAft>
              <a:buClr>
                <a:schemeClr val="dk1"/>
              </a:buClr>
              <a:buSzPct val="61111"/>
              <a:buFont typeface="Arial"/>
              <a:buNone/>
            </a:pPr>
            <a:r>
              <a:rPr lang="en"/>
              <a:t>Best suited for small to mid-sized applications where scaling out as a single unit is feasible.</a:t>
            </a:r>
            <a:endParaRPr/>
          </a:p>
          <a:p>
            <a:pPr indent="0" lvl="0" marL="0" rtl="0" algn="l">
              <a:spcBef>
                <a:spcPts val="1200"/>
              </a:spcBef>
              <a:spcAft>
                <a:spcPts val="0"/>
              </a:spcAft>
              <a:buClr>
                <a:schemeClr val="dk1"/>
              </a:buClr>
              <a:buSzPct val="61111"/>
              <a:buFont typeface="Arial"/>
              <a:buNone/>
            </a:pPr>
            <a:r>
              <a:rPr lang="en"/>
              <a:t>Common in traditional enterprise applications, like order management and inventory systems, where layered design helps manage complexity within a monolith.</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a:t>
            </a:r>
            <a:endParaRPr/>
          </a:p>
        </p:txBody>
      </p:sp>
      <p:sp>
        <p:nvSpPr>
          <p:cNvPr id="67" name="Google Shape;67;p15"/>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Software architecture is the high-level blueprint that defines the structure of a software system. It is the foundation upon which system requirements, design, and performance criteria are built, encompassing everything from the behavior and interaction of individual components to the entire system's operational efficiency. A well-designed architecture is crucial for ensuring scalability, reliability, and flexibility to adapt to future requirements or changing technologies.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Modular Monolithic Architecture</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modular monolithic architecture organizes the codebase into separate modules within the same application. While the entire application is deployed as a single unit, the code is structured into independent modules that interact with each other in a well-defined way.</a:t>
            </a:r>
            <a:endParaRPr/>
          </a:p>
          <a:p>
            <a:pPr indent="0" lvl="0" marL="0" rtl="0" algn="l">
              <a:spcBef>
                <a:spcPts val="1200"/>
              </a:spcBef>
              <a:spcAft>
                <a:spcPts val="0"/>
              </a:spcAft>
              <a:buClr>
                <a:schemeClr val="dk1"/>
              </a:buClr>
              <a:buSzPts val="1100"/>
              <a:buFont typeface="Arial"/>
              <a:buNone/>
            </a:pPr>
            <a:r>
              <a:rPr b="1" lang="en"/>
              <a:t>Structure:</a:t>
            </a:r>
            <a:endParaRPr b="1"/>
          </a:p>
          <a:p>
            <a:pPr indent="-342900" lvl="0" marL="457200" rtl="0" algn="l">
              <a:spcBef>
                <a:spcPts val="1200"/>
              </a:spcBef>
              <a:spcAft>
                <a:spcPts val="0"/>
              </a:spcAft>
              <a:buSzPts val="1800"/>
              <a:buChar char="●"/>
            </a:pPr>
            <a:r>
              <a:rPr lang="en"/>
              <a:t>Modules are organized around distinct features or services (e.g., billing, inventory, and customer management).</a:t>
            </a:r>
            <a:endParaRPr/>
          </a:p>
          <a:p>
            <a:pPr indent="-342900" lvl="0" marL="457200" rtl="0" algn="l">
              <a:spcBef>
                <a:spcPts val="0"/>
              </a:spcBef>
              <a:spcAft>
                <a:spcPts val="0"/>
              </a:spcAft>
              <a:buSzPts val="1800"/>
              <a:buChar char="●"/>
            </a:pPr>
            <a:r>
              <a:rPr lang="en"/>
              <a:t>Each module handles a specific domain but shares the same codebase and runtime environment.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Modular Monolithic Architecture</a:t>
            </a:r>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b="1" lang="en"/>
              <a:t>Benefits:</a:t>
            </a:r>
            <a:endParaRPr b="1"/>
          </a:p>
          <a:p>
            <a:pPr indent="0" lvl="0" marL="0" rtl="0" algn="l">
              <a:spcBef>
                <a:spcPts val="1200"/>
              </a:spcBef>
              <a:spcAft>
                <a:spcPts val="0"/>
              </a:spcAft>
              <a:buClr>
                <a:schemeClr val="dk1"/>
              </a:buClr>
              <a:buSzPct val="61111"/>
              <a:buFont typeface="Arial"/>
              <a:buNone/>
            </a:pPr>
            <a:r>
              <a:rPr lang="en"/>
              <a:t>Better Manageability: Modules can be developed and tested independently while still being part of the same application.</a:t>
            </a:r>
            <a:endParaRPr/>
          </a:p>
          <a:p>
            <a:pPr indent="0" lvl="0" marL="0" rtl="0" algn="l">
              <a:spcBef>
                <a:spcPts val="1200"/>
              </a:spcBef>
              <a:spcAft>
                <a:spcPts val="0"/>
              </a:spcAft>
              <a:buClr>
                <a:schemeClr val="dk1"/>
              </a:buClr>
              <a:buSzPct val="61111"/>
              <a:buFont typeface="Arial"/>
              <a:buNone/>
            </a:pPr>
            <a:r>
              <a:rPr lang="en"/>
              <a:t>Logical Separation: Modules provide a sense of isolation without the complexity of a distributed system.</a:t>
            </a:r>
            <a:endParaRPr/>
          </a:p>
          <a:p>
            <a:pPr indent="0" lvl="0" marL="0" rtl="0" algn="l">
              <a:spcBef>
                <a:spcPts val="1200"/>
              </a:spcBef>
              <a:spcAft>
                <a:spcPts val="0"/>
              </a:spcAft>
              <a:buClr>
                <a:schemeClr val="dk1"/>
              </a:buClr>
              <a:buSzPct val="61111"/>
              <a:buFont typeface="Arial"/>
              <a:buNone/>
            </a:pPr>
            <a:r>
              <a:rPr b="1" lang="en"/>
              <a:t>Use Cases:</a:t>
            </a:r>
            <a:endParaRPr b="1"/>
          </a:p>
          <a:p>
            <a:pPr indent="0" lvl="0" marL="0" rtl="0" algn="l">
              <a:spcBef>
                <a:spcPts val="1200"/>
              </a:spcBef>
              <a:spcAft>
                <a:spcPts val="0"/>
              </a:spcAft>
              <a:buClr>
                <a:schemeClr val="dk1"/>
              </a:buClr>
              <a:buSzPct val="61111"/>
              <a:buFont typeface="Arial"/>
              <a:buNone/>
            </a:pPr>
            <a:r>
              <a:rPr lang="en"/>
              <a:t>Suitable for larger applications where different functionalities are closely related but benefit from internal separation.</a:t>
            </a:r>
            <a:endParaRPr/>
          </a:p>
          <a:p>
            <a:pPr indent="0" lvl="0" marL="0" rtl="0" algn="l">
              <a:spcBef>
                <a:spcPts val="1200"/>
              </a:spcBef>
              <a:spcAft>
                <a:spcPts val="0"/>
              </a:spcAft>
              <a:buClr>
                <a:schemeClr val="dk1"/>
              </a:buClr>
              <a:buSzPct val="61111"/>
              <a:buFont typeface="Arial"/>
              <a:buNone/>
            </a:pPr>
            <a:r>
              <a:rPr lang="en"/>
              <a:t>Common in enterprise systems like ERPs that have multiple interconnected business functions within a single deployable unit.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Microkernel Architecture </a:t>
            </a:r>
            <a:endParaRPr/>
          </a:p>
        </p:txBody>
      </p:sp>
      <p:sp>
        <p:nvSpPr>
          <p:cNvPr id="241" name="Google Shape;24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n a microkernel or plug-in architecture, the core system provides essential functions, while additional features are added through plug-ins or modules. This allows for extensibility within a monolithic structure, where the core remains intact as features are added.</a:t>
            </a:r>
            <a:endParaRPr/>
          </a:p>
          <a:p>
            <a:pPr indent="0" lvl="0" marL="0" rtl="0" algn="l">
              <a:spcBef>
                <a:spcPts val="1200"/>
              </a:spcBef>
              <a:spcAft>
                <a:spcPts val="0"/>
              </a:spcAft>
              <a:buClr>
                <a:schemeClr val="dk1"/>
              </a:buClr>
              <a:buSzPts val="1100"/>
              <a:buFont typeface="Arial"/>
              <a:buNone/>
            </a:pPr>
            <a:r>
              <a:rPr b="1" lang="en"/>
              <a:t>Structure:</a:t>
            </a:r>
            <a:endParaRPr b="1"/>
          </a:p>
          <a:p>
            <a:pPr indent="0" lvl="0" marL="0" rtl="0" algn="l">
              <a:spcBef>
                <a:spcPts val="1200"/>
              </a:spcBef>
              <a:spcAft>
                <a:spcPts val="0"/>
              </a:spcAft>
              <a:buClr>
                <a:schemeClr val="dk1"/>
              </a:buClr>
              <a:buSzPts val="1100"/>
              <a:buFont typeface="Arial"/>
              <a:buNone/>
            </a:pPr>
            <a:r>
              <a:rPr lang="en"/>
              <a:t>Core System (Kernel): The core provides essential services and a stable interface.</a:t>
            </a:r>
            <a:endParaRPr/>
          </a:p>
          <a:p>
            <a:pPr indent="0" lvl="0" marL="0" rtl="0" algn="l">
              <a:spcBef>
                <a:spcPts val="1200"/>
              </a:spcBef>
              <a:spcAft>
                <a:spcPts val="1200"/>
              </a:spcAft>
              <a:buNone/>
            </a:pPr>
            <a:r>
              <a:rPr lang="en"/>
              <a:t>Plug-ins: Additional functionality is added via plug-ins, which extend the core without altering 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Microkernel Architecture</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Benefits:</a:t>
            </a:r>
            <a:endParaRPr/>
          </a:p>
          <a:p>
            <a:pPr indent="0" lvl="0" marL="0" rtl="0" algn="l">
              <a:spcBef>
                <a:spcPts val="1200"/>
              </a:spcBef>
              <a:spcAft>
                <a:spcPts val="0"/>
              </a:spcAft>
              <a:buClr>
                <a:schemeClr val="dk1"/>
              </a:buClr>
              <a:buSzPct val="61111"/>
              <a:buFont typeface="Arial"/>
              <a:buNone/>
            </a:pPr>
            <a:r>
              <a:rPr lang="en"/>
              <a:t>Flexibility and Extensibility: New features can be added without modifying the core, allowing for customization.</a:t>
            </a:r>
            <a:endParaRPr/>
          </a:p>
          <a:p>
            <a:pPr indent="0" lvl="0" marL="0" rtl="0" algn="l">
              <a:spcBef>
                <a:spcPts val="1200"/>
              </a:spcBef>
              <a:spcAft>
                <a:spcPts val="0"/>
              </a:spcAft>
              <a:buClr>
                <a:schemeClr val="dk1"/>
              </a:buClr>
              <a:buSzPct val="61111"/>
              <a:buFont typeface="Arial"/>
              <a:buNone/>
            </a:pPr>
            <a:r>
              <a:rPr lang="en"/>
              <a:t>Isolated Development: Plug-ins can be developed independently and integrated as needed.</a:t>
            </a:r>
            <a:endParaRPr/>
          </a:p>
          <a:p>
            <a:pPr indent="0" lvl="0" marL="0" rtl="0" algn="l">
              <a:spcBef>
                <a:spcPts val="1200"/>
              </a:spcBef>
              <a:spcAft>
                <a:spcPts val="0"/>
              </a:spcAft>
              <a:buClr>
                <a:schemeClr val="dk1"/>
              </a:buClr>
              <a:buSzPct val="61111"/>
              <a:buFont typeface="Arial"/>
              <a:buNone/>
            </a:pPr>
            <a:r>
              <a:rPr lang="en"/>
              <a:t>Use Cases:</a:t>
            </a:r>
            <a:endParaRPr/>
          </a:p>
          <a:p>
            <a:pPr indent="0" lvl="0" marL="0" rtl="0" algn="l">
              <a:spcBef>
                <a:spcPts val="1200"/>
              </a:spcBef>
              <a:spcAft>
                <a:spcPts val="0"/>
              </a:spcAft>
              <a:buClr>
                <a:schemeClr val="dk1"/>
              </a:buClr>
              <a:buSzPct val="61111"/>
              <a:buFont typeface="Arial"/>
              <a:buNone/>
            </a:pPr>
            <a:r>
              <a:rPr lang="en"/>
              <a:t>Ideal for applications requiring core functionality with optional add-ons, like CMS (e.g., WordPress) or IDEs (e.g., Eclipse).</a:t>
            </a:r>
            <a:endParaRPr/>
          </a:p>
          <a:p>
            <a:pPr indent="0" lvl="0" marL="0" rtl="0" algn="l">
              <a:spcBef>
                <a:spcPts val="1200"/>
              </a:spcBef>
              <a:spcAft>
                <a:spcPts val="0"/>
              </a:spcAft>
              <a:buClr>
                <a:schemeClr val="dk1"/>
              </a:buClr>
              <a:buSzPct val="61111"/>
              <a:buFont typeface="Arial"/>
              <a:buNone/>
            </a:pPr>
            <a:r>
              <a:rPr lang="en"/>
              <a:t>Useful for systems where the core functionality remains stable, but extensibility is a priority.</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Architecture</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Distributed architecture breaks down an application into smaller, loosely coupled services or modules that operate independently. Each service is self-contained, often with its own database, and communicates with others over a network.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Key </a:t>
            </a:r>
            <a:r>
              <a:rPr lang="en"/>
              <a:t>Characteristics</a:t>
            </a:r>
            <a:endParaRPr/>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Independent Services: Each service handles a specific functionality or business domain, allowing for modular development.</a:t>
            </a:r>
            <a:endParaRPr/>
          </a:p>
          <a:p>
            <a:pPr indent="0" lvl="0" marL="0" rtl="0" algn="l">
              <a:spcBef>
                <a:spcPts val="1200"/>
              </a:spcBef>
              <a:spcAft>
                <a:spcPts val="0"/>
              </a:spcAft>
              <a:buClr>
                <a:schemeClr val="dk1"/>
              </a:buClr>
              <a:buSzPts val="1100"/>
              <a:buFont typeface="Arial"/>
              <a:buNone/>
            </a:pPr>
            <a:r>
              <a:rPr lang="en"/>
              <a:t>Network-Based Communication: Services interact through network calls, such as HTTP, RPC, or messaging systems.</a:t>
            </a:r>
            <a:endParaRPr/>
          </a:p>
          <a:p>
            <a:pPr indent="0" lvl="0" marL="0" rtl="0" algn="l">
              <a:spcBef>
                <a:spcPts val="1200"/>
              </a:spcBef>
              <a:spcAft>
                <a:spcPts val="0"/>
              </a:spcAft>
              <a:buClr>
                <a:schemeClr val="dk1"/>
              </a:buClr>
              <a:buSzPts val="1100"/>
              <a:buFont typeface="Arial"/>
              <a:buNone/>
            </a:pPr>
            <a:r>
              <a:rPr lang="en"/>
              <a:t>Decentralized Data Management: Services typically maintain their own databases, reducing interdependency and enabling optimized data storage solutions.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a:t>
            </a:r>
            <a:endParaRPr/>
          </a:p>
        </p:txBody>
      </p:sp>
      <p:sp>
        <p:nvSpPr>
          <p:cNvPr id="265" name="Google Shape;26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Scalability: Services can be independently scaled based on their specific demands, improving efficiency and resource allocation.</a:t>
            </a:r>
            <a:endParaRPr/>
          </a:p>
          <a:p>
            <a:pPr indent="0" lvl="0" marL="0" rtl="0" algn="l">
              <a:spcBef>
                <a:spcPts val="1200"/>
              </a:spcBef>
              <a:spcAft>
                <a:spcPts val="0"/>
              </a:spcAft>
              <a:buClr>
                <a:schemeClr val="dk1"/>
              </a:buClr>
              <a:buSzPts val="1100"/>
              <a:buFont typeface="Arial"/>
              <a:buNone/>
            </a:pPr>
            <a:r>
              <a:rPr lang="en"/>
              <a:t>Flexibility: Teams can use different technology stacks for different services, enabling more agile and suitable technology choices.</a:t>
            </a:r>
            <a:endParaRPr/>
          </a:p>
          <a:p>
            <a:pPr indent="0" lvl="0" marL="0" rtl="0" algn="l">
              <a:spcBef>
                <a:spcPts val="1200"/>
              </a:spcBef>
              <a:spcAft>
                <a:spcPts val="0"/>
              </a:spcAft>
              <a:buClr>
                <a:schemeClr val="dk1"/>
              </a:buClr>
              <a:buSzPts val="1100"/>
              <a:buFont typeface="Arial"/>
              <a:buNone/>
            </a:pPr>
            <a:r>
              <a:rPr lang="en"/>
              <a:t>Fault Isolation: Failures in one service do not necessarily impact others, allowing the system to handle failures more gracefully.</a:t>
            </a:r>
            <a:endParaRPr/>
          </a:p>
          <a:p>
            <a:pPr indent="0" lvl="0" marL="0" rtl="0" algn="l">
              <a:spcBef>
                <a:spcPts val="1200"/>
              </a:spcBef>
              <a:spcAft>
                <a:spcPts val="0"/>
              </a:spcAft>
              <a:buClr>
                <a:schemeClr val="dk1"/>
              </a:buClr>
              <a:buSzPts val="1100"/>
              <a:buFont typeface="Arial"/>
              <a:buNone/>
            </a:pPr>
            <a:r>
              <a:rPr lang="en"/>
              <a:t>Easier Maintenance and Deployment: Each service can be updated and deployed independently, enabling continuous integration and delivery with reduced downtime.</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271" name="Google Shape;27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Complex Communication and Debugging: Network communication adds latency and complexity. Distributed systems require careful design to ensure robust and efficient interactions.</a:t>
            </a:r>
            <a:endParaRPr/>
          </a:p>
          <a:p>
            <a:pPr indent="0" lvl="0" marL="0" rtl="0" algn="l">
              <a:spcBef>
                <a:spcPts val="1200"/>
              </a:spcBef>
              <a:spcAft>
                <a:spcPts val="0"/>
              </a:spcAft>
              <a:buClr>
                <a:schemeClr val="dk1"/>
              </a:buClr>
              <a:buSzPct val="61111"/>
              <a:buFont typeface="Arial"/>
              <a:buNone/>
            </a:pPr>
            <a:r>
              <a:rPr lang="en"/>
              <a:t>Higher Operational Overhead: Distributed architectures require sophisticated monitoring, logging, and management tools for visibility and control over multiple services.</a:t>
            </a:r>
            <a:endParaRPr/>
          </a:p>
          <a:p>
            <a:pPr indent="0" lvl="0" marL="0" rtl="0" algn="l">
              <a:spcBef>
                <a:spcPts val="1200"/>
              </a:spcBef>
              <a:spcAft>
                <a:spcPts val="0"/>
              </a:spcAft>
              <a:buClr>
                <a:schemeClr val="dk1"/>
              </a:buClr>
              <a:buSzPct val="61111"/>
              <a:buFont typeface="Arial"/>
              <a:buNone/>
            </a:pPr>
            <a:r>
              <a:rPr lang="en"/>
              <a:t>Consistency Challenges: Ensuring data consistency and handling transactions across services can be difficult, often necessitating patterns like eventual consistency or distributed transactions.</a:t>
            </a:r>
            <a:endParaRPr/>
          </a:p>
          <a:p>
            <a:pPr indent="0" lvl="0" marL="0" rtl="0" algn="l">
              <a:spcBef>
                <a:spcPts val="1200"/>
              </a:spcBef>
              <a:spcAft>
                <a:spcPts val="1200"/>
              </a:spcAft>
              <a:buNone/>
            </a:pPr>
            <a:r>
              <a:rPr lang="en"/>
              <a:t>Increased Development Complexity: Building and maintaining multiple independent services require skilled teams and solid DevOps practices, adding to the learning curve and operational cost.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a:t>
            </a:r>
            <a:endParaRPr/>
          </a:p>
        </p:txBody>
      </p:sp>
      <p:sp>
        <p:nvSpPr>
          <p:cNvPr id="277" name="Google Shape;27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Large, complex applications that require high scalability, flexibility, and resilience.</a:t>
            </a:r>
            <a:endParaRPr/>
          </a:p>
          <a:p>
            <a:pPr indent="0" lvl="0" marL="0" rtl="0" algn="l">
              <a:spcBef>
                <a:spcPts val="1200"/>
              </a:spcBef>
              <a:spcAft>
                <a:spcPts val="0"/>
              </a:spcAft>
              <a:buClr>
                <a:schemeClr val="dk1"/>
              </a:buClr>
              <a:buSzPts val="1100"/>
              <a:buFont typeface="Arial"/>
              <a:buNone/>
            </a:pPr>
            <a:r>
              <a:rPr lang="en"/>
              <a:t>Projects with independently evolving modules or distinct business domains, allowing teams to work independently on different services.</a:t>
            </a:r>
            <a:endParaRPr/>
          </a:p>
          <a:p>
            <a:pPr indent="0" lvl="0" marL="0" rtl="0" algn="l">
              <a:spcBef>
                <a:spcPts val="1200"/>
              </a:spcBef>
              <a:spcAft>
                <a:spcPts val="1200"/>
              </a:spcAft>
              <a:buNone/>
            </a:pPr>
            <a:r>
              <a:rPr lang="en"/>
              <a:t>Environments where uptime is critical, as isolated services can continue functioning even if one service fails.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Architecture Types</a:t>
            </a:r>
            <a:endParaRPr/>
          </a:p>
        </p:txBody>
      </p:sp>
      <p:sp>
        <p:nvSpPr>
          <p:cNvPr id="283" name="Google Shape;28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Service-Oriented Architecture (SOA)</a:t>
            </a:r>
            <a:endParaRPr/>
          </a:p>
          <a:p>
            <a:pPr indent="-342900" lvl="0" marL="457200" rtl="0" algn="l">
              <a:spcBef>
                <a:spcPts val="0"/>
              </a:spcBef>
              <a:spcAft>
                <a:spcPts val="0"/>
              </a:spcAft>
              <a:buSzPts val="1800"/>
              <a:buChar char="●"/>
            </a:pPr>
            <a:r>
              <a:rPr lang="en"/>
              <a:t>Microservices Architecture</a:t>
            </a:r>
            <a:endParaRPr/>
          </a:p>
          <a:p>
            <a:pPr indent="-342900" lvl="0" marL="457200" rtl="0" algn="l">
              <a:spcBef>
                <a:spcPts val="0"/>
              </a:spcBef>
              <a:spcAft>
                <a:spcPts val="0"/>
              </a:spcAft>
              <a:buSzPts val="1800"/>
              <a:buChar char="●"/>
            </a:pPr>
            <a:r>
              <a:rPr lang="en"/>
              <a:t>Event-Driven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Architecture</a:t>
            </a:r>
            <a:endParaRPr/>
          </a:p>
        </p:txBody>
      </p:sp>
      <p:sp>
        <p:nvSpPr>
          <p:cNvPr id="73" name="Google Shape;73;p16"/>
          <p:cNvSpPr txBox="1"/>
          <p:nvPr>
            <p:ph idx="1" type="body"/>
          </p:nvPr>
        </p:nvSpPr>
        <p:spPr>
          <a:xfrm>
            <a:off x="311700" y="1152475"/>
            <a:ext cx="811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Good software architecture considers the functional and non-functional requirements of a system, which include performance, security, scalability, and maintainability. It defines the boundaries within which developers work, guiding the design and implementation and helping reduce complexity by promoting the use of reusable components and standardized processes.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Service-Oriented Architecture (SOA)</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89" name="Google Shape;28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SOA is a distributed architecture that organizes services around specific business functions. Unlike microservices, SOA often involves larger-grained services and uses an enterprise service bus (ESB) for communication and orchestration between services.</a:t>
            </a:r>
            <a:endParaRPr/>
          </a:p>
          <a:p>
            <a:pPr indent="0" lvl="0" marL="0" rtl="0" algn="l">
              <a:spcBef>
                <a:spcPts val="1200"/>
              </a:spcBef>
              <a:spcAft>
                <a:spcPts val="0"/>
              </a:spcAft>
              <a:buClr>
                <a:schemeClr val="dk1"/>
              </a:buClr>
              <a:buSzPts val="1100"/>
              <a:buFont typeface="Arial"/>
              <a:buNone/>
            </a:pPr>
            <a:r>
              <a:rPr b="1" lang="en"/>
              <a:t>Structure:</a:t>
            </a:r>
            <a:endParaRPr b="1"/>
          </a:p>
          <a:p>
            <a:pPr indent="-342900" lvl="0" marL="457200" rtl="0" algn="l">
              <a:spcBef>
                <a:spcPts val="1200"/>
              </a:spcBef>
              <a:spcAft>
                <a:spcPts val="0"/>
              </a:spcAft>
              <a:buSzPts val="1800"/>
              <a:buChar char="●"/>
            </a:pPr>
            <a:r>
              <a:rPr lang="en"/>
              <a:t>Business Services: Services represent specific business functions (e.g., inventory management, customer service).</a:t>
            </a:r>
            <a:endParaRPr/>
          </a:p>
          <a:p>
            <a:pPr indent="-342900" lvl="0" marL="457200" rtl="0" algn="l">
              <a:spcBef>
                <a:spcPts val="0"/>
              </a:spcBef>
              <a:spcAft>
                <a:spcPts val="0"/>
              </a:spcAft>
              <a:buSzPts val="1800"/>
              <a:buChar char="●"/>
            </a:pPr>
            <a:r>
              <a:rPr lang="en"/>
              <a:t>Enterprise Service Bus (ESB): An ESB acts as a communication layer, managing requests between services, handling routing, and transformation.</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Service-Oriented Architecture (SOA)</a:t>
            </a:r>
            <a:endParaRPr/>
          </a:p>
        </p:txBody>
      </p:sp>
      <p:sp>
        <p:nvSpPr>
          <p:cNvPr id="295" name="Google Shape;29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Benefits:</a:t>
            </a:r>
            <a:endParaRPr/>
          </a:p>
          <a:p>
            <a:pPr indent="0" lvl="0" marL="0" rtl="0" algn="l">
              <a:spcBef>
                <a:spcPts val="1200"/>
              </a:spcBef>
              <a:spcAft>
                <a:spcPts val="0"/>
              </a:spcAft>
              <a:buClr>
                <a:schemeClr val="dk1"/>
              </a:buClr>
              <a:buSzPct val="61111"/>
              <a:buFont typeface="Arial"/>
              <a:buNone/>
            </a:pPr>
            <a:r>
              <a:rPr lang="en"/>
              <a:t>Interoperability: SOA facilitates integration across different business units and legacy systems.</a:t>
            </a:r>
            <a:endParaRPr/>
          </a:p>
          <a:p>
            <a:pPr indent="0" lvl="0" marL="0" rtl="0" algn="l">
              <a:spcBef>
                <a:spcPts val="1200"/>
              </a:spcBef>
              <a:spcAft>
                <a:spcPts val="0"/>
              </a:spcAft>
              <a:buClr>
                <a:schemeClr val="dk1"/>
              </a:buClr>
              <a:buSzPct val="61111"/>
              <a:buFont typeface="Arial"/>
              <a:buNone/>
            </a:pPr>
            <a:r>
              <a:rPr lang="en"/>
              <a:t>Centralized Control: The ESB provides centralized management, enabling better governance of data flow and service orchestration.</a:t>
            </a:r>
            <a:endParaRPr/>
          </a:p>
          <a:p>
            <a:pPr indent="0" lvl="0" marL="0" rtl="0" algn="l">
              <a:spcBef>
                <a:spcPts val="1200"/>
              </a:spcBef>
              <a:spcAft>
                <a:spcPts val="0"/>
              </a:spcAft>
              <a:buClr>
                <a:schemeClr val="dk1"/>
              </a:buClr>
              <a:buSzPct val="61111"/>
              <a:buFont typeface="Arial"/>
              <a:buNone/>
            </a:pPr>
            <a:r>
              <a:rPr lang="en"/>
              <a:t>Use Cases:</a:t>
            </a:r>
            <a:endParaRPr/>
          </a:p>
          <a:p>
            <a:pPr indent="0" lvl="0" marL="0" rtl="0" algn="l">
              <a:spcBef>
                <a:spcPts val="1200"/>
              </a:spcBef>
              <a:spcAft>
                <a:spcPts val="0"/>
              </a:spcAft>
              <a:buClr>
                <a:schemeClr val="dk1"/>
              </a:buClr>
              <a:buSzPct val="61111"/>
              <a:buFont typeface="Arial"/>
              <a:buNone/>
            </a:pPr>
            <a:r>
              <a:rPr lang="en"/>
              <a:t>Suitable for large enterprises with complex IT ecosystems, where multiple business functions require integration, like banking or government systems.</a:t>
            </a:r>
            <a:endParaRPr/>
          </a:p>
          <a:p>
            <a:pPr indent="0" lvl="0" marL="0" rtl="0" algn="l">
              <a:spcBef>
                <a:spcPts val="1200"/>
              </a:spcBef>
              <a:spcAft>
                <a:spcPts val="0"/>
              </a:spcAft>
              <a:buClr>
                <a:schemeClr val="dk1"/>
              </a:buClr>
              <a:buSzPct val="61111"/>
              <a:buFont typeface="Arial"/>
              <a:buNone/>
            </a:pPr>
            <a:r>
              <a:rPr lang="en"/>
              <a:t>Used in environments where system interoperability and reusability across applications are critical.</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Microservices Architecture</a:t>
            </a:r>
            <a:endParaRPr/>
          </a:p>
        </p:txBody>
      </p:sp>
      <p:sp>
        <p:nvSpPr>
          <p:cNvPr id="301" name="Google Shape;301;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Microservices architecture divides an application into loosely coupled, independently deployable services. Each service is responsible for a single business function, and services communicate over a network, often through APIs.</a:t>
            </a:r>
            <a:endParaRPr/>
          </a:p>
          <a:p>
            <a:pPr indent="0" lvl="0" marL="0" rtl="0" algn="l">
              <a:spcBef>
                <a:spcPts val="1200"/>
              </a:spcBef>
              <a:spcAft>
                <a:spcPts val="0"/>
              </a:spcAft>
              <a:buClr>
                <a:schemeClr val="dk1"/>
              </a:buClr>
              <a:buSzPts val="1100"/>
              <a:buFont typeface="Arial"/>
              <a:buNone/>
            </a:pPr>
            <a:r>
              <a:rPr b="1" lang="en"/>
              <a:t>Structure:</a:t>
            </a:r>
            <a:endParaRPr b="1"/>
          </a:p>
          <a:p>
            <a:pPr indent="-342900" lvl="0" marL="457200" rtl="0" algn="l">
              <a:spcBef>
                <a:spcPts val="1200"/>
              </a:spcBef>
              <a:spcAft>
                <a:spcPts val="0"/>
              </a:spcAft>
              <a:buSzPts val="1800"/>
              <a:buChar char="●"/>
            </a:pPr>
            <a:r>
              <a:rPr lang="en"/>
              <a:t>Independent Services: Each service manages its own functionality (e.g., payment processing, user management).</a:t>
            </a:r>
            <a:endParaRPr/>
          </a:p>
          <a:p>
            <a:pPr indent="-342900" lvl="0" marL="457200" rtl="0" algn="l">
              <a:spcBef>
                <a:spcPts val="0"/>
              </a:spcBef>
              <a:spcAft>
                <a:spcPts val="0"/>
              </a:spcAft>
              <a:buSzPts val="1800"/>
              <a:buChar char="●"/>
            </a:pPr>
            <a:r>
              <a:rPr lang="en"/>
              <a:t>Communication: Services interact via lightweight protocols like HTTP/REST, </a:t>
            </a:r>
            <a:r>
              <a:rPr lang="en"/>
              <a:t>g</a:t>
            </a:r>
            <a:r>
              <a:rPr lang="en"/>
              <a:t>RPC, or messaging systems.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Microservices Architecture</a:t>
            </a:r>
            <a:endParaRPr/>
          </a:p>
        </p:txBody>
      </p:sp>
      <p:sp>
        <p:nvSpPr>
          <p:cNvPr id="307" name="Google Shape;30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Benefits:</a:t>
            </a:r>
            <a:endParaRPr/>
          </a:p>
          <a:p>
            <a:pPr indent="0" lvl="0" marL="0" rtl="0" algn="l">
              <a:spcBef>
                <a:spcPts val="1200"/>
              </a:spcBef>
              <a:spcAft>
                <a:spcPts val="0"/>
              </a:spcAft>
              <a:buClr>
                <a:schemeClr val="dk1"/>
              </a:buClr>
              <a:buSzPct val="61111"/>
              <a:buFont typeface="Arial"/>
              <a:buNone/>
            </a:pPr>
            <a:r>
              <a:rPr lang="en"/>
              <a:t>Independent Scaling: Each service can be scaled independently based on demand.</a:t>
            </a:r>
            <a:endParaRPr/>
          </a:p>
          <a:p>
            <a:pPr indent="0" lvl="0" marL="0" rtl="0" algn="l">
              <a:spcBef>
                <a:spcPts val="1200"/>
              </a:spcBef>
              <a:spcAft>
                <a:spcPts val="0"/>
              </a:spcAft>
              <a:buClr>
                <a:schemeClr val="dk1"/>
              </a:buClr>
              <a:buSzPct val="61111"/>
              <a:buFont typeface="Arial"/>
              <a:buNone/>
            </a:pPr>
            <a:r>
              <a:rPr lang="en"/>
              <a:t>Fault Isolation: Failures in one service do not affect others, improving system resilience.</a:t>
            </a:r>
            <a:endParaRPr/>
          </a:p>
          <a:p>
            <a:pPr indent="0" lvl="0" marL="0" rtl="0" algn="l">
              <a:spcBef>
                <a:spcPts val="1200"/>
              </a:spcBef>
              <a:spcAft>
                <a:spcPts val="0"/>
              </a:spcAft>
              <a:buClr>
                <a:schemeClr val="dk1"/>
              </a:buClr>
              <a:buSzPct val="61111"/>
              <a:buFont typeface="Arial"/>
              <a:buNone/>
            </a:pPr>
            <a:r>
              <a:rPr lang="en"/>
              <a:t>Technology Diversity: Different services can use different programming languages, databases, or frameworks.</a:t>
            </a:r>
            <a:endParaRPr/>
          </a:p>
          <a:p>
            <a:pPr indent="0" lvl="0" marL="0" rtl="0" algn="l">
              <a:spcBef>
                <a:spcPts val="1200"/>
              </a:spcBef>
              <a:spcAft>
                <a:spcPts val="0"/>
              </a:spcAft>
              <a:buClr>
                <a:schemeClr val="dk1"/>
              </a:buClr>
              <a:buSzPct val="61111"/>
              <a:buFont typeface="Arial"/>
              <a:buNone/>
            </a:pPr>
            <a:r>
              <a:rPr lang="en"/>
              <a:t>Use Cases:</a:t>
            </a:r>
            <a:endParaRPr/>
          </a:p>
          <a:p>
            <a:pPr indent="0" lvl="0" marL="0" rtl="0" algn="l">
              <a:spcBef>
                <a:spcPts val="1200"/>
              </a:spcBef>
              <a:spcAft>
                <a:spcPts val="0"/>
              </a:spcAft>
              <a:buClr>
                <a:schemeClr val="dk1"/>
              </a:buClr>
              <a:buSzPct val="61111"/>
              <a:buFont typeface="Arial"/>
              <a:buNone/>
            </a:pPr>
            <a:r>
              <a:rPr lang="en"/>
              <a:t>Suitable for large-scale, complex applications requiring high scalability, such as e-commerce or streaming platforms (e.g., Netflix).</a:t>
            </a:r>
            <a:endParaRPr/>
          </a:p>
          <a:p>
            <a:pPr indent="0" lvl="0" marL="0" rtl="0" algn="l">
              <a:spcBef>
                <a:spcPts val="1200"/>
              </a:spcBef>
              <a:spcAft>
                <a:spcPts val="0"/>
              </a:spcAft>
              <a:buClr>
                <a:schemeClr val="dk1"/>
              </a:buClr>
              <a:buSzPct val="61111"/>
              <a:buFont typeface="Arial"/>
              <a:buNone/>
            </a:pPr>
            <a:r>
              <a:rPr lang="en"/>
              <a:t>Used in systems where services evolve independently, allowing rapid deployment and development cycles.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Event-Driven Architecture</a:t>
            </a:r>
            <a:endParaRPr/>
          </a:p>
        </p:txBody>
      </p:sp>
      <p:sp>
        <p:nvSpPr>
          <p:cNvPr id="313" name="Google Shape;31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Event-driven architecture relies on asynchronous communication through events to trigger actions across different components. When an event occurs, it’s published to a message broker, and relevant services that have subscribed to the event respond accordingly.</a:t>
            </a:r>
            <a:endParaRPr/>
          </a:p>
          <a:p>
            <a:pPr indent="0" lvl="0" marL="0" rtl="0" algn="l">
              <a:spcBef>
                <a:spcPts val="1200"/>
              </a:spcBef>
              <a:spcAft>
                <a:spcPts val="0"/>
              </a:spcAft>
              <a:buClr>
                <a:schemeClr val="dk1"/>
              </a:buClr>
              <a:buSzPts val="1100"/>
              <a:buFont typeface="Arial"/>
              <a:buNone/>
            </a:pPr>
            <a:r>
              <a:rPr b="1" lang="en"/>
              <a:t>Structure:</a:t>
            </a:r>
            <a:endParaRPr b="1"/>
          </a:p>
          <a:p>
            <a:pPr indent="-342900" lvl="0" marL="457200" rtl="0" algn="l">
              <a:spcBef>
                <a:spcPts val="1200"/>
              </a:spcBef>
              <a:spcAft>
                <a:spcPts val="0"/>
              </a:spcAft>
              <a:buSzPts val="1800"/>
              <a:buChar char="●"/>
            </a:pPr>
            <a:r>
              <a:rPr lang="en"/>
              <a:t>Event Producers: Components that generate events when specific actions or changes occur (e.g., order placed, payment processed).</a:t>
            </a:r>
            <a:endParaRPr/>
          </a:p>
          <a:p>
            <a:pPr indent="-342900" lvl="0" marL="457200" rtl="0" algn="l">
              <a:spcBef>
                <a:spcPts val="0"/>
              </a:spcBef>
              <a:spcAft>
                <a:spcPts val="0"/>
              </a:spcAft>
              <a:buSzPts val="1800"/>
              <a:buChar char="●"/>
            </a:pPr>
            <a:r>
              <a:rPr lang="en"/>
              <a:t>Event Consumers: Services that subscribe to events and react when they are published (e.g., shipping service triggered by an order placed event).</a:t>
            </a:r>
            <a:endParaRPr/>
          </a:p>
          <a:p>
            <a:pPr indent="-342900" lvl="0" marL="457200" rtl="0" algn="l">
              <a:spcBef>
                <a:spcPts val="0"/>
              </a:spcBef>
              <a:spcAft>
                <a:spcPts val="0"/>
              </a:spcAft>
              <a:buSzPts val="1800"/>
              <a:buChar char="●"/>
            </a:pPr>
            <a:r>
              <a:rPr lang="en"/>
              <a:t>Message Broker: A central system (like Kafka or RabbitMQ) that routes events from producers to consumers.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Event-Driven Architecture</a:t>
            </a:r>
            <a:endParaRPr/>
          </a:p>
        </p:txBody>
      </p:sp>
      <p:sp>
        <p:nvSpPr>
          <p:cNvPr id="319" name="Google Shape;31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B</a:t>
            </a:r>
            <a:r>
              <a:rPr lang="en"/>
              <a:t>enefits:</a:t>
            </a:r>
            <a:endParaRPr/>
          </a:p>
          <a:p>
            <a:pPr indent="0" lvl="0" marL="0" rtl="0" algn="l">
              <a:spcBef>
                <a:spcPts val="1200"/>
              </a:spcBef>
              <a:spcAft>
                <a:spcPts val="0"/>
              </a:spcAft>
              <a:buClr>
                <a:schemeClr val="dk1"/>
              </a:buClr>
              <a:buSzPct val="61111"/>
              <a:buFont typeface="Arial"/>
              <a:buNone/>
            </a:pPr>
            <a:r>
              <a:rPr lang="en"/>
              <a:t>Real-Time Responsiveness: Events are processed as they occur, allowing for near real-time updates.</a:t>
            </a:r>
            <a:endParaRPr/>
          </a:p>
          <a:p>
            <a:pPr indent="0" lvl="0" marL="0" rtl="0" algn="l">
              <a:spcBef>
                <a:spcPts val="1200"/>
              </a:spcBef>
              <a:spcAft>
                <a:spcPts val="0"/>
              </a:spcAft>
              <a:buClr>
                <a:schemeClr val="dk1"/>
              </a:buClr>
              <a:buSzPct val="61111"/>
              <a:buFont typeface="Arial"/>
              <a:buNone/>
            </a:pPr>
            <a:r>
              <a:rPr lang="en"/>
              <a:t>Decoupled Services: Producers and consumers are loosely coupled, improving system flexibility and scalability.</a:t>
            </a:r>
            <a:endParaRPr/>
          </a:p>
          <a:p>
            <a:pPr indent="0" lvl="0" marL="0" rtl="0" algn="l">
              <a:spcBef>
                <a:spcPts val="1200"/>
              </a:spcBef>
              <a:spcAft>
                <a:spcPts val="0"/>
              </a:spcAft>
              <a:buClr>
                <a:schemeClr val="dk1"/>
              </a:buClr>
              <a:buSzPct val="61111"/>
              <a:buFont typeface="Arial"/>
              <a:buNone/>
            </a:pPr>
            <a:r>
              <a:rPr lang="en"/>
              <a:t>Scalability: Asynchronous processing allows the system to handle high loads and complex workflows.</a:t>
            </a:r>
            <a:endParaRPr/>
          </a:p>
          <a:p>
            <a:pPr indent="0" lvl="0" marL="0" rtl="0" algn="l">
              <a:spcBef>
                <a:spcPts val="1200"/>
              </a:spcBef>
              <a:spcAft>
                <a:spcPts val="0"/>
              </a:spcAft>
              <a:buClr>
                <a:schemeClr val="dk1"/>
              </a:buClr>
              <a:buSzPct val="61111"/>
              <a:buFont typeface="Arial"/>
              <a:buNone/>
            </a:pPr>
            <a:r>
              <a:rPr lang="en"/>
              <a:t>Use Cases:</a:t>
            </a:r>
            <a:endParaRPr/>
          </a:p>
          <a:p>
            <a:pPr indent="0" lvl="0" marL="0" rtl="0" algn="l">
              <a:spcBef>
                <a:spcPts val="1200"/>
              </a:spcBef>
              <a:spcAft>
                <a:spcPts val="0"/>
              </a:spcAft>
              <a:buClr>
                <a:schemeClr val="dk1"/>
              </a:buClr>
              <a:buSzPct val="61111"/>
              <a:buFont typeface="Arial"/>
              <a:buNone/>
            </a:pPr>
            <a:r>
              <a:rPr lang="en"/>
              <a:t>Ideal for applications that require real-time or near real-time processing, such as IoT applications, financial trading platforms, or e-commerce platforms (e.g., Uber).</a:t>
            </a:r>
            <a:endParaRPr/>
          </a:p>
          <a:p>
            <a:pPr indent="0" lvl="0" marL="0" rtl="0" algn="l">
              <a:spcBef>
                <a:spcPts val="1200"/>
              </a:spcBef>
              <a:spcAft>
                <a:spcPts val="0"/>
              </a:spcAft>
              <a:buClr>
                <a:schemeClr val="dk1"/>
              </a:buClr>
              <a:buSzPct val="61111"/>
              <a:buFont typeface="Arial"/>
              <a:buNone/>
            </a:pPr>
            <a:r>
              <a:rPr lang="en"/>
              <a:t>Effective in environments where high responsiveness to user actions is critical.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 of Day One: Homework</a:t>
            </a:r>
            <a:endParaRPr/>
          </a:p>
        </p:txBody>
      </p:sp>
      <p:sp>
        <p:nvSpPr>
          <p:cNvPr id="325" name="Google Shape;32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Write all </a:t>
            </a:r>
            <a:r>
              <a:rPr lang="en"/>
              <a:t>necessary</a:t>
            </a:r>
            <a:r>
              <a:rPr lang="en"/>
              <a:t> class, interface and </a:t>
            </a:r>
            <a:r>
              <a:rPr lang="en"/>
              <a:t>abstract</a:t>
            </a:r>
            <a:r>
              <a:rPr lang="en"/>
              <a:t> classes for the provided SRS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Role of a Software Architect</a:t>
            </a:r>
            <a:endParaRPr/>
          </a:p>
        </p:txBody>
      </p:sp>
      <p:sp>
        <p:nvSpPr>
          <p:cNvPr id="79" name="Google Shape;79;p17"/>
          <p:cNvSpPr txBox="1"/>
          <p:nvPr>
            <p:ph idx="1" type="body"/>
          </p:nvPr>
        </p:nvSpPr>
        <p:spPr>
          <a:xfrm>
            <a:off x="311700" y="1152475"/>
            <a:ext cx="859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A software architect is responsible for the technical vision and high-level structure of a software system. They bridge the gap between business goals and technical implementation, ensuring that all solutions align with both short-term and long-term objectives. Key responsibilities include:</a:t>
            </a:r>
            <a:endParaRPr/>
          </a:p>
          <a:p>
            <a:pPr indent="-342900" lvl="0" marL="457200" rtl="0" algn="l">
              <a:spcBef>
                <a:spcPts val="1200"/>
              </a:spcBef>
              <a:spcAft>
                <a:spcPts val="0"/>
              </a:spcAft>
              <a:buSzPts val="1800"/>
              <a:buChar char="●"/>
            </a:pPr>
            <a:r>
              <a:rPr lang="en"/>
              <a:t>Defining System Architecture: Developing a structural blueprint that meets business and technical needs.</a:t>
            </a:r>
            <a:endParaRPr/>
          </a:p>
          <a:p>
            <a:pPr indent="-342900" lvl="0" marL="457200" rtl="0" algn="l">
              <a:spcBef>
                <a:spcPts val="0"/>
              </a:spcBef>
              <a:spcAft>
                <a:spcPts val="0"/>
              </a:spcAft>
              <a:buSzPts val="1800"/>
              <a:buChar char="●"/>
            </a:pPr>
            <a:r>
              <a:rPr lang="en"/>
              <a:t>Evaluating Technologies and Frameworks: Assessing tools, frameworks, and technologies for the system based on scalability, cost, and performance criteria.</a:t>
            </a:r>
            <a:endParaRPr/>
          </a:p>
          <a:p>
            <a:pPr indent="-342900" lvl="0" marL="457200" rtl="0" algn="l">
              <a:spcBef>
                <a:spcPts val="0"/>
              </a:spcBef>
              <a:spcAft>
                <a:spcPts val="0"/>
              </a:spcAft>
              <a:buSzPts val="1800"/>
              <a:buChar char="●"/>
            </a:pPr>
            <a:r>
              <a:rPr lang="en"/>
              <a:t>Ensuring Compliance: Making sure the architecture aligns with industry standards, security practices, and regulatory 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Role of a Software Architect</a:t>
            </a:r>
            <a:endParaRPr/>
          </a:p>
        </p:txBody>
      </p:sp>
      <p:sp>
        <p:nvSpPr>
          <p:cNvPr id="85" name="Google Shape;85;p18"/>
          <p:cNvSpPr txBox="1"/>
          <p:nvPr>
            <p:ph idx="1" type="body"/>
          </p:nvPr>
        </p:nvSpPr>
        <p:spPr>
          <a:xfrm>
            <a:off x="311700" y="1152475"/>
            <a:ext cx="8593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Communication and Collaboration: Translating complex technical concepts into business terms for stakeholders, while guiding and mentoring the development team.</a:t>
            </a:r>
            <a:endParaRPr/>
          </a:p>
          <a:p>
            <a:pPr indent="-342900" lvl="0" marL="457200" rtl="0" algn="l">
              <a:spcBef>
                <a:spcPts val="0"/>
              </a:spcBef>
              <a:spcAft>
                <a:spcPts val="0"/>
              </a:spcAft>
              <a:buSzPts val="1800"/>
              <a:buChar char="●"/>
            </a:pPr>
            <a:r>
              <a:rPr lang="en"/>
              <a:t>Problem-Solving: Addressing issues that arise in both the design and implementation phases, especially in cases of unexpected requirements or technical limitations.</a:t>
            </a:r>
            <a:endParaRPr/>
          </a:p>
          <a:p>
            <a:pPr indent="-342900" lvl="0" marL="457200" rtl="0" algn="l">
              <a:spcBef>
                <a:spcPts val="0"/>
              </a:spcBef>
              <a:spcAft>
                <a:spcPts val="0"/>
              </a:spcAft>
              <a:buSzPts val="1800"/>
              <a:buChar char="●"/>
            </a:pPr>
            <a:r>
              <a:rPr lang="en"/>
              <a:t>A skilled architect balances technical acumen with leadership skills, ensuring the software system not only meets current demands but can also evolve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Application Architect</a:t>
            </a:r>
            <a:endParaRPr b="1"/>
          </a:p>
          <a:p>
            <a:pPr indent="0" lvl="0" marL="0" rtl="0" algn="l">
              <a:spcBef>
                <a:spcPts val="1200"/>
              </a:spcBef>
              <a:spcAft>
                <a:spcPts val="0"/>
              </a:spcAft>
              <a:buClr>
                <a:schemeClr val="dk1"/>
              </a:buClr>
              <a:buSzPts val="1100"/>
              <a:buFont typeface="Arial"/>
              <a:buNone/>
            </a:pPr>
            <a:r>
              <a:rPr lang="en"/>
              <a:t>Focus: Specific applications or systems.</a:t>
            </a:r>
            <a:endParaRPr/>
          </a:p>
          <a:p>
            <a:pPr indent="0" lvl="0" marL="0" rtl="0" algn="l">
              <a:spcBef>
                <a:spcPts val="1200"/>
              </a:spcBef>
              <a:spcAft>
                <a:spcPts val="0"/>
              </a:spcAft>
              <a:buClr>
                <a:schemeClr val="dk1"/>
              </a:buClr>
              <a:buSzPts val="1100"/>
              <a:buFont typeface="Arial"/>
              <a:buNone/>
            </a:pPr>
            <a:r>
              <a:rPr lang="en"/>
              <a:t>Responsibilities: Ensuring the architecture of a particular application aligns with company standards, selecting appropriate technologies, and optimizing the application’s performance, maintainability, and scalability.</a:t>
            </a:r>
            <a:endParaRPr/>
          </a:p>
          <a:p>
            <a:pPr indent="0" lvl="0" marL="0" rtl="0" algn="l">
              <a:spcBef>
                <a:spcPts val="1200"/>
              </a:spcBef>
              <a:spcAft>
                <a:spcPts val="1200"/>
              </a:spcAft>
              <a:buClr>
                <a:schemeClr val="dk1"/>
              </a:buClr>
              <a:buSzPts val="1100"/>
              <a:buFont typeface="Arial"/>
              <a:buNone/>
            </a:pPr>
            <a:r>
              <a:rPr lang="en"/>
              <a:t>Key Skills: Application design patterns, coding, specific technology stacks.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Solution Architect</a:t>
            </a:r>
            <a:endParaRPr b="1"/>
          </a:p>
          <a:p>
            <a:pPr indent="0" lvl="0" marL="0" rtl="0" algn="l">
              <a:spcBef>
                <a:spcPts val="1200"/>
              </a:spcBef>
              <a:spcAft>
                <a:spcPts val="0"/>
              </a:spcAft>
              <a:buClr>
                <a:schemeClr val="dk1"/>
              </a:buClr>
              <a:buSzPts val="1100"/>
              <a:buFont typeface="Arial"/>
              <a:buNone/>
            </a:pPr>
            <a:r>
              <a:rPr lang="en"/>
              <a:t>Focus: Linking multiple applications and services within a specific project or solution.</a:t>
            </a:r>
            <a:endParaRPr/>
          </a:p>
          <a:p>
            <a:pPr indent="0" lvl="0" marL="0" rtl="0" algn="l">
              <a:spcBef>
                <a:spcPts val="1200"/>
              </a:spcBef>
              <a:spcAft>
                <a:spcPts val="0"/>
              </a:spcAft>
              <a:buClr>
                <a:schemeClr val="dk1"/>
              </a:buClr>
              <a:buSzPts val="1100"/>
              <a:buFont typeface="Arial"/>
              <a:buNone/>
            </a:pPr>
            <a:r>
              <a:rPr lang="en"/>
              <a:t>Responsibilities: Creating and managing technical solutions that meet specific business requirements, designing integration points, and ensuring consistency across the components.</a:t>
            </a:r>
            <a:endParaRPr/>
          </a:p>
          <a:p>
            <a:pPr indent="0" lvl="0" marL="0" rtl="0" algn="l">
              <a:spcBef>
                <a:spcPts val="1200"/>
              </a:spcBef>
              <a:spcAft>
                <a:spcPts val="1200"/>
              </a:spcAft>
              <a:buNone/>
            </a:pPr>
            <a:r>
              <a:rPr lang="en"/>
              <a:t>Key Skills: Integration techniques, middleware, knowledge of different subsystems.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Architects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Enterprise Architect</a:t>
            </a:r>
            <a:endParaRPr b="1"/>
          </a:p>
          <a:p>
            <a:pPr indent="0" lvl="0" marL="0" rtl="0" algn="l">
              <a:spcBef>
                <a:spcPts val="1200"/>
              </a:spcBef>
              <a:spcAft>
                <a:spcPts val="0"/>
              </a:spcAft>
              <a:buClr>
                <a:schemeClr val="dk1"/>
              </a:buClr>
              <a:buSzPts val="1100"/>
              <a:buFont typeface="Arial"/>
              <a:buNone/>
            </a:pPr>
            <a:r>
              <a:rPr lang="en"/>
              <a:t>Focus: Company-wide alignment of IT infrastructure and software systems.</a:t>
            </a:r>
            <a:endParaRPr/>
          </a:p>
          <a:p>
            <a:pPr indent="0" lvl="0" marL="0" rtl="0" algn="l">
              <a:spcBef>
                <a:spcPts val="1200"/>
              </a:spcBef>
              <a:spcAft>
                <a:spcPts val="0"/>
              </a:spcAft>
              <a:buClr>
                <a:schemeClr val="dk1"/>
              </a:buClr>
              <a:buSzPts val="1100"/>
              <a:buFont typeface="Arial"/>
              <a:buNone/>
            </a:pPr>
            <a:r>
              <a:rPr lang="en"/>
              <a:t>Responsibilities: Defining strategic direction for technology, ensuring software aligns with business goals, setting architectural standards, and managing dependencies.</a:t>
            </a:r>
            <a:endParaRPr/>
          </a:p>
          <a:p>
            <a:pPr indent="0" lvl="0" marL="0" rtl="0" algn="l">
              <a:spcBef>
                <a:spcPts val="1200"/>
              </a:spcBef>
              <a:spcAft>
                <a:spcPts val="0"/>
              </a:spcAft>
              <a:buClr>
                <a:schemeClr val="dk1"/>
              </a:buClr>
              <a:buSzPts val="1100"/>
              <a:buFont typeface="Arial"/>
              <a:buNone/>
            </a:pPr>
            <a:r>
              <a:rPr lang="en"/>
              <a:t>Key Skills: Business and technology alignment, standards development, governance frameworks.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