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8" r:id="rId5"/>
    <p:sldId id="267" r:id="rId6"/>
    <p:sldId id="269" r:id="rId7"/>
    <p:sldId id="270" r:id="rId8"/>
    <p:sldId id="271" r:id="rId9"/>
    <p:sldId id="272" r:id="rId10"/>
    <p:sldId id="275" r:id="rId11"/>
    <p:sldId id="276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7F211-CB2C-4786-A4A9-C9F67D41F81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BA777-DD9E-4342-8593-5100D47C2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55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B8B9E-B36E-41BD-A5DC-1A5797B062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89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B8B9E-B36E-41BD-A5DC-1A5797B062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30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B8B9E-B36E-41BD-A5DC-1A5797B062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64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D7DE-F7A2-41A1-AA28-C8DF744F08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4E50-56ED-4E2B-814E-17078090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1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D7DE-F7A2-41A1-AA28-C8DF744F08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4E50-56ED-4E2B-814E-17078090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9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D7DE-F7A2-41A1-AA28-C8DF744F08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4E50-56ED-4E2B-814E-17078090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3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D7DE-F7A2-41A1-AA28-C8DF744F08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4E50-56ED-4E2B-814E-17078090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3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D7DE-F7A2-41A1-AA28-C8DF744F08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4E50-56ED-4E2B-814E-17078090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7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D7DE-F7A2-41A1-AA28-C8DF744F08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4E50-56ED-4E2B-814E-17078090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2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D7DE-F7A2-41A1-AA28-C8DF744F08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4E50-56ED-4E2B-814E-17078090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1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D7DE-F7A2-41A1-AA28-C8DF744F08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4E50-56ED-4E2B-814E-17078090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D7DE-F7A2-41A1-AA28-C8DF744F08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4E50-56ED-4E2B-814E-17078090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2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D7DE-F7A2-41A1-AA28-C8DF744F08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4E50-56ED-4E2B-814E-17078090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3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D7DE-F7A2-41A1-AA28-C8DF744F08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4E50-56ED-4E2B-814E-17078090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3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1D7DE-F7A2-41A1-AA28-C8DF744F08D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84E50-56ED-4E2B-814E-17078090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2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7445" y="678490"/>
            <a:ext cx="8273142" cy="2387600"/>
          </a:xfrm>
        </p:spPr>
        <p:txBody>
          <a:bodyPr>
            <a:normAutofit/>
          </a:bodyPr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latin typeface="Clarendon Lt BT" panose="02040604040505020204" pitchFamily="18" charset="0"/>
              </a:rPr>
              <a:t>Capstone Project (2)</a:t>
            </a:r>
            <a:br>
              <a:rPr lang="en-US" b="1" dirty="0">
                <a:ln>
                  <a:solidFill>
                    <a:schemeClr val="tx1"/>
                  </a:solidFill>
                </a:ln>
                <a:latin typeface="Clarendon Lt BT" panose="02040604040505020204" pitchFamily="18" charset="0"/>
              </a:rPr>
            </a:br>
            <a:r>
              <a:rPr lang="en-US" b="1" dirty="0" err="1">
                <a:ln>
                  <a:solidFill>
                    <a:schemeClr val="tx1"/>
                  </a:solidFill>
                </a:ln>
                <a:latin typeface="Clarendon Lt BT" panose="02040604040505020204" pitchFamily="18" charset="0"/>
              </a:rPr>
              <a:t>AIRBnB</a:t>
            </a:r>
            <a:r>
              <a:rPr lang="en-US" b="1" dirty="0">
                <a:ln>
                  <a:solidFill>
                    <a:schemeClr val="tx1"/>
                  </a:solidFill>
                </a:ln>
                <a:latin typeface="Clarendon Lt BT" panose="02040604040505020204" pitchFamily="18" charset="0"/>
              </a:rPr>
              <a:t>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97674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latin typeface="Clarendon Lt BT" panose="02040604040505020204" pitchFamily="18" charset="0"/>
              </a:rPr>
              <a:t>By</a:t>
            </a:r>
          </a:p>
          <a:p>
            <a:r>
              <a:rPr lang="en-US" dirty="0">
                <a:latin typeface="Clarendon Lt BT" panose="02040604040505020204" pitchFamily="18" charset="0"/>
              </a:rPr>
              <a:t>Ahnaf Indrastata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7774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8" name="Title 15">
            <a:extLst>
              <a:ext uri="{FF2B5EF4-FFF2-40B4-BE49-F238E27FC236}">
                <a16:creationId xmlns:a16="http://schemas.microsoft.com/office/drawing/2014/main" id="{D780CFBE-4AFF-4D7A-AC20-44A6F7A9C801}"/>
              </a:ext>
            </a:extLst>
          </p:cNvPr>
          <p:cNvSpPr txBox="1">
            <a:spLocks/>
          </p:cNvSpPr>
          <p:nvPr/>
        </p:nvSpPr>
        <p:spPr>
          <a:xfrm>
            <a:off x="937548" y="334632"/>
            <a:ext cx="4892040" cy="84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d-ID" dirty="0">
              <a:latin typeface="Adobe Gothic Std B" panose="020B0800000000000000" pitchFamily="34" charset="-128"/>
              <a:ea typeface="Adobe Gothic Std B" panose="020B0800000000000000" pitchFamily="34" charset="-128"/>
              <a:cs typeface="Adobe Hebrew" panose="02040503050201020203" pitchFamily="18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9F1DCB-8862-4D6E-924E-01A6B5A242D0}"/>
              </a:ext>
            </a:extLst>
          </p:cNvPr>
          <p:cNvSpPr txBox="1"/>
          <p:nvPr/>
        </p:nvSpPr>
        <p:spPr>
          <a:xfrm>
            <a:off x="6771720" y="404397"/>
            <a:ext cx="5288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id-ID" sz="4000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8969375" y="17332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85323" y="158990"/>
            <a:ext cx="59559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err="1">
                <a:ln>
                  <a:solidFill>
                    <a:schemeClr val="tx1"/>
                  </a:solidFill>
                </a:ln>
                <a:latin typeface="Clarendon Lt BT" panose="02040604040505020204" pitchFamily="18" charset="0"/>
              </a:rPr>
              <a:t>Kesimpulan</a:t>
            </a:r>
            <a:endParaRPr lang="en-US" sz="5400" dirty="0"/>
          </a:p>
        </p:txBody>
      </p:sp>
      <p:sp>
        <p:nvSpPr>
          <p:cNvPr id="30" name="Rectangle 29"/>
          <p:cNvSpPr/>
          <p:nvPr/>
        </p:nvSpPr>
        <p:spPr>
          <a:xfrm>
            <a:off x="3751636" y="1014032"/>
            <a:ext cx="5098037" cy="180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31" name="Freeform 29">
            <a:extLst>
              <a:ext uri="{FF2B5EF4-FFF2-40B4-BE49-F238E27FC236}">
                <a16:creationId xmlns:a16="http://schemas.microsoft.com/office/drawing/2014/main" id="{35A54F8F-88FB-7547-B43E-06260812D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0646" y="228439"/>
            <a:ext cx="1274045" cy="1288818"/>
          </a:xfrm>
          <a:custGeom>
            <a:avLst/>
            <a:gdLst>
              <a:gd name="T0" fmla="*/ 403066 w 3041"/>
              <a:gd name="T1" fmla="*/ 553858 h 3079"/>
              <a:gd name="T2" fmla="*/ 551470 w 3041"/>
              <a:gd name="T3" fmla="*/ 702848 h 3079"/>
              <a:gd name="T4" fmla="*/ 551470 w 3041"/>
              <a:gd name="T5" fmla="*/ 405227 h 3079"/>
              <a:gd name="T6" fmla="*/ 337870 w 3041"/>
              <a:gd name="T7" fmla="*/ 553858 h 3079"/>
              <a:gd name="T8" fmla="*/ 551470 w 3041"/>
              <a:gd name="T9" fmla="*/ 340088 h 3079"/>
              <a:gd name="T10" fmla="*/ 551470 w 3041"/>
              <a:gd name="T11" fmla="*/ 767987 h 3079"/>
              <a:gd name="T12" fmla="*/ 320580 w 3041"/>
              <a:gd name="T13" fmla="*/ 843562 h 3079"/>
              <a:gd name="T14" fmla="*/ 416394 w 3041"/>
              <a:gd name="T15" fmla="*/ 898984 h 3079"/>
              <a:gd name="T16" fmla="*/ 436925 w 3041"/>
              <a:gd name="T17" fmla="*/ 1026742 h 3079"/>
              <a:gd name="T18" fmla="*/ 650525 w 3041"/>
              <a:gd name="T19" fmla="*/ 1042577 h 3079"/>
              <a:gd name="T20" fmla="*/ 666374 w 3041"/>
              <a:gd name="T21" fmla="*/ 929214 h 3079"/>
              <a:gd name="T22" fmla="*/ 782719 w 3041"/>
              <a:gd name="T23" fmla="*/ 843562 h 3079"/>
              <a:gd name="T24" fmla="*/ 904108 w 3041"/>
              <a:gd name="T25" fmla="*/ 889987 h 3079"/>
              <a:gd name="T26" fmla="*/ 912032 w 3041"/>
              <a:gd name="T27" fmla="*/ 892146 h 3079"/>
              <a:gd name="T28" fmla="*/ 1024775 w 3041"/>
              <a:gd name="T29" fmla="*/ 712925 h 3079"/>
              <a:gd name="T30" fmla="*/ 1019012 w 3041"/>
              <a:gd name="T31" fmla="*/ 691332 h 3079"/>
              <a:gd name="T32" fmla="*/ 918516 w 3041"/>
              <a:gd name="T33" fmla="*/ 609279 h 3079"/>
              <a:gd name="T34" fmla="*/ 922478 w 3041"/>
              <a:gd name="T35" fmla="*/ 553858 h 3079"/>
              <a:gd name="T36" fmla="*/ 934365 w 3041"/>
              <a:gd name="T37" fmla="*/ 466046 h 3079"/>
              <a:gd name="T38" fmla="*/ 1026216 w 3041"/>
              <a:gd name="T39" fmla="*/ 407386 h 3079"/>
              <a:gd name="T40" fmla="*/ 925720 w 3041"/>
              <a:gd name="T41" fmla="*/ 224206 h 3079"/>
              <a:gd name="T42" fmla="*/ 912032 w 3041"/>
              <a:gd name="T43" fmla="*/ 216289 h 3079"/>
              <a:gd name="T44" fmla="*/ 819460 w 3041"/>
              <a:gd name="T45" fmla="*/ 267032 h 3079"/>
              <a:gd name="T46" fmla="*/ 687266 w 3041"/>
              <a:gd name="T47" fmla="*/ 209091 h 3079"/>
              <a:gd name="T48" fmla="*/ 666374 w 3041"/>
              <a:gd name="T49" fmla="*/ 80973 h 3079"/>
              <a:gd name="T50" fmla="*/ 452774 w 3041"/>
              <a:gd name="T51" fmla="*/ 65139 h 3079"/>
              <a:gd name="T52" fmla="*/ 436925 w 3041"/>
              <a:gd name="T53" fmla="*/ 178861 h 3079"/>
              <a:gd name="T54" fmla="*/ 416394 w 3041"/>
              <a:gd name="T55" fmla="*/ 209091 h 3079"/>
              <a:gd name="T56" fmla="*/ 283839 w 3041"/>
              <a:gd name="T57" fmla="*/ 267032 h 3079"/>
              <a:gd name="T58" fmla="*/ 191267 w 3041"/>
              <a:gd name="T59" fmla="*/ 216289 h 3079"/>
              <a:gd name="T60" fmla="*/ 78524 w 3041"/>
              <a:gd name="T61" fmla="*/ 395150 h 3079"/>
              <a:gd name="T62" fmla="*/ 77083 w 3041"/>
              <a:gd name="T63" fmla="*/ 407386 h 3079"/>
              <a:gd name="T64" fmla="*/ 169295 w 3041"/>
              <a:gd name="T65" fmla="*/ 465687 h 3079"/>
              <a:gd name="T66" fmla="*/ 180822 w 3041"/>
              <a:gd name="T67" fmla="*/ 553858 h 3079"/>
              <a:gd name="T68" fmla="*/ 184784 w 3041"/>
              <a:gd name="T69" fmla="*/ 609279 h 3079"/>
              <a:gd name="T70" fmla="*/ 84287 w 3041"/>
              <a:gd name="T71" fmla="*/ 691332 h 3079"/>
              <a:gd name="T72" fmla="*/ 177580 w 3041"/>
              <a:gd name="T73" fmla="*/ 883869 h 3079"/>
              <a:gd name="T74" fmla="*/ 199192 w 3041"/>
              <a:gd name="T75" fmla="*/ 889987 h 3079"/>
              <a:gd name="T76" fmla="*/ 300409 w 3041"/>
              <a:gd name="T77" fmla="*/ 836724 h 3079"/>
              <a:gd name="T78" fmla="*/ 452774 w 3041"/>
              <a:gd name="T79" fmla="*/ 1107715 h 3079"/>
              <a:gd name="T80" fmla="*/ 371729 w 3041"/>
              <a:gd name="T81" fmla="*/ 950807 h 3079"/>
              <a:gd name="T82" fmla="*/ 231610 w 3041"/>
              <a:gd name="T83" fmla="*/ 946128 h 3079"/>
              <a:gd name="T84" fmla="*/ 121028 w 3041"/>
              <a:gd name="T85" fmla="*/ 916618 h 3079"/>
              <a:gd name="T86" fmla="*/ 51869 w 3041"/>
              <a:gd name="T87" fmla="*/ 634831 h 3079"/>
              <a:gd name="T88" fmla="*/ 115625 w 3041"/>
              <a:gd name="T89" fmla="*/ 553858 h 3079"/>
              <a:gd name="T90" fmla="*/ 51869 w 3041"/>
              <a:gd name="T91" fmla="*/ 473244 h 3079"/>
              <a:gd name="T92" fmla="*/ 14048 w 3041"/>
              <a:gd name="T93" fmla="*/ 424300 h 3079"/>
              <a:gd name="T94" fmla="*/ 121028 w 3041"/>
              <a:gd name="T95" fmla="*/ 191457 h 3079"/>
              <a:gd name="T96" fmla="*/ 231610 w 3041"/>
              <a:gd name="T97" fmla="*/ 161947 h 3079"/>
              <a:gd name="T98" fmla="*/ 371729 w 3041"/>
              <a:gd name="T99" fmla="*/ 157268 h 3079"/>
              <a:gd name="T100" fmla="*/ 452774 w 3041"/>
              <a:gd name="T101" fmla="*/ 0 h 3079"/>
              <a:gd name="T102" fmla="*/ 731571 w 3041"/>
              <a:gd name="T103" fmla="*/ 80973 h 3079"/>
              <a:gd name="T104" fmla="*/ 805412 w 3041"/>
              <a:gd name="T105" fmla="*/ 200094 h 3079"/>
              <a:gd name="T106" fmla="*/ 912032 w 3041"/>
              <a:gd name="T107" fmla="*/ 151150 h 3079"/>
              <a:gd name="T108" fmla="*/ 1080967 w 3041"/>
              <a:gd name="T109" fmla="*/ 362761 h 3079"/>
              <a:gd name="T110" fmla="*/ 1089252 w 3041"/>
              <a:gd name="T111" fmla="*/ 424300 h 3079"/>
              <a:gd name="T112" fmla="*/ 985513 w 3041"/>
              <a:gd name="T113" fmla="*/ 511392 h 3079"/>
              <a:gd name="T114" fmla="*/ 985513 w 3041"/>
              <a:gd name="T115" fmla="*/ 596683 h 3079"/>
              <a:gd name="T116" fmla="*/ 1089252 w 3041"/>
              <a:gd name="T117" fmla="*/ 684135 h 3079"/>
              <a:gd name="T118" fmla="*/ 982271 w 3041"/>
              <a:gd name="T119" fmla="*/ 916618 h 3079"/>
              <a:gd name="T120" fmla="*/ 912032 w 3041"/>
              <a:gd name="T121" fmla="*/ 956925 h 3079"/>
              <a:gd name="T122" fmla="*/ 805412 w 3041"/>
              <a:gd name="T123" fmla="*/ 907981 h 3079"/>
              <a:gd name="T124" fmla="*/ 731571 w 3041"/>
              <a:gd name="T125" fmla="*/ 1026742 h 307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41" h="3079">
                <a:moveTo>
                  <a:pt x="1531" y="1126"/>
                </a:moveTo>
                <a:lnTo>
                  <a:pt x="1531" y="1126"/>
                </a:lnTo>
                <a:cubicBezTo>
                  <a:pt x="1303" y="1126"/>
                  <a:pt x="1119" y="1312"/>
                  <a:pt x="1119" y="1539"/>
                </a:cubicBezTo>
                <a:cubicBezTo>
                  <a:pt x="1119" y="1767"/>
                  <a:pt x="1303" y="1953"/>
                  <a:pt x="1531" y="1953"/>
                </a:cubicBezTo>
                <a:cubicBezTo>
                  <a:pt x="1759" y="1953"/>
                  <a:pt x="1945" y="1767"/>
                  <a:pt x="1945" y="1539"/>
                </a:cubicBezTo>
                <a:cubicBezTo>
                  <a:pt x="1945" y="1312"/>
                  <a:pt x="1759" y="1126"/>
                  <a:pt x="1531" y="1126"/>
                </a:cubicBezTo>
                <a:close/>
                <a:moveTo>
                  <a:pt x="1531" y="2134"/>
                </a:moveTo>
                <a:lnTo>
                  <a:pt x="1531" y="2134"/>
                </a:lnTo>
                <a:cubicBezTo>
                  <a:pt x="1204" y="2134"/>
                  <a:pt x="938" y="1867"/>
                  <a:pt x="938" y="1539"/>
                </a:cubicBezTo>
                <a:cubicBezTo>
                  <a:pt x="938" y="1212"/>
                  <a:pt x="1204" y="945"/>
                  <a:pt x="1531" y="945"/>
                </a:cubicBezTo>
                <a:cubicBezTo>
                  <a:pt x="1859" y="945"/>
                  <a:pt x="2126" y="1212"/>
                  <a:pt x="2126" y="1539"/>
                </a:cubicBezTo>
                <a:cubicBezTo>
                  <a:pt x="2126" y="1867"/>
                  <a:pt x="1859" y="2134"/>
                  <a:pt x="1531" y="2134"/>
                </a:cubicBezTo>
                <a:close/>
                <a:moveTo>
                  <a:pt x="834" y="2325"/>
                </a:moveTo>
                <a:lnTo>
                  <a:pt x="834" y="2325"/>
                </a:lnTo>
                <a:cubicBezTo>
                  <a:pt x="854" y="2325"/>
                  <a:pt x="874" y="2331"/>
                  <a:pt x="890" y="2344"/>
                </a:cubicBezTo>
                <a:cubicBezTo>
                  <a:pt x="970" y="2409"/>
                  <a:pt x="1060" y="2460"/>
                  <a:pt x="1156" y="2498"/>
                </a:cubicBezTo>
                <a:cubicBezTo>
                  <a:pt x="1190" y="2511"/>
                  <a:pt x="1213" y="2545"/>
                  <a:pt x="1213" y="2582"/>
                </a:cubicBezTo>
                <a:lnTo>
                  <a:pt x="1213" y="2853"/>
                </a:lnTo>
                <a:cubicBezTo>
                  <a:pt x="1213" y="2877"/>
                  <a:pt x="1233" y="2897"/>
                  <a:pt x="1257" y="2897"/>
                </a:cubicBezTo>
                <a:lnTo>
                  <a:pt x="1806" y="2897"/>
                </a:lnTo>
                <a:cubicBezTo>
                  <a:pt x="1830" y="2897"/>
                  <a:pt x="1850" y="2877"/>
                  <a:pt x="1850" y="2853"/>
                </a:cubicBezTo>
                <a:lnTo>
                  <a:pt x="1850" y="2582"/>
                </a:lnTo>
                <a:cubicBezTo>
                  <a:pt x="1850" y="2545"/>
                  <a:pt x="1873" y="2511"/>
                  <a:pt x="1908" y="2498"/>
                </a:cubicBezTo>
                <a:cubicBezTo>
                  <a:pt x="2003" y="2460"/>
                  <a:pt x="2093" y="2409"/>
                  <a:pt x="2173" y="2344"/>
                </a:cubicBezTo>
                <a:cubicBezTo>
                  <a:pt x="2202" y="2321"/>
                  <a:pt x="2243" y="2318"/>
                  <a:pt x="2275" y="2337"/>
                </a:cubicBezTo>
                <a:lnTo>
                  <a:pt x="2510" y="2473"/>
                </a:lnTo>
                <a:cubicBezTo>
                  <a:pt x="2517" y="2476"/>
                  <a:pt x="2524" y="2479"/>
                  <a:pt x="2532" y="2479"/>
                </a:cubicBezTo>
                <a:cubicBezTo>
                  <a:pt x="2545" y="2479"/>
                  <a:pt x="2561" y="2473"/>
                  <a:pt x="2570" y="2456"/>
                </a:cubicBezTo>
                <a:lnTo>
                  <a:pt x="2845" y="1981"/>
                </a:lnTo>
                <a:cubicBezTo>
                  <a:pt x="2853" y="1967"/>
                  <a:pt x="2851" y="1954"/>
                  <a:pt x="2849" y="1947"/>
                </a:cubicBezTo>
                <a:cubicBezTo>
                  <a:pt x="2848" y="1941"/>
                  <a:pt x="2842" y="1928"/>
                  <a:pt x="2829" y="1921"/>
                </a:cubicBezTo>
                <a:lnTo>
                  <a:pt x="2594" y="1785"/>
                </a:lnTo>
                <a:cubicBezTo>
                  <a:pt x="2561" y="1766"/>
                  <a:pt x="2544" y="1730"/>
                  <a:pt x="2550" y="1693"/>
                </a:cubicBezTo>
                <a:cubicBezTo>
                  <a:pt x="2557" y="1642"/>
                  <a:pt x="2561" y="1590"/>
                  <a:pt x="2561" y="1539"/>
                </a:cubicBezTo>
                <a:cubicBezTo>
                  <a:pt x="2561" y="1488"/>
                  <a:pt x="2557" y="1437"/>
                  <a:pt x="2550" y="1386"/>
                </a:cubicBezTo>
                <a:cubicBezTo>
                  <a:pt x="2544" y="1349"/>
                  <a:pt x="2561" y="1313"/>
                  <a:pt x="2594" y="1295"/>
                </a:cubicBezTo>
                <a:lnTo>
                  <a:pt x="2829" y="1158"/>
                </a:lnTo>
                <a:cubicBezTo>
                  <a:pt x="2842" y="1151"/>
                  <a:pt x="2848" y="1138"/>
                  <a:pt x="2849" y="1132"/>
                </a:cubicBezTo>
                <a:cubicBezTo>
                  <a:pt x="2851" y="1125"/>
                  <a:pt x="2853" y="1112"/>
                  <a:pt x="2845" y="1098"/>
                </a:cubicBezTo>
                <a:lnTo>
                  <a:pt x="2570" y="623"/>
                </a:lnTo>
                <a:cubicBezTo>
                  <a:pt x="2561" y="607"/>
                  <a:pt x="2545" y="601"/>
                  <a:pt x="2532" y="601"/>
                </a:cubicBezTo>
                <a:cubicBezTo>
                  <a:pt x="2524" y="601"/>
                  <a:pt x="2517" y="603"/>
                  <a:pt x="2510" y="607"/>
                </a:cubicBezTo>
                <a:lnTo>
                  <a:pt x="2275" y="742"/>
                </a:lnTo>
                <a:cubicBezTo>
                  <a:pt x="2243" y="760"/>
                  <a:pt x="2202" y="758"/>
                  <a:pt x="2173" y="735"/>
                </a:cubicBezTo>
                <a:cubicBezTo>
                  <a:pt x="2092" y="670"/>
                  <a:pt x="2003" y="618"/>
                  <a:pt x="1908" y="581"/>
                </a:cubicBezTo>
                <a:cubicBezTo>
                  <a:pt x="1873" y="567"/>
                  <a:pt x="1850" y="535"/>
                  <a:pt x="1850" y="497"/>
                </a:cubicBezTo>
                <a:lnTo>
                  <a:pt x="1850" y="225"/>
                </a:lnTo>
                <a:cubicBezTo>
                  <a:pt x="1850" y="201"/>
                  <a:pt x="1830" y="181"/>
                  <a:pt x="1806" y="181"/>
                </a:cubicBezTo>
                <a:lnTo>
                  <a:pt x="1257" y="181"/>
                </a:lnTo>
                <a:cubicBezTo>
                  <a:pt x="1233" y="181"/>
                  <a:pt x="1213" y="201"/>
                  <a:pt x="1213" y="225"/>
                </a:cubicBezTo>
                <a:lnTo>
                  <a:pt x="1213" y="497"/>
                </a:lnTo>
                <a:cubicBezTo>
                  <a:pt x="1213" y="535"/>
                  <a:pt x="1190" y="567"/>
                  <a:pt x="1156" y="581"/>
                </a:cubicBezTo>
                <a:cubicBezTo>
                  <a:pt x="1060" y="618"/>
                  <a:pt x="970" y="670"/>
                  <a:pt x="890" y="735"/>
                </a:cubicBezTo>
                <a:cubicBezTo>
                  <a:pt x="861" y="758"/>
                  <a:pt x="821" y="760"/>
                  <a:pt x="788" y="742"/>
                </a:cubicBezTo>
                <a:lnTo>
                  <a:pt x="553" y="607"/>
                </a:lnTo>
                <a:cubicBezTo>
                  <a:pt x="546" y="603"/>
                  <a:pt x="539" y="601"/>
                  <a:pt x="531" y="601"/>
                </a:cubicBezTo>
                <a:cubicBezTo>
                  <a:pt x="519" y="601"/>
                  <a:pt x="502" y="607"/>
                  <a:pt x="493" y="623"/>
                </a:cubicBezTo>
                <a:lnTo>
                  <a:pt x="218" y="1098"/>
                </a:lnTo>
                <a:cubicBezTo>
                  <a:pt x="210" y="1112"/>
                  <a:pt x="212" y="1125"/>
                  <a:pt x="214" y="1132"/>
                </a:cubicBezTo>
                <a:cubicBezTo>
                  <a:pt x="216" y="1138"/>
                  <a:pt x="220" y="1151"/>
                  <a:pt x="234" y="1158"/>
                </a:cubicBezTo>
                <a:lnTo>
                  <a:pt x="470" y="1294"/>
                </a:lnTo>
                <a:cubicBezTo>
                  <a:pt x="502" y="1313"/>
                  <a:pt x="519" y="1349"/>
                  <a:pt x="513" y="1386"/>
                </a:cubicBezTo>
                <a:cubicBezTo>
                  <a:pt x="506" y="1437"/>
                  <a:pt x="502" y="1488"/>
                  <a:pt x="502" y="1539"/>
                </a:cubicBezTo>
                <a:cubicBezTo>
                  <a:pt x="502" y="1590"/>
                  <a:pt x="506" y="1642"/>
                  <a:pt x="513" y="1693"/>
                </a:cubicBezTo>
                <a:cubicBezTo>
                  <a:pt x="519" y="1730"/>
                  <a:pt x="501" y="1766"/>
                  <a:pt x="470" y="1785"/>
                </a:cubicBezTo>
                <a:lnTo>
                  <a:pt x="234" y="1921"/>
                </a:lnTo>
                <a:cubicBezTo>
                  <a:pt x="213" y="1932"/>
                  <a:pt x="206" y="1960"/>
                  <a:pt x="218" y="1981"/>
                </a:cubicBezTo>
                <a:lnTo>
                  <a:pt x="493" y="2456"/>
                </a:lnTo>
                <a:cubicBezTo>
                  <a:pt x="502" y="2473"/>
                  <a:pt x="519" y="2479"/>
                  <a:pt x="531" y="2479"/>
                </a:cubicBezTo>
                <a:cubicBezTo>
                  <a:pt x="539" y="2479"/>
                  <a:pt x="546" y="2476"/>
                  <a:pt x="553" y="2473"/>
                </a:cubicBezTo>
                <a:lnTo>
                  <a:pt x="788" y="2337"/>
                </a:lnTo>
                <a:cubicBezTo>
                  <a:pt x="803" y="2328"/>
                  <a:pt x="818" y="2325"/>
                  <a:pt x="834" y="2325"/>
                </a:cubicBezTo>
                <a:close/>
                <a:moveTo>
                  <a:pt x="1806" y="3078"/>
                </a:moveTo>
                <a:lnTo>
                  <a:pt x="1257" y="3078"/>
                </a:lnTo>
                <a:cubicBezTo>
                  <a:pt x="1133" y="3078"/>
                  <a:pt x="1032" y="2978"/>
                  <a:pt x="1032" y="2853"/>
                </a:cubicBezTo>
                <a:lnTo>
                  <a:pt x="1032" y="2642"/>
                </a:lnTo>
                <a:cubicBezTo>
                  <a:pt x="960" y="2609"/>
                  <a:pt x="891" y="2570"/>
                  <a:pt x="827" y="2523"/>
                </a:cubicBezTo>
                <a:lnTo>
                  <a:pt x="643" y="2629"/>
                </a:lnTo>
                <a:cubicBezTo>
                  <a:pt x="609" y="2649"/>
                  <a:pt x="571" y="2659"/>
                  <a:pt x="531" y="2659"/>
                </a:cubicBezTo>
                <a:cubicBezTo>
                  <a:pt x="451" y="2659"/>
                  <a:pt x="376" y="2616"/>
                  <a:pt x="336" y="2547"/>
                </a:cubicBezTo>
                <a:lnTo>
                  <a:pt x="61" y="2071"/>
                </a:lnTo>
                <a:cubicBezTo>
                  <a:pt x="0" y="1963"/>
                  <a:pt x="37" y="1826"/>
                  <a:pt x="144" y="1764"/>
                </a:cubicBezTo>
                <a:lnTo>
                  <a:pt x="327" y="1658"/>
                </a:lnTo>
                <a:cubicBezTo>
                  <a:pt x="323" y="1619"/>
                  <a:pt x="321" y="1579"/>
                  <a:pt x="321" y="1539"/>
                </a:cubicBezTo>
                <a:cubicBezTo>
                  <a:pt x="321" y="1500"/>
                  <a:pt x="323" y="1460"/>
                  <a:pt x="327" y="1421"/>
                </a:cubicBezTo>
                <a:lnTo>
                  <a:pt x="144" y="1315"/>
                </a:lnTo>
                <a:cubicBezTo>
                  <a:pt x="92" y="1285"/>
                  <a:pt x="55" y="1237"/>
                  <a:pt x="39" y="1179"/>
                </a:cubicBezTo>
                <a:cubicBezTo>
                  <a:pt x="24" y="1121"/>
                  <a:pt x="32" y="1060"/>
                  <a:pt x="62" y="1008"/>
                </a:cubicBezTo>
                <a:lnTo>
                  <a:pt x="336" y="532"/>
                </a:lnTo>
                <a:cubicBezTo>
                  <a:pt x="376" y="463"/>
                  <a:pt x="451" y="420"/>
                  <a:pt x="531" y="420"/>
                </a:cubicBezTo>
                <a:cubicBezTo>
                  <a:pt x="571" y="420"/>
                  <a:pt x="609" y="431"/>
                  <a:pt x="643" y="450"/>
                </a:cubicBezTo>
                <a:lnTo>
                  <a:pt x="827" y="556"/>
                </a:lnTo>
                <a:cubicBezTo>
                  <a:pt x="891" y="509"/>
                  <a:pt x="960" y="470"/>
                  <a:pt x="1032" y="437"/>
                </a:cubicBezTo>
                <a:lnTo>
                  <a:pt x="1032" y="225"/>
                </a:lnTo>
                <a:cubicBezTo>
                  <a:pt x="1032" y="102"/>
                  <a:pt x="1133" y="0"/>
                  <a:pt x="1257" y="0"/>
                </a:cubicBezTo>
                <a:lnTo>
                  <a:pt x="1806" y="0"/>
                </a:lnTo>
                <a:cubicBezTo>
                  <a:pt x="1930" y="0"/>
                  <a:pt x="2031" y="102"/>
                  <a:pt x="2031" y="225"/>
                </a:cubicBezTo>
                <a:lnTo>
                  <a:pt x="2031" y="437"/>
                </a:lnTo>
                <a:cubicBezTo>
                  <a:pt x="2103" y="470"/>
                  <a:pt x="2172" y="510"/>
                  <a:pt x="2236" y="556"/>
                </a:cubicBezTo>
                <a:lnTo>
                  <a:pt x="2420" y="450"/>
                </a:lnTo>
                <a:cubicBezTo>
                  <a:pt x="2454" y="431"/>
                  <a:pt x="2493" y="420"/>
                  <a:pt x="2532" y="420"/>
                </a:cubicBezTo>
                <a:cubicBezTo>
                  <a:pt x="2612" y="420"/>
                  <a:pt x="2687" y="463"/>
                  <a:pt x="2727" y="532"/>
                </a:cubicBezTo>
                <a:lnTo>
                  <a:pt x="3001" y="1008"/>
                </a:lnTo>
                <a:cubicBezTo>
                  <a:pt x="3031" y="1060"/>
                  <a:pt x="3040" y="1121"/>
                  <a:pt x="3024" y="1179"/>
                </a:cubicBezTo>
                <a:cubicBezTo>
                  <a:pt x="3009" y="1236"/>
                  <a:pt x="2971" y="1285"/>
                  <a:pt x="2919" y="1315"/>
                </a:cubicBezTo>
                <a:lnTo>
                  <a:pt x="2736" y="1421"/>
                </a:lnTo>
                <a:cubicBezTo>
                  <a:pt x="2740" y="1460"/>
                  <a:pt x="2742" y="1500"/>
                  <a:pt x="2742" y="1539"/>
                </a:cubicBezTo>
                <a:cubicBezTo>
                  <a:pt x="2742" y="1579"/>
                  <a:pt x="2740" y="1619"/>
                  <a:pt x="2736" y="1658"/>
                </a:cubicBezTo>
                <a:lnTo>
                  <a:pt x="2919" y="1764"/>
                </a:lnTo>
                <a:cubicBezTo>
                  <a:pt x="2971" y="1794"/>
                  <a:pt x="3009" y="1842"/>
                  <a:pt x="3024" y="1901"/>
                </a:cubicBezTo>
                <a:cubicBezTo>
                  <a:pt x="3040" y="1959"/>
                  <a:pt x="3031" y="2019"/>
                  <a:pt x="3001" y="2071"/>
                </a:cubicBezTo>
                <a:lnTo>
                  <a:pt x="2727" y="2547"/>
                </a:lnTo>
                <a:cubicBezTo>
                  <a:pt x="2687" y="2616"/>
                  <a:pt x="2612" y="2659"/>
                  <a:pt x="2532" y="2659"/>
                </a:cubicBezTo>
                <a:cubicBezTo>
                  <a:pt x="2493" y="2659"/>
                  <a:pt x="2454" y="2649"/>
                  <a:pt x="2420" y="2629"/>
                </a:cubicBezTo>
                <a:lnTo>
                  <a:pt x="2236" y="2523"/>
                </a:lnTo>
                <a:cubicBezTo>
                  <a:pt x="2172" y="2570"/>
                  <a:pt x="2103" y="2609"/>
                  <a:pt x="2031" y="2642"/>
                </a:cubicBezTo>
                <a:lnTo>
                  <a:pt x="2031" y="2853"/>
                </a:lnTo>
                <a:cubicBezTo>
                  <a:pt x="2031" y="2978"/>
                  <a:pt x="1930" y="3078"/>
                  <a:pt x="1806" y="3078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 sz="1633"/>
          </a:p>
        </p:txBody>
      </p:sp>
      <p:sp>
        <p:nvSpPr>
          <p:cNvPr id="12" name="正方形/長方形 5"/>
          <p:cNvSpPr/>
          <p:nvPr/>
        </p:nvSpPr>
        <p:spPr>
          <a:xfrm>
            <a:off x="825873" y="1694453"/>
            <a:ext cx="10828818" cy="3939173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lvl="1" indent="-171450" algn="just">
              <a:buFont typeface="Wingdings" panose="05000000000000000000" pitchFamily="2" charset="2"/>
              <a:buChar char="Ø"/>
            </a:pPr>
            <a:endParaRPr lang="en-US" altLang="ja-JP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lvl="1" algn="just"/>
            <a:r>
              <a:rPr lang="en-US" b="1" dirty="0"/>
              <a:t>Top </a:t>
            </a:r>
            <a:r>
              <a:rPr lang="en-US" b="1" dirty="0" err="1"/>
              <a:t>Neihbhourhood</a:t>
            </a:r>
            <a:endParaRPr lang="en-US" dirty="0"/>
          </a:p>
          <a:p>
            <a:pPr marL="171450" lvl="1" indent="-17145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Lima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distrik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teratas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di Bangkok (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Vandhana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Khlong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Toei,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Huai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Khwang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Ratchathewi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Bang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Rak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)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menawarkan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beragam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pengalaman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bagi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para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wisatawan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.</a:t>
            </a:r>
          </a:p>
          <a:p>
            <a:pPr marL="0" lvl="1" algn="just"/>
            <a:r>
              <a:rPr lang="en-US" b="1" dirty="0"/>
              <a:t>Room Type</a:t>
            </a:r>
            <a:endParaRPr lang="en-US" dirty="0"/>
          </a:p>
          <a:p>
            <a:pPr marL="171450" lvl="1" indent="-171450" algn="just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Seluruh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rumah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apartemen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adalah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tipe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kamar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yang paling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dominan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menyumbang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56,2%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dari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total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tipe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kamar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ditawarkan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di platform Airbnb.</a:t>
            </a:r>
          </a:p>
          <a:p>
            <a:pPr marL="0" lvl="1" algn="just"/>
            <a:r>
              <a:rPr lang="en-US" b="1" dirty="0"/>
              <a:t>Top Review </a:t>
            </a:r>
            <a:r>
              <a:rPr lang="en-US" b="1" dirty="0" err="1"/>
              <a:t>berdasarkan</a:t>
            </a:r>
            <a:r>
              <a:rPr lang="en-US" b="1" dirty="0"/>
              <a:t> 5 </a:t>
            </a:r>
            <a:r>
              <a:rPr lang="en-US" b="1" dirty="0" err="1"/>
              <a:t>distrik</a:t>
            </a:r>
            <a:r>
              <a:rPr lang="en-US" b="1" dirty="0"/>
              <a:t> </a:t>
            </a:r>
            <a:r>
              <a:rPr lang="en-US" b="1" dirty="0" err="1"/>
              <a:t>ter-populer</a:t>
            </a:r>
            <a:endParaRPr lang="en-US" dirty="0"/>
          </a:p>
          <a:p>
            <a:pPr marL="171450" lvl="1" indent="-171450" algn="just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Tipe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kamar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yang paling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diminati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di lima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distrik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populer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adalah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Entire Home/Apt.</a:t>
            </a:r>
          </a:p>
          <a:p>
            <a:pPr marL="0" lvl="1" algn="just"/>
            <a:r>
              <a:rPr lang="en-US" b="1" dirty="0"/>
              <a:t>Top Review </a:t>
            </a:r>
            <a:r>
              <a:rPr lang="en-US" b="1" dirty="0" err="1"/>
              <a:t>Berdasarkan</a:t>
            </a:r>
            <a:r>
              <a:rPr lang="en-US" b="1" dirty="0"/>
              <a:t> Room Type</a:t>
            </a:r>
            <a:endParaRPr lang="en-US" dirty="0"/>
          </a:p>
          <a:p>
            <a:pPr marL="171450" lvl="1" indent="-17145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Entire Home/Apt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mendominasi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dengan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presentase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75%,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menunjukkan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tingginya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permintaan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kepuasan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pelanggan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.</a:t>
            </a:r>
          </a:p>
          <a:p>
            <a:pPr marL="0" lvl="1" algn="just"/>
            <a:r>
              <a:rPr lang="en-US" b="1" dirty="0"/>
              <a:t>Trend </a:t>
            </a:r>
            <a:r>
              <a:rPr lang="en-US" b="1" dirty="0" err="1"/>
              <a:t>Harga</a:t>
            </a:r>
            <a:r>
              <a:rPr lang="en-US" b="1" dirty="0"/>
              <a:t> Holiday </a:t>
            </a:r>
            <a:r>
              <a:rPr lang="en-US" b="1" dirty="0" err="1"/>
              <a:t>dan</a:t>
            </a:r>
            <a:r>
              <a:rPr lang="en-US" b="1" dirty="0"/>
              <a:t> Daily</a:t>
            </a:r>
            <a:endParaRPr lang="en-US" dirty="0"/>
          </a:p>
          <a:p>
            <a:pPr marL="171450" lvl="1" indent="-171450" algn="just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Harga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cenderung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meningkat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saat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liburan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mendekati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akhir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tahun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.</a:t>
            </a:r>
          </a:p>
          <a:p>
            <a:pPr marL="0" lvl="1" algn="just"/>
            <a:r>
              <a:rPr lang="en-US" b="1" dirty="0"/>
              <a:t>Host</a:t>
            </a:r>
            <a:endParaRPr lang="en-US" dirty="0"/>
          </a:p>
          <a:p>
            <a:pPr marL="171450" lvl="1" indent="-171450" algn="just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Pemilik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dengan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nama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Curry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mendominasi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pasar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dengan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jumlah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properti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signifikan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menunjukkan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pengaruh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kuat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dalam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industri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properti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sewaan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di Bangkok.</a:t>
            </a:r>
          </a:p>
          <a:p>
            <a:pPr marL="171450" lvl="1" indent="-171450" algn="just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82715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0" grpId="0" animBg="1"/>
      <p:bldP spid="3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8" name="Title 15">
            <a:extLst>
              <a:ext uri="{FF2B5EF4-FFF2-40B4-BE49-F238E27FC236}">
                <a16:creationId xmlns:a16="http://schemas.microsoft.com/office/drawing/2014/main" id="{D780CFBE-4AFF-4D7A-AC20-44A6F7A9C801}"/>
              </a:ext>
            </a:extLst>
          </p:cNvPr>
          <p:cNvSpPr txBox="1">
            <a:spLocks/>
          </p:cNvSpPr>
          <p:nvPr/>
        </p:nvSpPr>
        <p:spPr>
          <a:xfrm>
            <a:off x="937548" y="334632"/>
            <a:ext cx="4892040" cy="84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d-ID" dirty="0">
              <a:latin typeface="Adobe Gothic Std B" panose="020B0800000000000000" pitchFamily="34" charset="-128"/>
              <a:ea typeface="Adobe Gothic Std B" panose="020B0800000000000000" pitchFamily="34" charset="-128"/>
              <a:cs typeface="Adobe Hebrew" panose="02040503050201020203" pitchFamily="18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9F1DCB-8862-4D6E-924E-01A6B5A242D0}"/>
              </a:ext>
            </a:extLst>
          </p:cNvPr>
          <p:cNvSpPr txBox="1"/>
          <p:nvPr/>
        </p:nvSpPr>
        <p:spPr>
          <a:xfrm>
            <a:off x="6771720" y="404397"/>
            <a:ext cx="5288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id-ID" sz="4000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8969375" y="17332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61711" y="218978"/>
            <a:ext cx="59559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n>
                  <a:solidFill>
                    <a:schemeClr val="tx1"/>
                  </a:solidFill>
                </a:ln>
                <a:latin typeface="Clarendon Lt BT" panose="02040604040505020204" pitchFamily="18" charset="0"/>
              </a:rPr>
              <a:t>Saran</a:t>
            </a:r>
            <a:endParaRPr lang="en-US" sz="5400" dirty="0"/>
          </a:p>
        </p:txBody>
      </p:sp>
      <p:sp>
        <p:nvSpPr>
          <p:cNvPr id="30" name="Rectangle 29"/>
          <p:cNvSpPr/>
          <p:nvPr/>
        </p:nvSpPr>
        <p:spPr>
          <a:xfrm>
            <a:off x="3751636" y="1014032"/>
            <a:ext cx="5098037" cy="180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31" name="Freeform 29">
            <a:extLst>
              <a:ext uri="{FF2B5EF4-FFF2-40B4-BE49-F238E27FC236}">
                <a16:creationId xmlns:a16="http://schemas.microsoft.com/office/drawing/2014/main" id="{35A54F8F-88FB-7547-B43E-06260812D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0646" y="228439"/>
            <a:ext cx="1274045" cy="1288818"/>
          </a:xfrm>
          <a:custGeom>
            <a:avLst/>
            <a:gdLst>
              <a:gd name="T0" fmla="*/ 403066 w 3041"/>
              <a:gd name="T1" fmla="*/ 553858 h 3079"/>
              <a:gd name="T2" fmla="*/ 551470 w 3041"/>
              <a:gd name="T3" fmla="*/ 702848 h 3079"/>
              <a:gd name="T4" fmla="*/ 551470 w 3041"/>
              <a:gd name="T5" fmla="*/ 405227 h 3079"/>
              <a:gd name="T6" fmla="*/ 337870 w 3041"/>
              <a:gd name="T7" fmla="*/ 553858 h 3079"/>
              <a:gd name="T8" fmla="*/ 551470 w 3041"/>
              <a:gd name="T9" fmla="*/ 340088 h 3079"/>
              <a:gd name="T10" fmla="*/ 551470 w 3041"/>
              <a:gd name="T11" fmla="*/ 767987 h 3079"/>
              <a:gd name="T12" fmla="*/ 320580 w 3041"/>
              <a:gd name="T13" fmla="*/ 843562 h 3079"/>
              <a:gd name="T14" fmla="*/ 416394 w 3041"/>
              <a:gd name="T15" fmla="*/ 898984 h 3079"/>
              <a:gd name="T16" fmla="*/ 436925 w 3041"/>
              <a:gd name="T17" fmla="*/ 1026742 h 3079"/>
              <a:gd name="T18" fmla="*/ 650525 w 3041"/>
              <a:gd name="T19" fmla="*/ 1042577 h 3079"/>
              <a:gd name="T20" fmla="*/ 666374 w 3041"/>
              <a:gd name="T21" fmla="*/ 929214 h 3079"/>
              <a:gd name="T22" fmla="*/ 782719 w 3041"/>
              <a:gd name="T23" fmla="*/ 843562 h 3079"/>
              <a:gd name="T24" fmla="*/ 904108 w 3041"/>
              <a:gd name="T25" fmla="*/ 889987 h 3079"/>
              <a:gd name="T26" fmla="*/ 912032 w 3041"/>
              <a:gd name="T27" fmla="*/ 892146 h 3079"/>
              <a:gd name="T28" fmla="*/ 1024775 w 3041"/>
              <a:gd name="T29" fmla="*/ 712925 h 3079"/>
              <a:gd name="T30" fmla="*/ 1019012 w 3041"/>
              <a:gd name="T31" fmla="*/ 691332 h 3079"/>
              <a:gd name="T32" fmla="*/ 918516 w 3041"/>
              <a:gd name="T33" fmla="*/ 609279 h 3079"/>
              <a:gd name="T34" fmla="*/ 922478 w 3041"/>
              <a:gd name="T35" fmla="*/ 553858 h 3079"/>
              <a:gd name="T36" fmla="*/ 934365 w 3041"/>
              <a:gd name="T37" fmla="*/ 466046 h 3079"/>
              <a:gd name="T38" fmla="*/ 1026216 w 3041"/>
              <a:gd name="T39" fmla="*/ 407386 h 3079"/>
              <a:gd name="T40" fmla="*/ 925720 w 3041"/>
              <a:gd name="T41" fmla="*/ 224206 h 3079"/>
              <a:gd name="T42" fmla="*/ 912032 w 3041"/>
              <a:gd name="T43" fmla="*/ 216289 h 3079"/>
              <a:gd name="T44" fmla="*/ 819460 w 3041"/>
              <a:gd name="T45" fmla="*/ 267032 h 3079"/>
              <a:gd name="T46" fmla="*/ 687266 w 3041"/>
              <a:gd name="T47" fmla="*/ 209091 h 3079"/>
              <a:gd name="T48" fmla="*/ 666374 w 3041"/>
              <a:gd name="T49" fmla="*/ 80973 h 3079"/>
              <a:gd name="T50" fmla="*/ 452774 w 3041"/>
              <a:gd name="T51" fmla="*/ 65139 h 3079"/>
              <a:gd name="T52" fmla="*/ 436925 w 3041"/>
              <a:gd name="T53" fmla="*/ 178861 h 3079"/>
              <a:gd name="T54" fmla="*/ 416394 w 3041"/>
              <a:gd name="T55" fmla="*/ 209091 h 3079"/>
              <a:gd name="T56" fmla="*/ 283839 w 3041"/>
              <a:gd name="T57" fmla="*/ 267032 h 3079"/>
              <a:gd name="T58" fmla="*/ 191267 w 3041"/>
              <a:gd name="T59" fmla="*/ 216289 h 3079"/>
              <a:gd name="T60" fmla="*/ 78524 w 3041"/>
              <a:gd name="T61" fmla="*/ 395150 h 3079"/>
              <a:gd name="T62" fmla="*/ 77083 w 3041"/>
              <a:gd name="T63" fmla="*/ 407386 h 3079"/>
              <a:gd name="T64" fmla="*/ 169295 w 3041"/>
              <a:gd name="T65" fmla="*/ 465687 h 3079"/>
              <a:gd name="T66" fmla="*/ 180822 w 3041"/>
              <a:gd name="T67" fmla="*/ 553858 h 3079"/>
              <a:gd name="T68" fmla="*/ 184784 w 3041"/>
              <a:gd name="T69" fmla="*/ 609279 h 3079"/>
              <a:gd name="T70" fmla="*/ 84287 w 3041"/>
              <a:gd name="T71" fmla="*/ 691332 h 3079"/>
              <a:gd name="T72" fmla="*/ 177580 w 3041"/>
              <a:gd name="T73" fmla="*/ 883869 h 3079"/>
              <a:gd name="T74" fmla="*/ 199192 w 3041"/>
              <a:gd name="T75" fmla="*/ 889987 h 3079"/>
              <a:gd name="T76" fmla="*/ 300409 w 3041"/>
              <a:gd name="T77" fmla="*/ 836724 h 3079"/>
              <a:gd name="T78" fmla="*/ 452774 w 3041"/>
              <a:gd name="T79" fmla="*/ 1107715 h 3079"/>
              <a:gd name="T80" fmla="*/ 371729 w 3041"/>
              <a:gd name="T81" fmla="*/ 950807 h 3079"/>
              <a:gd name="T82" fmla="*/ 231610 w 3041"/>
              <a:gd name="T83" fmla="*/ 946128 h 3079"/>
              <a:gd name="T84" fmla="*/ 121028 w 3041"/>
              <a:gd name="T85" fmla="*/ 916618 h 3079"/>
              <a:gd name="T86" fmla="*/ 51869 w 3041"/>
              <a:gd name="T87" fmla="*/ 634831 h 3079"/>
              <a:gd name="T88" fmla="*/ 115625 w 3041"/>
              <a:gd name="T89" fmla="*/ 553858 h 3079"/>
              <a:gd name="T90" fmla="*/ 51869 w 3041"/>
              <a:gd name="T91" fmla="*/ 473244 h 3079"/>
              <a:gd name="T92" fmla="*/ 14048 w 3041"/>
              <a:gd name="T93" fmla="*/ 424300 h 3079"/>
              <a:gd name="T94" fmla="*/ 121028 w 3041"/>
              <a:gd name="T95" fmla="*/ 191457 h 3079"/>
              <a:gd name="T96" fmla="*/ 231610 w 3041"/>
              <a:gd name="T97" fmla="*/ 161947 h 3079"/>
              <a:gd name="T98" fmla="*/ 371729 w 3041"/>
              <a:gd name="T99" fmla="*/ 157268 h 3079"/>
              <a:gd name="T100" fmla="*/ 452774 w 3041"/>
              <a:gd name="T101" fmla="*/ 0 h 3079"/>
              <a:gd name="T102" fmla="*/ 731571 w 3041"/>
              <a:gd name="T103" fmla="*/ 80973 h 3079"/>
              <a:gd name="T104" fmla="*/ 805412 w 3041"/>
              <a:gd name="T105" fmla="*/ 200094 h 3079"/>
              <a:gd name="T106" fmla="*/ 912032 w 3041"/>
              <a:gd name="T107" fmla="*/ 151150 h 3079"/>
              <a:gd name="T108" fmla="*/ 1080967 w 3041"/>
              <a:gd name="T109" fmla="*/ 362761 h 3079"/>
              <a:gd name="T110" fmla="*/ 1089252 w 3041"/>
              <a:gd name="T111" fmla="*/ 424300 h 3079"/>
              <a:gd name="T112" fmla="*/ 985513 w 3041"/>
              <a:gd name="T113" fmla="*/ 511392 h 3079"/>
              <a:gd name="T114" fmla="*/ 985513 w 3041"/>
              <a:gd name="T115" fmla="*/ 596683 h 3079"/>
              <a:gd name="T116" fmla="*/ 1089252 w 3041"/>
              <a:gd name="T117" fmla="*/ 684135 h 3079"/>
              <a:gd name="T118" fmla="*/ 982271 w 3041"/>
              <a:gd name="T119" fmla="*/ 916618 h 3079"/>
              <a:gd name="T120" fmla="*/ 912032 w 3041"/>
              <a:gd name="T121" fmla="*/ 956925 h 3079"/>
              <a:gd name="T122" fmla="*/ 805412 w 3041"/>
              <a:gd name="T123" fmla="*/ 907981 h 3079"/>
              <a:gd name="T124" fmla="*/ 731571 w 3041"/>
              <a:gd name="T125" fmla="*/ 1026742 h 307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41" h="3079">
                <a:moveTo>
                  <a:pt x="1531" y="1126"/>
                </a:moveTo>
                <a:lnTo>
                  <a:pt x="1531" y="1126"/>
                </a:lnTo>
                <a:cubicBezTo>
                  <a:pt x="1303" y="1126"/>
                  <a:pt x="1119" y="1312"/>
                  <a:pt x="1119" y="1539"/>
                </a:cubicBezTo>
                <a:cubicBezTo>
                  <a:pt x="1119" y="1767"/>
                  <a:pt x="1303" y="1953"/>
                  <a:pt x="1531" y="1953"/>
                </a:cubicBezTo>
                <a:cubicBezTo>
                  <a:pt x="1759" y="1953"/>
                  <a:pt x="1945" y="1767"/>
                  <a:pt x="1945" y="1539"/>
                </a:cubicBezTo>
                <a:cubicBezTo>
                  <a:pt x="1945" y="1312"/>
                  <a:pt x="1759" y="1126"/>
                  <a:pt x="1531" y="1126"/>
                </a:cubicBezTo>
                <a:close/>
                <a:moveTo>
                  <a:pt x="1531" y="2134"/>
                </a:moveTo>
                <a:lnTo>
                  <a:pt x="1531" y="2134"/>
                </a:lnTo>
                <a:cubicBezTo>
                  <a:pt x="1204" y="2134"/>
                  <a:pt x="938" y="1867"/>
                  <a:pt x="938" y="1539"/>
                </a:cubicBezTo>
                <a:cubicBezTo>
                  <a:pt x="938" y="1212"/>
                  <a:pt x="1204" y="945"/>
                  <a:pt x="1531" y="945"/>
                </a:cubicBezTo>
                <a:cubicBezTo>
                  <a:pt x="1859" y="945"/>
                  <a:pt x="2126" y="1212"/>
                  <a:pt x="2126" y="1539"/>
                </a:cubicBezTo>
                <a:cubicBezTo>
                  <a:pt x="2126" y="1867"/>
                  <a:pt x="1859" y="2134"/>
                  <a:pt x="1531" y="2134"/>
                </a:cubicBezTo>
                <a:close/>
                <a:moveTo>
                  <a:pt x="834" y="2325"/>
                </a:moveTo>
                <a:lnTo>
                  <a:pt x="834" y="2325"/>
                </a:lnTo>
                <a:cubicBezTo>
                  <a:pt x="854" y="2325"/>
                  <a:pt x="874" y="2331"/>
                  <a:pt x="890" y="2344"/>
                </a:cubicBezTo>
                <a:cubicBezTo>
                  <a:pt x="970" y="2409"/>
                  <a:pt x="1060" y="2460"/>
                  <a:pt x="1156" y="2498"/>
                </a:cubicBezTo>
                <a:cubicBezTo>
                  <a:pt x="1190" y="2511"/>
                  <a:pt x="1213" y="2545"/>
                  <a:pt x="1213" y="2582"/>
                </a:cubicBezTo>
                <a:lnTo>
                  <a:pt x="1213" y="2853"/>
                </a:lnTo>
                <a:cubicBezTo>
                  <a:pt x="1213" y="2877"/>
                  <a:pt x="1233" y="2897"/>
                  <a:pt x="1257" y="2897"/>
                </a:cubicBezTo>
                <a:lnTo>
                  <a:pt x="1806" y="2897"/>
                </a:lnTo>
                <a:cubicBezTo>
                  <a:pt x="1830" y="2897"/>
                  <a:pt x="1850" y="2877"/>
                  <a:pt x="1850" y="2853"/>
                </a:cubicBezTo>
                <a:lnTo>
                  <a:pt x="1850" y="2582"/>
                </a:lnTo>
                <a:cubicBezTo>
                  <a:pt x="1850" y="2545"/>
                  <a:pt x="1873" y="2511"/>
                  <a:pt x="1908" y="2498"/>
                </a:cubicBezTo>
                <a:cubicBezTo>
                  <a:pt x="2003" y="2460"/>
                  <a:pt x="2093" y="2409"/>
                  <a:pt x="2173" y="2344"/>
                </a:cubicBezTo>
                <a:cubicBezTo>
                  <a:pt x="2202" y="2321"/>
                  <a:pt x="2243" y="2318"/>
                  <a:pt x="2275" y="2337"/>
                </a:cubicBezTo>
                <a:lnTo>
                  <a:pt x="2510" y="2473"/>
                </a:lnTo>
                <a:cubicBezTo>
                  <a:pt x="2517" y="2476"/>
                  <a:pt x="2524" y="2479"/>
                  <a:pt x="2532" y="2479"/>
                </a:cubicBezTo>
                <a:cubicBezTo>
                  <a:pt x="2545" y="2479"/>
                  <a:pt x="2561" y="2473"/>
                  <a:pt x="2570" y="2456"/>
                </a:cubicBezTo>
                <a:lnTo>
                  <a:pt x="2845" y="1981"/>
                </a:lnTo>
                <a:cubicBezTo>
                  <a:pt x="2853" y="1967"/>
                  <a:pt x="2851" y="1954"/>
                  <a:pt x="2849" y="1947"/>
                </a:cubicBezTo>
                <a:cubicBezTo>
                  <a:pt x="2848" y="1941"/>
                  <a:pt x="2842" y="1928"/>
                  <a:pt x="2829" y="1921"/>
                </a:cubicBezTo>
                <a:lnTo>
                  <a:pt x="2594" y="1785"/>
                </a:lnTo>
                <a:cubicBezTo>
                  <a:pt x="2561" y="1766"/>
                  <a:pt x="2544" y="1730"/>
                  <a:pt x="2550" y="1693"/>
                </a:cubicBezTo>
                <a:cubicBezTo>
                  <a:pt x="2557" y="1642"/>
                  <a:pt x="2561" y="1590"/>
                  <a:pt x="2561" y="1539"/>
                </a:cubicBezTo>
                <a:cubicBezTo>
                  <a:pt x="2561" y="1488"/>
                  <a:pt x="2557" y="1437"/>
                  <a:pt x="2550" y="1386"/>
                </a:cubicBezTo>
                <a:cubicBezTo>
                  <a:pt x="2544" y="1349"/>
                  <a:pt x="2561" y="1313"/>
                  <a:pt x="2594" y="1295"/>
                </a:cubicBezTo>
                <a:lnTo>
                  <a:pt x="2829" y="1158"/>
                </a:lnTo>
                <a:cubicBezTo>
                  <a:pt x="2842" y="1151"/>
                  <a:pt x="2848" y="1138"/>
                  <a:pt x="2849" y="1132"/>
                </a:cubicBezTo>
                <a:cubicBezTo>
                  <a:pt x="2851" y="1125"/>
                  <a:pt x="2853" y="1112"/>
                  <a:pt x="2845" y="1098"/>
                </a:cubicBezTo>
                <a:lnTo>
                  <a:pt x="2570" y="623"/>
                </a:lnTo>
                <a:cubicBezTo>
                  <a:pt x="2561" y="607"/>
                  <a:pt x="2545" y="601"/>
                  <a:pt x="2532" y="601"/>
                </a:cubicBezTo>
                <a:cubicBezTo>
                  <a:pt x="2524" y="601"/>
                  <a:pt x="2517" y="603"/>
                  <a:pt x="2510" y="607"/>
                </a:cubicBezTo>
                <a:lnTo>
                  <a:pt x="2275" y="742"/>
                </a:lnTo>
                <a:cubicBezTo>
                  <a:pt x="2243" y="760"/>
                  <a:pt x="2202" y="758"/>
                  <a:pt x="2173" y="735"/>
                </a:cubicBezTo>
                <a:cubicBezTo>
                  <a:pt x="2092" y="670"/>
                  <a:pt x="2003" y="618"/>
                  <a:pt x="1908" y="581"/>
                </a:cubicBezTo>
                <a:cubicBezTo>
                  <a:pt x="1873" y="567"/>
                  <a:pt x="1850" y="535"/>
                  <a:pt x="1850" y="497"/>
                </a:cubicBezTo>
                <a:lnTo>
                  <a:pt x="1850" y="225"/>
                </a:lnTo>
                <a:cubicBezTo>
                  <a:pt x="1850" y="201"/>
                  <a:pt x="1830" y="181"/>
                  <a:pt x="1806" y="181"/>
                </a:cubicBezTo>
                <a:lnTo>
                  <a:pt x="1257" y="181"/>
                </a:lnTo>
                <a:cubicBezTo>
                  <a:pt x="1233" y="181"/>
                  <a:pt x="1213" y="201"/>
                  <a:pt x="1213" y="225"/>
                </a:cubicBezTo>
                <a:lnTo>
                  <a:pt x="1213" y="497"/>
                </a:lnTo>
                <a:cubicBezTo>
                  <a:pt x="1213" y="535"/>
                  <a:pt x="1190" y="567"/>
                  <a:pt x="1156" y="581"/>
                </a:cubicBezTo>
                <a:cubicBezTo>
                  <a:pt x="1060" y="618"/>
                  <a:pt x="970" y="670"/>
                  <a:pt x="890" y="735"/>
                </a:cubicBezTo>
                <a:cubicBezTo>
                  <a:pt x="861" y="758"/>
                  <a:pt x="821" y="760"/>
                  <a:pt x="788" y="742"/>
                </a:cubicBezTo>
                <a:lnTo>
                  <a:pt x="553" y="607"/>
                </a:lnTo>
                <a:cubicBezTo>
                  <a:pt x="546" y="603"/>
                  <a:pt x="539" y="601"/>
                  <a:pt x="531" y="601"/>
                </a:cubicBezTo>
                <a:cubicBezTo>
                  <a:pt x="519" y="601"/>
                  <a:pt x="502" y="607"/>
                  <a:pt x="493" y="623"/>
                </a:cubicBezTo>
                <a:lnTo>
                  <a:pt x="218" y="1098"/>
                </a:lnTo>
                <a:cubicBezTo>
                  <a:pt x="210" y="1112"/>
                  <a:pt x="212" y="1125"/>
                  <a:pt x="214" y="1132"/>
                </a:cubicBezTo>
                <a:cubicBezTo>
                  <a:pt x="216" y="1138"/>
                  <a:pt x="220" y="1151"/>
                  <a:pt x="234" y="1158"/>
                </a:cubicBezTo>
                <a:lnTo>
                  <a:pt x="470" y="1294"/>
                </a:lnTo>
                <a:cubicBezTo>
                  <a:pt x="502" y="1313"/>
                  <a:pt x="519" y="1349"/>
                  <a:pt x="513" y="1386"/>
                </a:cubicBezTo>
                <a:cubicBezTo>
                  <a:pt x="506" y="1437"/>
                  <a:pt x="502" y="1488"/>
                  <a:pt x="502" y="1539"/>
                </a:cubicBezTo>
                <a:cubicBezTo>
                  <a:pt x="502" y="1590"/>
                  <a:pt x="506" y="1642"/>
                  <a:pt x="513" y="1693"/>
                </a:cubicBezTo>
                <a:cubicBezTo>
                  <a:pt x="519" y="1730"/>
                  <a:pt x="501" y="1766"/>
                  <a:pt x="470" y="1785"/>
                </a:cubicBezTo>
                <a:lnTo>
                  <a:pt x="234" y="1921"/>
                </a:lnTo>
                <a:cubicBezTo>
                  <a:pt x="213" y="1932"/>
                  <a:pt x="206" y="1960"/>
                  <a:pt x="218" y="1981"/>
                </a:cubicBezTo>
                <a:lnTo>
                  <a:pt x="493" y="2456"/>
                </a:lnTo>
                <a:cubicBezTo>
                  <a:pt x="502" y="2473"/>
                  <a:pt x="519" y="2479"/>
                  <a:pt x="531" y="2479"/>
                </a:cubicBezTo>
                <a:cubicBezTo>
                  <a:pt x="539" y="2479"/>
                  <a:pt x="546" y="2476"/>
                  <a:pt x="553" y="2473"/>
                </a:cubicBezTo>
                <a:lnTo>
                  <a:pt x="788" y="2337"/>
                </a:lnTo>
                <a:cubicBezTo>
                  <a:pt x="803" y="2328"/>
                  <a:pt x="818" y="2325"/>
                  <a:pt x="834" y="2325"/>
                </a:cubicBezTo>
                <a:close/>
                <a:moveTo>
                  <a:pt x="1806" y="3078"/>
                </a:moveTo>
                <a:lnTo>
                  <a:pt x="1257" y="3078"/>
                </a:lnTo>
                <a:cubicBezTo>
                  <a:pt x="1133" y="3078"/>
                  <a:pt x="1032" y="2978"/>
                  <a:pt x="1032" y="2853"/>
                </a:cubicBezTo>
                <a:lnTo>
                  <a:pt x="1032" y="2642"/>
                </a:lnTo>
                <a:cubicBezTo>
                  <a:pt x="960" y="2609"/>
                  <a:pt x="891" y="2570"/>
                  <a:pt x="827" y="2523"/>
                </a:cubicBezTo>
                <a:lnTo>
                  <a:pt x="643" y="2629"/>
                </a:lnTo>
                <a:cubicBezTo>
                  <a:pt x="609" y="2649"/>
                  <a:pt x="571" y="2659"/>
                  <a:pt x="531" y="2659"/>
                </a:cubicBezTo>
                <a:cubicBezTo>
                  <a:pt x="451" y="2659"/>
                  <a:pt x="376" y="2616"/>
                  <a:pt x="336" y="2547"/>
                </a:cubicBezTo>
                <a:lnTo>
                  <a:pt x="61" y="2071"/>
                </a:lnTo>
                <a:cubicBezTo>
                  <a:pt x="0" y="1963"/>
                  <a:pt x="37" y="1826"/>
                  <a:pt x="144" y="1764"/>
                </a:cubicBezTo>
                <a:lnTo>
                  <a:pt x="327" y="1658"/>
                </a:lnTo>
                <a:cubicBezTo>
                  <a:pt x="323" y="1619"/>
                  <a:pt x="321" y="1579"/>
                  <a:pt x="321" y="1539"/>
                </a:cubicBezTo>
                <a:cubicBezTo>
                  <a:pt x="321" y="1500"/>
                  <a:pt x="323" y="1460"/>
                  <a:pt x="327" y="1421"/>
                </a:cubicBezTo>
                <a:lnTo>
                  <a:pt x="144" y="1315"/>
                </a:lnTo>
                <a:cubicBezTo>
                  <a:pt x="92" y="1285"/>
                  <a:pt x="55" y="1237"/>
                  <a:pt x="39" y="1179"/>
                </a:cubicBezTo>
                <a:cubicBezTo>
                  <a:pt x="24" y="1121"/>
                  <a:pt x="32" y="1060"/>
                  <a:pt x="62" y="1008"/>
                </a:cubicBezTo>
                <a:lnTo>
                  <a:pt x="336" y="532"/>
                </a:lnTo>
                <a:cubicBezTo>
                  <a:pt x="376" y="463"/>
                  <a:pt x="451" y="420"/>
                  <a:pt x="531" y="420"/>
                </a:cubicBezTo>
                <a:cubicBezTo>
                  <a:pt x="571" y="420"/>
                  <a:pt x="609" y="431"/>
                  <a:pt x="643" y="450"/>
                </a:cubicBezTo>
                <a:lnTo>
                  <a:pt x="827" y="556"/>
                </a:lnTo>
                <a:cubicBezTo>
                  <a:pt x="891" y="509"/>
                  <a:pt x="960" y="470"/>
                  <a:pt x="1032" y="437"/>
                </a:cubicBezTo>
                <a:lnTo>
                  <a:pt x="1032" y="225"/>
                </a:lnTo>
                <a:cubicBezTo>
                  <a:pt x="1032" y="102"/>
                  <a:pt x="1133" y="0"/>
                  <a:pt x="1257" y="0"/>
                </a:cubicBezTo>
                <a:lnTo>
                  <a:pt x="1806" y="0"/>
                </a:lnTo>
                <a:cubicBezTo>
                  <a:pt x="1930" y="0"/>
                  <a:pt x="2031" y="102"/>
                  <a:pt x="2031" y="225"/>
                </a:cubicBezTo>
                <a:lnTo>
                  <a:pt x="2031" y="437"/>
                </a:lnTo>
                <a:cubicBezTo>
                  <a:pt x="2103" y="470"/>
                  <a:pt x="2172" y="510"/>
                  <a:pt x="2236" y="556"/>
                </a:cubicBezTo>
                <a:lnTo>
                  <a:pt x="2420" y="450"/>
                </a:lnTo>
                <a:cubicBezTo>
                  <a:pt x="2454" y="431"/>
                  <a:pt x="2493" y="420"/>
                  <a:pt x="2532" y="420"/>
                </a:cubicBezTo>
                <a:cubicBezTo>
                  <a:pt x="2612" y="420"/>
                  <a:pt x="2687" y="463"/>
                  <a:pt x="2727" y="532"/>
                </a:cubicBezTo>
                <a:lnTo>
                  <a:pt x="3001" y="1008"/>
                </a:lnTo>
                <a:cubicBezTo>
                  <a:pt x="3031" y="1060"/>
                  <a:pt x="3040" y="1121"/>
                  <a:pt x="3024" y="1179"/>
                </a:cubicBezTo>
                <a:cubicBezTo>
                  <a:pt x="3009" y="1236"/>
                  <a:pt x="2971" y="1285"/>
                  <a:pt x="2919" y="1315"/>
                </a:cubicBezTo>
                <a:lnTo>
                  <a:pt x="2736" y="1421"/>
                </a:lnTo>
                <a:cubicBezTo>
                  <a:pt x="2740" y="1460"/>
                  <a:pt x="2742" y="1500"/>
                  <a:pt x="2742" y="1539"/>
                </a:cubicBezTo>
                <a:cubicBezTo>
                  <a:pt x="2742" y="1579"/>
                  <a:pt x="2740" y="1619"/>
                  <a:pt x="2736" y="1658"/>
                </a:cubicBezTo>
                <a:lnTo>
                  <a:pt x="2919" y="1764"/>
                </a:lnTo>
                <a:cubicBezTo>
                  <a:pt x="2971" y="1794"/>
                  <a:pt x="3009" y="1842"/>
                  <a:pt x="3024" y="1901"/>
                </a:cubicBezTo>
                <a:cubicBezTo>
                  <a:pt x="3040" y="1959"/>
                  <a:pt x="3031" y="2019"/>
                  <a:pt x="3001" y="2071"/>
                </a:cubicBezTo>
                <a:lnTo>
                  <a:pt x="2727" y="2547"/>
                </a:lnTo>
                <a:cubicBezTo>
                  <a:pt x="2687" y="2616"/>
                  <a:pt x="2612" y="2659"/>
                  <a:pt x="2532" y="2659"/>
                </a:cubicBezTo>
                <a:cubicBezTo>
                  <a:pt x="2493" y="2659"/>
                  <a:pt x="2454" y="2649"/>
                  <a:pt x="2420" y="2629"/>
                </a:cubicBezTo>
                <a:lnTo>
                  <a:pt x="2236" y="2523"/>
                </a:lnTo>
                <a:cubicBezTo>
                  <a:pt x="2172" y="2570"/>
                  <a:pt x="2103" y="2609"/>
                  <a:pt x="2031" y="2642"/>
                </a:cubicBezTo>
                <a:lnTo>
                  <a:pt x="2031" y="2853"/>
                </a:lnTo>
                <a:cubicBezTo>
                  <a:pt x="2031" y="2978"/>
                  <a:pt x="1930" y="3078"/>
                  <a:pt x="1806" y="3078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 sz="1633"/>
          </a:p>
        </p:txBody>
      </p:sp>
      <p:sp>
        <p:nvSpPr>
          <p:cNvPr id="12" name="正方形/長方形 5"/>
          <p:cNvSpPr/>
          <p:nvPr/>
        </p:nvSpPr>
        <p:spPr>
          <a:xfrm>
            <a:off x="825873" y="1694453"/>
            <a:ext cx="10828818" cy="3939173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lvl="1" indent="-171450" algn="just">
              <a:buFont typeface="Wingdings" panose="05000000000000000000" pitchFamily="2" charset="2"/>
              <a:buChar char="Ø"/>
            </a:pPr>
            <a:endParaRPr lang="en-US" altLang="ja-JP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en-US" b="1" dirty="0"/>
              <a:t>Review</a:t>
            </a:r>
          </a:p>
          <a:p>
            <a:pPr marL="171450" lvl="1" indent="-171450" algn="just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Manfaatkan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ulasan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pelanggan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menganalisis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meningkatkan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kepuasan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pelanggan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.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Dengan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bekerja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sama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dengan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vendor,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buatlah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strategi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berdasarkan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umpan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balik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pelanggan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memperbaiki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layanan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menciptakan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pengalaman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lebih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baik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.</a:t>
            </a:r>
          </a:p>
          <a:p>
            <a:pPr marL="171450" lvl="1" indent="-171450" algn="just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Bisa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menggunakan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Metode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Customer Journey</a:t>
            </a:r>
          </a:p>
          <a:p>
            <a:r>
              <a:rPr lang="en-US" b="1" dirty="0" err="1"/>
              <a:t>Fokus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Entire Home/Apt</a:t>
            </a:r>
          </a:p>
          <a:p>
            <a:pPr marL="171450" lvl="1" indent="-171450" algn="just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Karena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tipe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kamar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ini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paling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diminati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perusahaan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dapat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lebih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memfokuskan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upaya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pemasaran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pengembangan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bisnis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pada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tipe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kamar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ini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meningkatkan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pendapatan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.</a:t>
            </a:r>
          </a:p>
          <a:p>
            <a:r>
              <a:rPr lang="en-US" b="1" dirty="0" err="1"/>
              <a:t>Investasi</a:t>
            </a:r>
            <a:r>
              <a:rPr lang="en-US" b="1" dirty="0"/>
              <a:t> di </a:t>
            </a:r>
            <a:r>
              <a:rPr lang="en-US" b="1" dirty="0" err="1"/>
              <a:t>Distrik</a:t>
            </a:r>
            <a:r>
              <a:rPr lang="en-US" b="1" dirty="0"/>
              <a:t> </a:t>
            </a:r>
            <a:r>
              <a:rPr lang="en-US" b="1" dirty="0" err="1"/>
              <a:t>Populer</a:t>
            </a:r>
            <a:endParaRPr lang="en-US" b="1" dirty="0"/>
          </a:p>
          <a:p>
            <a:pPr marL="171450" lvl="1" indent="-171450" algn="just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Distrik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populer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seperti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Vadhana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Khlong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Toei,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Huai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Khwang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Ratchathewi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Bang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Rak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menawarkan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potensi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besar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bagi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para host.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Pertimbangkan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berinvestasi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di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sana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meningkatkan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kehadiran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pendapatan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.</a:t>
            </a:r>
          </a:p>
          <a:p>
            <a:r>
              <a:rPr lang="en-US" b="1" dirty="0" err="1"/>
              <a:t>Strategi</a:t>
            </a:r>
            <a:r>
              <a:rPr lang="en-US" b="1" dirty="0"/>
              <a:t> </a:t>
            </a: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Berdasarkan</a:t>
            </a:r>
            <a:r>
              <a:rPr lang="en-US" b="1" dirty="0"/>
              <a:t> </a:t>
            </a:r>
            <a:r>
              <a:rPr lang="en-US" b="1" dirty="0" err="1"/>
              <a:t>Tren</a:t>
            </a:r>
            <a:endParaRPr lang="en-US" b="1" dirty="0"/>
          </a:p>
          <a:p>
            <a:pPr marL="171450" lvl="1" indent="-171450" algn="just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Gunakan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tren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harga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selama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liburan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musim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lainnya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merancang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strategi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pemasaran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lebih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efektif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.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Penyesuaian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harga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tepat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dapat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membantu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meningkatkan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pendapatan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tanpa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mengorbankan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kepuasan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pelanggan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.</a:t>
            </a:r>
          </a:p>
          <a:p>
            <a:r>
              <a:rPr lang="en-US" b="1" dirty="0" err="1"/>
              <a:t>Membangun</a:t>
            </a:r>
            <a:r>
              <a:rPr lang="en-US" b="1" dirty="0"/>
              <a:t> </a:t>
            </a:r>
            <a:r>
              <a:rPr lang="en-US" b="1" dirty="0" err="1"/>
              <a:t>Kepercayaan</a:t>
            </a:r>
            <a:r>
              <a:rPr lang="en-US" b="1" dirty="0"/>
              <a:t> </a:t>
            </a:r>
            <a:r>
              <a:rPr lang="en-US" b="1" dirty="0" err="1"/>
              <a:t>Pelanggan</a:t>
            </a:r>
            <a:endParaRPr lang="en-US" b="1" dirty="0"/>
          </a:p>
          <a:p>
            <a:pPr marL="171450" lvl="1" indent="-171450" algn="just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Fokus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pada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membangun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kepercayaan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pelanggan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dengan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menawarkan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layanan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handal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berkualitas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tinggi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. Platform yang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dikenal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dipercaya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akan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menarik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lebih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banyak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pelanggan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meningkatkan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loyalitas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pelanggan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.</a:t>
            </a:r>
          </a:p>
          <a:p>
            <a:pPr marL="171450" lvl="1" indent="-171450" algn="just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7583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182" y="252264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Eras Bold ITC" panose="020B0907030504020204" pitchFamily="34" charset="0"/>
              </a:rPr>
              <a:t>THANK YOU </a:t>
            </a:r>
            <a:br>
              <a:rPr lang="en-US" sz="6000" dirty="0">
                <a:latin typeface="Eras Bold ITC" panose="020B0907030504020204" pitchFamily="34" charset="0"/>
              </a:rPr>
            </a:br>
            <a:r>
              <a:rPr lang="en-US" sz="6000" dirty="0">
                <a:latin typeface="Eras Bold ITC" panose="020B0907030504020204" pitchFamily="34" charset="0"/>
              </a:rPr>
              <a:t>FOR YOUR ATTENTION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913078" y="5460943"/>
            <a:ext cx="8365843" cy="10300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48920" y="50064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larendon Lt BT" panose="02040604040505020204" pitchFamily="18" charset="0"/>
              </a:rPr>
              <a:t>By</a:t>
            </a:r>
          </a:p>
          <a:p>
            <a:pPr marL="0" indent="0">
              <a:buNone/>
            </a:pPr>
            <a:r>
              <a:rPr lang="en-US" dirty="0">
                <a:latin typeface="Clarendon Lt BT" panose="02040604040505020204" pitchFamily="18" charset="0"/>
              </a:rPr>
              <a:t>Ahnaf Indrastata</a:t>
            </a:r>
          </a:p>
          <a:p>
            <a:pPr marL="0" indent="0">
              <a:buNone/>
            </a:pPr>
            <a:r>
              <a:rPr lang="en-US" sz="2000" dirty="0">
                <a:latin typeface="Clarendon Lt BT" panose="02040604040505020204" pitchFamily="18" charset="0"/>
              </a:rPr>
              <a:t>(</a:t>
            </a:r>
            <a:r>
              <a:rPr lang="en-US" sz="2000" dirty="0" err="1">
                <a:latin typeface="Clarendon Lt BT" panose="02040604040505020204" pitchFamily="18" charset="0"/>
              </a:rPr>
              <a:t>Totoya</a:t>
            </a:r>
            <a:r>
              <a:rPr lang="en-US" sz="2000" dirty="0">
                <a:latin typeface="Clarendon Lt BT" panose="02040604040505020204" pitchFamily="18" charset="0"/>
              </a:rPr>
              <a:t> Astra Finance)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0789" y="75638"/>
            <a:ext cx="10515600" cy="1325563"/>
          </a:xfrm>
        </p:spPr>
        <p:txBody>
          <a:bodyPr/>
          <a:lstStyle/>
          <a:p>
            <a:r>
              <a:rPr lang="en-US" i="1" dirty="0">
                <a:latin typeface="Eras Bold ITC" panose="020B0907030504020204" pitchFamily="34" charset="0"/>
              </a:rPr>
              <a:t>INTRODUCTION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063320" y="1062543"/>
            <a:ext cx="8365843" cy="10300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7" name="TextBox 6"/>
          <p:cNvSpPr txBox="1"/>
          <p:nvPr/>
        </p:nvSpPr>
        <p:spPr>
          <a:xfrm>
            <a:off x="217843" y="2044301"/>
            <a:ext cx="99585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Airbnb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merupakan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online marketplace yang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menyediakan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akomodasi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bagi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orang-orang yang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ingin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menyewa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ataupun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menyewakan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kamar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pribadi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,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apartemen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, villa,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maupun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rumahnya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.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Pada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umumnya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,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properti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yang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ditawarkan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layanan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akomodasi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ini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dapat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disewa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secara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harian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dan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harganya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ditetapkan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oleh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pemilik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properti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b="1" i="1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b="1" i="1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Jika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kita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melihat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ke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tahun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2000-an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awal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,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mungkin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jika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ingine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memesan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hotel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atau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tempat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penginapan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maka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kita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perlu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menelfon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untuk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membookingnya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.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Kemudian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dengan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majunya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teknologi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kita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bisa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memesan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melalui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website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resmi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dari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tempat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penginapan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yang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ingin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kita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kunjungi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. Di-era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saat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ini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teknologi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sudah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sangat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maju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,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sekarang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kita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hanya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membuka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satu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aplikasi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dan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bisa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memilih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beragam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tempat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penginapan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mulai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dari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lokasi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,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harga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,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fasilitas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,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ataupun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hal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b="1" i="1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lainnya</a:t>
            </a:r>
            <a:r>
              <a:rPr lang="en-US" b="1" i="1" dirty="0">
                <a:latin typeface="MS PGothic" panose="020B0600070205080204" pitchFamily="34" charset="-128"/>
                <a:ea typeface="MS PGothic" panose="020B0600070205080204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3882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8" name="Title 15">
            <a:extLst>
              <a:ext uri="{FF2B5EF4-FFF2-40B4-BE49-F238E27FC236}">
                <a16:creationId xmlns:a16="http://schemas.microsoft.com/office/drawing/2014/main" id="{D780CFBE-4AFF-4D7A-AC20-44A6F7A9C801}"/>
              </a:ext>
            </a:extLst>
          </p:cNvPr>
          <p:cNvSpPr txBox="1">
            <a:spLocks/>
          </p:cNvSpPr>
          <p:nvPr/>
        </p:nvSpPr>
        <p:spPr>
          <a:xfrm>
            <a:off x="937548" y="334632"/>
            <a:ext cx="4892040" cy="84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d-ID" dirty="0">
              <a:latin typeface="Adobe Gothic Std B" panose="020B0800000000000000" pitchFamily="34" charset="-128"/>
              <a:ea typeface="Adobe Gothic Std B" panose="020B0800000000000000" pitchFamily="34" charset="-128"/>
              <a:cs typeface="Adobe Hebrew" panose="02040503050201020203" pitchFamily="18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9F1DCB-8862-4D6E-924E-01A6B5A242D0}"/>
              </a:ext>
            </a:extLst>
          </p:cNvPr>
          <p:cNvSpPr txBox="1"/>
          <p:nvPr/>
        </p:nvSpPr>
        <p:spPr>
          <a:xfrm>
            <a:off x="6771720" y="404397"/>
            <a:ext cx="5288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id-ID" sz="4000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8969375" y="17332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85323" y="158990"/>
            <a:ext cx="38197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n>
                  <a:solidFill>
                    <a:schemeClr val="tx1"/>
                  </a:solidFill>
                </a:ln>
                <a:latin typeface="Clarendon Lt BT" panose="02040604040505020204" pitchFamily="18" charset="0"/>
              </a:rPr>
              <a:t>DATA SET</a:t>
            </a:r>
            <a:endParaRPr lang="en-US" sz="5400" dirty="0"/>
          </a:p>
        </p:txBody>
      </p:sp>
      <p:sp>
        <p:nvSpPr>
          <p:cNvPr id="30" name="Rectangle 29"/>
          <p:cNvSpPr/>
          <p:nvPr/>
        </p:nvSpPr>
        <p:spPr>
          <a:xfrm>
            <a:off x="3751636" y="1014032"/>
            <a:ext cx="5098037" cy="1806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31" name="Freeform 29">
            <a:extLst>
              <a:ext uri="{FF2B5EF4-FFF2-40B4-BE49-F238E27FC236}">
                <a16:creationId xmlns:a16="http://schemas.microsoft.com/office/drawing/2014/main" id="{35A54F8F-88FB-7547-B43E-06260812D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0646" y="228439"/>
            <a:ext cx="1274045" cy="1288818"/>
          </a:xfrm>
          <a:custGeom>
            <a:avLst/>
            <a:gdLst>
              <a:gd name="T0" fmla="*/ 403066 w 3041"/>
              <a:gd name="T1" fmla="*/ 553858 h 3079"/>
              <a:gd name="T2" fmla="*/ 551470 w 3041"/>
              <a:gd name="T3" fmla="*/ 702848 h 3079"/>
              <a:gd name="T4" fmla="*/ 551470 w 3041"/>
              <a:gd name="T5" fmla="*/ 405227 h 3079"/>
              <a:gd name="T6" fmla="*/ 337870 w 3041"/>
              <a:gd name="T7" fmla="*/ 553858 h 3079"/>
              <a:gd name="T8" fmla="*/ 551470 w 3041"/>
              <a:gd name="T9" fmla="*/ 340088 h 3079"/>
              <a:gd name="T10" fmla="*/ 551470 w 3041"/>
              <a:gd name="T11" fmla="*/ 767987 h 3079"/>
              <a:gd name="T12" fmla="*/ 320580 w 3041"/>
              <a:gd name="T13" fmla="*/ 843562 h 3079"/>
              <a:gd name="T14" fmla="*/ 416394 w 3041"/>
              <a:gd name="T15" fmla="*/ 898984 h 3079"/>
              <a:gd name="T16" fmla="*/ 436925 w 3041"/>
              <a:gd name="T17" fmla="*/ 1026742 h 3079"/>
              <a:gd name="T18" fmla="*/ 650525 w 3041"/>
              <a:gd name="T19" fmla="*/ 1042577 h 3079"/>
              <a:gd name="T20" fmla="*/ 666374 w 3041"/>
              <a:gd name="T21" fmla="*/ 929214 h 3079"/>
              <a:gd name="T22" fmla="*/ 782719 w 3041"/>
              <a:gd name="T23" fmla="*/ 843562 h 3079"/>
              <a:gd name="T24" fmla="*/ 904108 w 3041"/>
              <a:gd name="T25" fmla="*/ 889987 h 3079"/>
              <a:gd name="T26" fmla="*/ 912032 w 3041"/>
              <a:gd name="T27" fmla="*/ 892146 h 3079"/>
              <a:gd name="T28" fmla="*/ 1024775 w 3041"/>
              <a:gd name="T29" fmla="*/ 712925 h 3079"/>
              <a:gd name="T30" fmla="*/ 1019012 w 3041"/>
              <a:gd name="T31" fmla="*/ 691332 h 3079"/>
              <a:gd name="T32" fmla="*/ 918516 w 3041"/>
              <a:gd name="T33" fmla="*/ 609279 h 3079"/>
              <a:gd name="T34" fmla="*/ 922478 w 3041"/>
              <a:gd name="T35" fmla="*/ 553858 h 3079"/>
              <a:gd name="T36" fmla="*/ 934365 w 3041"/>
              <a:gd name="T37" fmla="*/ 466046 h 3079"/>
              <a:gd name="T38" fmla="*/ 1026216 w 3041"/>
              <a:gd name="T39" fmla="*/ 407386 h 3079"/>
              <a:gd name="T40" fmla="*/ 925720 w 3041"/>
              <a:gd name="T41" fmla="*/ 224206 h 3079"/>
              <a:gd name="T42" fmla="*/ 912032 w 3041"/>
              <a:gd name="T43" fmla="*/ 216289 h 3079"/>
              <a:gd name="T44" fmla="*/ 819460 w 3041"/>
              <a:gd name="T45" fmla="*/ 267032 h 3079"/>
              <a:gd name="T46" fmla="*/ 687266 w 3041"/>
              <a:gd name="T47" fmla="*/ 209091 h 3079"/>
              <a:gd name="T48" fmla="*/ 666374 w 3041"/>
              <a:gd name="T49" fmla="*/ 80973 h 3079"/>
              <a:gd name="T50" fmla="*/ 452774 w 3041"/>
              <a:gd name="T51" fmla="*/ 65139 h 3079"/>
              <a:gd name="T52" fmla="*/ 436925 w 3041"/>
              <a:gd name="T53" fmla="*/ 178861 h 3079"/>
              <a:gd name="T54" fmla="*/ 416394 w 3041"/>
              <a:gd name="T55" fmla="*/ 209091 h 3079"/>
              <a:gd name="T56" fmla="*/ 283839 w 3041"/>
              <a:gd name="T57" fmla="*/ 267032 h 3079"/>
              <a:gd name="T58" fmla="*/ 191267 w 3041"/>
              <a:gd name="T59" fmla="*/ 216289 h 3079"/>
              <a:gd name="T60" fmla="*/ 78524 w 3041"/>
              <a:gd name="T61" fmla="*/ 395150 h 3079"/>
              <a:gd name="T62" fmla="*/ 77083 w 3041"/>
              <a:gd name="T63" fmla="*/ 407386 h 3079"/>
              <a:gd name="T64" fmla="*/ 169295 w 3041"/>
              <a:gd name="T65" fmla="*/ 465687 h 3079"/>
              <a:gd name="T66" fmla="*/ 180822 w 3041"/>
              <a:gd name="T67" fmla="*/ 553858 h 3079"/>
              <a:gd name="T68" fmla="*/ 184784 w 3041"/>
              <a:gd name="T69" fmla="*/ 609279 h 3079"/>
              <a:gd name="T70" fmla="*/ 84287 w 3041"/>
              <a:gd name="T71" fmla="*/ 691332 h 3079"/>
              <a:gd name="T72" fmla="*/ 177580 w 3041"/>
              <a:gd name="T73" fmla="*/ 883869 h 3079"/>
              <a:gd name="T74" fmla="*/ 199192 w 3041"/>
              <a:gd name="T75" fmla="*/ 889987 h 3079"/>
              <a:gd name="T76" fmla="*/ 300409 w 3041"/>
              <a:gd name="T77" fmla="*/ 836724 h 3079"/>
              <a:gd name="T78" fmla="*/ 452774 w 3041"/>
              <a:gd name="T79" fmla="*/ 1107715 h 3079"/>
              <a:gd name="T80" fmla="*/ 371729 w 3041"/>
              <a:gd name="T81" fmla="*/ 950807 h 3079"/>
              <a:gd name="T82" fmla="*/ 231610 w 3041"/>
              <a:gd name="T83" fmla="*/ 946128 h 3079"/>
              <a:gd name="T84" fmla="*/ 121028 w 3041"/>
              <a:gd name="T85" fmla="*/ 916618 h 3079"/>
              <a:gd name="T86" fmla="*/ 51869 w 3041"/>
              <a:gd name="T87" fmla="*/ 634831 h 3079"/>
              <a:gd name="T88" fmla="*/ 115625 w 3041"/>
              <a:gd name="T89" fmla="*/ 553858 h 3079"/>
              <a:gd name="T90" fmla="*/ 51869 w 3041"/>
              <a:gd name="T91" fmla="*/ 473244 h 3079"/>
              <a:gd name="T92" fmla="*/ 14048 w 3041"/>
              <a:gd name="T93" fmla="*/ 424300 h 3079"/>
              <a:gd name="T94" fmla="*/ 121028 w 3041"/>
              <a:gd name="T95" fmla="*/ 191457 h 3079"/>
              <a:gd name="T96" fmla="*/ 231610 w 3041"/>
              <a:gd name="T97" fmla="*/ 161947 h 3079"/>
              <a:gd name="T98" fmla="*/ 371729 w 3041"/>
              <a:gd name="T99" fmla="*/ 157268 h 3079"/>
              <a:gd name="T100" fmla="*/ 452774 w 3041"/>
              <a:gd name="T101" fmla="*/ 0 h 3079"/>
              <a:gd name="T102" fmla="*/ 731571 w 3041"/>
              <a:gd name="T103" fmla="*/ 80973 h 3079"/>
              <a:gd name="T104" fmla="*/ 805412 w 3041"/>
              <a:gd name="T105" fmla="*/ 200094 h 3079"/>
              <a:gd name="T106" fmla="*/ 912032 w 3041"/>
              <a:gd name="T107" fmla="*/ 151150 h 3079"/>
              <a:gd name="T108" fmla="*/ 1080967 w 3041"/>
              <a:gd name="T109" fmla="*/ 362761 h 3079"/>
              <a:gd name="T110" fmla="*/ 1089252 w 3041"/>
              <a:gd name="T111" fmla="*/ 424300 h 3079"/>
              <a:gd name="T112" fmla="*/ 985513 w 3041"/>
              <a:gd name="T113" fmla="*/ 511392 h 3079"/>
              <a:gd name="T114" fmla="*/ 985513 w 3041"/>
              <a:gd name="T115" fmla="*/ 596683 h 3079"/>
              <a:gd name="T116" fmla="*/ 1089252 w 3041"/>
              <a:gd name="T117" fmla="*/ 684135 h 3079"/>
              <a:gd name="T118" fmla="*/ 982271 w 3041"/>
              <a:gd name="T119" fmla="*/ 916618 h 3079"/>
              <a:gd name="T120" fmla="*/ 912032 w 3041"/>
              <a:gd name="T121" fmla="*/ 956925 h 3079"/>
              <a:gd name="T122" fmla="*/ 805412 w 3041"/>
              <a:gd name="T123" fmla="*/ 907981 h 3079"/>
              <a:gd name="T124" fmla="*/ 731571 w 3041"/>
              <a:gd name="T125" fmla="*/ 1026742 h 307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41" h="3079">
                <a:moveTo>
                  <a:pt x="1531" y="1126"/>
                </a:moveTo>
                <a:lnTo>
                  <a:pt x="1531" y="1126"/>
                </a:lnTo>
                <a:cubicBezTo>
                  <a:pt x="1303" y="1126"/>
                  <a:pt x="1119" y="1312"/>
                  <a:pt x="1119" y="1539"/>
                </a:cubicBezTo>
                <a:cubicBezTo>
                  <a:pt x="1119" y="1767"/>
                  <a:pt x="1303" y="1953"/>
                  <a:pt x="1531" y="1953"/>
                </a:cubicBezTo>
                <a:cubicBezTo>
                  <a:pt x="1759" y="1953"/>
                  <a:pt x="1945" y="1767"/>
                  <a:pt x="1945" y="1539"/>
                </a:cubicBezTo>
                <a:cubicBezTo>
                  <a:pt x="1945" y="1312"/>
                  <a:pt x="1759" y="1126"/>
                  <a:pt x="1531" y="1126"/>
                </a:cubicBezTo>
                <a:close/>
                <a:moveTo>
                  <a:pt x="1531" y="2134"/>
                </a:moveTo>
                <a:lnTo>
                  <a:pt x="1531" y="2134"/>
                </a:lnTo>
                <a:cubicBezTo>
                  <a:pt x="1204" y="2134"/>
                  <a:pt x="938" y="1867"/>
                  <a:pt x="938" y="1539"/>
                </a:cubicBezTo>
                <a:cubicBezTo>
                  <a:pt x="938" y="1212"/>
                  <a:pt x="1204" y="945"/>
                  <a:pt x="1531" y="945"/>
                </a:cubicBezTo>
                <a:cubicBezTo>
                  <a:pt x="1859" y="945"/>
                  <a:pt x="2126" y="1212"/>
                  <a:pt x="2126" y="1539"/>
                </a:cubicBezTo>
                <a:cubicBezTo>
                  <a:pt x="2126" y="1867"/>
                  <a:pt x="1859" y="2134"/>
                  <a:pt x="1531" y="2134"/>
                </a:cubicBezTo>
                <a:close/>
                <a:moveTo>
                  <a:pt x="834" y="2325"/>
                </a:moveTo>
                <a:lnTo>
                  <a:pt x="834" y="2325"/>
                </a:lnTo>
                <a:cubicBezTo>
                  <a:pt x="854" y="2325"/>
                  <a:pt x="874" y="2331"/>
                  <a:pt x="890" y="2344"/>
                </a:cubicBezTo>
                <a:cubicBezTo>
                  <a:pt x="970" y="2409"/>
                  <a:pt x="1060" y="2460"/>
                  <a:pt x="1156" y="2498"/>
                </a:cubicBezTo>
                <a:cubicBezTo>
                  <a:pt x="1190" y="2511"/>
                  <a:pt x="1213" y="2545"/>
                  <a:pt x="1213" y="2582"/>
                </a:cubicBezTo>
                <a:lnTo>
                  <a:pt x="1213" y="2853"/>
                </a:lnTo>
                <a:cubicBezTo>
                  <a:pt x="1213" y="2877"/>
                  <a:pt x="1233" y="2897"/>
                  <a:pt x="1257" y="2897"/>
                </a:cubicBezTo>
                <a:lnTo>
                  <a:pt x="1806" y="2897"/>
                </a:lnTo>
                <a:cubicBezTo>
                  <a:pt x="1830" y="2897"/>
                  <a:pt x="1850" y="2877"/>
                  <a:pt x="1850" y="2853"/>
                </a:cubicBezTo>
                <a:lnTo>
                  <a:pt x="1850" y="2582"/>
                </a:lnTo>
                <a:cubicBezTo>
                  <a:pt x="1850" y="2545"/>
                  <a:pt x="1873" y="2511"/>
                  <a:pt x="1908" y="2498"/>
                </a:cubicBezTo>
                <a:cubicBezTo>
                  <a:pt x="2003" y="2460"/>
                  <a:pt x="2093" y="2409"/>
                  <a:pt x="2173" y="2344"/>
                </a:cubicBezTo>
                <a:cubicBezTo>
                  <a:pt x="2202" y="2321"/>
                  <a:pt x="2243" y="2318"/>
                  <a:pt x="2275" y="2337"/>
                </a:cubicBezTo>
                <a:lnTo>
                  <a:pt x="2510" y="2473"/>
                </a:lnTo>
                <a:cubicBezTo>
                  <a:pt x="2517" y="2476"/>
                  <a:pt x="2524" y="2479"/>
                  <a:pt x="2532" y="2479"/>
                </a:cubicBezTo>
                <a:cubicBezTo>
                  <a:pt x="2545" y="2479"/>
                  <a:pt x="2561" y="2473"/>
                  <a:pt x="2570" y="2456"/>
                </a:cubicBezTo>
                <a:lnTo>
                  <a:pt x="2845" y="1981"/>
                </a:lnTo>
                <a:cubicBezTo>
                  <a:pt x="2853" y="1967"/>
                  <a:pt x="2851" y="1954"/>
                  <a:pt x="2849" y="1947"/>
                </a:cubicBezTo>
                <a:cubicBezTo>
                  <a:pt x="2848" y="1941"/>
                  <a:pt x="2842" y="1928"/>
                  <a:pt x="2829" y="1921"/>
                </a:cubicBezTo>
                <a:lnTo>
                  <a:pt x="2594" y="1785"/>
                </a:lnTo>
                <a:cubicBezTo>
                  <a:pt x="2561" y="1766"/>
                  <a:pt x="2544" y="1730"/>
                  <a:pt x="2550" y="1693"/>
                </a:cubicBezTo>
                <a:cubicBezTo>
                  <a:pt x="2557" y="1642"/>
                  <a:pt x="2561" y="1590"/>
                  <a:pt x="2561" y="1539"/>
                </a:cubicBezTo>
                <a:cubicBezTo>
                  <a:pt x="2561" y="1488"/>
                  <a:pt x="2557" y="1437"/>
                  <a:pt x="2550" y="1386"/>
                </a:cubicBezTo>
                <a:cubicBezTo>
                  <a:pt x="2544" y="1349"/>
                  <a:pt x="2561" y="1313"/>
                  <a:pt x="2594" y="1295"/>
                </a:cubicBezTo>
                <a:lnTo>
                  <a:pt x="2829" y="1158"/>
                </a:lnTo>
                <a:cubicBezTo>
                  <a:pt x="2842" y="1151"/>
                  <a:pt x="2848" y="1138"/>
                  <a:pt x="2849" y="1132"/>
                </a:cubicBezTo>
                <a:cubicBezTo>
                  <a:pt x="2851" y="1125"/>
                  <a:pt x="2853" y="1112"/>
                  <a:pt x="2845" y="1098"/>
                </a:cubicBezTo>
                <a:lnTo>
                  <a:pt x="2570" y="623"/>
                </a:lnTo>
                <a:cubicBezTo>
                  <a:pt x="2561" y="607"/>
                  <a:pt x="2545" y="601"/>
                  <a:pt x="2532" y="601"/>
                </a:cubicBezTo>
                <a:cubicBezTo>
                  <a:pt x="2524" y="601"/>
                  <a:pt x="2517" y="603"/>
                  <a:pt x="2510" y="607"/>
                </a:cubicBezTo>
                <a:lnTo>
                  <a:pt x="2275" y="742"/>
                </a:lnTo>
                <a:cubicBezTo>
                  <a:pt x="2243" y="760"/>
                  <a:pt x="2202" y="758"/>
                  <a:pt x="2173" y="735"/>
                </a:cubicBezTo>
                <a:cubicBezTo>
                  <a:pt x="2092" y="670"/>
                  <a:pt x="2003" y="618"/>
                  <a:pt x="1908" y="581"/>
                </a:cubicBezTo>
                <a:cubicBezTo>
                  <a:pt x="1873" y="567"/>
                  <a:pt x="1850" y="535"/>
                  <a:pt x="1850" y="497"/>
                </a:cubicBezTo>
                <a:lnTo>
                  <a:pt x="1850" y="225"/>
                </a:lnTo>
                <a:cubicBezTo>
                  <a:pt x="1850" y="201"/>
                  <a:pt x="1830" y="181"/>
                  <a:pt x="1806" y="181"/>
                </a:cubicBezTo>
                <a:lnTo>
                  <a:pt x="1257" y="181"/>
                </a:lnTo>
                <a:cubicBezTo>
                  <a:pt x="1233" y="181"/>
                  <a:pt x="1213" y="201"/>
                  <a:pt x="1213" y="225"/>
                </a:cubicBezTo>
                <a:lnTo>
                  <a:pt x="1213" y="497"/>
                </a:lnTo>
                <a:cubicBezTo>
                  <a:pt x="1213" y="535"/>
                  <a:pt x="1190" y="567"/>
                  <a:pt x="1156" y="581"/>
                </a:cubicBezTo>
                <a:cubicBezTo>
                  <a:pt x="1060" y="618"/>
                  <a:pt x="970" y="670"/>
                  <a:pt x="890" y="735"/>
                </a:cubicBezTo>
                <a:cubicBezTo>
                  <a:pt x="861" y="758"/>
                  <a:pt x="821" y="760"/>
                  <a:pt x="788" y="742"/>
                </a:cubicBezTo>
                <a:lnTo>
                  <a:pt x="553" y="607"/>
                </a:lnTo>
                <a:cubicBezTo>
                  <a:pt x="546" y="603"/>
                  <a:pt x="539" y="601"/>
                  <a:pt x="531" y="601"/>
                </a:cubicBezTo>
                <a:cubicBezTo>
                  <a:pt x="519" y="601"/>
                  <a:pt x="502" y="607"/>
                  <a:pt x="493" y="623"/>
                </a:cubicBezTo>
                <a:lnTo>
                  <a:pt x="218" y="1098"/>
                </a:lnTo>
                <a:cubicBezTo>
                  <a:pt x="210" y="1112"/>
                  <a:pt x="212" y="1125"/>
                  <a:pt x="214" y="1132"/>
                </a:cubicBezTo>
                <a:cubicBezTo>
                  <a:pt x="216" y="1138"/>
                  <a:pt x="220" y="1151"/>
                  <a:pt x="234" y="1158"/>
                </a:cubicBezTo>
                <a:lnTo>
                  <a:pt x="470" y="1294"/>
                </a:lnTo>
                <a:cubicBezTo>
                  <a:pt x="502" y="1313"/>
                  <a:pt x="519" y="1349"/>
                  <a:pt x="513" y="1386"/>
                </a:cubicBezTo>
                <a:cubicBezTo>
                  <a:pt x="506" y="1437"/>
                  <a:pt x="502" y="1488"/>
                  <a:pt x="502" y="1539"/>
                </a:cubicBezTo>
                <a:cubicBezTo>
                  <a:pt x="502" y="1590"/>
                  <a:pt x="506" y="1642"/>
                  <a:pt x="513" y="1693"/>
                </a:cubicBezTo>
                <a:cubicBezTo>
                  <a:pt x="519" y="1730"/>
                  <a:pt x="501" y="1766"/>
                  <a:pt x="470" y="1785"/>
                </a:cubicBezTo>
                <a:lnTo>
                  <a:pt x="234" y="1921"/>
                </a:lnTo>
                <a:cubicBezTo>
                  <a:pt x="213" y="1932"/>
                  <a:pt x="206" y="1960"/>
                  <a:pt x="218" y="1981"/>
                </a:cubicBezTo>
                <a:lnTo>
                  <a:pt x="493" y="2456"/>
                </a:lnTo>
                <a:cubicBezTo>
                  <a:pt x="502" y="2473"/>
                  <a:pt x="519" y="2479"/>
                  <a:pt x="531" y="2479"/>
                </a:cubicBezTo>
                <a:cubicBezTo>
                  <a:pt x="539" y="2479"/>
                  <a:pt x="546" y="2476"/>
                  <a:pt x="553" y="2473"/>
                </a:cubicBezTo>
                <a:lnTo>
                  <a:pt x="788" y="2337"/>
                </a:lnTo>
                <a:cubicBezTo>
                  <a:pt x="803" y="2328"/>
                  <a:pt x="818" y="2325"/>
                  <a:pt x="834" y="2325"/>
                </a:cubicBezTo>
                <a:close/>
                <a:moveTo>
                  <a:pt x="1806" y="3078"/>
                </a:moveTo>
                <a:lnTo>
                  <a:pt x="1257" y="3078"/>
                </a:lnTo>
                <a:cubicBezTo>
                  <a:pt x="1133" y="3078"/>
                  <a:pt x="1032" y="2978"/>
                  <a:pt x="1032" y="2853"/>
                </a:cubicBezTo>
                <a:lnTo>
                  <a:pt x="1032" y="2642"/>
                </a:lnTo>
                <a:cubicBezTo>
                  <a:pt x="960" y="2609"/>
                  <a:pt x="891" y="2570"/>
                  <a:pt x="827" y="2523"/>
                </a:cubicBezTo>
                <a:lnTo>
                  <a:pt x="643" y="2629"/>
                </a:lnTo>
                <a:cubicBezTo>
                  <a:pt x="609" y="2649"/>
                  <a:pt x="571" y="2659"/>
                  <a:pt x="531" y="2659"/>
                </a:cubicBezTo>
                <a:cubicBezTo>
                  <a:pt x="451" y="2659"/>
                  <a:pt x="376" y="2616"/>
                  <a:pt x="336" y="2547"/>
                </a:cubicBezTo>
                <a:lnTo>
                  <a:pt x="61" y="2071"/>
                </a:lnTo>
                <a:cubicBezTo>
                  <a:pt x="0" y="1963"/>
                  <a:pt x="37" y="1826"/>
                  <a:pt x="144" y="1764"/>
                </a:cubicBezTo>
                <a:lnTo>
                  <a:pt x="327" y="1658"/>
                </a:lnTo>
                <a:cubicBezTo>
                  <a:pt x="323" y="1619"/>
                  <a:pt x="321" y="1579"/>
                  <a:pt x="321" y="1539"/>
                </a:cubicBezTo>
                <a:cubicBezTo>
                  <a:pt x="321" y="1500"/>
                  <a:pt x="323" y="1460"/>
                  <a:pt x="327" y="1421"/>
                </a:cubicBezTo>
                <a:lnTo>
                  <a:pt x="144" y="1315"/>
                </a:lnTo>
                <a:cubicBezTo>
                  <a:pt x="92" y="1285"/>
                  <a:pt x="55" y="1237"/>
                  <a:pt x="39" y="1179"/>
                </a:cubicBezTo>
                <a:cubicBezTo>
                  <a:pt x="24" y="1121"/>
                  <a:pt x="32" y="1060"/>
                  <a:pt x="62" y="1008"/>
                </a:cubicBezTo>
                <a:lnTo>
                  <a:pt x="336" y="532"/>
                </a:lnTo>
                <a:cubicBezTo>
                  <a:pt x="376" y="463"/>
                  <a:pt x="451" y="420"/>
                  <a:pt x="531" y="420"/>
                </a:cubicBezTo>
                <a:cubicBezTo>
                  <a:pt x="571" y="420"/>
                  <a:pt x="609" y="431"/>
                  <a:pt x="643" y="450"/>
                </a:cubicBezTo>
                <a:lnTo>
                  <a:pt x="827" y="556"/>
                </a:lnTo>
                <a:cubicBezTo>
                  <a:pt x="891" y="509"/>
                  <a:pt x="960" y="470"/>
                  <a:pt x="1032" y="437"/>
                </a:cubicBezTo>
                <a:lnTo>
                  <a:pt x="1032" y="225"/>
                </a:lnTo>
                <a:cubicBezTo>
                  <a:pt x="1032" y="102"/>
                  <a:pt x="1133" y="0"/>
                  <a:pt x="1257" y="0"/>
                </a:cubicBezTo>
                <a:lnTo>
                  <a:pt x="1806" y="0"/>
                </a:lnTo>
                <a:cubicBezTo>
                  <a:pt x="1930" y="0"/>
                  <a:pt x="2031" y="102"/>
                  <a:pt x="2031" y="225"/>
                </a:cubicBezTo>
                <a:lnTo>
                  <a:pt x="2031" y="437"/>
                </a:lnTo>
                <a:cubicBezTo>
                  <a:pt x="2103" y="470"/>
                  <a:pt x="2172" y="510"/>
                  <a:pt x="2236" y="556"/>
                </a:cubicBezTo>
                <a:lnTo>
                  <a:pt x="2420" y="450"/>
                </a:lnTo>
                <a:cubicBezTo>
                  <a:pt x="2454" y="431"/>
                  <a:pt x="2493" y="420"/>
                  <a:pt x="2532" y="420"/>
                </a:cubicBezTo>
                <a:cubicBezTo>
                  <a:pt x="2612" y="420"/>
                  <a:pt x="2687" y="463"/>
                  <a:pt x="2727" y="532"/>
                </a:cubicBezTo>
                <a:lnTo>
                  <a:pt x="3001" y="1008"/>
                </a:lnTo>
                <a:cubicBezTo>
                  <a:pt x="3031" y="1060"/>
                  <a:pt x="3040" y="1121"/>
                  <a:pt x="3024" y="1179"/>
                </a:cubicBezTo>
                <a:cubicBezTo>
                  <a:pt x="3009" y="1236"/>
                  <a:pt x="2971" y="1285"/>
                  <a:pt x="2919" y="1315"/>
                </a:cubicBezTo>
                <a:lnTo>
                  <a:pt x="2736" y="1421"/>
                </a:lnTo>
                <a:cubicBezTo>
                  <a:pt x="2740" y="1460"/>
                  <a:pt x="2742" y="1500"/>
                  <a:pt x="2742" y="1539"/>
                </a:cubicBezTo>
                <a:cubicBezTo>
                  <a:pt x="2742" y="1579"/>
                  <a:pt x="2740" y="1619"/>
                  <a:pt x="2736" y="1658"/>
                </a:cubicBezTo>
                <a:lnTo>
                  <a:pt x="2919" y="1764"/>
                </a:lnTo>
                <a:cubicBezTo>
                  <a:pt x="2971" y="1794"/>
                  <a:pt x="3009" y="1842"/>
                  <a:pt x="3024" y="1901"/>
                </a:cubicBezTo>
                <a:cubicBezTo>
                  <a:pt x="3040" y="1959"/>
                  <a:pt x="3031" y="2019"/>
                  <a:pt x="3001" y="2071"/>
                </a:cubicBezTo>
                <a:lnTo>
                  <a:pt x="2727" y="2547"/>
                </a:lnTo>
                <a:cubicBezTo>
                  <a:pt x="2687" y="2616"/>
                  <a:pt x="2612" y="2659"/>
                  <a:pt x="2532" y="2659"/>
                </a:cubicBezTo>
                <a:cubicBezTo>
                  <a:pt x="2493" y="2659"/>
                  <a:pt x="2454" y="2649"/>
                  <a:pt x="2420" y="2629"/>
                </a:cubicBezTo>
                <a:lnTo>
                  <a:pt x="2236" y="2523"/>
                </a:lnTo>
                <a:cubicBezTo>
                  <a:pt x="2172" y="2570"/>
                  <a:pt x="2103" y="2609"/>
                  <a:pt x="2031" y="2642"/>
                </a:cubicBezTo>
                <a:lnTo>
                  <a:pt x="2031" y="2853"/>
                </a:lnTo>
                <a:cubicBezTo>
                  <a:pt x="2031" y="2978"/>
                  <a:pt x="1930" y="3078"/>
                  <a:pt x="1806" y="3078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 sz="1633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587" y="1517257"/>
            <a:ext cx="88868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59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840" y="50800"/>
            <a:ext cx="11243189" cy="1325563"/>
          </a:xfrm>
        </p:spPr>
        <p:txBody>
          <a:bodyPr/>
          <a:lstStyle/>
          <a:p>
            <a:r>
              <a:rPr lang="en-US" i="1" dirty="0">
                <a:latin typeface="Eras Bold ITC" panose="020B0907030504020204" pitchFamily="34" charset="0"/>
              </a:rPr>
              <a:t>Number of </a:t>
            </a:r>
            <a:r>
              <a:rPr lang="en-US" i="1" dirty="0" err="1">
                <a:latin typeface="Eras Bold ITC" panose="020B0907030504020204" pitchFamily="34" charset="0"/>
              </a:rPr>
              <a:t>Listinng</a:t>
            </a:r>
            <a:r>
              <a:rPr lang="en-US" i="1" dirty="0">
                <a:latin typeface="Eras Bold ITC" panose="020B0907030504020204" pitchFamily="34" charset="0"/>
              </a:rPr>
              <a:t> by </a:t>
            </a:r>
            <a:r>
              <a:rPr lang="en-US" i="1" dirty="0" err="1">
                <a:latin typeface="Eras Bold ITC" panose="020B0907030504020204" pitchFamily="34" charset="0"/>
              </a:rPr>
              <a:t>Neighbourhood</a:t>
            </a:r>
            <a:endParaRPr lang="en-US" i="1" dirty="0">
              <a:latin typeface="Eras Bold ITC" panose="020B090703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63320" y="1062543"/>
            <a:ext cx="8365843" cy="10300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8" name="正方形/長方形 5"/>
          <p:cNvSpPr/>
          <p:nvPr/>
        </p:nvSpPr>
        <p:spPr>
          <a:xfrm>
            <a:off x="5921080" y="2661920"/>
            <a:ext cx="5976280" cy="2093012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lvl="1" indent="-171450" algn="just">
              <a:buFont typeface="Wingdings" panose="05000000000000000000" pitchFamily="2" charset="2"/>
              <a:buChar char="Ø"/>
            </a:pPr>
            <a:endParaRPr lang="en-US" altLang="ja-JP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171450" lvl="1" indent="-171450" algn="just">
              <a:buFont typeface="Wingdings" panose="05000000000000000000" pitchFamily="2" charset="2"/>
              <a:buChar char="Ø"/>
            </a:pP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Top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Neighbourhood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di Bangkok </a:t>
            </a:r>
            <a:r>
              <a:rPr lang="en-US" altLang="ja-JP" sz="1400" i="1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by Number of Listing 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Vadhana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,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Khong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Toei,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Ratchatewi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,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Huai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Khwang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,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dan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Sathon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dengan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perolehan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paling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tinggi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dengan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ach 2.149</a:t>
            </a:r>
          </a:p>
          <a:p>
            <a:pPr marL="171450" lvl="1" indent="-171450" algn="just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Vadhana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adalah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pusat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perbelanjaan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dengan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mal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besar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menawarkan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busana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mewah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barang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khas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, plus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pujasera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restoran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internasional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mewah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.</a:t>
            </a:r>
            <a:endParaRPr lang="en-US" altLang="ja-JP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171450" lvl="1" indent="-171450" algn="just">
              <a:buFont typeface="Wingdings" panose="05000000000000000000" pitchFamily="2" charset="2"/>
              <a:buChar char="Ø"/>
            </a:pP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Dari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gambar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disamping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,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mungkin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tidak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bisa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menunjukan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semua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permintaan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neighbourhood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.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Masih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ada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banyak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factor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lainnya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juga yang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dapat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mempengaruhi</a:t>
            </a:r>
            <a:endParaRPr lang="en-US" altLang="ja-JP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3" y="1401201"/>
            <a:ext cx="4969828" cy="502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6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940" y="0"/>
            <a:ext cx="10515600" cy="1325563"/>
          </a:xfrm>
        </p:spPr>
        <p:txBody>
          <a:bodyPr/>
          <a:lstStyle/>
          <a:p>
            <a:r>
              <a:rPr lang="en-US" i="1" dirty="0">
                <a:latin typeface="Eras Bold ITC" panose="020B0907030504020204" pitchFamily="34" charset="0"/>
              </a:rPr>
              <a:t>Top Review </a:t>
            </a:r>
            <a:r>
              <a:rPr lang="en-US" i="1" dirty="0" err="1">
                <a:latin typeface="Eras Bold ITC" panose="020B0907030504020204" pitchFamily="34" charset="0"/>
              </a:rPr>
              <a:t>Neghbhourhoods</a:t>
            </a:r>
            <a:endParaRPr lang="en-US" i="1" dirty="0">
              <a:latin typeface="Eras Bold ITC" panose="020B090703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63320" y="1062543"/>
            <a:ext cx="8365843" cy="10300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8" name="正方形/長方形 5"/>
          <p:cNvSpPr/>
          <p:nvPr/>
        </p:nvSpPr>
        <p:spPr>
          <a:xfrm>
            <a:off x="7506040" y="1779445"/>
            <a:ext cx="4106840" cy="2802715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lvl="1" indent="-171450" algn="just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Kelima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distrik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teratas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yang paling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banyak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terdaftar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di Airbnb (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Khlong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Toei,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Vadhana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Huai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Khwang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Ratchathewi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, Bang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Rak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) juga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menunjukkan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tren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memiliki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jumlah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ulasan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signifikan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.</a:t>
            </a:r>
          </a:p>
          <a:p>
            <a:pPr marL="171450" lvl="1" indent="-171450" algn="just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Jumlah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Review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dapat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memberikan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gambaran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tentang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seberapa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populer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suatu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lokasi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atau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properti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di Airbnb.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Ketika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suatu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daerah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atau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akomodasi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memiliki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jumlah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ulasan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tinggi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ini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menandakan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bahwa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tempat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tersebut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mungkin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menjadi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tujuan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populer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di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kalangan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pengguna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Airbnb.</a:t>
            </a:r>
          </a:p>
          <a:p>
            <a:pPr marL="171450" lvl="1" indent="-171450" algn="just">
              <a:buFont typeface="Wingdings" panose="05000000000000000000" pitchFamily="2" charset="2"/>
              <a:buChar char="Ø"/>
            </a:pPr>
            <a:endParaRPr lang="en-US" altLang="ja-JP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56" y="1779446"/>
            <a:ext cx="6949384" cy="413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88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" y="50800"/>
            <a:ext cx="11667877" cy="1325563"/>
          </a:xfrm>
        </p:spPr>
        <p:txBody>
          <a:bodyPr/>
          <a:lstStyle/>
          <a:p>
            <a:r>
              <a:rPr lang="en-US" i="1" dirty="0" err="1" smtClean="0">
                <a:latin typeface="Eras Bold ITC" panose="020B0907030504020204" pitchFamily="34" charset="0"/>
              </a:rPr>
              <a:t>Precentage</a:t>
            </a:r>
            <a:r>
              <a:rPr lang="en-US" i="1" dirty="0" smtClean="0">
                <a:latin typeface="Eras Bold ITC" panose="020B0907030504020204" pitchFamily="34" charset="0"/>
              </a:rPr>
              <a:t> </a:t>
            </a:r>
            <a:r>
              <a:rPr lang="en-US" i="1" dirty="0">
                <a:latin typeface="Eras Bold ITC" panose="020B0907030504020204" pitchFamily="34" charset="0"/>
              </a:rPr>
              <a:t>&amp; Proportion by Room Type</a:t>
            </a:r>
          </a:p>
        </p:txBody>
      </p:sp>
      <p:sp>
        <p:nvSpPr>
          <p:cNvPr id="5" name="Rectangle 4"/>
          <p:cNvSpPr/>
          <p:nvPr/>
        </p:nvSpPr>
        <p:spPr>
          <a:xfrm>
            <a:off x="2063320" y="1062543"/>
            <a:ext cx="8365843" cy="10300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8" name="正方形/長方形 5"/>
          <p:cNvSpPr/>
          <p:nvPr/>
        </p:nvSpPr>
        <p:spPr>
          <a:xfrm>
            <a:off x="953893" y="5156252"/>
            <a:ext cx="10380407" cy="1554263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lvl="1" indent="-171450" algn="just">
              <a:buFont typeface="Wingdings" panose="05000000000000000000" pitchFamily="2" charset="2"/>
              <a:buChar char="Ø"/>
            </a:pPr>
            <a:endParaRPr lang="en-US" altLang="ja-JP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171450" lvl="1" indent="-171450" algn="just">
              <a:buFont typeface="Wingdings" panose="05000000000000000000" pitchFamily="2" charset="2"/>
              <a:buChar char="Ø"/>
            </a:pP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Entire Home /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Apartement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merupakan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listing paling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besar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dengan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memperoleh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56.1%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dari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data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keseluruhan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.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Selain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itu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dilanjutkan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oleh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private room,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kemudian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hotel room,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dan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shared room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memperoleh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hasil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paling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rendah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.</a:t>
            </a:r>
          </a:p>
          <a:p>
            <a:pPr marL="171450" lvl="1" indent="-17145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Dari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sini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kita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bisa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mengatakan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bahwa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banyak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customer yang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lebih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memilih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Entire Home /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Apartement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dan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private room.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Banyak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factor yang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dapat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memperngaruhi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dari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hasil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tersebut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.,</a:t>
            </a:r>
          </a:p>
          <a:p>
            <a:pPr marL="171450" lvl="1" indent="-171450" algn="just">
              <a:buFont typeface="Wingdings" panose="05000000000000000000" pitchFamily="2" charset="2"/>
              <a:buChar char="Ø"/>
            </a:pP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Lalu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dari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berbanding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lurus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juga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dari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proportion Number of Reviews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berdasarkan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tipe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ruangan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dimana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Entire Home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memang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memperoleh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total review paling </a:t>
            </a:r>
            <a:r>
              <a:rPr lang="en-US" altLang="ja-JP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banyak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93" y="1376363"/>
            <a:ext cx="5165541" cy="36710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599" y="1376363"/>
            <a:ext cx="4628701" cy="367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84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930" y="45725"/>
            <a:ext cx="11243189" cy="1325563"/>
          </a:xfrm>
        </p:spPr>
        <p:txBody>
          <a:bodyPr>
            <a:normAutofit/>
          </a:bodyPr>
          <a:lstStyle/>
          <a:p>
            <a:r>
              <a:rPr lang="en-US" sz="3200" i="1" dirty="0" err="1">
                <a:latin typeface="Eras Bold ITC" panose="020B0907030504020204" pitchFamily="34" charset="0"/>
              </a:rPr>
              <a:t>Perbandingan</a:t>
            </a:r>
            <a:r>
              <a:rPr lang="en-US" sz="3200" i="1" dirty="0">
                <a:latin typeface="Eras Bold ITC" panose="020B0907030504020204" pitchFamily="34" charset="0"/>
              </a:rPr>
              <a:t> </a:t>
            </a:r>
            <a:r>
              <a:rPr lang="en-US" sz="3200" i="1" dirty="0" err="1">
                <a:latin typeface="Eras Bold ITC" panose="020B0907030504020204" pitchFamily="34" charset="0"/>
              </a:rPr>
              <a:t>Avg</a:t>
            </a:r>
            <a:r>
              <a:rPr lang="en-US" sz="3200" i="1" dirty="0">
                <a:latin typeface="Eras Bold ITC" panose="020B0907030504020204" pitchFamily="34" charset="0"/>
              </a:rPr>
              <a:t> </a:t>
            </a:r>
            <a:r>
              <a:rPr lang="en-US" sz="3200" i="1" dirty="0" err="1">
                <a:latin typeface="Eras Bold ITC" panose="020B0907030504020204" pitchFamily="34" charset="0"/>
              </a:rPr>
              <a:t>Harga</a:t>
            </a:r>
            <a:r>
              <a:rPr lang="en-US" sz="3200" i="1" dirty="0">
                <a:latin typeface="Eras Bold ITC" panose="020B0907030504020204" pitchFamily="34" charset="0"/>
              </a:rPr>
              <a:t> di Holiday </a:t>
            </a:r>
            <a:r>
              <a:rPr lang="en-US" sz="3200" i="1" dirty="0" err="1">
                <a:latin typeface="Eras Bold ITC" panose="020B0907030504020204" pitchFamily="34" charset="0"/>
              </a:rPr>
              <a:t>dan</a:t>
            </a:r>
            <a:r>
              <a:rPr lang="en-US" sz="3200" i="1" dirty="0">
                <a:latin typeface="Eras Bold ITC" panose="020B0907030504020204" pitchFamily="34" charset="0"/>
              </a:rPr>
              <a:t> Daily</a:t>
            </a:r>
          </a:p>
        </p:txBody>
      </p:sp>
      <p:sp>
        <p:nvSpPr>
          <p:cNvPr id="5" name="Rectangle 4"/>
          <p:cNvSpPr/>
          <p:nvPr/>
        </p:nvSpPr>
        <p:spPr>
          <a:xfrm>
            <a:off x="2063320" y="1062543"/>
            <a:ext cx="8365843" cy="10300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8" name="正方形/長方形 5"/>
          <p:cNvSpPr/>
          <p:nvPr/>
        </p:nvSpPr>
        <p:spPr>
          <a:xfrm>
            <a:off x="1393671" y="4935793"/>
            <a:ext cx="9507931" cy="1376517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lvl="1" indent="-171450" algn="just">
              <a:buFont typeface="Wingdings" panose="05000000000000000000" pitchFamily="2" charset="2"/>
              <a:buChar char="Ø"/>
            </a:pPr>
            <a:endParaRPr lang="en-US" altLang="ja-JP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171450" lvl="1" indent="-171450" algn="just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Analisis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perbedaan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harga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antara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periode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liburan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non-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hari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libur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menunjukkan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bahwa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dalam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periode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liburan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harga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akomodasi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cenderung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lebih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tinggi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.</a:t>
            </a:r>
          </a:p>
          <a:p>
            <a:pPr marL="171450" lvl="1" indent="-171450" algn="just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Teramati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tren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peningkatan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harga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signifikan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selama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musim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liburan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mengindikasikan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adanya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peningkatan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permintaan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akan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akomodasi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dalam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periode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tersebut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.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Peluang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ini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bisa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dimanfaatkan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oleh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penyedia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akomodasi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dengan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menyesuaikan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harga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meningkatkan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keuntungan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mereka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672" y="1371288"/>
            <a:ext cx="9507931" cy="318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83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0491" y="93738"/>
            <a:ext cx="6795926" cy="1325563"/>
          </a:xfrm>
        </p:spPr>
        <p:txBody>
          <a:bodyPr>
            <a:normAutofit/>
          </a:bodyPr>
          <a:lstStyle/>
          <a:p>
            <a:r>
              <a:rPr lang="en-US" sz="3200" i="1" dirty="0" err="1" smtClean="0">
                <a:latin typeface="Eras Bold ITC" panose="020B0907030504020204" pitchFamily="34" charset="0"/>
              </a:rPr>
              <a:t>Precentage</a:t>
            </a:r>
            <a:r>
              <a:rPr lang="en-US" sz="3200" i="1" dirty="0" smtClean="0">
                <a:latin typeface="Eras Bold ITC" panose="020B0907030504020204" pitchFamily="34" charset="0"/>
              </a:rPr>
              <a:t> Room </a:t>
            </a:r>
            <a:r>
              <a:rPr lang="en-US" sz="3200" i="1" dirty="0" err="1" smtClean="0">
                <a:latin typeface="Eras Bold ITC" panose="020B0907030504020204" pitchFamily="34" charset="0"/>
              </a:rPr>
              <a:t>Avaibality</a:t>
            </a:r>
            <a:endParaRPr lang="en-US" sz="3200" i="1" dirty="0">
              <a:latin typeface="Eras Bold ITC" panose="020B090703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63320" y="1062543"/>
            <a:ext cx="8365843" cy="10300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8" name="正方形/長方形 5"/>
          <p:cNvSpPr/>
          <p:nvPr/>
        </p:nvSpPr>
        <p:spPr>
          <a:xfrm>
            <a:off x="7027382" y="2980326"/>
            <a:ext cx="4957968" cy="169926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lvl="1" indent="-171450" algn="just">
              <a:buFont typeface="Wingdings" panose="05000000000000000000" pitchFamily="2" charset="2"/>
              <a:buChar char="Ø"/>
            </a:pPr>
            <a:endParaRPr lang="en-US" altLang="ja-JP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171450" lvl="1" indent="-17145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Ada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tren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peningkatan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jumlah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properti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tidak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tersedia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disewa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selama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beberapa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tahun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terakhir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di Thailand.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Puncaknya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terjadi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pada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tahun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2020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yaitu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saat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Covid-19.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Banyaknya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resiko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di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tahun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itu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membuat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calon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wisatawan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atau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bahkan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pemilik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properti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tidak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menyewa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properti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mereka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demi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mencegah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resiko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akan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terjadi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di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kemudian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hari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.</a:t>
            </a:r>
          </a:p>
          <a:p>
            <a:pPr marL="171450" lvl="1" indent="-171450" algn="just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5" y="1986700"/>
            <a:ext cx="6463231" cy="36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036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568" y="48263"/>
            <a:ext cx="11243189" cy="1325563"/>
          </a:xfrm>
        </p:spPr>
        <p:txBody>
          <a:bodyPr>
            <a:normAutofit/>
          </a:bodyPr>
          <a:lstStyle/>
          <a:p>
            <a:r>
              <a:rPr lang="en-US" sz="3200" i="1" dirty="0" smtClean="0">
                <a:latin typeface="Eras Bold ITC" panose="020B0907030504020204" pitchFamily="34" charset="0"/>
              </a:rPr>
              <a:t>Top 10 Host</a:t>
            </a:r>
            <a:endParaRPr lang="en-US" sz="3200" i="1" dirty="0">
              <a:latin typeface="Eras Bold ITC" panose="020B090703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63320" y="1062543"/>
            <a:ext cx="8365843" cy="10300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8" name="正方形/長方形 5"/>
          <p:cNvSpPr/>
          <p:nvPr/>
        </p:nvSpPr>
        <p:spPr>
          <a:xfrm>
            <a:off x="524982" y="1582103"/>
            <a:ext cx="2863378" cy="3699874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lvl="1" indent="-171450" algn="just">
              <a:buFont typeface="Wingdings" panose="05000000000000000000" pitchFamily="2" charset="2"/>
              <a:buChar char="Ø"/>
            </a:pPr>
            <a:endParaRPr lang="en-US" altLang="ja-JP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171450" lvl="1" indent="-171450" algn="just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Grafik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menunjukkan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jumlah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properti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dimiliki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oleh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setiap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pemilik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di platform Airbnb.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Pemilik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bernama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Curry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mendominasi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kepemilikan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properti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di Bangkok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pada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platform Airbnb.</a:t>
            </a:r>
          </a:p>
          <a:p>
            <a:pPr marL="171450" lvl="1" indent="-171450" algn="just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Top 3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ada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Curry,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Noons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“K”.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Perbedaan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antara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Curry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Noons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adalah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130.</a:t>
            </a:r>
          </a:p>
          <a:p>
            <a:pPr marL="171450" lvl="1" indent="-17145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Dari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ke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10 Hosts,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dapat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disimpulkan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bahwa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perbedaan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antara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Host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dengan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nilai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paling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besar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Host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dengan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nilain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paling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rendah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terpaut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perbedaanya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sebanyak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172.</a:t>
            </a:r>
          </a:p>
          <a:p>
            <a:pPr marL="171450" lvl="1" indent="-171450" algn="just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845" y="1582103"/>
            <a:ext cx="8337183" cy="484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1850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880</Words>
  <Application>Microsoft Office PowerPoint</Application>
  <PresentationFormat>Widescreen</PresentationFormat>
  <Paragraphs>68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Adobe Gothic Std B</vt:lpstr>
      <vt:lpstr>MS PGothic</vt:lpstr>
      <vt:lpstr>Adobe Hebrew</vt:lpstr>
      <vt:lpstr>Arial</vt:lpstr>
      <vt:lpstr>Calibri</vt:lpstr>
      <vt:lpstr>Calibri Light</vt:lpstr>
      <vt:lpstr>Clarendon Lt BT</vt:lpstr>
      <vt:lpstr>Eras Bold ITC</vt:lpstr>
      <vt:lpstr>Wingdings</vt:lpstr>
      <vt:lpstr>Office Theme</vt:lpstr>
      <vt:lpstr>Capstone Project (2) AIRBnB Analysis</vt:lpstr>
      <vt:lpstr>INTRODUCTION</vt:lpstr>
      <vt:lpstr>PowerPoint Presentation</vt:lpstr>
      <vt:lpstr>Number of Listinng by Neighbourhood</vt:lpstr>
      <vt:lpstr>Top Review Neghbhourhoods</vt:lpstr>
      <vt:lpstr>Precentage &amp; Proportion by Room Type</vt:lpstr>
      <vt:lpstr>Perbandingan Avg Harga di Holiday dan Daily</vt:lpstr>
      <vt:lpstr>Precentage Room Avaibality</vt:lpstr>
      <vt:lpstr>Top 10 Host</vt:lpstr>
      <vt:lpstr>PowerPoint Presentation</vt:lpstr>
      <vt:lpstr>PowerPoint Presentation</vt:lpstr>
      <vt:lpstr>THANK YOU 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Digital Marketing With Your Partners</dc:title>
  <dc:creator>Ahnaf Indrastata</dc:creator>
  <cp:lastModifiedBy>Ahnaf Indrastata</cp:lastModifiedBy>
  <cp:revision>36</cp:revision>
  <dcterms:created xsi:type="dcterms:W3CDTF">2021-12-24T12:35:43Z</dcterms:created>
  <dcterms:modified xsi:type="dcterms:W3CDTF">2024-04-08T07:38:56Z</dcterms:modified>
</cp:coreProperties>
</file>