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96" r:id="rId2"/>
  </p:sldMasterIdLst>
  <p:notesMasterIdLst>
    <p:notesMasterId r:id="rId33"/>
  </p:notesMasterIdLst>
  <p:handoutMasterIdLst>
    <p:handoutMasterId r:id="rId34"/>
  </p:handoutMasterIdLst>
  <p:sldIdLst>
    <p:sldId id="309" r:id="rId3"/>
    <p:sldId id="310" r:id="rId4"/>
    <p:sldId id="311" r:id="rId5"/>
    <p:sldId id="312" r:id="rId6"/>
    <p:sldId id="313" r:id="rId7"/>
    <p:sldId id="314" r:id="rId8"/>
    <p:sldId id="315" r:id="rId9"/>
    <p:sldId id="337" r:id="rId10"/>
    <p:sldId id="316" r:id="rId11"/>
    <p:sldId id="317" r:id="rId12"/>
    <p:sldId id="338" r:id="rId13"/>
    <p:sldId id="318" r:id="rId14"/>
    <p:sldId id="319" r:id="rId15"/>
    <p:sldId id="320" r:id="rId16"/>
    <p:sldId id="321" r:id="rId17"/>
    <p:sldId id="331" r:id="rId18"/>
    <p:sldId id="333" r:id="rId19"/>
    <p:sldId id="334" r:id="rId20"/>
    <p:sldId id="335" r:id="rId21"/>
    <p:sldId id="336" r:id="rId22"/>
    <p:sldId id="322" r:id="rId23"/>
    <p:sldId id="323" r:id="rId24"/>
    <p:sldId id="324" r:id="rId25"/>
    <p:sldId id="326" r:id="rId26"/>
    <p:sldId id="329" r:id="rId27"/>
    <p:sldId id="325" r:id="rId28"/>
    <p:sldId id="327" r:id="rId29"/>
    <p:sldId id="328" r:id="rId30"/>
    <p:sldId id="330" r:id="rId31"/>
    <p:sldId id="332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3" autoAdjust="0"/>
    <p:restoredTop sz="94249" autoAdjust="0"/>
  </p:normalViewPr>
  <p:slideViewPr>
    <p:cSldViewPr snapToGrid="0">
      <p:cViewPr varScale="1">
        <p:scale>
          <a:sx n="108" d="100"/>
          <a:sy n="108" d="100"/>
        </p:scale>
        <p:origin x="1188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-2424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C66D5-35F2-4B2B-B66A-28018F619124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6073D5-63C2-4933-B970-D96552757D4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481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4B7E8A-1102-47A1-B1C3-36AE88809383}" type="datetimeFigureOut">
              <a:rPr lang="en-US" smtClean="0"/>
              <a:t>9/16/2023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A11EAB-687D-4AE4-B775-678A923E94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103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A11EAB-687D-4AE4-B775-678A923E9436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832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286" y="0"/>
            <a:ext cx="9141714" cy="6858000"/>
            <a:chOff x="3048" y="0"/>
            <a:chExt cx="12188952" cy="6858000"/>
          </a:xfrm>
        </p:grpSpPr>
        <p:sp>
          <p:nvSpPr>
            <p:cNvPr id="4" name="Rectangle 3"/>
            <p:cNvSpPr/>
            <p:nvPr/>
          </p:nvSpPr>
          <p:spPr>
            <a:xfrm>
              <a:off x="3048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574798" y="3537161"/>
              <a:ext cx="9144001" cy="196717"/>
              <a:chOff x="1523999" y="4379129"/>
              <a:chExt cx="9144001" cy="196717"/>
            </a:xfrm>
          </p:grpSpPr>
          <p:sp>
            <p:nvSpPr>
              <p:cNvPr id="19" name="Rectangle 18" descr="Gold bar"/>
              <p:cNvSpPr>
                <a:spLocks noChangeArrowheads="1"/>
              </p:cNvSpPr>
              <p:nvPr/>
            </p:nvSpPr>
            <p:spPr bwMode="auto">
              <a:xfrm rot="16200000" flipH="1">
                <a:off x="2949872" y="2953256"/>
                <a:ext cx="196717" cy="3048463"/>
              </a:xfrm>
              <a:prstGeom prst="rect">
                <a:avLst/>
              </a:prstGeom>
              <a:solidFill>
                <a:schemeClr val="accent1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9" descr="Orange bar"/>
              <p:cNvSpPr>
                <a:spLocks noChangeArrowheads="1"/>
              </p:cNvSpPr>
              <p:nvPr/>
            </p:nvSpPr>
            <p:spPr bwMode="auto">
              <a:xfrm rot="16200000" flipH="1">
                <a:off x="5998335" y="2953256"/>
                <a:ext cx="196717" cy="3048463"/>
              </a:xfrm>
              <a:prstGeom prst="rect">
                <a:avLst/>
              </a:prstGeom>
              <a:solidFill>
                <a:schemeClr val="accent4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20" descr="Slate bar"/>
              <p:cNvSpPr>
                <a:spLocks noChangeArrowheads="1"/>
              </p:cNvSpPr>
              <p:nvPr/>
            </p:nvSpPr>
            <p:spPr bwMode="auto">
              <a:xfrm rot="16200000" flipH="1">
                <a:off x="9045410" y="2953256"/>
                <a:ext cx="196717" cy="3048463"/>
              </a:xfrm>
              <a:prstGeom prst="rect">
                <a:avLst/>
              </a:prstGeom>
              <a:solidFill>
                <a:schemeClr val="accent6"/>
              </a:solidFill>
              <a:ln w="9525">
                <a:noFill/>
                <a:miter lim="800000"/>
                <a:headEnd/>
                <a:tailEnd/>
              </a:ln>
              <a:effectLst>
                <a:reflection blurRad="6350" stA="50000" endA="300" endPos="38500" dist="50800" dir="5400000" sy="-100000" algn="bl" rotWithShape="0"/>
              </a:effectLst>
              <a:extLst/>
            </p:spPr>
            <p:txBody>
              <a:bodyPr wrap="none" anchor="ctr"/>
              <a:lstStyle/>
              <a:p>
                <a:pPr algn="ctr" eaLnBrk="1" hangingPunct="1"/>
                <a:endParaRPr lang="en-US" sz="1800" dirty="0">
                  <a:latin typeface="Times New Roman" panose="02020603050405020304" pitchFamily="18" charset="0"/>
                </a:endParaRPr>
              </a:p>
            </p:txBody>
          </p:sp>
        </p:grp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056115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12610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DFC07C64-0A83-474B-BC03-EE351E995965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80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9DE407D5-60BD-435F-90E5-B436CC8ED171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293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528F88E1-26D3-42B8-BC1A-8A83309BBA97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126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7F5A3E5-47A8-4E2E-98FD-187BF3FA67ED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76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 marL="342900" indent="0">
              <a:buNone/>
              <a:defRPr sz="1500"/>
            </a:lvl2pPr>
            <a:lvl3pPr marL="685800" indent="0">
              <a:buNone/>
              <a:defRPr sz="135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62262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B368FE11-AC9E-47A4-B001-51DDB59FE99B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145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62DDCC02-6E1F-4152-A9B6-353B90C0B308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249" y="2193928"/>
            <a:ext cx="386834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2249" y="1489075"/>
            <a:ext cx="386834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888" y="2193928"/>
            <a:ext cx="3867150" cy="397827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1489075"/>
            <a:ext cx="3867150" cy="64135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74638"/>
            <a:ext cx="78867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1061479-9D54-4C4C-B455-9DD857062954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24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02962769-7794-436E-AE3A-B0D6736D7C34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02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ED79791E-BE98-400C-A06F-0A49353F4E86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2341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12852797-77DE-4A86-924F-37B0B58B0A45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59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101850"/>
            <a:ext cx="2949178" cy="375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48F9F4CF-0970-427A-B69D-51FF3362468D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501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6"/>
            <a:ext cx="9141714" cy="6858006"/>
            <a:chOff x="-2728" y="-5"/>
            <a:chExt cx="12188952" cy="6858006"/>
          </a:xfrm>
        </p:grpSpPr>
        <p:sp>
          <p:nvSpPr>
            <p:cNvPr id="26" name="Rectangle 25"/>
            <p:cNvSpPr/>
            <p:nvPr/>
          </p:nvSpPr>
          <p:spPr>
            <a:xfrm>
              <a:off x="-2728" y="1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-2727" y="-5"/>
              <a:ext cx="716424" cy="6858000"/>
              <a:chOff x="-2727" y="-5"/>
              <a:chExt cx="716424" cy="6858000"/>
            </a:xfrm>
          </p:grpSpPr>
          <p:grpSp>
            <p:nvGrpSpPr>
              <p:cNvPr id="40" name="Group 39"/>
              <p:cNvGrpSpPr/>
              <p:nvPr/>
            </p:nvGrpSpPr>
            <p:grpSpPr>
              <a:xfrm>
                <a:off x="-2727" y="-5"/>
                <a:ext cx="571473" cy="6858000"/>
                <a:chOff x="6048440" y="-936481"/>
                <a:chExt cx="196717" cy="9144001"/>
              </a:xfrm>
            </p:grpSpPr>
            <p:sp>
              <p:nvSpPr>
                <p:cNvPr id="46" name="Rectangle 45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solidFill>
                  <a:schemeClr val="accent6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7" name="Rectangle 46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solidFill>
                  <a:schemeClr val="accent4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8" name="Rectangle 47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41" name="Group 40"/>
              <p:cNvGrpSpPr/>
              <p:nvPr/>
            </p:nvGrpSpPr>
            <p:grpSpPr>
              <a:xfrm>
                <a:off x="566005" y="-5"/>
                <a:ext cx="147692" cy="6858000"/>
                <a:chOff x="6048440" y="-936481"/>
                <a:chExt cx="196717" cy="9144001"/>
              </a:xfrm>
            </p:grpSpPr>
            <p:sp>
              <p:nvSpPr>
                <p:cNvPr id="43" name="Rectangle 42" descr="Gold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5159057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6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lvl="0" algn="ctr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4" name="Rectangle 43" descr="Orang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2110594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4">
                        <a:lumMod val="40000"/>
                        <a:lumOff val="60000"/>
                      </a:schemeClr>
                    </a:gs>
                    <a:gs pos="100000">
                      <a:prstClr val="white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45" name="Rectangle 44" descr="Slate bar"/>
                <p:cNvSpPr>
                  <a:spLocks noChangeArrowheads="1"/>
                </p:cNvSpPr>
                <p:nvPr/>
              </p:nvSpPr>
              <p:spPr bwMode="auto">
                <a:xfrm rot="10800000" flipH="1">
                  <a:off x="6048440" y="-936481"/>
                  <a:ext cx="196717" cy="3048463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100000">
                      <a:schemeClr val="bg1"/>
                    </a:gs>
                  </a:gsLst>
                  <a:lin ang="0" scaled="1"/>
                  <a:tileRect/>
                </a:gradFill>
                <a:ln w="9525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 algn="ctr" eaLnBrk="1" hangingPunct="1"/>
                  <a:endParaRPr lang="en-US" sz="1800" dirty="0"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42" name="Rectangle 41"/>
              <p:cNvSpPr/>
              <p:nvPr/>
            </p:nvSpPr>
            <p:spPr>
              <a:xfrm>
                <a:off x="646782" y="-5"/>
                <a:ext cx="45719" cy="68580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3"/>
                </a:solidFill>
              </a:defRPr>
            </a:lvl1pPr>
          </a:lstStyle>
          <a:p>
            <a:fld id="{341113A6-DC44-41A4-B0A4-BA032C777927}" type="datetime1">
              <a:rPr lang="en-US" smtClean="0"/>
              <a:t>9/16/2023</a:t>
            </a:fld>
            <a:endParaRPr lang="en-US" dirty="0"/>
          </a:p>
        </p:txBody>
      </p:sp>
      <p:sp>
        <p:nvSpPr>
          <p:cNvPr id="3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3563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3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057900" y="63563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3"/>
                </a:solidFill>
              </a:defRPr>
            </a:lvl1pPr>
          </a:lstStyle>
          <a:p>
            <a:fld id="{10E4A4DB-036F-4816-A98C-42C4167E83C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908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685800" rtl="0" eaLnBrk="1" latinLnBrk="0" hangingPunct="1">
        <a:spcBef>
          <a:spcPct val="0"/>
        </a:spcBef>
        <a:buNone/>
        <a:defRPr sz="33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ct val="30000"/>
        </a:spcBef>
        <a:buClr>
          <a:schemeClr val="accent2"/>
        </a:buClr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jpe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315496"/>
            <a:ext cx="6858000" cy="984713"/>
          </a:xfrm>
        </p:spPr>
        <p:txBody>
          <a:bodyPr>
            <a:normAutofit/>
          </a:bodyPr>
          <a:lstStyle/>
          <a:p>
            <a:r>
              <a:rPr lang="en-US" dirty="0"/>
              <a:t>2. Installing </a:t>
            </a:r>
            <a:r>
              <a:rPr lang="en-US"/>
              <a:t>Pygame</a:t>
            </a:r>
            <a:endParaRPr lang="en-US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324465" y="307941"/>
            <a:ext cx="3952568" cy="8094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685800" rtl="0" eaLnBrk="1" latinLnBrk="0" hangingPunct="1">
              <a:spcBef>
                <a:spcPct val="0"/>
              </a:spcBef>
              <a:buNone/>
              <a:defRPr sz="45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dirty="0"/>
              <a:t>Let’s Learn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4464" y="1154826"/>
            <a:ext cx="6430297" cy="1032387"/>
          </a:xfrm>
          <a:prstGeom prst="rect">
            <a:avLst/>
          </a:prstGeom>
        </p:spPr>
        <p:txBody>
          <a:bodyPr vert="horz" wrap="none" lIns="91440" tIns="45720" rIns="91440" bIns="45720" rtlCol="0">
            <a:normAutofit/>
          </a:bodyPr>
          <a:lstStyle/>
          <a:p>
            <a:r>
              <a:rPr lang="en-US"/>
              <a:t>Aj</a:t>
            </a:r>
            <a:r>
              <a:rPr lang="en-US" dirty="0"/>
              <a:t>. Andrew Davison, CoE, PSU Hat Yai Campus</a:t>
            </a:r>
          </a:p>
          <a:p>
            <a:r>
              <a:rPr lang="en-US" dirty="0"/>
              <a:t>E-mail: ad@fivedots.coe.psu.ac.th</a:t>
            </a:r>
          </a:p>
        </p:txBody>
      </p:sp>
      <p:pic>
        <p:nvPicPr>
          <p:cNvPr id="1026" name="Picture 2" descr="http://www.pygame.org/docs/pygame_logo.gif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4904" y="223897"/>
            <a:ext cx="2749857" cy="813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67" y="3885553"/>
            <a:ext cx="5379832" cy="2841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Rectangle 8"/>
          <p:cNvSpPr/>
          <p:nvPr/>
        </p:nvSpPr>
        <p:spPr>
          <a:xfrm>
            <a:off x="324464" y="4719243"/>
            <a:ext cx="291804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/>
              <a:t>http://www.</a:t>
            </a:r>
            <a:r>
              <a:rPr lang="en-US" sz="2000" b="1" dirty="0"/>
              <a:t>pygame</a:t>
            </a:r>
            <a:r>
              <a:rPr lang="en-US" sz="2000" dirty="0"/>
              <a:t>.org/</a:t>
            </a:r>
          </a:p>
        </p:txBody>
      </p:sp>
    </p:spTree>
    <p:extLst>
      <p:ext uri="{BB962C8B-B14F-4D97-AF65-F5344CB8AC3E}">
        <p14:creationId xmlns:p14="http://schemas.microsoft.com/office/powerpoint/2010/main" val="2526959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" y="1263898"/>
            <a:ext cx="7189580" cy="5004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87150" y="1979735"/>
            <a:ext cx="3858067" cy="45866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Is pygame installed? no</a:t>
            </a:r>
          </a:p>
        </p:txBody>
      </p:sp>
      <p:sp>
        <p:nvSpPr>
          <p:cNvPr id="6" name="Content Placeholder 1"/>
          <p:cNvSpPr txBox="1">
            <a:spLocks/>
          </p:cNvSpPr>
          <p:nvPr/>
        </p:nvSpPr>
        <p:spPr>
          <a:xfrm>
            <a:off x="4545497" y="3307422"/>
            <a:ext cx="4479234" cy="458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Is pygame WHL file here? yes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291548" y="4863548"/>
            <a:ext cx="4373217" cy="331304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43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875" y="1325217"/>
            <a:ext cx="6689018" cy="3902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ontent Placeholder 1"/>
          <p:cNvSpPr>
            <a:spLocks noGrp="1"/>
          </p:cNvSpPr>
          <p:nvPr>
            <p:ph idx="1"/>
          </p:nvPr>
        </p:nvSpPr>
        <p:spPr>
          <a:xfrm>
            <a:off x="4928124" y="1095884"/>
            <a:ext cx="3858067" cy="458665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Install WHL file using pip</a:t>
            </a:r>
          </a:p>
        </p:txBody>
      </p:sp>
      <p:sp>
        <p:nvSpPr>
          <p:cNvPr id="7" name="Content Placeholder 1"/>
          <p:cNvSpPr txBox="1">
            <a:spLocks/>
          </p:cNvSpPr>
          <p:nvPr/>
        </p:nvSpPr>
        <p:spPr>
          <a:xfrm>
            <a:off x="5818218" y="3047370"/>
            <a:ext cx="2319350" cy="45866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6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ct val="30000"/>
              </a:spcBef>
              <a:buClr>
                <a:schemeClr val="accent2"/>
              </a:buClr>
              <a:buFont typeface="Wingdings" panose="05000000000000000000" pitchFamily="2" charset="2"/>
              <a:buChar char="§"/>
              <a:defRPr sz="135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Check pip list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185529" y="1658877"/>
            <a:ext cx="5367132" cy="448219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85528" y="3750365"/>
            <a:ext cx="2160107" cy="344557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610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Run "pygameTemplate.py"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085" y="1386348"/>
            <a:ext cx="5278798" cy="5305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837471" y="1902541"/>
            <a:ext cx="3864078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/>
              <a:t>python pygameTemplate.py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651523" y="4385186"/>
            <a:ext cx="2050026" cy="909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/>
              <a:t>A pygame </a:t>
            </a:r>
          </a:p>
          <a:p>
            <a:r>
              <a:rPr lang="en-US" sz="2400" dirty="0"/>
              <a:t>game window</a:t>
            </a:r>
          </a:p>
        </p:txBody>
      </p:sp>
      <p:cxnSp>
        <p:nvCxnSpPr>
          <p:cNvPr id="8" name="Straight Arrow Connector 7"/>
          <p:cNvCxnSpPr>
            <a:stCxn id="7" idx="1"/>
          </p:cNvCxnSpPr>
          <p:nvPr/>
        </p:nvCxnSpPr>
        <p:spPr>
          <a:xfrm flipH="1" flipV="1">
            <a:off x="5412658" y="4734232"/>
            <a:ext cx="1238865" cy="10569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6" idx="1"/>
          </p:cNvCxnSpPr>
          <p:nvPr/>
        </p:nvCxnSpPr>
        <p:spPr>
          <a:xfrm flipH="1" flipV="1">
            <a:off x="3097161" y="1902542"/>
            <a:ext cx="1740310" cy="2286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1368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17140" y="424528"/>
            <a:ext cx="7886700" cy="814336"/>
          </a:xfrm>
        </p:spPr>
        <p:txBody>
          <a:bodyPr/>
          <a:lstStyle/>
          <a:p>
            <a:r>
              <a:rPr lang="en-US" dirty="0"/>
              <a:t>Using IDLE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070" y="990600"/>
            <a:ext cx="8323051" cy="558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6494769" y="535857"/>
            <a:ext cx="2050026" cy="90948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/>
              <a:t>A pygame </a:t>
            </a:r>
          </a:p>
          <a:p>
            <a:r>
              <a:rPr lang="en-US" sz="2400" dirty="0"/>
              <a:t>game window</a:t>
            </a:r>
          </a:p>
        </p:txBody>
      </p:sp>
      <p:cxnSp>
        <p:nvCxnSpPr>
          <p:cNvPr id="7" name="Straight Arrow Connector 6"/>
          <p:cNvCxnSpPr>
            <a:stCxn id="6" idx="2"/>
          </p:cNvCxnSpPr>
          <p:nvPr/>
        </p:nvCxnSpPr>
        <p:spPr>
          <a:xfrm flipH="1">
            <a:off x="6740434" y="1445342"/>
            <a:ext cx="779348" cy="18464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7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72341" y="1694999"/>
            <a:ext cx="78867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import pygame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from pygame.locals import *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pygame.init()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screenSize = (640, 480)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screen = pygame.display.set_mode(screenSize)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screen.fill((255,255,255))    # white background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pygame.display.set_caption("Hello, World!")  # set title bar</a:t>
            </a:r>
          </a:p>
          <a:p>
            <a:pPr marL="0" indent="0">
              <a:buNone/>
            </a:pPr>
            <a:endParaRPr lang="en-US" sz="16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clock = pygame.time.Clock()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:</a:t>
            </a:r>
          </a:p>
          <a:p>
            <a:pPr marL="0" indent="0">
              <a:buNone/>
            </a:pPr>
            <a:r>
              <a:rPr lang="en-US" sz="1600" dirty="0">
                <a:latin typeface="Courier New" pitchFamily="49" charset="0"/>
                <a:cs typeface="Courier New" pitchFamily="49" charset="0"/>
              </a:rPr>
              <a:t>      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pygameTemplate.py Explained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63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663029"/>
            <a:ext cx="8149590" cy="560714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running = True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while running: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game loop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clock.tick(30)   #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set loop speed to 30 FPS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#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handle events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for event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pygame.event.get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():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event.type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== QUIT: 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update game state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 (nothing yet)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# redraw game</a:t>
            </a:r>
          </a:p>
          <a:p>
            <a:pPr marL="0" indent="0">
              <a:buNone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pygame.display.update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pygame.quit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569" y="4739930"/>
            <a:ext cx="2971800" cy="1857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96959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43398" y="1825625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000">
                <a:latin typeface="Courier New" pitchFamily="49" charset="0"/>
                <a:cs typeface="Courier New" pitchFamily="49" charset="0"/>
              </a:rPr>
              <a:t>screen = pygame.display.set_mode(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(640,480)</a:t>
            </a:r>
            <a:r>
              <a:rPr lang="en-US" sz="200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/>
          </a:p>
          <a:p>
            <a:r>
              <a:rPr lang="en-US"/>
              <a:t>set_mode() can take three arguments:</a:t>
            </a:r>
          </a:p>
          <a:p>
            <a:pPr lvl="1"/>
            <a:r>
              <a:rPr lang="en-US"/>
              <a:t>(width,height), flag(s), bit-depth</a:t>
            </a:r>
          </a:p>
          <a:p>
            <a:pPr lvl="2"/>
            <a:r>
              <a:rPr lang="en-US"/>
              <a:t>flags let the window become full-screen and resizeable</a:t>
            </a:r>
          </a:p>
          <a:p>
            <a:pPr lvl="2"/>
            <a:r>
              <a:rPr lang="en-US"/>
              <a:t>bit-depth sets the number of colors that can be used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4.1. Creating a Pygame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88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>
                <a:latin typeface="Courier New" pitchFamily="49" charset="0"/>
                <a:cs typeface="Courier New" pitchFamily="49" charset="0"/>
              </a:rPr>
              <a:t>screen.fill((255,255,255))    # white background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  <a:p>
            <a:r>
              <a:rPr lang="en-US"/>
              <a:t>A color is made from three integers (0-255) for the amount of red, green, and blue (RGB):</a:t>
            </a:r>
          </a:p>
          <a:p>
            <a:pPr lvl="1"/>
            <a:r>
              <a:rPr lang="en-US"/>
              <a:t>0 means "no color"</a:t>
            </a:r>
          </a:p>
          <a:p>
            <a:pPr lvl="1"/>
            <a:r>
              <a:rPr lang="en-US"/>
              <a:t>255 means "maximum color"</a:t>
            </a:r>
          </a:p>
          <a:p>
            <a:pPr lvl="1"/>
            <a:r>
              <a:rPr lang="en-US"/>
              <a:t>e.g. (0,0,0) means "black"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4.2. Pygame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567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Common Colors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304" y="1553791"/>
            <a:ext cx="4964022" cy="4712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38368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pygame.color module as a large dictionary of predefined color names, called </a:t>
            </a:r>
            <a:r>
              <a:rPr lang="en-US" sz="2400">
                <a:latin typeface="Courier New" pitchFamily="49" charset="0"/>
                <a:cs typeface="Courier New" pitchFamily="49" charset="0"/>
              </a:rPr>
              <a:t>THECOLORS</a:t>
            </a:r>
            <a:endParaRPr lang="en-US">
              <a:latin typeface="Courier New" pitchFamily="49" charset="0"/>
              <a:cs typeface="Courier New" pitchFamily="49" charset="0"/>
            </a:endParaRPr>
          </a:p>
          <a:p>
            <a:endParaRPr lang="en-US"/>
          </a:p>
          <a:p>
            <a:r>
              <a:rPr lang="en-US"/>
              <a:t>Import it to use color names instead of (R,G,B) tuples:</a:t>
            </a:r>
          </a:p>
          <a:p>
            <a:pPr marL="0" indent="0">
              <a:buNone/>
            </a:pPr>
            <a:endParaRPr lang="en-US" sz="180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from pygame.color import THECOLORS  # 600 color names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screen.fill(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THECOLORS['white']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Built-in Color Names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83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标题 1"/>
          <p:cNvSpPr>
            <a:spLocks noGrp="1"/>
          </p:cNvSpPr>
          <p:nvPr>
            <p:ph type="title"/>
          </p:nvPr>
        </p:nvSpPr>
        <p:spPr>
          <a:xfrm>
            <a:off x="643398" y="365128"/>
            <a:ext cx="7886700" cy="1325563"/>
          </a:xfrm>
        </p:spPr>
        <p:txBody>
          <a:bodyPr/>
          <a:lstStyle/>
          <a:p>
            <a:r>
              <a:rPr lang="en-US" altLang="zh-CN" dirty="0"/>
              <a:t>Outline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What is </a:t>
            </a: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Pygame</a:t>
            </a:r>
            <a:r>
              <a:rPr lang="en-US" altLang="zh-CN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Installing </a:t>
            </a:r>
            <a:r>
              <a:rPr lang="en-US" altLang="zh-CN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Pygame</a:t>
            </a:r>
            <a:endParaRPr lang="en-US" altLang="zh-CN" dirty="0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Run "pygameTemplate.py"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raditional Arabic" pitchFamily="2" charset="-78"/>
                <a:ea typeface="SimSun-ExtB" pitchFamily="49" charset="-122"/>
                <a:cs typeface="Traditional Arabic" pitchFamily="2" charset="-78"/>
              </a:rPr>
              <a:t>pygameTemplate.py Explained</a:t>
            </a:r>
            <a:endParaRPr lang="zh-CN" altLang="en-US">
              <a:latin typeface="Traditional Arabic" pitchFamily="2" charset="-78"/>
              <a:ea typeface="SimSun-ExtB" pitchFamily="49" charset="-122"/>
              <a:cs typeface="Traditional Arabic" pitchFamily="2" charset="-7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594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 Add the for-loop: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for key in sorted(THECOLORS):</a:t>
            </a:r>
            <a:br>
              <a:rPr lang="en-US" sz="2000">
                <a:latin typeface="Courier New" pitchFamily="49" charset="0"/>
                <a:cs typeface="Courier New" pitchFamily="49" charset="0"/>
              </a:rPr>
            </a:br>
            <a:r>
              <a:rPr lang="en-US" sz="2000">
                <a:latin typeface="Courier New" pitchFamily="49" charset="0"/>
                <a:cs typeface="Courier New" pitchFamily="49" charset="0"/>
              </a:rPr>
              <a:t>    print(key, THECOLORS[key])  # sorted print</a:t>
            </a:r>
            <a:endParaRPr lang="en-US"/>
          </a:p>
          <a:p>
            <a:r>
              <a:rPr lang="en-US"/>
              <a:t>Or have a look at a color table online:</a:t>
            </a:r>
          </a:p>
          <a:p>
            <a:pPr lvl="1"/>
            <a:r>
              <a:rPr lang="en-US" sz="2000">
                <a:latin typeface="Courier New" pitchFamily="49" charset="0"/>
                <a:cs typeface="Courier New" pitchFamily="49" charset="0"/>
              </a:rPr>
              <a:t>https://www.pygame.org/docs/ref/color_list.html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names, what colors?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7645" y="4140924"/>
            <a:ext cx="6514307" cy="259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68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clock.tick(30) sets pygame's loop to run at a speed of </a:t>
            </a:r>
            <a:r>
              <a:rPr lang="en-US" b="1"/>
              <a:t>about</a:t>
            </a:r>
            <a:r>
              <a:rPr lang="en-US"/>
              <a:t> 30 frames/sec (FPS)</a:t>
            </a:r>
          </a:p>
          <a:p>
            <a:endParaRPr lang="en-US"/>
          </a:p>
          <a:p>
            <a:r>
              <a:rPr lang="en-US"/>
              <a:t>A frame = one game loop:</a:t>
            </a:r>
          </a:p>
          <a:p>
            <a:pPr lvl="1"/>
            <a:r>
              <a:rPr lang="en-US"/>
              <a:t>handle events, update game state, redraw game</a:t>
            </a:r>
          </a:p>
          <a:p>
            <a:pPr lvl="1"/>
            <a:endParaRPr lang="en-US"/>
          </a:p>
          <a:p>
            <a:r>
              <a:rPr lang="en-US"/>
              <a:t>30 FPS = 30 frames(loops) in 1 second</a:t>
            </a:r>
          </a:p>
          <a:p>
            <a:r>
              <a:rPr lang="en-US"/>
              <a:t>so 1 frame (loop) = 1/30 sec </a:t>
            </a:r>
            <a:br>
              <a:rPr lang="en-US"/>
            </a:br>
            <a:r>
              <a:rPr lang="en-US"/>
              <a:t>= 1000/30 millisecs (ms) ≈ 33 ms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4.3. Frames per Second (FPS)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3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If the work inside the loop is big, then the loop can take longer than 33 ms.</a:t>
            </a:r>
          </a:p>
          <a:p>
            <a:endParaRPr lang="en-US"/>
          </a:p>
          <a:p>
            <a:r>
              <a:rPr lang="en-US"/>
              <a:t>If the work is small, and takes less than 33 ms, then Pygame will wait until 33 ms has passed before repeating the loop. 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</a:t>
            </a:r>
            <a:r>
              <a:rPr lang="en-US">
                <a:solidFill>
                  <a:srgbClr val="FFC000"/>
                </a:solidFill>
              </a:rPr>
              <a:t>about</a:t>
            </a:r>
            <a:r>
              <a:rPr lang="en-US"/>
              <a:t> 30 FPS?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945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Games are easier to program if we know that one loop takes a fixed amount of time</a:t>
            </a:r>
          </a:p>
          <a:p>
            <a:pPr lvl="1"/>
            <a:r>
              <a:rPr lang="en-US"/>
              <a:t>in our case, 1 loop = 33 ms</a:t>
            </a:r>
          </a:p>
          <a:p>
            <a:pPr lvl="1"/>
            <a:endParaRPr lang="en-US"/>
          </a:p>
          <a:p>
            <a:r>
              <a:rPr lang="en-US"/>
              <a:t>e.g. a game object that should be on-screen for 5 seconds will need to be drawn in 150 (30*5) loops</a:t>
            </a:r>
          </a:p>
          <a:p>
            <a:pPr lvl="1"/>
            <a:r>
              <a:rPr lang="en-US"/>
              <a:t>1 sec == 30 FPS</a:t>
            </a:r>
          </a:p>
          <a:p>
            <a:pPr lvl="1"/>
            <a:r>
              <a:rPr lang="en-US"/>
              <a:t>5 secs == 30*5 == 150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Use FPS?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25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Modify pygameTemplate.py to print the actual time used for 1 loop.</a:t>
            </a:r>
          </a:p>
          <a:p>
            <a:r>
              <a:rPr lang="en-US"/>
              <a:t>Inside the game loop:</a:t>
            </a:r>
          </a:p>
          <a:p>
            <a:pPr lvl="1"/>
            <a:r>
              <a:rPr lang="en-US" sz="1600" b="1">
                <a:latin typeface="Courier New" pitchFamily="49" charset="0"/>
                <a:cs typeface="Courier New" pitchFamily="49" charset="0"/>
              </a:rPr>
              <a:t>time_passed = </a:t>
            </a:r>
            <a:r>
              <a:rPr lang="en-US" sz="1600">
                <a:latin typeface="Courier New" pitchFamily="49" charset="0"/>
                <a:cs typeface="Courier New" pitchFamily="49" charset="0"/>
              </a:rPr>
              <a:t>clock.tick(30)   # set loop speed to 30 FPS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print(time_passed, "ms")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Checking the FPS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859938"/>
            <a:ext cx="4391025" cy="284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6793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746216" y="950414"/>
            <a:ext cx="7886700" cy="1427026"/>
          </a:xfrm>
        </p:spPr>
        <p:txBody>
          <a:bodyPr/>
          <a:lstStyle/>
          <a:p>
            <a:r>
              <a:rPr lang="en-US"/>
              <a:t>Or you can print the average FPS using clock.get_fps():</a:t>
            </a:r>
          </a:p>
          <a:p>
            <a:pPr marL="342900" lvl="1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print("FPS", round(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clock.get_fps()</a:t>
            </a:r>
            <a:r>
              <a:rPr lang="en-US" sz="1800">
                <a:latin typeface="Courier New" pitchFamily="49" charset="0"/>
                <a:cs typeface="Courier New" pitchFamily="49" charset="0"/>
              </a:rPr>
              <a:t>,1))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5193" y="2625634"/>
            <a:ext cx="5941756" cy="3878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59729" y="3997235"/>
            <a:ext cx="2050026" cy="162822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/>
              <a:t>Game loop </a:t>
            </a:r>
          </a:p>
          <a:p>
            <a:r>
              <a:rPr lang="en-US" sz="2400"/>
              <a:t>slowed down</a:t>
            </a:r>
          </a:p>
          <a:p>
            <a:r>
              <a:rPr lang="en-US" sz="2400"/>
              <a:t>for a while </a:t>
            </a:r>
          </a:p>
          <a:p>
            <a:r>
              <a:rPr lang="en-US" sz="2400"/>
              <a:t>(lots of work)</a:t>
            </a:r>
          </a:p>
        </p:txBody>
      </p:sp>
      <p:cxnSp>
        <p:nvCxnSpPr>
          <p:cNvPr id="7" name="Straight Arrow Connector 6"/>
          <p:cNvCxnSpPr>
            <a:stCxn id="6" idx="3"/>
          </p:cNvCxnSpPr>
          <p:nvPr/>
        </p:nvCxnSpPr>
        <p:spPr>
          <a:xfrm>
            <a:off x="2509755" y="4811346"/>
            <a:ext cx="337948" cy="479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47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753598"/>
          </a:xfrm>
        </p:spPr>
        <p:txBody>
          <a:bodyPr/>
          <a:lstStyle/>
          <a:p>
            <a:r>
              <a:rPr lang="en-US"/>
              <a:t>An event is a user action (e.g. mouse or key press), or a computer change (e.g. clock tick).</a:t>
            </a:r>
          </a:p>
          <a:p>
            <a:pPr lvl="1"/>
            <a:r>
              <a:rPr lang="en-US"/>
              <a:t>a bit like "messages" sent to Pygame from the user and computer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4.4.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62549" y="3971109"/>
            <a:ext cx="1123405" cy="61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handle events</a:t>
            </a:r>
          </a:p>
        </p:txBody>
      </p:sp>
      <p:sp>
        <p:nvSpPr>
          <p:cNvPr id="6" name="Rectangle 5"/>
          <p:cNvSpPr/>
          <p:nvPr/>
        </p:nvSpPr>
        <p:spPr>
          <a:xfrm>
            <a:off x="3892731" y="4933406"/>
            <a:ext cx="1463040" cy="61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update game state</a:t>
            </a:r>
          </a:p>
        </p:txBody>
      </p:sp>
      <p:sp>
        <p:nvSpPr>
          <p:cNvPr id="7" name="Rectangle 6"/>
          <p:cNvSpPr/>
          <p:nvPr/>
        </p:nvSpPr>
        <p:spPr>
          <a:xfrm>
            <a:off x="4062549" y="5900058"/>
            <a:ext cx="1123405" cy="613954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redraw game</a:t>
            </a:r>
          </a:p>
        </p:txBody>
      </p:sp>
      <p:cxnSp>
        <p:nvCxnSpPr>
          <p:cNvPr id="9" name="Straight Arrow Connector 8"/>
          <p:cNvCxnSpPr>
            <a:stCxn id="5" idx="2"/>
            <a:endCxn id="6" idx="0"/>
          </p:cNvCxnSpPr>
          <p:nvPr/>
        </p:nvCxnSpPr>
        <p:spPr>
          <a:xfrm flipH="1">
            <a:off x="4624251" y="4585063"/>
            <a:ext cx="1" cy="3483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6" idx="2"/>
            <a:endCxn id="7" idx="0"/>
          </p:cNvCxnSpPr>
          <p:nvPr/>
        </p:nvCxnSpPr>
        <p:spPr>
          <a:xfrm>
            <a:off x="4624251" y="5547360"/>
            <a:ext cx="1" cy="35269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 11"/>
          <p:cNvSpPr/>
          <p:nvPr/>
        </p:nvSpPr>
        <p:spPr>
          <a:xfrm>
            <a:off x="4624251" y="3405121"/>
            <a:ext cx="1125906" cy="3374707"/>
          </a:xfrm>
          <a:custGeom>
            <a:avLst/>
            <a:gdLst>
              <a:gd name="connsiteX0" fmla="*/ 0 w 1125906"/>
              <a:gd name="connsiteY0" fmla="*/ 3126308 h 3374707"/>
              <a:gd name="connsiteX1" fmla="*/ 339635 w 1125906"/>
              <a:gd name="connsiteY1" fmla="*/ 3361439 h 3374707"/>
              <a:gd name="connsiteX2" fmla="*/ 822960 w 1125906"/>
              <a:gd name="connsiteY2" fmla="*/ 3309188 h 3374707"/>
              <a:gd name="connsiteX3" fmla="*/ 1031966 w 1125906"/>
              <a:gd name="connsiteY3" fmla="*/ 3008742 h 3374707"/>
              <a:gd name="connsiteX4" fmla="*/ 1110343 w 1125906"/>
              <a:gd name="connsiteY4" fmla="*/ 2460102 h 3374707"/>
              <a:gd name="connsiteX5" fmla="*/ 1084218 w 1125906"/>
              <a:gd name="connsiteY5" fmla="*/ 683553 h 3374707"/>
              <a:gd name="connsiteX6" fmla="*/ 705395 w 1125906"/>
              <a:gd name="connsiteY6" fmla="*/ 56536 h 3374707"/>
              <a:gd name="connsiteX7" fmla="*/ 130629 w 1125906"/>
              <a:gd name="connsiteY7" fmla="*/ 69599 h 3374707"/>
              <a:gd name="connsiteX8" fmla="*/ 39189 w 1125906"/>
              <a:gd name="connsiteY8" fmla="*/ 409233 h 3374707"/>
              <a:gd name="connsiteX9" fmla="*/ 52252 w 1125906"/>
              <a:gd name="connsiteY9" fmla="*/ 565988 h 33747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125906" h="3374707">
                <a:moveTo>
                  <a:pt x="0" y="3126308"/>
                </a:moveTo>
                <a:cubicBezTo>
                  <a:pt x="101237" y="3228633"/>
                  <a:pt x="202475" y="3330959"/>
                  <a:pt x="339635" y="3361439"/>
                </a:cubicBezTo>
                <a:cubicBezTo>
                  <a:pt x="476795" y="3391919"/>
                  <a:pt x="707572" y="3367971"/>
                  <a:pt x="822960" y="3309188"/>
                </a:cubicBezTo>
                <a:cubicBezTo>
                  <a:pt x="938349" y="3250405"/>
                  <a:pt x="984069" y="3150256"/>
                  <a:pt x="1031966" y="3008742"/>
                </a:cubicBezTo>
                <a:cubicBezTo>
                  <a:pt x="1079863" y="2867228"/>
                  <a:pt x="1101634" y="2847633"/>
                  <a:pt x="1110343" y="2460102"/>
                </a:cubicBezTo>
                <a:cubicBezTo>
                  <a:pt x="1119052" y="2072571"/>
                  <a:pt x="1151709" y="1084147"/>
                  <a:pt x="1084218" y="683553"/>
                </a:cubicBezTo>
                <a:cubicBezTo>
                  <a:pt x="1016727" y="282959"/>
                  <a:pt x="864326" y="158862"/>
                  <a:pt x="705395" y="56536"/>
                </a:cubicBezTo>
                <a:cubicBezTo>
                  <a:pt x="546464" y="-45790"/>
                  <a:pt x="241663" y="10816"/>
                  <a:pt x="130629" y="69599"/>
                </a:cubicBezTo>
                <a:cubicBezTo>
                  <a:pt x="19595" y="128382"/>
                  <a:pt x="52252" y="326502"/>
                  <a:pt x="39189" y="409233"/>
                </a:cubicBezTo>
                <a:cubicBezTo>
                  <a:pt x="26126" y="491964"/>
                  <a:pt x="39189" y="528976"/>
                  <a:pt x="52252" y="565988"/>
                </a:cubicBezTo>
              </a:path>
            </a:pathLst>
          </a:custGeom>
          <a:ln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 descr="http://www.computershopper.com/var/ezwebin_site/storage/images/media/images/rosewill-helios-rk-9200-dual-led-illuminated-mechanical-keyboard/1108030-1-eng-US/rosewill-helios-rk-9200-dual-led-illuminated-mechanical-keyboard_400-Wide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045" y="3533345"/>
            <a:ext cx="1640387" cy="1160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http://sr.photos1.fotosearch.com/bthumb/CSP/CSP994/k15784847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928" y="3410426"/>
            <a:ext cx="1351999" cy="1121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http://png-1.vector.me/files/images/1/1/116270/window_icon_gui_clip_art_thumb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6429" y="4883332"/>
            <a:ext cx="1426498" cy="1169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http://www2.pcmag.com/media/images/211020-microsoft-windows-7-rtm-the-new-desktop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128" y="5240383"/>
            <a:ext cx="2294234" cy="1433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8194" idx="3"/>
          </p:cNvCxnSpPr>
          <p:nvPr/>
        </p:nvCxnSpPr>
        <p:spPr>
          <a:xfrm>
            <a:off x="3312432" y="4113632"/>
            <a:ext cx="580299" cy="4956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187205" y="4083989"/>
            <a:ext cx="1579355" cy="9495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 flipV="1">
            <a:off x="5355772" y="4386194"/>
            <a:ext cx="1579354" cy="373040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492238" y="4531791"/>
            <a:ext cx="1400493" cy="1015569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02" name="Picture 10" descr="http://thumbs.ebaystatic.com/images/g/aDgAAOSwZd1Vbq-1/s-l225.jpg"/>
          <p:cNvPicPr>
            <a:picLocks noChangeAspect="1" noChangeArrowheads="1"/>
          </p:cNvPicPr>
          <p:nvPr/>
        </p:nvPicPr>
        <p:blipFill>
          <a:blip r:embed="rId6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661" y="3776684"/>
            <a:ext cx="1770676" cy="1770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" name="Straight Arrow Connector 29"/>
          <p:cNvCxnSpPr/>
          <p:nvPr/>
        </p:nvCxnSpPr>
        <p:spPr>
          <a:xfrm flipV="1">
            <a:off x="2155371" y="4386195"/>
            <a:ext cx="1737360" cy="198868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589510" y="4908715"/>
            <a:ext cx="130628" cy="145596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204" name="Picture 12" descr="http://images.clipartpanda.com/clock-clipart-clock-clip-art-free.jp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429" y="3725525"/>
            <a:ext cx="1117427" cy="125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/>
          <p:cNvCxnSpPr>
            <a:stCxn id="8204" idx="1"/>
          </p:cNvCxnSpPr>
          <p:nvPr/>
        </p:nvCxnSpPr>
        <p:spPr>
          <a:xfrm flipH="1" flipV="1">
            <a:off x="5508172" y="4278086"/>
            <a:ext cx="2419257" cy="75433"/>
          </a:xfrm>
          <a:prstGeom prst="straightConnector1">
            <a:avLst/>
          </a:prstGeom>
          <a:ln w="5715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4814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for event in pygame.event.get():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if event.type == QUIT:    </a:t>
            </a:r>
            <a:r>
              <a:rPr lang="en-US" sz="1800" b="1">
                <a:latin typeface="Courier New" pitchFamily="49" charset="0"/>
                <a:cs typeface="Courier New" pitchFamily="49" charset="0"/>
              </a:rPr>
              <a:t># user clicks close box</a:t>
            </a:r>
          </a:p>
          <a:p>
            <a:pPr marL="0" indent="0">
              <a:buNone/>
            </a:pPr>
            <a:r>
              <a:rPr lang="en-US" sz="1800">
                <a:latin typeface="Courier New" pitchFamily="49" charset="0"/>
                <a:cs typeface="Courier New" pitchFamily="49" charset="0"/>
              </a:rPr>
              <a:t>        running = False</a:t>
            </a:r>
          </a:p>
          <a:p>
            <a:endParaRPr lang="en-US"/>
          </a:p>
          <a:p>
            <a:r>
              <a:rPr lang="en-US"/>
              <a:t>When running is false, the game loop ends, and Pygame quits.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"quit" event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693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event.type == QUIT:     # user clicks close box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if (event.type == KEYUP and event.key == K_ESCAPE):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pPr marL="0" indent="0">
              <a:buNone/>
            </a:pPr>
            <a:endParaRPr lang="en-US" sz="1600">
              <a:latin typeface="Courier New" pitchFamily="49" charset="0"/>
              <a:cs typeface="Courier New" pitchFamily="49" charset="0"/>
            </a:endParaRPr>
          </a:p>
          <a:p>
            <a:endParaRPr lang="en-US" sz="2400">
              <a:cs typeface="Courier New" pitchFamily="49" charset="0"/>
            </a:endParaRPr>
          </a:p>
          <a:p>
            <a:r>
              <a:rPr lang="en-US" sz="2400">
                <a:cs typeface="Courier New" pitchFamily="49" charset="0"/>
              </a:rPr>
              <a:t>Or combine into a single expression:</a:t>
            </a:r>
          </a:p>
          <a:p>
            <a:endParaRPr lang="en-US" sz="2400">
              <a:cs typeface="Courier New" pitchFamily="49" charset="0"/>
            </a:endParaRP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for event in pygame.event.get():</a:t>
            </a:r>
          </a:p>
          <a:p>
            <a:pPr marL="0" indent="0">
              <a:buNone/>
            </a:pPr>
            <a:r>
              <a:rPr lang="en-US" sz="1600">
                <a:latin typeface="Courier New" pitchFamily="49" charset="0"/>
                <a:cs typeface="Courier New" pitchFamily="49" charset="0"/>
              </a:rPr>
              <a:t>        if (event.type == QUIT) or \</a:t>
            </a:r>
            <a:br>
              <a:rPr lang="en-US" sz="1600">
                <a:latin typeface="Courier New" pitchFamily="49" charset="0"/>
                <a:cs typeface="Courier New" pitchFamily="49" charset="0"/>
              </a:rPr>
            </a:br>
            <a:r>
              <a:rPr lang="en-US" sz="160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en-US" sz="1600" b="1">
                <a:latin typeface="Courier New" pitchFamily="49" charset="0"/>
                <a:cs typeface="Courier New" pitchFamily="49" charset="0"/>
              </a:rPr>
              <a:t>(event.type == KEYUP and event.key == K_ESCAPE):</a:t>
            </a:r>
          </a:p>
          <a:p>
            <a:pPr marL="0" indent="0">
              <a:buNone/>
            </a:pPr>
            <a:r>
              <a:rPr lang="en-US" sz="1600" b="1">
                <a:latin typeface="Courier New" pitchFamily="49" charset="0"/>
                <a:cs typeface="Courier New" pitchFamily="49" charset="0"/>
              </a:rPr>
              <a:t>            running = False</a:t>
            </a:r>
          </a:p>
          <a:p>
            <a:endParaRPr lang="en-US" sz="2400">
              <a:cs typeface="Courier New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Quit by Also Typing &lt;Esc&gt;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61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/>
              <a:t>KEYDOWN is sent when a key is pressed</a:t>
            </a:r>
          </a:p>
          <a:p>
            <a:r>
              <a:rPr lang="en-US"/>
              <a:t>KEYUP is sent when a key is released</a:t>
            </a:r>
          </a:p>
          <a:p>
            <a:endParaRPr lang="en-US"/>
          </a:p>
          <a:p>
            <a:r>
              <a:rPr lang="en-US"/>
              <a:t>Each key has a constant that begins with K_:</a:t>
            </a:r>
          </a:p>
          <a:p>
            <a:pPr lvl="1"/>
            <a:r>
              <a:rPr lang="en-US"/>
              <a:t>alphabet keys are K_a through K_z</a:t>
            </a:r>
          </a:p>
          <a:p>
            <a:pPr lvl="1"/>
            <a:r>
              <a:rPr lang="en-US"/>
              <a:t>Others: K_SPACE, K_RETURN, K_ESCAPE, etc.</a:t>
            </a:r>
          </a:p>
          <a:p>
            <a:pPr lvl="1"/>
            <a:endParaRPr lang="en-US"/>
          </a:p>
          <a:p>
            <a:r>
              <a:rPr lang="en-US"/>
              <a:t>For a complete list see </a:t>
            </a:r>
          </a:p>
          <a:p>
            <a:pPr lvl="1"/>
            <a:r>
              <a:rPr lang="en-US"/>
              <a:t>http://www.pygame.org/docs/ref/key.html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Keyboard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00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set of modules for writing games</a:t>
            </a:r>
          </a:p>
          <a:p>
            <a:pPr lvl="1"/>
            <a:r>
              <a:rPr lang="en-US" dirty="0"/>
              <a:t>home page:	http://pygame.org/</a:t>
            </a:r>
          </a:p>
          <a:p>
            <a:pPr lvl="1"/>
            <a:r>
              <a:rPr lang="en-US" dirty="0"/>
              <a:t>documentation:	http://pygame.org/docs/</a:t>
            </a:r>
          </a:p>
          <a:p>
            <a:endParaRPr lang="en-US" dirty="0"/>
          </a:p>
          <a:p>
            <a:r>
              <a:rPr lang="en-US"/>
              <a:t>pyGame</a:t>
            </a:r>
            <a:r>
              <a:rPr lang="en-US" dirty="0"/>
              <a:t> helps you with:</a:t>
            </a:r>
          </a:p>
          <a:p>
            <a:pPr lvl="1"/>
            <a:r>
              <a:rPr lang="en-US" dirty="0"/>
              <a:t>2D graphics (and 3D)</a:t>
            </a:r>
          </a:p>
          <a:p>
            <a:pPr lvl="1"/>
            <a:r>
              <a:rPr lang="en-US" dirty="0"/>
              <a:t>images, sounds, music, (video)</a:t>
            </a:r>
          </a:p>
          <a:p>
            <a:pPr lvl="1"/>
            <a:r>
              <a:rPr lang="en-US" dirty="0"/>
              <a:t>user input (events) from keyboard, mouse, gamepad</a:t>
            </a:r>
          </a:p>
          <a:p>
            <a:pPr lvl="1"/>
            <a:r>
              <a:rPr lang="en-US" dirty="0"/>
              <a:t>support for game things</a:t>
            </a:r>
          </a:p>
          <a:p>
            <a:pPr lvl="2"/>
            <a:r>
              <a:rPr lang="en-US" dirty="0"/>
              <a:t>sprites, collision detection, etc.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What is </a:t>
            </a:r>
            <a:r>
              <a:rPr lang="en-US"/>
              <a:t>Pygame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577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668869"/>
            <a:ext cx="7886700" cy="9567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Add 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print(event)</a:t>
            </a:r>
            <a:r>
              <a:rPr lang="en-US" sz="3600" b="1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dirty="0"/>
              <a:t>to for-loop to see many events arriving at game loop.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Events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3143" y="2656523"/>
            <a:ext cx="5991225" cy="4105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8182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84405" y="1825625"/>
            <a:ext cx="8220382" cy="4351338"/>
          </a:xfrm>
        </p:spPr>
        <p:txBody>
          <a:bodyPr/>
          <a:lstStyle/>
          <a:p>
            <a:pPr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r>
              <a:rPr lang="en-US" dirty="0"/>
              <a:t>The modules include:</a:t>
            </a:r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endParaRPr lang="en-US" sz="800" dirty="0">
              <a:latin typeface="Courier New" pitchFamily="49" charset="0"/>
            </a:endParaRPr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r>
              <a:rPr lang="en-US" sz="2000" dirty="0">
                <a:latin typeface="Courier New" pitchFamily="49" charset="0"/>
              </a:rPr>
              <a:t>cdrom	cursors	display	draw	  event</a:t>
            </a:r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r>
              <a:rPr lang="en-US" sz="2000" dirty="0">
                <a:latin typeface="Courier New" pitchFamily="49" charset="0"/>
              </a:rPr>
              <a:t>font	image	joystick	key	  mixer</a:t>
            </a:r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r>
              <a:rPr lang="en-US" sz="2000" dirty="0">
                <a:latin typeface="Courier New" pitchFamily="49" charset="0"/>
              </a:rPr>
              <a:t>mouse	movie	music	overlay  rect</a:t>
            </a:r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r>
              <a:rPr lang="en-US" sz="2000" dirty="0">
                <a:latin typeface="Courier New" pitchFamily="49" charset="0"/>
              </a:rPr>
              <a:t>sndarray sprite	surface	surfarray</a:t>
            </a:r>
          </a:p>
          <a:p>
            <a:pPr lvl="1">
              <a:buFontTx/>
              <a:buNone/>
              <a:tabLst>
                <a:tab pos="1712913" algn="l"/>
                <a:tab pos="3427413" algn="l"/>
                <a:tab pos="5370513" algn="l"/>
                <a:tab pos="6454775" algn="l"/>
              </a:tabLst>
            </a:pPr>
            <a:r>
              <a:rPr lang="en-US" sz="2000" dirty="0">
                <a:latin typeface="Courier New" pitchFamily="49" charset="0"/>
              </a:rPr>
              <a:t>time	transform</a:t>
            </a:r>
          </a:p>
          <a:p>
            <a:endParaRPr lang="en-US" dirty="0"/>
          </a:p>
          <a:p>
            <a:r>
              <a:rPr lang="en-US" dirty="0"/>
              <a:t>Search page:</a:t>
            </a:r>
          </a:p>
          <a:p>
            <a:pPr lvl="1"/>
            <a:r>
              <a:rPr lang="en-US" dirty="0"/>
              <a:t>http://www.pygame.org/docs/search.html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pyGame</a:t>
            </a:r>
            <a:r>
              <a:rPr lang="en-US" dirty="0"/>
              <a:t> Modules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7703" y="1825625"/>
            <a:ext cx="8465574" cy="4351338"/>
          </a:xfrm>
        </p:spPr>
        <p:txBody>
          <a:bodyPr>
            <a:normAutofit/>
          </a:bodyPr>
          <a:lstStyle/>
          <a:p>
            <a:r>
              <a:rPr lang="en-US" sz="2400" b="1" dirty="0"/>
              <a:t>sprites</a:t>
            </a:r>
            <a:r>
              <a:rPr lang="en-US" sz="2400" dirty="0"/>
              <a:t>: moving game characters / objects</a:t>
            </a:r>
          </a:p>
          <a:p>
            <a:pPr lvl="1"/>
            <a:endParaRPr lang="en-US" sz="1100" b="1" dirty="0"/>
          </a:p>
          <a:p>
            <a:r>
              <a:rPr lang="en-US" sz="2400" b="1" dirty="0"/>
              <a:t>collision detection</a:t>
            </a:r>
            <a:r>
              <a:rPr lang="en-US" sz="2400" dirty="0"/>
              <a:t>: which sprites are touching?</a:t>
            </a:r>
            <a:endParaRPr lang="en-US" sz="2400" b="1" dirty="0"/>
          </a:p>
          <a:p>
            <a:pPr lvl="1"/>
            <a:endParaRPr lang="en-US" sz="1100" b="1" dirty="0"/>
          </a:p>
          <a:p>
            <a:r>
              <a:rPr lang="en-US" sz="2400" b="1" dirty="0"/>
              <a:t>event</a:t>
            </a:r>
            <a:r>
              <a:rPr lang="en-US" sz="2400" dirty="0"/>
              <a:t>: a user action (e.g. mouse or key press), or computer change (e.g. clock tick)</a:t>
            </a:r>
          </a:p>
          <a:p>
            <a:pPr lvl="1"/>
            <a:endParaRPr lang="en-US" sz="1100" b="1" dirty="0"/>
          </a:p>
          <a:p>
            <a:r>
              <a:rPr lang="en-US" sz="2400" b="1" dirty="0"/>
              <a:t>game loop</a:t>
            </a:r>
            <a:r>
              <a:rPr lang="en-US" sz="2400" dirty="0"/>
              <a:t>: </a:t>
            </a:r>
          </a:p>
          <a:p>
            <a:pPr lvl="1"/>
            <a:r>
              <a:rPr lang="en-US" sz="2000" b="1" dirty="0"/>
              <a:t>read </a:t>
            </a:r>
            <a:r>
              <a:rPr lang="en-US" sz="2000" dirty="0"/>
              <a:t>new events</a:t>
            </a:r>
          </a:p>
          <a:p>
            <a:pPr lvl="1"/>
            <a:r>
              <a:rPr lang="en-US" sz="2000" b="1" dirty="0"/>
              <a:t>update</a:t>
            </a:r>
            <a:r>
              <a:rPr lang="en-US" sz="2000" dirty="0"/>
              <a:t> sprites and game state</a:t>
            </a:r>
          </a:p>
          <a:p>
            <a:pPr lvl="1"/>
            <a:r>
              <a:rPr lang="en-US" sz="2000" b="1" dirty="0"/>
              <a:t>redraw</a:t>
            </a:r>
            <a:r>
              <a:rPr lang="en-US" sz="2000" dirty="0"/>
              <a:t> game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Things in </a:t>
            </a:r>
            <a:r>
              <a:rPr lang="en-US"/>
              <a:t>Pygame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5" descr="pacman-ghost-chas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4198374"/>
            <a:ext cx="3048000" cy="16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6"/>
          <p:cNvSpPr/>
          <p:nvPr/>
        </p:nvSpPr>
        <p:spPr>
          <a:xfrm>
            <a:off x="2286000" y="3978417"/>
            <a:ext cx="884583" cy="2395098"/>
          </a:xfrm>
          <a:custGeom>
            <a:avLst/>
            <a:gdLst>
              <a:gd name="connsiteX0" fmla="*/ 0 w 884583"/>
              <a:gd name="connsiteY0" fmla="*/ 1625549 h 2395098"/>
              <a:gd name="connsiteX1" fmla="*/ 274320 w 884583"/>
              <a:gd name="connsiteY1" fmla="*/ 2317880 h 2395098"/>
              <a:gd name="connsiteX2" fmla="*/ 653143 w 884583"/>
              <a:gd name="connsiteY2" fmla="*/ 2291754 h 2395098"/>
              <a:gd name="connsiteX3" fmla="*/ 862149 w 884583"/>
              <a:gd name="connsiteY3" fmla="*/ 1547172 h 2395098"/>
              <a:gd name="connsiteX4" fmla="*/ 836023 w 884583"/>
              <a:gd name="connsiteY4" fmla="*/ 423766 h 2395098"/>
              <a:gd name="connsiteX5" fmla="*/ 483326 w 884583"/>
              <a:gd name="connsiteY5" fmla="*/ 31880 h 2395098"/>
              <a:gd name="connsiteX6" fmla="*/ 209006 w 884583"/>
              <a:gd name="connsiteY6" fmla="*/ 84132 h 2395098"/>
              <a:gd name="connsiteX7" fmla="*/ 91440 w 884583"/>
              <a:gd name="connsiteY7" fmla="*/ 567457 h 2395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4583" h="2395098">
                <a:moveTo>
                  <a:pt x="0" y="1625549"/>
                </a:moveTo>
                <a:cubicBezTo>
                  <a:pt x="82731" y="1916197"/>
                  <a:pt x="165463" y="2206846"/>
                  <a:pt x="274320" y="2317880"/>
                </a:cubicBezTo>
                <a:cubicBezTo>
                  <a:pt x="383177" y="2428914"/>
                  <a:pt x="555172" y="2420205"/>
                  <a:pt x="653143" y="2291754"/>
                </a:cubicBezTo>
                <a:cubicBezTo>
                  <a:pt x="751115" y="2163303"/>
                  <a:pt x="831669" y="1858503"/>
                  <a:pt x="862149" y="1547172"/>
                </a:cubicBezTo>
                <a:cubicBezTo>
                  <a:pt x="892629" y="1235841"/>
                  <a:pt x="899160" y="676315"/>
                  <a:pt x="836023" y="423766"/>
                </a:cubicBezTo>
                <a:cubicBezTo>
                  <a:pt x="772886" y="171217"/>
                  <a:pt x="587829" y="88486"/>
                  <a:pt x="483326" y="31880"/>
                </a:cubicBezTo>
                <a:cubicBezTo>
                  <a:pt x="378823" y="-24726"/>
                  <a:pt x="274320" y="-5131"/>
                  <a:pt x="209006" y="84132"/>
                </a:cubicBezTo>
                <a:cubicBezTo>
                  <a:pt x="143692" y="173395"/>
                  <a:pt x="117566" y="370426"/>
                  <a:pt x="91440" y="567457"/>
                </a:cubicBezTo>
              </a:path>
            </a:pathLst>
          </a:custGeom>
          <a:ln w="571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212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270" y="2791838"/>
            <a:ext cx="8863811" cy="2906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467821"/>
            <a:ext cx="7886700" cy="1492762"/>
          </a:xfrm>
        </p:spPr>
        <p:txBody>
          <a:bodyPr/>
          <a:lstStyle/>
          <a:p>
            <a:r>
              <a:rPr lang="en-US" dirty="0"/>
              <a:t>Install python first!</a:t>
            </a:r>
          </a:p>
          <a:p>
            <a:pPr lvl="1"/>
            <a:r>
              <a:rPr lang="en-US" dirty="0"/>
              <a:t>make sure you can call python 3 and pip from a command window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Installing </a:t>
            </a:r>
            <a:r>
              <a:rPr lang="en-US"/>
              <a:t>Pygame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425148" y="6017341"/>
            <a:ext cx="4452730" cy="45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sz="2400" dirty="0"/>
              <a:t>I'm using 32-bit Python 3.5.1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0" y="3595779"/>
            <a:ext cx="2425148" cy="662609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7248938" y="3582527"/>
            <a:ext cx="1258957" cy="662609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0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150" y="1316678"/>
            <a:ext cx="8418312" cy="41034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1192695" y="2811817"/>
            <a:ext cx="2014331" cy="556591"/>
          </a:xfrm>
          <a:prstGeom prst="roundRect">
            <a:avLst/>
          </a:prstGeom>
          <a:noFill/>
          <a:ln w="5715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635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31164" y="2554013"/>
            <a:ext cx="3519280" cy="323193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Also called a </a:t>
            </a:r>
            <a:br>
              <a:rPr lang="en-US" dirty="0"/>
            </a:br>
            <a:r>
              <a:rPr lang="en-US" dirty="0"/>
              <a:t>command prompt or shell.</a:t>
            </a:r>
          </a:p>
          <a:p>
            <a:endParaRPr lang="en-US" dirty="0"/>
          </a:p>
          <a:p>
            <a:r>
              <a:rPr lang="en-US" dirty="0"/>
              <a:t>Look in the "Accessories" menu or perhaps on the taskbar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28650" y="365128"/>
            <a:ext cx="3974881" cy="2188886"/>
          </a:xfrm>
        </p:spPr>
        <p:txBody>
          <a:bodyPr>
            <a:normAutofit/>
          </a:bodyPr>
          <a:lstStyle/>
          <a:p>
            <a:r>
              <a:rPr lang="en-US" dirty="0"/>
              <a:t>What's a </a:t>
            </a:r>
            <a:br>
              <a:rPr lang="en-US" dirty="0"/>
            </a:br>
            <a:r>
              <a:rPr lang="en-US" dirty="0"/>
              <a:t>Command </a:t>
            </a:r>
            <a:br>
              <a:rPr lang="en-US" dirty="0"/>
            </a:br>
            <a:r>
              <a:rPr lang="en-US" dirty="0"/>
              <a:t>Window?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876" y="185934"/>
            <a:ext cx="4468703" cy="6488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783724" y="1135117"/>
            <a:ext cx="3216166" cy="2294884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783724" y="3430001"/>
            <a:ext cx="2427890" cy="2923502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449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094556"/>
          </a:xfrm>
        </p:spPr>
        <p:txBody>
          <a:bodyPr/>
          <a:lstStyle/>
          <a:p>
            <a:r>
              <a:rPr lang="en-US" dirty="0"/>
              <a:t>Download </a:t>
            </a:r>
            <a:r>
              <a:rPr lang="en-US" b="1" dirty="0"/>
              <a:t>32-bit</a:t>
            </a:r>
            <a:r>
              <a:rPr lang="en-US" dirty="0"/>
              <a:t> or 64-bit WHL installer from </a:t>
            </a:r>
          </a:p>
          <a:p>
            <a:pPr lvl="1"/>
            <a:r>
              <a:rPr lang="en-US" dirty="0"/>
              <a:t>http://www.lfd.uci.edu/~gohlke/pythonlibs/#</a:t>
            </a:r>
            <a:r>
              <a:rPr lang="en-US"/>
              <a:t>pygame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 </a:t>
            </a:r>
            <a:r>
              <a:rPr lang="en-US"/>
              <a:t>Pygame</a:t>
            </a:r>
            <a:r>
              <a:rPr lang="en-US" dirty="0"/>
              <a:t> for Python </a:t>
            </a:r>
            <a:r>
              <a:rPr lang="en-US" u="sng" dirty="0"/>
              <a:t>3.5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10E4A4DB-036F-4816-A98C-42C4167E83C5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046" y="3069508"/>
            <a:ext cx="7762875" cy="3314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784257" y="5272548"/>
            <a:ext cx="2182762" cy="74393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none" lIns="91440" tIns="45720" rIns="91440" bIns="45720" rtlCol="0">
            <a:normAutofit/>
          </a:bodyPr>
          <a:lstStyle/>
          <a:p>
            <a:r>
              <a:rPr lang="en-US" dirty="0"/>
              <a:t>Get "cp35" version,</a:t>
            </a:r>
          </a:p>
          <a:p>
            <a:r>
              <a:rPr lang="en-US" dirty="0"/>
              <a:t>either 32 </a:t>
            </a:r>
            <a:r>
              <a:rPr lang="en-US" b="1" dirty="0"/>
              <a:t>or</a:t>
            </a:r>
            <a:r>
              <a:rPr lang="en-US" dirty="0"/>
              <a:t> 64</a:t>
            </a:r>
          </a:p>
        </p:txBody>
      </p:sp>
      <p:cxnSp>
        <p:nvCxnSpPr>
          <p:cNvPr id="7" name="Straight Arrow Connector 6"/>
          <p:cNvCxnSpPr>
            <a:stCxn id="5" idx="1"/>
          </p:cNvCxnSpPr>
          <p:nvPr/>
        </p:nvCxnSpPr>
        <p:spPr>
          <a:xfrm flipH="1">
            <a:off x="4585063" y="5644518"/>
            <a:ext cx="2199194" cy="2540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ight Brace 9"/>
          <p:cNvSpPr/>
          <p:nvPr/>
        </p:nvSpPr>
        <p:spPr>
          <a:xfrm>
            <a:off x="4100052" y="5670755"/>
            <a:ext cx="354382" cy="4557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17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resentation level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>
        <a:normAutofit/>
      </a:bodyPr>
      <a:lstStyle>
        <a:defPPr>
          <a:defRPr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level design" id="{00E2FDB5-77A3-416C-8232-A2B8AB0B9A01}" vid="{6E3E8A63-E899-4F92-AFE5-C80B3CCFC0B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Elemental">
      <a: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48000">
              <a:schemeClr val="phClr">
                <a:tint val="54000"/>
                <a:satMod val="140000"/>
              </a:schemeClr>
            </a:gs>
            <a:gs pos="100000">
              <a:schemeClr val="phClr">
                <a:tint val="24000"/>
                <a:satMod val="260000"/>
              </a:schemeClr>
            </a:gs>
          </a:gsLst>
          <a:lin ang="1620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48000"/>
                <a:satMod val="180000"/>
                <a:lumMod val="94000"/>
              </a:schemeClr>
            </a:gs>
            <a:gs pos="100000">
              <a:schemeClr val="phClr">
                <a:shade val="48000"/>
                <a:satMod val="180000"/>
                <a:lumMod val="94000"/>
              </a:schemeClr>
            </a:gs>
          </a:gsLst>
          <a:lin ang="4140000" scaled="1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12700" dir="5400000" sx="102000" sy="102000" rotWithShape="0">
              <a:srgbClr val="000000">
                <a:alpha val="32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9800000"/>
            </a:lightRig>
          </a:scene3d>
          <a:sp3d prstMaterial="plastic">
            <a:bevelT w="25400" h="19050"/>
          </a:sp3d>
        </a:effectStyle>
        <a:effectStyle>
          <a:effectLst>
            <a:outerShdw blurRad="114300" dist="114300" dir="5400000" rotWithShape="0">
              <a:srgbClr val="000000">
                <a:alpha val="7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163AA760-FEA7-44E2-BB85-0893DB8CD7D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 design slides (Level design)</Template>
  <TotalTime>0</TotalTime>
  <Words>1368</Words>
  <Application>Microsoft Office PowerPoint</Application>
  <PresentationFormat>화면 슬라이드 쇼(4:3)</PresentationFormat>
  <Paragraphs>221</Paragraphs>
  <Slides>30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30</vt:i4>
      </vt:variant>
    </vt:vector>
  </HeadingPairs>
  <TitlesOfParts>
    <vt:vector size="40" baseType="lpstr">
      <vt:lpstr>微软雅黑</vt:lpstr>
      <vt:lpstr>SimSun-ExtB</vt:lpstr>
      <vt:lpstr>Arial</vt:lpstr>
      <vt:lpstr>Arial Black</vt:lpstr>
      <vt:lpstr>Century Gothic</vt:lpstr>
      <vt:lpstr>Courier New</vt:lpstr>
      <vt:lpstr>Times New Roman</vt:lpstr>
      <vt:lpstr>Traditional Arabic</vt:lpstr>
      <vt:lpstr>Wingdings</vt:lpstr>
      <vt:lpstr>Presentation level design</vt:lpstr>
      <vt:lpstr>2. Installing Pygame</vt:lpstr>
      <vt:lpstr>Outline</vt:lpstr>
      <vt:lpstr>1. What is Pygame?</vt:lpstr>
      <vt:lpstr>pyGame Modules</vt:lpstr>
      <vt:lpstr>Game Things in Pygame</vt:lpstr>
      <vt:lpstr>2. Installing Pygame</vt:lpstr>
      <vt:lpstr>PowerPoint 프레젠테이션</vt:lpstr>
      <vt:lpstr>What's a  Command  Window?</vt:lpstr>
      <vt:lpstr>Install Pygame for Python 3.5</vt:lpstr>
      <vt:lpstr>PowerPoint 프레젠테이션</vt:lpstr>
      <vt:lpstr>PowerPoint 프레젠테이션</vt:lpstr>
      <vt:lpstr>3. Run "pygameTemplate.py"</vt:lpstr>
      <vt:lpstr>PowerPoint 프레젠테이션</vt:lpstr>
      <vt:lpstr>4. pygameTemplate.py Explained</vt:lpstr>
      <vt:lpstr>PowerPoint 프레젠테이션</vt:lpstr>
      <vt:lpstr>4.1. Creating a Pygame Window</vt:lpstr>
      <vt:lpstr>4.2. Pygame Colors</vt:lpstr>
      <vt:lpstr>Some Common Colors</vt:lpstr>
      <vt:lpstr>Built-in Color Names</vt:lpstr>
      <vt:lpstr>What names, what colors?</vt:lpstr>
      <vt:lpstr>4.3. Frames per Second (FPS)</vt:lpstr>
      <vt:lpstr>Why about 30 FPS?</vt:lpstr>
      <vt:lpstr>Why Use FPS?</vt:lpstr>
      <vt:lpstr>Checking the FPS</vt:lpstr>
      <vt:lpstr>PowerPoint 프레젠테이션</vt:lpstr>
      <vt:lpstr>4.4. Events</vt:lpstr>
      <vt:lpstr>The "quit" event</vt:lpstr>
      <vt:lpstr>Quit by Also Typing &lt;Esc&gt;</vt:lpstr>
      <vt:lpstr>Keyboard Events</vt:lpstr>
      <vt:lpstr>Other Events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2015-10-02T20:02:04Z</dcterms:created>
  <dcterms:modified xsi:type="dcterms:W3CDTF">2023-09-16T05:53:39Z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TC034605409991</vt:lpwstr>
  </property>
</Properties>
</file>