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7"/>
  </p:notesMasterIdLst>
  <p:handoutMasterIdLst>
    <p:handoutMasterId r:id="rId48"/>
  </p:handoutMasterIdLst>
  <p:sldIdLst>
    <p:sldId id="309" r:id="rId3"/>
    <p:sldId id="310" r:id="rId4"/>
    <p:sldId id="311" r:id="rId5"/>
    <p:sldId id="312" r:id="rId6"/>
    <p:sldId id="315" r:id="rId7"/>
    <p:sldId id="339" r:id="rId8"/>
    <p:sldId id="347" r:id="rId9"/>
    <p:sldId id="348" r:id="rId10"/>
    <p:sldId id="313" r:id="rId11"/>
    <p:sldId id="317" r:id="rId12"/>
    <p:sldId id="323" r:id="rId13"/>
    <p:sldId id="336" r:id="rId14"/>
    <p:sldId id="325" r:id="rId15"/>
    <p:sldId id="326" r:id="rId16"/>
    <p:sldId id="31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19" r:id="rId25"/>
    <p:sldId id="320" r:id="rId26"/>
    <p:sldId id="321" r:id="rId27"/>
    <p:sldId id="322" r:id="rId28"/>
    <p:sldId id="340" r:id="rId29"/>
    <p:sldId id="341" r:id="rId30"/>
    <p:sldId id="324" r:id="rId31"/>
    <p:sldId id="342" r:id="rId32"/>
    <p:sldId id="343" r:id="rId33"/>
    <p:sldId id="344" r:id="rId34"/>
    <p:sldId id="345" r:id="rId35"/>
    <p:sldId id="333" r:id="rId36"/>
    <p:sldId id="346" r:id="rId37"/>
    <p:sldId id="338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92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/>
              <a:t>3. Drawing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Let’s Learn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encrypted-tbn2.gstatic.com/images?q=tbn:ANd9GcQ-sk-9y75eb6qL_Upcu3J0n-pCu0dlh6H2RXkI6zLYX__KUTK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76" y="3906221"/>
            <a:ext cx="3610669" cy="27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79" y="9054"/>
            <a:ext cx="10287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2. Draw Separate Lines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528" y="1825625"/>
            <a:ext cx="8322167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Each line needs a drawing surface (the screen), a color, a start point, an end point, and line thickness. </a:t>
            </a:r>
          </a:p>
          <a:p>
            <a:pPr eaLnBrk="1" hangingPunct="1"/>
            <a:endParaRPr lang="en-US"/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# draw a green line from (0,0) to (100,100); 5 pixels thick</a:t>
            </a:r>
          </a:p>
          <a:p>
            <a:pPr marL="0" indent="0"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pygame.draw.line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(screen, GREEN, (0, 0), (100, 100), 5)</a:t>
            </a:r>
          </a:p>
          <a:p>
            <a:pPr marL="0" indent="0">
              <a:buNone/>
            </a:pPr>
            <a:endParaRPr lang="en-US" sz="17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# draw red lines from (0,10) to (100,110); 5 pixels thick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for y in range(0, 100, 10):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>
                <a:latin typeface="Courier New" pitchFamily="49" charset="0"/>
                <a:cs typeface="Courier New" pitchFamily="49" charset="0"/>
              </a:rPr>
              <a:t>pygame.draw.line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(screen, RED, (0, 10+y), (100, 110+y), 5)</a:t>
            </a:r>
          </a:p>
          <a:p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46258" y="671764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(100,100)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2415" y="-16704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35676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Drawing Joined Lines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993052"/>
            <a:ext cx="7886700" cy="621361"/>
          </a:xfrm>
        </p:spPr>
        <p:txBody>
          <a:bodyPr/>
          <a:lstStyle/>
          <a:p>
            <a:pPr eaLnBrk="1" hangingPunct="1"/>
            <a:r>
              <a:rPr lang="en-US"/>
              <a:t>Each point is an (x,y) tuple inside a points tuple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50005" y="2759995"/>
            <a:ext cx="7843235" cy="20313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# draw thick red connected lines (that looks like "Hi")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points = ( (370, 110), (370, 187),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         (372, 143), (411, 144),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         (412, 187), (412, 110),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         (412, 187), (432, 177),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         (436, 146), (433, 180) 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latin typeface="Courier New" pitchFamily="49" charset="0"/>
              </a:rPr>
              <a:t>pygame.draw.lines</a:t>
            </a:r>
            <a:r>
              <a:rPr lang="en-US">
                <a:latin typeface="Courier New" pitchFamily="49" charset="0"/>
              </a:rPr>
              <a:t>(screen, RED, False, points, 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40" y="159980"/>
            <a:ext cx="1442166" cy="151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13678" y="159980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(370,110)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933" y="1352282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(370,187)</a:t>
            </a:r>
          </a:p>
        </p:txBody>
      </p:sp>
    </p:spTree>
    <p:extLst>
      <p:ext uri="{BB962C8B-B14F-4D97-AF65-F5344CB8AC3E}">
        <p14:creationId xmlns:p14="http://schemas.microsoft.com/office/powerpoint/2010/main" val="40786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02791" y="824727"/>
            <a:ext cx="7886700" cy="35248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/>
              <a:t>pygame.draw.lines(screen, color, closed, pointlist, thickness) </a:t>
            </a:r>
          </a:p>
          <a:p>
            <a:pPr lvl="1" eaLnBrk="1" hangingPunct="1"/>
            <a:r>
              <a:rPr lang="en-US" sz="1800"/>
              <a:t>draws a series of lines, connecting the points specified in pointlist</a:t>
            </a:r>
          </a:p>
          <a:p>
            <a:pPr lvl="1" eaLnBrk="1" hangingPunct="1"/>
            <a:endParaRPr lang="en-US" sz="1800"/>
          </a:p>
          <a:p>
            <a:pPr lvl="1" eaLnBrk="1" hangingPunct="1"/>
            <a:r>
              <a:rPr lang="en-US" sz="1800"/>
              <a:t>pointlist is a list of tuples, specifying a series of points, e.g. to draw a ‘V’ you might use [(100,100), (150,200), (200,100)], with closed = False</a:t>
            </a:r>
          </a:p>
          <a:p>
            <a:pPr lvl="1" eaLnBrk="1" hangingPunct="1"/>
            <a:endParaRPr lang="en-US" sz="1800"/>
          </a:p>
          <a:p>
            <a:pPr lvl="1" eaLnBrk="1" hangingPunct="1"/>
            <a:r>
              <a:rPr lang="en-US" sz="1800"/>
              <a:t>closed should be either True or False, indicating whether to connect the last point back to the first</a:t>
            </a:r>
          </a:p>
          <a:p>
            <a:pPr lvl="1" eaLnBrk="1" hangingPunct="1"/>
            <a:endParaRPr lang="en-US" sz="1800"/>
          </a:p>
          <a:p>
            <a:pPr lvl="1" eaLnBrk="1" hangingPunct="1"/>
            <a:r>
              <a:rPr lang="en-US" sz="1800"/>
              <a:t>thickness is the thickness of the line (in pixels).</a:t>
            </a:r>
            <a:endParaRPr lang="en-US" sz="2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14335"/>
            <a:ext cx="6553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4479" y="6469448"/>
            <a:ext cx="446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http://www.pygame.org/docs/ref/draw.html</a:t>
            </a:r>
          </a:p>
        </p:txBody>
      </p:sp>
    </p:spTree>
    <p:extLst>
      <p:ext uri="{BB962C8B-B14F-4D97-AF65-F5344CB8AC3E}">
        <p14:creationId xmlns:p14="http://schemas.microsoft.com/office/powerpoint/2010/main" val="6590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43" y="2727563"/>
            <a:ext cx="3412379" cy="374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Anti-Aliasing (smoothing)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Second line (using anti-aliasing) seems much smoother.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pygame.draw.line(screen, BLACK, (480, 425), (550, 325), 1)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pygame.draw.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line(screen, BLACK, (500, 425), (570, 325), 1)</a:t>
            </a:r>
          </a:p>
          <a:p>
            <a:pPr eaLnBrk="1" hangingPunct="1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1993" y="5908714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(480,425)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373" y="2566577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(550,325)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6891" y="6055757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(500,425)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2606" y="2728750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(570,325)</a:t>
            </a:r>
          </a:p>
        </p:txBody>
      </p:sp>
    </p:spTree>
    <p:extLst>
      <p:ext uri="{BB962C8B-B14F-4D97-AF65-F5344CB8AC3E}">
        <p14:creationId xmlns:p14="http://schemas.microsoft.com/office/powerpoint/2010/main" val="16869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A closer look at Anti-Aliasing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543800" cy="4525963"/>
          </a:xfrm>
        </p:spPr>
        <p:txBody>
          <a:bodyPr/>
          <a:lstStyle/>
          <a:p>
            <a:pPr eaLnBrk="1" hangingPunct="1"/>
            <a:r>
              <a:rPr lang="en-US"/>
              <a:t>Zoomed in: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340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1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3. Drawing a Rectangle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2926"/>
            <a:ext cx="7543800" cy="2463257"/>
          </a:xfrm>
        </p:spPr>
        <p:txBody>
          <a:bodyPr/>
          <a:lstStyle/>
          <a:p>
            <a:r>
              <a:rPr lang="en-US"/>
              <a:t>Each rectangle needs a drawing surface (the screen), a color, a </a:t>
            </a:r>
            <a:r>
              <a:rPr lang="en-US" b="1"/>
              <a:t>top-left point</a:t>
            </a:r>
            <a:r>
              <a:rPr lang="en-US"/>
              <a:t>, </a:t>
            </a:r>
            <a:r>
              <a:rPr lang="en-US" b="1"/>
              <a:t>width</a:t>
            </a:r>
            <a:r>
              <a:rPr lang="en-US"/>
              <a:t>, </a:t>
            </a:r>
            <a:r>
              <a:rPr lang="en-US" b="1"/>
              <a:t>height</a:t>
            </a:r>
            <a:r>
              <a:rPr lang="en-US"/>
              <a:t>, and optional line thickness.</a:t>
            </a:r>
          </a:p>
          <a:p>
            <a:pPr lvl="1"/>
            <a:r>
              <a:rPr lang="en-US"/>
              <a:t>thickness  of 0 indicates a filled rectangle</a:t>
            </a:r>
          </a:p>
          <a:p>
            <a:pPr lvl="1"/>
            <a:r>
              <a:rPr lang="en-US"/>
              <a:t>if no thickness given, 0 is used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14398" y="3820735"/>
            <a:ext cx="7740203" cy="92333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 draw a unfilled black rectangle;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# top-left (x,y) = (20,20), (width,height) = (250,100)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pygame.draw.rect</a:t>
            </a:r>
            <a:r>
              <a:rPr lang="en-US">
                <a:latin typeface="Courier New" pitchFamily="49" charset="0"/>
                <a:cs typeface="Courier New" pitchFamily="49" charset="0"/>
              </a:rPr>
              <a:t>(screen, BLACK, (20, 20, 250, 100), 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709" y="5226341"/>
            <a:ext cx="27051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8707" y="5091113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(20,20)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0357" y="5065355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250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554" y="5689242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855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43333"/>
          </a:xfrm>
        </p:spPr>
        <p:txBody>
          <a:bodyPr/>
          <a:lstStyle/>
          <a:p>
            <a:r>
              <a:rPr lang="en-US"/>
              <a:t>randomRects.py draws 100 rectangles at random positions filled with random colors.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Draw Random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05" y="2717443"/>
            <a:ext cx="5052849" cy="398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47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529" y="1104405"/>
            <a:ext cx="7886700" cy="5541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import pygame, sys, random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from pygame.color import THECOLORS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from pygame.locals import *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 = pygame.display.set_mode([640,480])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screen.fill(THECOLORS['white'])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pygame.display.set_caption("Random Rectangles")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for i in range (100):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pick random numbers for rectangle size and position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width = random.randint(0, 250)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height = random.randint(0, 100)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top = random.randint(0, 400)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left = random.randint(0, 500)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pick a random color by name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color_name = random.choice( list(THECOLORS.keys()) 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color = THECOLORS[color_name]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draw the rectangle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pygame.draw.rect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(screen, color, (left, top, width, height))  #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94669"/>
            <a:ext cx="7886700" cy="1325563"/>
          </a:xfrm>
        </p:spPr>
        <p:txBody>
          <a:bodyPr/>
          <a:lstStyle/>
          <a:p>
            <a:r>
              <a:rPr lang="en-US"/>
              <a:t>randomRect.py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87" y="1452138"/>
            <a:ext cx="78867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while running:  # game loop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handle events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update game state  (nothing yet)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redraw game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pygame.quit()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62918" y="1287886"/>
            <a:ext cx="2073500" cy="708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 change to the game loop.</a:t>
            </a:r>
          </a:p>
        </p:txBody>
      </p:sp>
    </p:spTree>
    <p:extLst>
      <p:ext uri="{BB962C8B-B14F-4D97-AF65-F5344CB8AC3E}">
        <p14:creationId xmlns:p14="http://schemas.microsoft.com/office/powerpoint/2010/main" val="31480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Draw a Sine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21" y="1786273"/>
            <a:ext cx="62484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2892" y="2521084"/>
            <a:ext cx="7886700" cy="1458488"/>
          </a:xfrm>
        </p:spPr>
        <p:txBody>
          <a:bodyPr>
            <a:normAutofit/>
          </a:bodyPr>
          <a:lstStyle/>
          <a:p>
            <a:r>
              <a:rPr lang="en-US"/>
              <a:t>sineRects.py draws a sine curve using small 1x1 rectangles</a:t>
            </a:r>
          </a:p>
          <a:p>
            <a:pPr lvl="1"/>
            <a:r>
              <a:rPr lang="en-US"/>
              <a:t>look closely</a:t>
            </a:r>
          </a:p>
        </p:txBody>
      </p:sp>
    </p:spTree>
    <p:extLst>
      <p:ext uri="{BB962C8B-B14F-4D97-AF65-F5344CB8AC3E}">
        <p14:creationId xmlns:p14="http://schemas.microsoft.com/office/powerpoint/2010/main" val="40343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Screen Coordinates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Rectangles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Circles, ellipses, arcs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Polygons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Images</a:t>
            </a: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29556"/>
            <a:ext cx="7886700" cy="5293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import pygame, sys, math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from pygame.locals import *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BLACK = (   0,   0,   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WHITE = ( 255, 255, 255)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 = pygame.display.set_mode([640,480])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screen.fill(WHITE)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pygame.display.set_caption("Sine Curve Drawn with Rectangles")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for x in range(0, 640):                             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y = int(math.sin(x/640.0 * 4*math.pi) * 200 + 240)  # sine curve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draw using small rectangles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pygame.draw.rect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(screen, BLACK, (x, y, 1, 1), 1)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# (x,y) is the loc of each rectangle; (width,height) == 1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:   # game loop unchanged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sineRects.py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55" y="1670363"/>
            <a:ext cx="62484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443817"/>
            <a:ext cx="7886700" cy="969090"/>
          </a:xfrm>
        </p:spPr>
        <p:txBody>
          <a:bodyPr/>
          <a:lstStyle/>
          <a:p>
            <a:r>
              <a:rPr lang="en-US"/>
              <a:t>sineLines.py draws a sine curve using connected lines.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Smoother Sine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52134"/>
            <a:ext cx="7886700" cy="4819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import pygame, sys, math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from pygame.locals import *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BLACK = (   0,   0,   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WHITE = ( 255, 255, 255)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 = pygame.display.set_mode([640,480])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screen.fill(WHITE)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pygame.display.set_caption("Sine Curve Drawn with Lines")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coords = []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for x in range(0, 640):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y = int(math.sin(x/640.0 * 4*math.pi) * 200 + 240)   # sine curve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coords.append((x, y))    # make a list of points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pygame.draw.lines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(screen, BLACK, False, coords, 1)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# plot the points, joined together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:    # game loop unchanged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sineLines.py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  Drawing a Circle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1"/>
            <a:ext cx="7543800" cy="1915732"/>
          </a:xfrm>
        </p:spPr>
        <p:txBody>
          <a:bodyPr/>
          <a:lstStyle/>
          <a:p>
            <a:r>
              <a:rPr lang="en-US"/>
              <a:t>Each circle needs a drawing surface (the screen), a color, a </a:t>
            </a:r>
            <a:r>
              <a:rPr lang="en-US" b="1"/>
              <a:t>center</a:t>
            </a:r>
            <a:r>
              <a:rPr lang="en-US"/>
              <a:t> point, </a:t>
            </a:r>
            <a:r>
              <a:rPr lang="en-US" b="1"/>
              <a:t>radius</a:t>
            </a:r>
            <a:r>
              <a:rPr lang="en-US"/>
              <a:t>, and optional line thickness.</a:t>
            </a:r>
          </a:p>
          <a:p>
            <a:pPr lvl="1"/>
            <a:r>
              <a:rPr lang="en-US"/>
              <a:t>thickness of 0 indicates a filled circle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17431" y="3616817"/>
            <a:ext cx="7134896" cy="64633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# draw a filled blue circle at (340,60) radius 40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pygame.draw.circle</a:t>
            </a:r>
            <a:r>
              <a:rPr lang="en-US">
                <a:latin typeface="Courier New" pitchFamily="49" charset="0"/>
              </a:rPr>
              <a:t>(screen, BLUE, (340, 60), 40, 0)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06" y="4726546"/>
            <a:ext cx="1546237" cy="15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2163" y="5031345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(340,60)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6468" y="5353317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40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882525" y="5495891"/>
            <a:ext cx="566016" cy="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928834" y="5334905"/>
            <a:ext cx="862884" cy="16098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707" y="390548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Drawing an Ellipse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25625"/>
            <a:ext cx="8051711" cy="4351338"/>
          </a:xfrm>
        </p:spPr>
        <p:txBody>
          <a:bodyPr/>
          <a:lstStyle/>
          <a:p>
            <a:pPr eaLnBrk="1" hangingPunct="1"/>
            <a:r>
              <a:rPr lang="en-US"/>
              <a:t>An ellipse is drawn inside a 'bounding box'</a:t>
            </a:r>
          </a:p>
          <a:p>
            <a:r>
              <a:rPr lang="en-US"/>
              <a:t>Each ellipse needs a drawing surface (the screen), a color, a </a:t>
            </a:r>
            <a:r>
              <a:rPr lang="en-US" b="1"/>
              <a:t>top-left point</a:t>
            </a:r>
            <a:r>
              <a:rPr lang="en-US"/>
              <a:t>, </a:t>
            </a:r>
            <a:r>
              <a:rPr lang="en-US" b="1"/>
              <a:t>width</a:t>
            </a:r>
            <a:r>
              <a:rPr lang="en-US"/>
              <a:t>, </a:t>
            </a:r>
            <a:r>
              <a:rPr lang="en-US" b="1"/>
              <a:t>height </a:t>
            </a:r>
            <a:r>
              <a:rPr lang="en-US"/>
              <a:t>(for the box), and optional line thickness.</a:t>
            </a:r>
          </a:p>
          <a:p>
            <a:pPr lvl="1"/>
            <a:r>
              <a:rPr lang="en-US"/>
              <a:t>thickness of 0 indicates a filled ellipse</a:t>
            </a:r>
          </a:p>
          <a:p>
            <a:pPr lvl="1"/>
            <a:r>
              <a:rPr lang="en-US"/>
              <a:t>If the box is square, the ellipse will be a circle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56822" y="4763037"/>
            <a:ext cx="8178085" cy="147732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# draw a mustard-colored ellipse, 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# inside a rectangle defined as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# top-left (x,y) = (400,20), (width,height) = (150,100)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MUSTARD = (204, 204, 0)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pygame.draw.ellipse</a:t>
            </a:r>
            <a:r>
              <a:rPr lang="en-US">
                <a:latin typeface="Courier New" pitchFamily="49" charset="0"/>
              </a:rPr>
              <a:t>(screen, MUSTARD, (400,20,150,100), 0)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62" y="414741"/>
            <a:ext cx="16097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006107" y="414742"/>
            <a:ext cx="1416676" cy="989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5674" y="118528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(400,20)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9744" y="131407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43354" y="755294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3066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Drawing an Arc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3640" y="1825625"/>
            <a:ext cx="7886700" cy="4351338"/>
          </a:xfrm>
        </p:spPr>
        <p:txBody>
          <a:bodyPr/>
          <a:lstStyle/>
          <a:p>
            <a:pPr eaLnBrk="1" hangingPunct="1"/>
            <a:r>
              <a:rPr lang="en-US"/>
              <a:t>An arc is a partially drawn ellipse</a:t>
            </a:r>
          </a:p>
          <a:p>
            <a:pPr lvl="1"/>
            <a:r>
              <a:rPr lang="en-US"/>
              <a:t>the ellipse is defined using a bounding box </a:t>
            </a:r>
          </a:p>
          <a:p>
            <a:pPr lvl="1"/>
            <a:r>
              <a:rPr lang="en-US"/>
              <a:t>the arc of the ellipse is defined using a starting and ending point in radians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08338" y="4495800"/>
            <a:ext cx="8165206" cy="64633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#draw an arc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pygame.draw.arc</a:t>
            </a:r>
            <a:r>
              <a:rPr lang="en-US">
                <a:latin typeface="Courier New" pitchFamily="49" charset="0"/>
              </a:rPr>
              <a:t>(screen, BLACK,(20,220,250,200),0, pi/2, 2)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34" y="418899"/>
            <a:ext cx="2162023" cy="179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07617" y="453379"/>
            <a:ext cx="2232740" cy="17617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0946" y="134025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(20,220)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3074" y="140800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250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0357" y="1173286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200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7468" y="1331622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0 angle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074" y="788162"/>
            <a:ext cx="978792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l-GR"/>
              <a:t>π</a:t>
            </a:r>
            <a:r>
              <a:rPr lang="en-US"/>
              <a:t>/2 angle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410861" y="1304153"/>
            <a:ext cx="960407" cy="145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418228" y="582098"/>
            <a:ext cx="1" cy="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7456868" y="1056068"/>
            <a:ext cx="231819" cy="206062"/>
          </a:xfrm>
          <a:custGeom>
            <a:avLst/>
            <a:gdLst>
              <a:gd name="connsiteX0" fmla="*/ 231819 w 231819"/>
              <a:gd name="connsiteY0" fmla="*/ 206062 h 206062"/>
              <a:gd name="connsiteX1" fmla="*/ 180304 w 231819"/>
              <a:gd name="connsiteY1" fmla="*/ 51515 h 206062"/>
              <a:gd name="connsiteX2" fmla="*/ 0 w 231819"/>
              <a:gd name="connsiteY2" fmla="*/ 0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819" h="206062">
                <a:moveTo>
                  <a:pt x="231819" y="206062"/>
                </a:moveTo>
                <a:cubicBezTo>
                  <a:pt x="225379" y="145960"/>
                  <a:pt x="218940" y="85859"/>
                  <a:pt x="180304" y="51515"/>
                </a:cubicBezTo>
                <a:cubicBezTo>
                  <a:pt x="141668" y="17171"/>
                  <a:pt x="70834" y="858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Common Angles in Radians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357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1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96597" y="550443"/>
            <a:ext cx="7886700" cy="4351338"/>
          </a:xfrm>
        </p:spPr>
        <p:txBody>
          <a:bodyPr>
            <a:normAutofit/>
          </a:bodyPr>
          <a:lstStyle/>
          <a:p>
            <a:pPr marL="342900" lvl="1" indent="0" eaLnBrk="1" hangingPunct="1">
              <a:buNone/>
            </a:pPr>
            <a:endParaRPr lang="en-US" sz="1600"/>
          </a:p>
          <a:p>
            <a:pPr eaLnBrk="1" hangingPunct="1"/>
            <a:r>
              <a:rPr lang="en-US" sz="1800" b="1"/>
              <a:t>pygame.draw.arc(screen, color, (x,y,width,height), start_angle, stop_angle, thickness)</a:t>
            </a:r>
          </a:p>
          <a:p>
            <a:pPr lvl="1" eaLnBrk="1" hangingPunct="1"/>
            <a:r>
              <a:rPr lang="en-US" sz="2000"/>
              <a:t>draws an arc (portion of an ellipse) </a:t>
            </a:r>
          </a:p>
          <a:p>
            <a:pPr lvl="1" eaLnBrk="1" hangingPunct="1"/>
            <a:r>
              <a:rPr lang="en-US" sz="2000"/>
              <a:t>(x,y,height,width) are the coordinates of a rectangle that the arc would fit inside if it were drawn all the way around</a:t>
            </a:r>
          </a:p>
          <a:p>
            <a:pPr lvl="1" eaLnBrk="1" hangingPunct="1"/>
            <a:endParaRPr lang="en-US" sz="2000"/>
          </a:p>
          <a:p>
            <a:pPr lvl="1" eaLnBrk="1" hangingPunct="1"/>
            <a:r>
              <a:rPr lang="en-US" sz="2000"/>
              <a:t>if height and width are equal, then the rectangle is a square, and the arc will be a portion of a circle</a:t>
            </a:r>
          </a:p>
          <a:p>
            <a:pPr lvl="1" eaLnBrk="1" hangingPunct="1"/>
            <a:endParaRPr lang="en-US" sz="2000"/>
          </a:p>
          <a:p>
            <a:pPr lvl="1" eaLnBrk="1" hangingPunct="1"/>
            <a:r>
              <a:rPr lang="en-US" sz="2000"/>
              <a:t>start_angle and stop_angle are the angle on the unit circle in radians (not degrees) where the arc starts and stops</a:t>
            </a:r>
          </a:p>
          <a:p>
            <a:pPr eaLnBrk="1" hangingPunct="1"/>
            <a:endParaRPr lang="en-US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39" y="4854918"/>
            <a:ext cx="69246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4479" y="6469448"/>
            <a:ext cx="446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http://www.pygame.org/docs/ref/draw.html</a:t>
            </a:r>
          </a:p>
        </p:txBody>
      </p:sp>
    </p:spTree>
    <p:extLst>
      <p:ext uri="{BB962C8B-B14F-4D97-AF65-F5344CB8AC3E}">
        <p14:creationId xmlns:p14="http://schemas.microsoft.com/office/powerpoint/2010/main" val="4369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335046" cy="2334251"/>
          </a:xfrm>
        </p:spPr>
        <p:txBody>
          <a:bodyPr>
            <a:no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# draw fours arc to form an ellipse;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# an arc has a bounding box, start angle, end angle, line width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pygame.draw.arc(screen, BLACK,(20, 220, 250, 200), 0, pi/2,2)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pygame.draw.arc(screen, GREEN,(20, 220, 250, 200), pi/2, pi,2)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pygame.draw.arc(screen, BLUE, (20, 220, 250, 200), pi, 3*pi/2, 2)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pygame.draw.arc(screen, RED, (20, 220, 250, 200), 3*pi/2, 2*pi,2)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Arcs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78" y="4194690"/>
            <a:ext cx="2457450" cy="1971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649" y="3924234"/>
            <a:ext cx="1133341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(20,220)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4357" y="3879493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250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48761" y="5118043"/>
            <a:ext cx="566670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7146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5.  Drawing a Polygon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point is an (x,y) tuple inside a points tuple</a:t>
            </a:r>
          </a:p>
          <a:p>
            <a:pPr eaLnBrk="1" hangingPunct="1"/>
            <a:r>
              <a:rPr lang="en-US"/>
              <a:t>A polygon is always closed </a:t>
            </a:r>
          </a:p>
          <a:p>
            <a:pPr lvl="1"/>
            <a:r>
              <a:rPr lang="en-US"/>
              <a:t>its last point connects back to the first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24000" y="3810000"/>
            <a:ext cx="6400800" cy="175432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# draw a green filled polygon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points = ( (237, 372), (332, 319),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     (483, 335), (422, 389),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     (447, 432), (359, 379),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           (320, 439), (232, 392) )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pygame.draw.polygon(screen, GREEN, points, 0)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113" y="328143"/>
            <a:ext cx="2571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75105" y="672921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(237,372)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8119" y="167157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(332,319)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2699" y="304263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(483,335)</a:t>
            </a:r>
          </a:p>
        </p:txBody>
      </p:sp>
      <p:sp>
        <p:nvSpPr>
          <p:cNvPr id="4" name="Freeform 3"/>
          <p:cNvSpPr/>
          <p:nvPr/>
        </p:nvSpPr>
        <p:spPr>
          <a:xfrm>
            <a:off x="5950039" y="70761"/>
            <a:ext cx="2992476" cy="959549"/>
          </a:xfrm>
          <a:custGeom>
            <a:avLst/>
            <a:gdLst>
              <a:gd name="connsiteX0" fmla="*/ 0 w 2992476"/>
              <a:gd name="connsiteY0" fmla="*/ 521667 h 959549"/>
              <a:gd name="connsiteX1" fmla="*/ 437882 w 2992476"/>
              <a:gd name="connsiteY1" fmla="*/ 173938 h 959549"/>
              <a:gd name="connsiteX2" fmla="*/ 1236372 w 2992476"/>
              <a:gd name="connsiteY2" fmla="*/ 6512 h 959549"/>
              <a:gd name="connsiteX3" fmla="*/ 1944710 w 2992476"/>
              <a:gd name="connsiteY3" fmla="*/ 45149 h 959549"/>
              <a:gd name="connsiteX4" fmla="*/ 2756079 w 2992476"/>
              <a:gd name="connsiteY4" fmla="*/ 148180 h 959549"/>
              <a:gd name="connsiteX5" fmla="*/ 2987899 w 2992476"/>
              <a:gd name="connsiteY5" fmla="*/ 521667 h 959549"/>
              <a:gd name="connsiteX6" fmla="*/ 2601533 w 2992476"/>
              <a:gd name="connsiteY6" fmla="*/ 959549 h 95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2476" h="959549">
                <a:moveTo>
                  <a:pt x="0" y="521667"/>
                </a:moveTo>
                <a:cubicBezTo>
                  <a:pt x="115910" y="390732"/>
                  <a:pt x="231820" y="259797"/>
                  <a:pt x="437882" y="173938"/>
                </a:cubicBezTo>
                <a:cubicBezTo>
                  <a:pt x="643944" y="88079"/>
                  <a:pt x="985234" y="27977"/>
                  <a:pt x="1236372" y="6512"/>
                </a:cubicBezTo>
                <a:cubicBezTo>
                  <a:pt x="1487510" y="-14953"/>
                  <a:pt x="1691426" y="21538"/>
                  <a:pt x="1944710" y="45149"/>
                </a:cubicBezTo>
                <a:cubicBezTo>
                  <a:pt x="2197994" y="68760"/>
                  <a:pt x="2582214" y="68760"/>
                  <a:pt x="2756079" y="148180"/>
                </a:cubicBezTo>
                <a:cubicBezTo>
                  <a:pt x="2929944" y="227600"/>
                  <a:pt x="3013657" y="386439"/>
                  <a:pt x="2987899" y="521667"/>
                </a:cubicBezTo>
                <a:cubicBezTo>
                  <a:pt x="2962141" y="656895"/>
                  <a:pt x="2781837" y="808222"/>
                  <a:pt x="2601533" y="95954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75105" y="1147293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(232,392)</a:t>
            </a:r>
          </a:p>
        </p:txBody>
      </p:sp>
    </p:spTree>
    <p:extLst>
      <p:ext uri="{BB962C8B-B14F-4D97-AF65-F5344CB8AC3E}">
        <p14:creationId xmlns:p14="http://schemas.microsoft.com/office/powerpoint/2010/main" val="30744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screen = pygame.display.set_mode(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(640,480)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/>
          </a:p>
          <a:p>
            <a:r>
              <a:rPr lang="en-US"/>
              <a:t>The window is 640 pixels wide by 480 pixels high</a:t>
            </a:r>
          </a:p>
          <a:p>
            <a:pPr lvl="1"/>
            <a:r>
              <a:rPr lang="en-US"/>
              <a:t>a pixel is a drawing square on the screen </a:t>
            </a:r>
            <a:r>
              <a:rPr lang="en-US" b="1"/>
              <a:t>surface</a:t>
            </a:r>
          </a:p>
          <a:p>
            <a:pPr lvl="1"/>
            <a:endParaRPr lang="en-US" b="1"/>
          </a:p>
          <a:p>
            <a:r>
              <a:rPr lang="en-US"/>
              <a:t>Pygame can create many surfaces which can all be drawn on</a:t>
            </a:r>
          </a:p>
          <a:p>
            <a:pPr lvl="1"/>
            <a:r>
              <a:rPr lang="en-US"/>
              <a:t>for now, I'll use only the screen surface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Screen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Drawing text takes 3 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/>
              <a:t>set the font: the default font, a system font, or a custom font loaded from a "ttf" file</a:t>
            </a:r>
          </a:p>
          <a:p>
            <a:pPr marL="800100" lvl="1" indent="-457200">
              <a:buFont typeface="+mj-lt"/>
              <a:buAutoNum type="arabicPeriod"/>
            </a:pPr>
            <a:endParaRPr lang="en-US"/>
          </a:p>
          <a:p>
            <a:pPr marL="800100" lvl="1" indent="-457200">
              <a:buFont typeface="+mj-lt"/>
              <a:buAutoNum type="arabicPeriod"/>
            </a:pPr>
            <a:r>
              <a:rPr lang="en-US"/>
              <a:t>Convert (</a:t>
            </a:r>
            <a:r>
              <a:rPr lang="en-US" i="1">
                <a:solidFill>
                  <a:srgbClr val="0070C0"/>
                </a:solidFill>
              </a:rPr>
              <a:t>render</a:t>
            </a:r>
            <a:r>
              <a:rPr lang="en-US"/>
              <a:t>) the text into an image</a:t>
            </a:r>
          </a:p>
          <a:p>
            <a:pPr marL="800100" lvl="1" indent="-457200">
              <a:buFont typeface="+mj-lt"/>
              <a:buAutoNum type="arabicPeriod"/>
            </a:pPr>
            <a:endParaRPr lang="en-US"/>
          </a:p>
          <a:p>
            <a:pPr marL="800100" lvl="1" indent="-457200">
              <a:buFont typeface="+mj-lt"/>
              <a:buAutoNum type="arabicPeriod"/>
            </a:pPr>
            <a:r>
              <a:rPr lang="en-US"/>
              <a:t>Draw (</a:t>
            </a:r>
            <a:r>
              <a:rPr lang="en-US" i="1">
                <a:solidFill>
                  <a:srgbClr val="0070C0"/>
                </a:solidFill>
              </a:rPr>
              <a:t>blit</a:t>
            </a:r>
            <a:r>
              <a:rPr lang="en-US"/>
              <a:t>) the image onto the screen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14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1. load default font; 48pt size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font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pygame.font.Font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 48)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2. render anti-aliased (smooth) black text as an image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textImage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font.render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("Hello World",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 BLACK)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3. draw text image with its top-left corner at (270,250)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screen.blit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(textImage, (270, 250))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Default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77" y="5123242"/>
            <a:ext cx="2927939" cy="80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3876" y="5013772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(270,250)</a:t>
            </a:r>
          </a:p>
        </p:txBody>
      </p:sp>
    </p:spTree>
    <p:extLst>
      <p:ext uri="{BB962C8B-B14F-4D97-AF65-F5344CB8AC3E}">
        <p14:creationId xmlns:p14="http://schemas.microsoft.com/office/powerpoint/2010/main" val="21668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528" y="1825625"/>
            <a:ext cx="8257773" cy="4351338"/>
          </a:xfrm>
        </p:spPr>
        <p:txBody>
          <a:bodyPr/>
          <a:lstStyle/>
          <a:p>
            <a:r>
              <a:rPr lang="en-US"/>
              <a:t>System fonts are the ones in Windows (or the Mac, or Linux).</a:t>
            </a:r>
          </a:p>
          <a:p>
            <a:pPr lvl="1"/>
            <a:r>
              <a:rPr lang="en-US"/>
              <a:t>you can print a list using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print("All system fonts:", sorted(pygame.font.get_fonts()))</a:t>
            </a:r>
          </a:p>
          <a:p>
            <a:pPr lvl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/>
              <a:t>may not be the same on different computers</a:t>
            </a:r>
          </a:p>
          <a:p>
            <a:pPr lvl="1"/>
            <a:r>
              <a:rPr lang="en-US"/>
              <a:t>if a font is not present then the default font is used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Fonts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43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1. load font; 48pt size, bold, not italic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font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pygame.font.SysFont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'comicsansms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', 48, True, False)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2. render anti-aliased black text as an image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textImage = font.render("Hello World", True, BLACK)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3. draw text image with its top-left corner at (270,250)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screen.blit(textImage, (270, 250))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Using MS Windows "Comic Sans"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3876" y="5013772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(270,250)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81" y="5335744"/>
            <a:ext cx="2857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5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a Custom Font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You can use a TrueType (ttf) font file</a:t>
            </a:r>
          </a:p>
          <a:p>
            <a:pPr lvl="1"/>
            <a:r>
              <a:rPr lang="en-US"/>
              <a:t>many excellent free fonts are available online</a:t>
            </a:r>
          </a:p>
          <a:p>
            <a:pPr lvl="1"/>
            <a:r>
              <a:rPr lang="en-US"/>
              <a:t>e.g. at http://www.1001freefonts.com/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Including a custom font in your game means that you know the right font will be used no matter what computer your game is on.</a:t>
            </a:r>
            <a:endParaRPr 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335046" cy="2643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1. load font file; 40pt size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myFont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pygame.font.Font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"GringoNights.ttf"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 40)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2. render anti-aliased blue text as an image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labelImage = myFont.render("Python in the Wild West", True, BLUE)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3. draw text image with its top-left corner at (200,210)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screen.blit(labelImage, (200, 210))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Using a Mexican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6" y="5392892"/>
            <a:ext cx="5652478" cy="75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9020" y="5184281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(200,210)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4410" y="1190538"/>
            <a:ext cx="569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from http://www.1001freefonts.com/mexican-fonts.php</a:t>
            </a:r>
          </a:p>
        </p:txBody>
      </p:sp>
    </p:spTree>
    <p:extLst>
      <p:ext uri="{BB962C8B-B14F-4D97-AF65-F5344CB8AC3E}">
        <p14:creationId xmlns:p14="http://schemas.microsoft.com/office/powerpoint/2010/main" val="4411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7. Using an Image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Prepare the image (jpg, bmp, gif, or png format)</a:t>
            </a:r>
          </a:p>
          <a:p>
            <a:pPr lvl="1"/>
            <a:r>
              <a:rPr lang="en-US"/>
              <a:t>use JPG for big photos</a:t>
            </a:r>
          </a:p>
          <a:p>
            <a:pPr lvl="1"/>
            <a:r>
              <a:rPr lang="en-US"/>
              <a:t>use PNG for small photos with transparent parts</a:t>
            </a:r>
          </a:p>
          <a:p>
            <a:pPr lvl="1"/>
            <a:r>
              <a:rPr lang="en-US"/>
              <a:t>use GIF for simple line drawings</a:t>
            </a:r>
          </a:p>
          <a:p>
            <a:pPr eaLnBrk="1" hangingPunct="1"/>
            <a:r>
              <a:rPr lang="en-US"/>
              <a:t>Put image file in same directory as program.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Use </a:t>
            </a:r>
            <a:r>
              <a:rPr lang="en-US" sz="2000">
                <a:latin typeface="Courier New" pitchFamily="49" charset="0"/>
              </a:rPr>
              <a:t>pygame.image.load()</a:t>
            </a:r>
            <a:r>
              <a:rPr lang="en-US"/>
              <a:t> and </a:t>
            </a:r>
            <a:r>
              <a:rPr lang="en-US" sz="2000">
                <a:latin typeface="Courier New" pitchFamily="49" charset="0"/>
              </a:rPr>
              <a:t>blit()</a:t>
            </a:r>
            <a:r>
              <a:rPr lang="en-US"/>
              <a:t>: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load graphics; top-left at (70,245)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image = pygame.image.load(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"saengthong.jpg"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).convert()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screen.blit(image, (70,245))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50" y="206801"/>
            <a:ext cx="16478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9578" y="45815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(70,245)</a:t>
            </a:r>
          </a:p>
        </p:txBody>
      </p:sp>
    </p:spTree>
    <p:extLst>
      <p:ext uri="{BB962C8B-B14F-4D97-AF65-F5344CB8AC3E}">
        <p14:creationId xmlns:p14="http://schemas.microsoft.com/office/powerpoint/2010/main" val="23262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87" y="1555166"/>
            <a:ext cx="7886700" cy="969090"/>
          </a:xfrm>
        </p:spPr>
        <p:txBody>
          <a:bodyPr/>
          <a:lstStyle/>
          <a:p>
            <a:r>
              <a:rPr lang="en-US"/>
              <a:t>randomCars.py draws three random car images on top of a background image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Cars in a Snowy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62" y="2518266"/>
            <a:ext cx="6283617" cy="416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5968" y="52021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guess</a:t>
            </a:r>
          </a:p>
          <a:p>
            <a:r>
              <a:rPr lang="en-US"/>
              <a:t>which is</a:t>
            </a:r>
          </a:p>
          <a:p>
            <a:r>
              <a:rPr lang="en-US"/>
              <a:t>my car?</a:t>
            </a:r>
          </a:p>
        </p:txBody>
      </p:sp>
    </p:spTree>
    <p:extLst>
      <p:ext uri="{BB962C8B-B14F-4D97-AF65-F5344CB8AC3E}">
        <p14:creationId xmlns:p14="http://schemas.microsoft.com/office/powerpoint/2010/main" val="28563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import pygame, sys, random 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from pygame.locals import *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screen = pygame.display.set_mode([795, 500]) 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# big enough for background image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pygame.display.set_caption('Random Cars')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draw background image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background = pygame.image.load("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field.jpg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").convert()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screen.blit(background, (0,0))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randomCars.py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56" y="1056067"/>
            <a:ext cx="2600809" cy="1635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53156" y="715516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field.jpg</a:t>
            </a:r>
          </a:p>
        </p:txBody>
      </p:sp>
    </p:spTree>
    <p:extLst>
      <p:ext uri="{BB962C8B-B14F-4D97-AF65-F5344CB8AC3E}">
        <p14:creationId xmlns:p14="http://schemas.microsoft.com/office/powerpoint/2010/main" val="881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437882"/>
            <a:ext cx="7886700" cy="5739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draw 3 random car images spaced out across the window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30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for i in range (3):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id = random.randint(0, 6)  # choose a number between 0-6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car = pygame.image.load("car" + str(id) + 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     ".png")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.convert_alpha()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# the images are all called car?.png, with ? = 0 to 6;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# they have transparent backgrounds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screen.blit(car, (x,420-car.get_height()))  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# base of images at y == 420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x += car.get_width() + 10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:   # game loop unchanged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12" y="3588568"/>
            <a:ext cx="3690132" cy="326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91317"/>
          </a:xfrm>
        </p:spPr>
        <p:txBody>
          <a:bodyPr/>
          <a:lstStyle/>
          <a:p>
            <a:pPr marL="171450" lvl="1"/>
            <a:r>
              <a:rPr lang="en-US"/>
              <a:t>The screen has pixel coordinates starting from (0,0) in the top-left, and moving across and down.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65" y="3126657"/>
            <a:ext cx="3507089" cy="276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238998" y="3016665"/>
            <a:ext cx="3703656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15910" y="2914116"/>
            <a:ext cx="0" cy="298185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1909" y="2666288"/>
            <a:ext cx="914400" cy="35037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x-axis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598" y="4229856"/>
            <a:ext cx="914400" cy="35037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y-axis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1002" y="2738927"/>
            <a:ext cx="667996" cy="35037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(0,0)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66356" y="2879929"/>
            <a:ext cx="337559" cy="4101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41577" y="4930300"/>
            <a:ext cx="1558183" cy="35037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(639,479)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42654" y="5280677"/>
            <a:ext cx="791432" cy="61102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01984" y="4503638"/>
            <a:ext cx="99940" cy="999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10999" y="5235810"/>
            <a:ext cx="1558183" cy="35037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/>
              <a:t>(640-1,480-1)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1954" y="4203231"/>
            <a:ext cx="1558183" cy="35037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(320,240)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0507" y="4503638"/>
            <a:ext cx="556900" cy="35037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0734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car images are PNG files with transparent backgrounds.</a:t>
            </a:r>
          </a:p>
          <a:p>
            <a:r>
              <a:rPr lang="en-US"/>
              <a:t>This means they must be converted to Pygame surfaces using convert_alpha():</a:t>
            </a:r>
          </a:p>
          <a:p>
            <a:pPr lvl="1"/>
            <a:r>
              <a:rPr lang="en-US" sz="1800">
                <a:latin typeface="Courier New" pitchFamily="49" charset="0"/>
                <a:cs typeface="Courier New" pitchFamily="49" charset="0"/>
              </a:rPr>
              <a:t>car = pygame.image.load("car0.png").convert_alpha()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 with Transparent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29" y="4134923"/>
            <a:ext cx="173355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9986" y="6181793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car0.png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5194" y="4466756"/>
            <a:ext cx="1996226" cy="9810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there is nothing</a:t>
            </a:r>
          </a:p>
          <a:p>
            <a:r>
              <a:rPr lang="en-US"/>
              <a:t>in the background</a:t>
            </a:r>
          </a:p>
          <a:p>
            <a:r>
              <a:rPr lang="en-US"/>
              <a:t>of the image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5344732" y="4466756"/>
            <a:ext cx="1120462" cy="490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1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790" y="528166"/>
            <a:ext cx="7886700" cy="2338602"/>
          </a:xfrm>
        </p:spPr>
        <p:txBody>
          <a:bodyPr/>
          <a:lstStyle/>
          <a:p>
            <a:r>
              <a:rPr lang="en-US"/>
              <a:t>Pygame issues a warning (not an error) when using convert_alpha() on some types of PNG files</a:t>
            </a:r>
          </a:p>
          <a:p>
            <a:pPr lvl="1"/>
            <a:r>
              <a:rPr lang="en-US"/>
              <a:t>it's because Pygame is using an old PNG library</a:t>
            </a:r>
          </a:p>
          <a:p>
            <a:pPr lvl="1"/>
            <a:r>
              <a:rPr lang="en-US"/>
              <a:t>ignore the warning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97" y="2696960"/>
            <a:ext cx="5959046" cy="396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655805" y="2696960"/>
            <a:ext cx="1532238" cy="31601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21361"/>
          </a:xfrm>
        </p:spPr>
        <p:txBody>
          <a:bodyPr/>
          <a:lstStyle/>
          <a:p>
            <a:r>
              <a:rPr lang="en-US"/>
              <a:t>The bottom of the cars line up at y == 420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Positioning the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95" y="2448395"/>
            <a:ext cx="5923008" cy="39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25014" y="4906851"/>
            <a:ext cx="1815921" cy="914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3335" y="4765183"/>
            <a:ext cx="1815921" cy="1066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00282" y="4662152"/>
            <a:ext cx="1815921" cy="1169831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7887" y="5831983"/>
            <a:ext cx="7096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0115" y="5499279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y == 420</a:t>
            </a:r>
          </a:p>
        </p:txBody>
      </p:sp>
    </p:spTree>
    <p:extLst>
      <p:ext uri="{BB962C8B-B14F-4D97-AF65-F5344CB8AC3E}">
        <p14:creationId xmlns:p14="http://schemas.microsoft.com/office/powerpoint/2010/main" val="7720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1865" y="1040014"/>
            <a:ext cx="7886700" cy="1780460"/>
          </a:xfrm>
        </p:spPr>
        <p:txBody>
          <a:bodyPr/>
          <a:lstStyle/>
          <a:p>
            <a:r>
              <a:rPr lang="en-US"/>
              <a:t>The lining up requires a bit of maths since the position of an image is set by its top-left corner</a:t>
            </a:r>
          </a:p>
          <a:p>
            <a:pPr lvl="1"/>
            <a:r>
              <a:rPr lang="en-US"/>
              <a:t>y = 420 – image's height</a:t>
            </a:r>
          </a:p>
          <a:p>
            <a:pPr lvl="1"/>
            <a:r>
              <a:rPr lang="en-US" sz="1800">
                <a:latin typeface="Courier New" pitchFamily="49" charset="0"/>
                <a:cs typeface="Courier New" pitchFamily="49" charset="0"/>
              </a:rPr>
              <a:t>screen.blit(car, (x,420-car.get_height()))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765387"/>
            <a:ext cx="2959345" cy="1367764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300766" y="5162275"/>
            <a:ext cx="7096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1636" y="4840303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420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9732" y="3439115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(x, 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3526" y="4290424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height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0323" y="3425849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477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8954" y="640772"/>
            <a:ext cx="7886700" cy="2952437"/>
          </a:xfrm>
        </p:spPr>
        <p:txBody>
          <a:bodyPr/>
          <a:lstStyle/>
          <a:p>
            <a:r>
              <a:rPr lang="en-US"/>
              <a:t>The x value is also a bit tricky since the cars must be spaced out across the background without overlapping.</a:t>
            </a:r>
          </a:p>
          <a:p>
            <a:pPr lvl="1"/>
            <a:r>
              <a:rPr lang="en-US"/>
              <a:t>calculate a new x value by adding the car image's width (plus a bit extra)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x += car.get_width() + 10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56" y="5072850"/>
            <a:ext cx="1997443" cy="923188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159099" y="6025162"/>
            <a:ext cx="7096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9969" y="5703190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420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4505" y="4623590"/>
            <a:ext cx="785790" cy="6429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(old x, </a:t>
            </a:r>
          </a:p>
          <a:p>
            <a:r>
              <a:rPr lang="en-US"/>
              <a:t> old 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6684" y="4712766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width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94199" y="5370493"/>
            <a:ext cx="43386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7985" y="5105574"/>
            <a:ext cx="41856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10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95" y="3624862"/>
            <a:ext cx="1733550" cy="2400300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51723" y="3299770"/>
            <a:ext cx="1035543" cy="3219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7803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Drawing with Python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draw.py contains examples of:</a:t>
            </a:r>
          </a:p>
          <a:p>
            <a:pPr lvl="1" eaLnBrk="1" hangingPunct="1"/>
            <a:r>
              <a:rPr lang="en-US"/>
              <a:t>Separate and joined lines; normal and anti-aliased</a:t>
            </a:r>
          </a:p>
          <a:p>
            <a:pPr lvl="1" eaLnBrk="1" hangingPunct="1"/>
            <a:r>
              <a:rPr lang="en-US"/>
              <a:t>Rectangles (filled and unfilled)</a:t>
            </a:r>
          </a:p>
          <a:p>
            <a:pPr lvl="1" eaLnBrk="1" hangingPunct="1"/>
            <a:r>
              <a:rPr lang="en-US"/>
              <a:t>Circles</a:t>
            </a:r>
          </a:p>
          <a:p>
            <a:pPr lvl="1" eaLnBrk="1" hangingPunct="1"/>
            <a:r>
              <a:rPr lang="en-US"/>
              <a:t>Ellipses</a:t>
            </a:r>
          </a:p>
          <a:p>
            <a:pPr lvl="1" eaLnBrk="1" hangingPunct="1"/>
            <a:r>
              <a:rPr lang="en-US"/>
              <a:t>Arcs</a:t>
            </a:r>
          </a:p>
          <a:p>
            <a:pPr lvl="1" eaLnBrk="1" hangingPunct="1"/>
            <a:r>
              <a:rPr lang="en-US"/>
              <a:t>Polygons</a:t>
            </a:r>
          </a:p>
          <a:p>
            <a:pPr lvl="1" eaLnBrk="1" hangingPunct="1"/>
            <a:r>
              <a:rPr lang="en-US"/>
              <a:t>Text (system and custom)</a:t>
            </a:r>
          </a:p>
          <a:p>
            <a:pPr lvl="1" eaLnBrk="1" hangingPunct="1"/>
            <a:r>
              <a:rPr lang="en-US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4137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28" y="675409"/>
            <a:ext cx="7043753" cy="55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2130" y="128789"/>
            <a:ext cx="1407366" cy="66970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800"/>
              <a:t>draw.py</a:t>
            </a:r>
          </a:p>
        </p:txBody>
      </p:sp>
    </p:spTree>
    <p:extLst>
      <p:ext uri="{BB962C8B-B14F-4D97-AF65-F5344CB8AC3E}">
        <p14:creationId xmlns:p14="http://schemas.microsoft.com/office/powerpoint/2010/main" val="21003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4712" y="1564783"/>
            <a:ext cx="7886700" cy="4836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 = pygame.display.set_mode((640, 480))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screen.fill(WHITE)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pygame.display.set_caption("Drawing Examples")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drawStuff(screen)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while running:  # game loop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pygame.quit()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Level of draw.py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528" y="1065771"/>
            <a:ext cx="82320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drawStuff(screen):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# draw a green line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pygame.draw.line(screen, GREEN, (0, 0), (100, 100), 5)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# draw several red lines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 y in range(0, 100, 10):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pygame.draw.line(screen, RED, (0, 10+y), (100, 110+y), 5)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Pygame.draw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3" y="1662113"/>
            <a:ext cx="7758699" cy="429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69332" y="1285917"/>
            <a:ext cx="446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http://www.pygame.org/docs/ref/draw.html</a:t>
            </a:r>
          </a:p>
        </p:txBody>
      </p:sp>
    </p:spTree>
    <p:extLst>
      <p:ext uri="{BB962C8B-B14F-4D97-AF65-F5344CB8AC3E}">
        <p14:creationId xmlns:p14="http://schemas.microsoft.com/office/powerpoint/2010/main" val="8769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3243</Words>
  <Application>Microsoft Office PowerPoint</Application>
  <PresentationFormat>화면 슬라이드 쇼(4:3)</PresentationFormat>
  <Paragraphs>438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3. Drawing</vt:lpstr>
      <vt:lpstr>Outline</vt:lpstr>
      <vt:lpstr>1. Screen Coordinates</vt:lpstr>
      <vt:lpstr>Screen Coordinates</vt:lpstr>
      <vt:lpstr>Drawing with Python</vt:lpstr>
      <vt:lpstr>PowerPoint 프레젠테이션</vt:lpstr>
      <vt:lpstr>Top Level of draw.py</vt:lpstr>
      <vt:lpstr>PowerPoint 프레젠테이션</vt:lpstr>
      <vt:lpstr>Pygame.draw Module</vt:lpstr>
      <vt:lpstr>2. Draw Separate Lines</vt:lpstr>
      <vt:lpstr>Drawing Joined Lines</vt:lpstr>
      <vt:lpstr>PowerPoint 프레젠테이션</vt:lpstr>
      <vt:lpstr>Anti-Aliasing (smoothing)</vt:lpstr>
      <vt:lpstr>A closer look at Anti-Aliasing</vt:lpstr>
      <vt:lpstr>3. Drawing a Rectangle</vt:lpstr>
      <vt:lpstr>3.1. Draw Random Rectangles</vt:lpstr>
      <vt:lpstr>randomRect.py</vt:lpstr>
      <vt:lpstr>PowerPoint 프레젠테이션</vt:lpstr>
      <vt:lpstr>3.2 Draw a Sine Curve</vt:lpstr>
      <vt:lpstr>sineRects.py</vt:lpstr>
      <vt:lpstr>A Smoother Sine Curve</vt:lpstr>
      <vt:lpstr>sineLines.py</vt:lpstr>
      <vt:lpstr>4.  Drawing a Circle</vt:lpstr>
      <vt:lpstr>Drawing an Ellipse </vt:lpstr>
      <vt:lpstr>Drawing an Arc</vt:lpstr>
      <vt:lpstr>Common Angles in Radians</vt:lpstr>
      <vt:lpstr>PowerPoint 프레젠테이션</vt:lpstr>
      <vt:lpstr>Multiple Arcs</vt:lpstr>
      <vt:lpstr>5.  Drawing a Polygon</vt:lpstr>
      <vt:lpstr>6. Text</vt:lpstr>
      <vt:lpstr>Using the Default font</vt:lpstr>
      <vt:lpstr>System Fonts</vt:lpstr>
      <vt:lpstr>Using MS Windows "Comic Sans" font</vt:lpstr>
      <vt:lpstr>Using a Custom Font</vt:lpstr>
      <vt:lpstr>Using a Mexican font</vt:lpstr>
      <vt:lpstr>7. Using an Image</vt:lpstr>
      <vt:lpstr>Cars in a Snowy Field</vt:lpstr>
      <vt:lpstr>randomCars.py</vt:lpstr>
      <vt:lpstr>PowerPoint 프레젠테이션</vt:lpstr>
      <vt:lpstr>Images with Transparent Parts</vt:lpstr>
      <vt:lpstr>PowerPoint 프레젠테이션</vt:lpstr>
      <vt:lpstr>Positioning the Cars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2022-09-15T07:06:55Z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