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9"/>
  </p:notesMasterIdLst>
  <p:handoutMasterIdLst>
    <p:handoutMasterId r:id="rId40"/>
  </p:handoutMasterIdLst>
  <p:sldIdLst>
    <p:sldId id="309" r:id="rId3"/>
    <p:sldId id="310" r:id="rId4"/>
    <p:sldId id="314" r:id="rId5"/>
    <p:sldId id="323" r:id="rId6"/>
    <p:sldId id="324" r:id="rId7"/>
    <p:sldId id="315" r:id="rId8"/>
    <p:sldId id="313" r:id="rId9"/>
    <p:sldId id="318" r:id="rId10"/>
    <p:sldId id="316" r:id="rId11"/>
    <p:sldId id="320" r:id="rId12"/>
    <p:sldId id="319" r:id="rId13"/>
    <p:sldId id="325" r:id="rId14"/>
    <p:sldId id="326" r:id="rId15"/>
    <p:sldId id="327" r:id="rId16"/>
    <p:sldId id="311" r:id="rId17"/>
    <p:sldId id="321" r:id="rId18"/>
    <p:sldId id="317" r:id="rId19"/>
    <p:sldId id="322" r:id="rId20"/>
    <p:sldId id="328" r:id="rId21"/>
    <p:sldId id="329" r:id="rId22"/>
    <p:sldId id="330" r:id="rId23"/>
    <p:sldId id="312" r:id="rId24"/>
    <p:sldId id="331" r:id="rId25"/>
    <p:sldId id="332" r:id="rId26"/>
    <p:sldId id="336" r:id="rId27"/>
    <p:sldId id="337" r:id="rId28"/>
    <p:sldId id="338" r:id="rId29"/>
    <p:sldId id="333" r:id="rId30"/>
    <p:sldId id="334" r:id="rId31"/>
    <p:sldId id="335" r:id="rId32"/>
    <p:sldId id="339" r:id="rId33"/>
    <p:sldId id="340" r:id="rId34"/>
    <p:sldId id="341" r:id="rId35"/>
    <p:sldId id="342" r:id="rId36"/>
    <p:sldId id="343" r:id="rId37"/>
    <p:sldId id="34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6" autoAdjust="0"/>
    <p:restoredTop sz="94249" autoAdjust="0"/>
  </p:normalViewPr>
  <p:slideViewPr>
    <p:cSldViewPr snapToGrid="0">
      <p:cViewPr varScale="1">
        <p:scale>
          <a:sx n="114" d="100"/>
          <a:sy n="114" d="100"/>
        </p:scale>
        <p:origin x="1008" y="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DFC07C64-0A83-474B-BC03-EE351E995965}" type="datetime1">
              <a:rPr lang="en-US" smtClean="0"/>
              <a:t>9/15/2022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DE407D5-60BD-435F-90E5-B436CC8ED171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28F88E1-26D3-42B8-BC1A-8A83309BBA97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7F5A3E5-47A8-4E2E-98FD-187BF3FA67ED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368FE11-AC9E-47A4-B001-51DDB59FE99B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2DDCC02-6E1F-4152-A9B6-353B90C0B308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1061479-9D54-4C4C-B455-9DD857062954}" type="datetime1">
              <a:rPr lang="en-US" smtClean="0"/>
              <a:t>9/15/2022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2962769-7794-436E-AE3A-B0D6736D7C34}" type="datetime1">
              <a:rPr lang="en-US" smtClean="0"/>
              <a:t>9/15/2022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D79791E-BE98-400C-A06F-0A49353F4E86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2852797-77DE-4A86-924F-37B0B58B0A45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8F9F4CF-0970-427A-B69D-51FF3362468D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41113A6-DC44-41A4-B0A4-BA032C777927}" type="datetime1">
              <a:rPr lang="en-US" smtClean="0"/>
              <a:t>9/15/2022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15496"/>
            <a:ext cx="6858000" cy="984713"/>
          </a:xfrm>
        </p:spPr>
        <p:txBody>
          <a:bodyPr>
            <a:normAutofit/>
          </a:bodyPr>
          <a:lstStyle/>
          <a:p>
            <a:r>
              <a:rPr lang="en-US"/>
              <a:t>4. User Input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4465" y="307941"/>
            <a:ext cx="3952568" cy="809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Let’s Learn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4464" y="1154826"/>
            <a:ext cx="6430297" cy="10323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Aj</a:t>
            </a:r>
            <a:r>
              <a:rPr lang="en-US" dirty="0"/>
              <a:t>. Andrew Davison, </a:t>
            </a:r>
            <a:r>
              <a:rPr lang="en-US" dirty="0" err="1"/>
              <a:t>CoE</a:t>
            </a:r>
            <a:r>
              <a:rPr lang="en-US" dirty="0"/>
              <a:t>, PSU Hat </a:t>
            </a:r>
            <a:r>
              <a:rPr lang="en-US" dirty="0" err="1"/>
              <a:t>Yai</a:t>
            </a:r>
            <a:r>
              <a:rPr lang="en-US" dirty="0"/>
              <a:t> Campus</a:t>
            </a:r>
          </a:p>
          <a:p>
            <a:r>
              <a:rPr lang="en-US" dirty="0"/>
              <a:t>E-mail: ad@fivedots.coe.psu.ac.th</a:t>
            </a:r>
          </a:p>
        </p:txBody>
      </p:sp>
      <p:pic>
        <p:nvPicPr>
          <p:cNvPr id="1026" name="Picture 2" descr="http://www.pygame.org/docs/pygame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04" y="223897"/>
            <a:ext cx="2749857" cy="8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data:image/jpeg;base64,/9j/4AAQSkZJRgABAQAAAQABAAD/2wCEAAkGBxMTEhUTEhIVFRUVFRcXFRcXFRUVFRUXFRUWFxcVFRUYHSggGBolHRUVITEhJSkrLi4uFx8zODMtNygtLisBCgoKDg0OGhAQGi0lHyUtLS0tLS0tLS0tLS0tLS0tLS0tLS0tLS0tLS0tLS0tLS0tLS0tLS0tLS0tLS0tLS0tLf/AABEIALcBEwMBEQACEQEDEQH/xAAbAAABBQEBAAAAAAAAAAAAAAAEAAECAwUGB//EAEEQAAEDAgMEBwYEAwcFAQAAAAEAAhEDBBIhMQVBUWEGEyJxgZGhMlKxwdHwByNCYhQzghVDcpKi4fEkU4Oy0jT/xAAbAQADAQEBAQEAAAAAAAAAAAAAAQIDBAUGB//EADQRAAICAQQBAgQFAgUFAAAAAAABAhEDBBIhMUEFURMUMpEiQmFxgTOhI1LR8PEVFiQ0wf/aAAwDAQACEQMRAD8A8+lcp6gkCEgBSgB0AU11SMcvRWmcrNHYY/OZ/iWeV1Fswz/02e1WTyAM15c8jR50EalGqd655ZWzoQWKjeCPiL2NE0U1Nm0nycIBPgtceRR5j/cTgpFDdkFjMLHEgGQDu5L0466Dg4zgr/Q5nppxmpRk6Ob2lYV2YjgJEzlmuCWWO9uqPTxziopNktjZatdPcVlOcfB0R1EK7OptZLSMMd6eBp5FdnLqJqf0nL4XUqjmvyyJHmvtMUlOF1wfPZE06XZVY0n1nRhnf4LnlrdLj4i6Z2xwt1ZsMsnAZU4TjrYOHL5Iyaa8q2XQv4LraTmVGuc0zoV5i+q91Ho6lyUUoo56p0Xohjg9r29xMr3/APDnj8NHgyy5VlSfBiX3Quh1eJr3zzKvTKGROLVJDz6meJoz9ndEaTngVKrg3eqz6eG1/D7COtm3ylRu0Ohls54Iqvwt1G88Ny8rOtc4bFH+TaOXEuWzQ6L7Mq0qxqtdhpCW9omXDdluXHHSaqOSMJOr7p3wQ9Vjpyj4O4Zs1jxNQB5Oc8l2ajX/AC9RRvh9PhnW/Ik2ynaWymvaA1obh5ao0PqaySfuGt9OTglFLg5np1dgWvV4SCXAaZZLbLkjtk7sNL9cY1VHnJcvFZ9EjA2sfzCtcfREuwFis1h0TCRY6QxIGKUwsLJUGowKAHJQA0oELEgVlNVypGOV8DJnOzW6Osm4pjmsNQ6xs59R/TZ7TbMwiSF4s5HBBUH0CHCQsqN0wgwB3qqKLAN6KKRJrspCa56HZIPWsYZJdJ/YW9DBreAW8NHnbtQZDzY12wa7ug0gYoX02g08o4kpxVni67VLfUJGPc27a1wyWlwa0l2fGI+C6c+DJLHcZbTHTaiKbtWXvoGnV/KY6I4ZLLHpoyj/AIri/wCOTu3zu4RkX21SuOyWEgk55ZArV4NKuY0CWsfh0K2o1WS0YspIkTrnmub5TC+ZOzqnl1LVKNUN1lV0io0wRqG5reWmwxg1ifP7nPHJqt1zjx+xg7fvKbW9W0aanQzzC6tBp8sU3N9nDrZqTSS6IdGaTSS4jMHs6ELPWxzJpQdLyLSzS5kv2N2+o9aM4YRvGS58Gd4HUnf3NtXj+aiqVAvX06QDScQ3yu5Qlme/o4Kx4Uod/ubNhtFlUHA6AF8/6v6bmlTj2fQ+n63FNNewr/ajKcS4cFl6Z6bnhJzkvBeu12GKpM4XplXFRgioNSQN55Dz9F6WpTjB3ia/U4NA9+dNTv8AQ4t9NeRZ9NRzu0vbK3h0RLsFYqNY9E0ixJDGQAyYBcqDWxgUCFKAGlAWQe5NIhspa7NVRjNlw1QZM1ujf/6GcZWuLS/Mv4d1Zw6/N8LA5tHsVG+dhgq/+3sd8zZ82vWeOIl9tWgZK16Fp13f3D/q830i9tcxG5ar0nSr8on6nmJtrnitFoNPHqCM/n87/MS/iDxWy0+NdRRL1eV/mImutNiM3mm+2Q/iRpIT2Mh5V5LWWoqSDv8ARRLJsVnVo9L8xOv9o1LHY9Om3FHaO/euPJqZz7fB9Ni0eHGkor+RPZn7TvRZWdiVBDGZe0UrGPg5lKwGNPmU7AzamwLdzi51NridS4SuhavKlSfBhLTYpO3Hkb+wLfdRaO7L4Kvnc/8AmMpaHTvuKB6vRygf0uHc9w+auOuyr2f8Iyl6dh8Jr9m0C1OidA76g/qJWq9RyLwvsYv0rG/L+5Cn0aYxrhTrPbi1+4Q/UHJpyiiP+lRje2TQFW6KvMf9RijTF/yuiHqUF+Q5p+jt/nf8nOdL9jVKDGPcWluI6cxCx1mqx5cMoxXJ1aDRzwZU5O0c5Mr5hn0SOX2r/McuiH0mUuwNpVGseiWJIoUoGNKAHSAIlSaiKAESgQxKYitypEspp+0n4MJ9hDXQUGZrdHD+e373heh6d/W/g8r1j/1ZHptvWOLCM17OWcIR3TdI+M02ny557MatmhTeVnaatBKEscnGXaLsZSoVljXpNDUhPrAIUQeQy7m8c8w3ILaONLszlmC9m2UGT6qMuRJF6fFPNNKJ0+zmSvGyTcmffabTQ0+NRiufJtPGSxNUZtw7NUjVCY+NEUIvbVCVASJQIiUwIkIERlMBpQAxCBEHUxwTRLOC/FsBts0j3h8Qr7iyU+UcFZ1JaCvJmqZ3R6Oc2ofzHLeH0kS7M2k4yZVMqDLpUmo8oARQMSACSoNRSgQ0piIymIiUxFVP2vBPwc8+y7eghmv0b/nt+94Xo+mq838Hkesv/wAVnoVpckVOS7vU/T/m8SjdNNP/AJPF9D9Vj6fkcpq1JfyjZpPnPjmt9u1JHk58qyZZTXltl4CRmWQkMAuKuI4W5raMa5ZhKXhBVlaRqs8mQvT4J5p7ILk06LNw0Xk5czm/0PvtB6dj0uNeZe5u7PoLBnXJ2G3LwBJ0CkSOMsulNOtWczTtQ0nfC51qV8TbXHueo9A1h3p8+Ubs711nnlkoEOyrGqALmuBSEOgCJCYEYQKyDkxNgFG8JeW6x6Ln0+oeTLPG19Pnx/ya5sGzHGd9nD/jHV/6dg/d8wu5r8LOWL/EjgNj1pYvJzKmd8OjF2ie27vWkeiZdmdS1Kt9DgXBSakkhjgIGSQMmSpKsaUAIlMQyYhnFAipjocVXgwm+S3EhGbNjo5PXNhen6Wv8X+DyfWa+WdnoNtThe6z4WcrNKlUA1KyaslOiw7QaNMyp+Gy3IqdXfUy0CtQjHkzlkdB1pbxkNeKyyT8sWKE8stkFbZoUW7l5WfPvdR6PvPSPS/lIbsnMn/Y0LSnmuY9iUjdtBkpZiA7fLsMNEzqlVoLpnBULFtNznfw5LjMOk9k8guR6ScpXZ1LWz27eTqdjV3OpNLxBXbFOuTGw1roTCxymKyOIgoCwmlVlKhE0AM4IEVPKpIlsEZTDSY3rSMUujOU2+zzr8ZH/l0hzVy+hixu5nnewqmoXl50d2MBvT2nd6cegfYBR1KplYy8KTUkEhkkDFKBixIENiSCxSmAiUAMCmIq3lNGE+y6nogg2ejlSKoJXq+lK8r/AGPI9Zjenpe52ovTuXv7T434K8k2Oc7UoolqMejRtaEqJOjlyTo17amB3Lkyz2q2VpdNk1ORQgg2i7cB/uvJzZnkf6H6H6d6Xi0cPeXlhlCmsD0WzSt2IMZM2KbYChiRRWOaY0C1GA7gqKAyITAdADg7kCEeaAIAkFABVKvOuqKEO5yaRLZS96tIzkwZ7lqkZSZ5h+MVT+UE8v8ATKw/UcLsLeV5Wc9DGZ9yZc7vQugYDQdqqkODLhUUmlj9YkVY+NAWLrUBuHBQFjyUDEJTAWaBCaUAV7ymjGfZdT0QQa2wGzUH3xXrekf1X+x5Xq7rAdnSavoT4+TNO1obypkzjyT9jQa8Bc2SSSNNHoZ6mfHQTSqE9y83NJyPuNBo8Wlj+FcmjblcrgejvNGg5ZuInI1rFklQ+Cbs0SVAwOoVQ0VEpjA6+RTHZW1ydAOXwihEnPCdCsrc5NRJcil1WFaiQ5Em3nFXsIciRqymombkVyrozbPLPxjqdukOX1Web6DbB9Rxuxj2SvLzdno4zMqHM+KYii1Zke9OTNMaCOrCg02ofqxwRY6H6oIHtG6kJWG1F2BIuhYUWKhYUBQsKdhQsCLCgR3tFWc2TsspnJDICbau5plphbYM08TuDoxzYYZY1NWjQpbYqtzx+a7V6lnXlfY4ZelaaXDQdQ6R3G5wd/ST8CtF6nn9l9n/AKnLL0PRv3+6/wBAyltm7JkMe7upvPyWc9Zlk7a/szt02iw4IbIMNp7cvNOoqH/xVP8A5WfzUn4Oj4UV5DG9K7mmJfbuaOLmPaPMtS+O/wDL/v7D2L3NrYHSO6uQ91C3a8UwC78wA5zAE6nIoWXd+X+5lkah2woficLZxpXNnWZUGZANM5HQjt/cJSjZMZtq40/uXn8X7Qj+VXH9LPk9RsK3y9iuh+J1vUcGMpVnOcYDWsLifAKtqKc6VsM2l04pUI6+lWph2hNNxbPDE2QDyVOFdkwzRn9LAKv4jWLh/MdPNjh8kJI0tjM6f2R/vfMEKqiDbCKXTK0eCW1QQMiRmAeBI0TSj7kSnXZKn0vszpcU/wDMPqqqPuhW/Yub0jtjpXZ/mCpRXuS5EjtiidKrfNWomcplDtp0/wDuN81ssbMnMlT2mz3x5hV8My3htK9af1DzCzeNlKR5X+LdeazADoPl/uufUcRSOrTctnI7PvA1pHJeXkjbPRi6A3O1KAGstPFEuzXH0EqTUkkMeEhihMC8NUGgiEwIkIFQxCCWMUwMy4fDytUrRyZPqD9mWj6xim2Y1Jya3vPy1UTagrkEMcpuoo6i06PU2CapLzw9lvpn6rklqW+Io7oaOPc2atAsZ7DGN7mgHziVk8uR/mZusGJflQR/aDvfd5lTcn22XtgvCKa1+Tq4nvMp7L7C0ugVl8eK0+GiNxbT2i4aOI7jCFCugtPsvobWc04gRPGASe8nVaKeSPUmZz0+GaqUUBbct2XbzUe9zaxAGIuLmZTALTJAz3HLgdF0Q1c/z8nJL0/Gl/h8HFVSWuc1whzSWuHAgwf+V2qVnnuFcMO2Dtx9pXbXpBpc2RDhLSHCCCmpETxqSpmr0i6dVruh1D6dNjcYeS3ESSM/1aCQqeSyMemUHdnLGop3G+0brUbhUel7G/Fmnb2rKDbPtMpBkgtwOcBGI7xOpyOqaa4OZ6eVvlc/pyebVrrE5zjEucXGNMyTlyzRuOlRpFZqDkiwobEOARwOh+tjRIKHF07c53+Y/VVufuTt/Qsbf1BpVqDue/6o3y939w+HH2X2Bru6e89tznRpiJPxUTm32zSEUugclYll7jko8jLLP2Updm+PoJlQaEgUFCCQDygYQkWIoAaEAMQgVFFxWDQqSsznLaXbH2C+5djeCynx/U/k3gOfkpy51iVLsnFgeZ7n0d3b2zKTAxgDQNAPvMrzJTc3bPTjCMVSKa75VJBIzRcYSQfBdG21ZjupjvuwAhQBzAbm9jUx6nyWsYHNPP7AX8a3i/8A0j0WuxmHxmSZdT7L8+Dhr4hG2u0NZ5eBHaL2mC0T3wn8OL6Y/mZLtFg2qfdPmD80vhfqV80vYzdoTUqOfpOHUOnJobnA5Log0o0ceR7pNoEdRd3+DvmFe5EUSNA8fR30S3IdDfwzvsO+iW5DokLInj5D5lG8KDLfYeLN9ZrB3FzvBo+oQ8iXYtt9EaljbNy6ys88RgZ/pAf8VPxX4X/wvYvJWLK3P95UbzOEjywt+KPivyhbV7kauw3xNJwqjgBhqeDCTi/pLjyVRyKXCE4tdmVPNVYUN4osVDypsYxQMk0DeVLAjVqyhIA6zHZCzk+Tox9BACmzWh4SHQggCUIGEqTQaEwHSAqrPwhNKyJy2oJ2JsXrj1lUdjcPejjG74qMub4apdkYsLyPdLo7ek0NGkfJea3uZ6SVIFr1loocA5AdeqtIxIlIwdpXUGV1Y4nHknRCrcEAe+RP+Ece8qlG3+hhPI2Z9V2RM58d5WqRiwIFakF9iJae8/JTPscTQbLmlpzcBLTv5tP38FldOyu1QK2vlp6rSiR+uH7vNFALrx+7zQA/Xj93mgBuvH7vNKgLqFXEYGQGZJ3BJ8DXJCvXxZDJu4ceZSSrl9jbBXV4JA4fHgrSskq62M/r806sAyk8tzb4jcfvis3z2NEdq0xUAqfqORJ1J4P4u/dv38VrCbf4ZdilHyjKNIq7JobqiiwoY0ylYEcBRYxoQBp2bxCxkuToxvgJCg2HQA8IGOgAhSaDwgZCo8NElMlulbDNk7EdVIqVpDP0s0LhxdwHLU8lllzqCqPZMMLyPdLr2Owo0g0buQ5cgvPbbO9JIrrVlUYg5AFw5bxRk2ZF5dYZBW0Y2YznRgtqdZVY06F0nuHaPwXTW2LZwylulRC+rE1HHn8yB6AIgqiRJ8lGM8SrJEYgZGc5MyDwgRl5lMCTahGQMeSQBWyajjViSfXcVORfgHH6gd7+G85KkIi58HP0zT7AlKQDF2cDUpgRD84KADaRikT7zo8AJ+qzf1FLoFNzlkPHf/sr2k2UuGI8CPgn0HYwpwQXGc079goudcGcsuSih2FUDjY8cWz4t+x5KJcNMpc8Gc10roMxyEAQKQESkAxCQFlm+HRxSkaY3TNQBZHUh4SGOmMUJAXhBY6QzX2ZsXMPq5kZtbqGni7ifQLnyZ/ERxxW7l9joGsjVcnZ0CdXGiNrAArPW0USwWq/JapEMxNstkTwK3xdnNqF+GzEta4FZpGQBjzBEnz9F0SVxo4k6YRf2gxHUGd3AmR8Y8FEJcDkuQQ0SCMyVpusmhVTDSULsGJts4x2jnuz8gjckKjoNjbBqjtO7APvZPOW5gzHjC5sueL4OnFp5vnr9zVtuiNBoBrPe8x7IOAd+WfqsZaufUUdEdHH8zKrno5bEdnrGGZnFjHiHfUJx1M13yEtJDwc7tG0dSfhdHIjRw4j6LqhNSVo4pwcHTAXtMyM+S0T8EDtYZkggDjqe4IsRoFuFjWnUkuI4ZR9FldybNKpGdUouacoI3LW0yKHt4BJcc40CT56BCqnFloZy70LgCsB3Ad6fAB9uMFNxPAgd5+wspctFR4RnUzC2TJLjV3JiKxCOAEDHNIZFyQEXGIPAoA16TpErFnbF2iaRQkAJABDROQzJSZZ0Gy9m4e07N3o3u581yZc18Lo1jH3NhkBcr5NSFWqqQmBPfmtkuBWDmpnC0S4JbBqj1SJsydrv/LceS1gvxIwzP8ACzm6QXWzgNehdBwDXmCNHcRwKxcadotO+x6+z6ryOqbiO8DTPmchpvhCnFfUPZJ/SjXs+iZIBr1P6acAeLoz8AO9ZS1NfSvubx03+Z/Y37a0p0h+W0A8dXeZzWMnKS5N4QjHonTusBxCDrqAdQRMHfmsnyqNaB69Wc5TihWVCqqcR2ZPSMg0gd4Ijxy+a2wcSOfUq4mHRt8sTzhbu4nuXQ5eEcSRc2q1vsMz952Z74/4Spvtj4XRXikyTJKdUIciUACXNIgzEg+hVxd8EvgqEnIA96fQGsKA1OQ3rDcXQFe3OKGt9kevNXFVyxN+EBFaEl9xa4SBMzvVuIrEbU8dVLiBS6nBgpARhADOCEBobOfLY4LOXZ04naDFBuJMB0AdJsuww9p3tH0HBcWXLfC6N4R8muxcxqNUemkAJVetYolg1Ry1RLBbp8Q7hr3FXH2JZQX5EqqJszdqv/Kd3LSH1Ixyv8DMW1pFxDWtLnHQASVvJ1yzjSbdI6fZfRme1WM/saf/AGcPl5rkyamuInZj0vmf2Oia1tMAMDQB+kCAPBcrbk+TrVR4RCpdToqiq7E2UmsrJKn1EqGQFSE6JZQKq0odmXte6GTSJ3xu8fvctMcfJzaifFGXUqFxkrZKkcrZMloCXIik1Y7lVAE0ypYy7CIJcYaPuAp/YdArr4D2GAczmVWz3YrroorXDne0SeW5UopdCbbKkCIkJgEUmYmziOWXdC0XKEJ4d73ohgUuBnMpARKkBQgZZs98OjipnyjTE6kaqzOsSAHlAHatXlnYSLkUBS96pIlsGqPW0UIoLldCKrgSDwKaJZlMrGMOp+a1ryY7gz+wzVAFQljd4HtHlyWXxlF8DeFz76Ni0s6dFuFjQ0b+J7zqVhKcpu2bxhGCpIk6seKFELB3md6tEspL1VAQNROgsgaidCsgaidBYJd3jWDnuVxi2ZzyKKMYuLiXHUreqVHFJuTtg9V0OHcqXRBMlIZXUOSYgm0PZB+8lMuxontB2TG8pPefsqYdtlS6AloQOgYyQDFAi6ya5zsLBJOcTGipOkVGLk6QYLKuDIp5jMdppSeSLL+XyexXfUq7u0+mct4w6eCUXFcIJYsnbQCqMhIArJggp9oLo2abpAKwO6LtFgQMUIA7IuXm0dZEkp8AQcw7gqTQqKn2zuXmrU0KmVus3/tnv19E/iRFTLqdgSO0fJQ8q8BtZdb2LKfstAJ1OpPiolklIagkTqOSQwV9RaqPBLYOaiqibIOcmgKXvVpCKi5MRW+onRLZm3m0w3JuZ9B3laxx3yzGeZR4RmtcSZcZlacLo5W2+WENUsCm7pSJGoVRdA0Ddaq2isWKchqiqA1LWlkBwGaykykgS6q4nE+A8FUVSE3yVKhCSAZADEpgFbIqYa7CchnPi0hKXRrhdTR1nXt4jzWDPTtEXkEESMxHmkOjjqjYJHAldK6PHkqbRBMRCoEIDR2dUlscFnJcnThlwGBSbCQB14cvOOqx5SHY4cgVj4kAIOQA+MoGRqVChIlgtSotUhA7irJK3FOhFb6ipIQLVrgK0iXKjLr7WaDAk8xotVibMJZ0uimpeBwjFCeyjKWRyB20m++FTb9jOi5rG++378VLb9h0WBo99vmkOiwUx7zfNFhRVVtAc+yU1Ji2kRRa3VwHci2wqiu4u5GFuQ9Smo+WDfsDSqJHlACxIAWJAESUAXWrNXeAVpAXORSC2KP3fFQ69irfuDFPoljQgBQgCywqQ6OKUjTFKmaoKzOodIZ1wC846RykBIBMB0gGhMZLElQWDVqiuMSWCvctUSylzlVCKKlRUkIz7u9DdfIaq4xsynkSMK6rueZIMbhuXRFKJyTlKRRhPBXZFMcMPApWgpkzQeP0u8imIj1buB8igBi0oAiSgBYkAPiQApRQxSgBSigHxJUAsSKAtoUC7kOKAC6ts9hLC4S3KICad8oXQNjdxHklYxYnckrATZ3wkwJQgBQmMqd2XT4o8BdM2GHKVkdifBMBIo7IBeadIggY5CBESQmgIFyaQiL3JpAD1HrRIQLVerSJBn1FdE2Zt9fBuW/7zWkIWYzyJGPUqTmtkjmcgimBChlIJo2pdoEm6LULJuoRqErG40V3VxggkE7vRbQl7mOSNFLdoN4HyVmRYL9nE+RQMps6rQSXECRv5mSkINFZh/U3zCBg19hgRh8I4IAtpWzIEtGglAD1LKmSYZA4SfqhfqAGy3aXxGWe87kAEt2awg5gQJguIJ7uaG6GD17ZrYIG9AiVKcIz9EwJ16T2mHQJAI5giQcipTvodAzRnHeigJ4CpAiUwEgYkAVVhkEIRo7PqSyOCzkuTqwu40FSVJqdjK806RsSYWIuQIg4poCslUhFb3KgBa1RaRQgSq9WkSwC6uIHPcrSMpyozOqJMla37HNVu2N1KLChU2kEAbyAi7CjcYYEBYnXFUJ1Odc0WE0Y+09QPFdGM48oFC0MSQASoCZbKBkeqCQDtpgJgRNPw8UgFhPvHzKLAmJGhIPFAC6x/vH0RYDY3HUyO5FjFjcNIjuRYhzWfvg+aLQyIJ1jfp4QlYF1K9e2cOJsiDDokc4SaT7HbRS6pO4p8CHcgBp0QwHcMkhlmzHw6OISn0aYXUqNWVmdZ1q883GJQIiSmBW5ypICBqKqApquVJCsEqFWiQO5rQrSIk6M2C5y06MO2X16cCEkxtUVYUEjBsOB4FMPJp0lmdUS8pDZzG1z+ae4fX5rpx/ScGX6gOVZkPjQBIVTxQBIVygBxcFAD9fyQA/X8kALrgkA4qhAx+sCAHxhADpAJFAOgYyAEUAVupZosVEi6Al2Mqovgg81T6EnTs32kclgd6fB/9k="/>
          <p:cNvSpPr>
            <a:spLocks noChangeAspect="1" noChangeArrowheads="1"/>
          </p:cNvSpPr>
          <p:nvPr/>
        </p:nvSpPr>
        <p:spPr bwMode="auto">
          <a:xfrm>
            <a:off x="155575" y="-1439863"/>
            <a:ext cx="452437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www.tescotechsupport.com/wp-content/uploads/2015/07/hudl-2-gaming_main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149" y="4031656"/>
            <a:ext cx="3847114" cy="2559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5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9417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The 3 most useful mouse functions are:</a:t>
            </a:r>
          </a:p>
          <a:p>
            <a:pPr lvl="1"/>
            <a:r>
              <a:rPr lang="en-US"/>
              <a:t>pygame.mouse.get_pressed()</a:t>
            </a:r>
          </a:p>
          <a:p>
            <a:pPr lvl="2"/>
            <a:r>
              <a:rPr lang="en-US"/>
              <a:t>returns the mouse buttons pressed as a tuple of three</a:t>
            </a:r>
            <a:br>
              <a:rPr lang="en-US"/>
            </a:br>
            <a:r>
              <a:rPr lang="en-US"/>
              <a:t>booleans, one for the left, middle, and right mouse buttons</a:t>
            </a:r>
          </a:p>
          <a:p>
            <a:pPr lvl="2"/>
            <a:r>
              <a:rPr lang="en-US"/>
              <a:t>e.g. [ True, False, False ]</a:t>
            </a:r>
          </a:p>
          <a:p>
            <a:pPr lvl="2"/>
            <a:endParaRPr lang="en-US"/>
          </a:p>
          <a:p>
            <a:pPr lvl="1"/>
            <a:r>
              <a:rPr lang="en-US"/>
              <a:t>pygame.mouse.get_pos()</a:t>
            </a:r>
          </a:p>
          <a:p>
            <a:pPr lvl="2"/>
            <a:r>
              <a:rPr lang="en-US"/>
              <a:t>returns the mouse coordinates inside the window </a:t>
            </a:r>
            <a:br>
              <a:rPr lang="en-US"/>
            </a:br>
            <a:r>
              <a:rPr lang="en-US"/>
              <a:t>as a tuple of x and y values</a:t>
            </a:r>
          </a:p>
          <a:p>
            <a:pPr lvl="2"/>
            <a:r>
              <a:rPr lang="en-US"/>
              <a:t>e.g. [ 240, 320 ]</a:t>
            </a:r>
          </a:p>
          <a:p>
            <a:pPr lvl="2"/>
            <a:endParaRPr lang="en-US"/>
          </a:p>
          <a:p>
            <a:pPr lvl="1"/>
            <a:r>
              <a:rPr lang="en-US"/>
              <a:t>pygame.mouse.get_rel()</a:t>
            </a:r>
          </a:p>
          <a:p>
            <a:pPr lvl="2"/>
            <a:r>
              <a:rPr lang="en-US"/>
              <a:t>returns the relative mouse movement as a </a:t>
            </a:r>
            <a:br>
              <a:rPr lang="en-US"/>
            </a:br>
            <a:r>
              <a:rPr lang="en-US"/>
              <a:t>tuple of x and y value</a:t>
            </a:r>
          </a:p>
          <a:p>
            <a:pPr lvl="2"/>
            <a:r>
              <a:rPr lang="en-US"/>
              <a:t>e.g. [-10, 24]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Mouse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while running: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clock.tick(30)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for event in pygame.event.get():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if event.type == QUIT: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if event.type == MOUSEBUTTONDOWN and \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pygame.mouse.get_pressed()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[1]:   # middle button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pos =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pygame.mouse.get_pos()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x, y = pos[0], pos[1]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50038" y="2343955"/>
            <a:ext cx="2601533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running stops when the</a:t>
            </a:r>
          </a:p>
          <a:p>
            <a:r>
              <a:rPr lang="en-US"/>
              <a:t>middle mouse button</a:t>
            </a:r>
          </a:p>
          <a:p>
            <a:r>
              <a:rPr lang="en-US"/>
              <a:t>is pressed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422006" y="3258355"/>
            <a:ext cx="837126" cy="579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87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6"/>
            <a:ext cx="7382009" cy="866060"/>
          </a:xfrm>
        </p:spPr>
        <p:txBody>
          <a:bodyPr>
            <a:normAutofit/>
          </a:bodyPr>
          <a:lstStyle/>
          <a:p>
            <a:r>
              <a:rPr lang="en-US" sz="2400"/>
              <a:t>Moves a black dot around the window</a:t>
            </a:r>
          </a:p>
          <a:p>
            <a:r>
              <a:rPr lang="en-US" sz="2400"/>
              <a:t>Prints relative position, pressed/released info.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Mouse Demo (mouseDemo.py)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94" y="2709831"/>
            <a:ext cx="6144496" cy="40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837" y="3385987"/>
            <a:ext cx="33909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60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41540" y="267281"/>
            <a:ext cx="6351699" cy="6391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import pygame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from pygame.locals import *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BLACK = (   0,   0,   0)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WHITE = ( 255, 255, 255)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pygame.init()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screen = pygame.display.set_mode([340,240])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pygame.display.set_caption("Mouse Demo")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clock = pygame.time.Clock()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# Hide the mouse cursor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pygame.mouse.set_visible(0)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while running: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clock.tick(30)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for event in pygame.event.get():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if event.type == QUIT: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8"/>
            <a:ext cx="1985761" cy="1325563"/>
          </a:xfrm>
        </p:spPr>
        <p:txBody>
          <a:bodyPr/>
          <a:lstStyle/>
          <a:p>
            <a:r>
              <a:rPr lang="en-US"/>
              <a:t>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0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412124"/>
            <a:ext cx="7886700" cy="57648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if event.type == MOUSEBUTTONDOWN: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print('    Pressed:',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pygame.mouse.get_pressed</a:t>
            </a:r>
            <a:r>
              <a:rPr lang="en-US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elif event.type == MOUSEBUTTONUP: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print('        Released:',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pygame.mouse.get_pressed</a:t>
            </a:r>
            <a:r>
              <a:rPr lang="en-US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if event.type == MOUSEMOTION: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print('Move:',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pygame.mouse.get_rel</a:t>
            </a:r>
            <a:r>
              <a:rPr lang="en-US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# redraw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screen.fill(WHITE)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# draw a circle around the mouse pointer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pos = (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pygame.mouse.get_pos</a:t>
            </a:r>
            <a:r>
              <a:rPr lang="en-US">
                <a:latin typeface="Courier New" pitchFamily="49" charset="0"/>
                <a:cs typeface="Courier New" pitchFamily="49" charset="0"/>
              </a:rPr>
              <a:t>()[0],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pygame.mouse.get_pos</a:t>
            </a:r>
            <a:r>
              <a:rPr lang="en-US">
                <a:latin typeface="Courier New" pitchFamily="49" charset="0"/>
                <a:cs typeface="Courier New" pitchFamily="49" charset="0"/>
              </a:rPr>
              <a:t>()[1])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pygame.draw.circle(screen, BLACK, pos, 5, 0)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pygame.display.update()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pygame.quit() 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8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Gamepad (Joystick)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 descr="C:\Users\Ad\Desktop\gamep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18" y="1872850"/>
            <a:ext cx="6577773" cy="381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46253" y="1505803"/>
            <a:ext cx="1043189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/>
              <a:t>buttons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91340" y="3303881"/>
            <a:ext cx="1043189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/>
              <a:t>buttons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79690" y="1505803"/>
            <a:ext cx="1043189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 b="1"/>
              <a:t>buttons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7555" y="2123989"/>
            <a:ext cx="1043189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/>
              <a:t>buttons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3063" y="5568417"/>
            <a:ext cx="2670768" cy="6858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 sz="2000" b="1"/>
              <a:t>axes</a:t>
            </a:r>
            <a:r>
              <a:rPr lang="en-US" sz="2000"/>
              <a:t> (analog sticks)</a:t>
            </a:r>
          </a:p>
          <a:p>
            <a:r>
              <a:rPr lang="en-US" sz="2000"/>
              <a:t>each stick has 2 axes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0751" y="3303880"/>
            <a:ext cx="1109411" cy="149993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 b="1"/>
              <a:t>D Pad</a:t>
            </a:r>
          </a:p>
          <a:p>
            <a:r>
              <a:rPr lang="en-US" sz="2000"/>
              <a:t>(hat)</a:t>
            </a:r>
          </a:p>
          <a:p>
            <a:r>
              <a:rPr lang="en-US" sz="2000"/>
              <a:t>left, right,</a:t>
            </a:r>
          </a:p>
          <a:p>
            <a:r>
              <a:rPr lang="en-US" sz="2000"/>
              <a:t>up, down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0752" y="6025617"/>
            <a:ext cx="2455573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/>
              <a:t>+ track </a:t>
            </a:r>
            <a:r>
              <a:rPr lang="en-US" sz="2000" b="1"/>
              <a:t>balls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464417" y="4564535"/>
            <a:ext cx="1193375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042025" y="4033683"/>
            <a:ext cx="19079" cy="999903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92080" y="4581128"/>
            <a:ext cx="1193375" cy="0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869688" y="4050276"/>
            <a:ext cx="19079" cy="999903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13004" y="188267"/>
            <a:ext cx="5427593" cy="4893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/>
              <a:t>a typical gamepad has 4 kinds of input</a:t>
            </a:r>
          </a:p>
        </p:txBody>
      </p:sp>
    </p:spTree>
    <p:extLst>
      <p:ext uri="{BB962C8B-B14F-4D97-AF65-F5344CB8AC3E}">
        <p14:creationId xmlns:p14="http://schemas.microsoft.com/office/powerpoint/2010/main" val="371658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Pygame will not receive joystick events unless the joysticks are initialized before the game loop:</a:t>
            </a:r>
          </a:p>
          <a:p>
            <a:pPr marL="0" indent="0"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for i in range(pygame.joystick.get_count()):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j = pygame.joystick.Joystick(i)  # initialize all joysticks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j.init()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while running: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:  # get events from any/all of the joysticks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Joystick(s) Initialization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3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Joystick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8" y="1507633"/>
            <a:ext cx="9045362" cy="49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8" y="1994669"/>
            <a:ext cx="8362782" cy="160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3940935"/>
            <a:ext cx="7886700" cy="2236028"/>
          </a:xfrm>
        </p:spPr>
        <p:txBody>
          <a:bodyPr>
            <a:normAutofit lnSpcReduction="10000"/>
          </a:bodyPr>
          <a:lstStyle/>
          <a:p>
            <a:r>
              <a:rPr lang="en-US"/>
              <a:t>joy is the ID numbers for the joystick that sent the event</a:t>
            </a:r>
          </a:p>
          <a:p>
            <a:pPr lvl="1"/>
            <a:r>
              <a:rPr lang="en-US"/>
              <a:t>ID start at 0</a:t>
            </a:r>
          </a:p>
          <a:p>
            <a:r>
              <a:rPr lang="en-US"/>
              <a:t>axis, ball, hat, and button are ID numbers</a:t>
            </a:r>
          </a:p>
          <a:p>
            <a:pPr lvl="1"/>
            <a:r>
              <a:rPr lang="en-US"/>
              <a:t>ID for each kind start at 0</a:t>
            </a:r>
          </a:p>
        </p:txBody>
      </p:sp>
    </p:spTree>
    <p:extLst>
      <p:ext uri="{BB962C8B-B14F-4D97-AF65-F5344CB8AC3E}">
        <p14:creationId xmlns:p14="http://schemas.microsoft.com/office/powerpoint/2010/main" val="204762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while running: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clock.tick(30)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if event.type == QUIT: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if event.type == JOYBUTTONDOWN and \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event.button == 2:   # usually the 'X' button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running = False     # as shown on slide 15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82611" y="1957585"/>
            <a:ext cx="2601533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running stops when the</a:t>
            </a:r>
          </a:p>
          <a:p>
            <a:r>
              <a:rPr lang="en-US"/>
              <a:t>button 2 of the joystick</a:t>
            </a:r>
          </a:p>
          <a:p>
            <a:r>
              <a:rPr lang="en-US"/>
              <a:t>is pressed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254579" y="2871985"/>
            <a:ext cx="837126" cy="5795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4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When using D-Pads (hats), trackballs, or analog sticks (axes), it is easier to use joystick functions.</a:t>
            </a:r>
          </a:p>
          <a:p>
            <a:pPr lvl="1"/>
            <a:r>
              <a:rPr lang="en-US"/>
              <a:t>see http://www.pygame.org/docs/ref/joystick.html</a:t>
            </a:r>
          </a:p>
          <a:p>
            <a:pPr lvl="1"/>
            <a:endParaRPr lang="en-US"/>
          </a:p>
          <a:p>
            <a:r>
              <a:rPr lang="en-US"/>
              <a:t> There are 2 types of "get" function:</a:t>
            </a:r>
          </a:p>
          <a:p>
            <a:pPr lvl="1"/>
            <a:r>
              <a:rPr lang="en-US"/>
              <a:t>pygame.joystick.Joystick.get_numXXX()</a:t>
            </a:r>
          </a:p>
          <a:p>
            <a:pPr lvl="2"/>
            <a:r>
              <a:rPr lang="en-US"/>
              <a:t>gets the number of XXX's</a:t>
            </a:r>
          </a:p>
          <a:p>
            <a:pPr lvl="1"/>
            <a:r>
              <a:rPr lang="en-US"/>
              <a:t>pygame.joystick.Joystick.get_XXX(id)</a:t>
            </a:r>
          </a:p>
          <a:p>
            <a:pPr lvl="2"/>
            <a:r>
              <a:rPr lang="en-US"/>
              <a:t>gets info on XXX which has id number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Joystick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5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43398" y="365128"/>
            <a:ext cx="7886700" cy="1325563"/>
          </a:xfrm>
        </p:spPr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Types of User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Keyboard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Mouse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Mouse Demo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Gamepad (Joystick)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Moving a Stick Man</a:t>
            </a:r>
          </a:p>
          <a:p>
            <a:pPr marL="514350" indent="-514350">
              <a:buFont typeface="+mj-lt"/>
              <a:buAutoNum type="arabicPeriod"/>
            </a:pPr>
            <a:endParaRPr lang="zh-CN" altLang="en-US">
              <a:latin typeface="Traditional Arabic" pitchFamily="2" charset="-78"/>
              <a:ea typeface="SimSun-ExtB" pitchFamily="49" charset="-122"/>
              <a:cs typeface="Traditional Arabic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</a:rPr>
              <a:t>for i in range(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joystick.get_numbuttons()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joystick.get_button(i)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print("pressed", i)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print("not pressed", i)</a:t>
            </a:r>
          </a:p>
          <a:p>
            <a:pPr marL="0" indent="0"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for i in range(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joystick.get_numhats()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xAxis, yAxis =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joystick.get_hat(i)</a:t>
            </a:r>
          </a:p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// values are 1,0,-1</a:t>
            </a: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5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370114"/>
            <a:ext cx="7886700" cy="3886200"/>
          </a:xfrm>
        </p:spPr>
        <p:txBody>
          <a:bodyPr>
            <a:normAutofit/>
          </a:bodyPr>
          <a:lstStyle/>
          <a:p>
            <a:r>
              <a:rPr lang="en-US" sz="1800">
                <a:latin typeface="Courier New" pitchFamily="49" charset="0"/>
                <a:cs typeface="Courier New" pitchFamily="49" charset="0"/>
              </a:rPr>
              <a:t>for i in range(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joystick.get_numballs()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xRel, yRel =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joystick.get_ball(i)</a:t>
            </a:r>
          </a:p>
          <a:p>
            <a:pPr marL="0" indent="0"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// values are positive/negative integers</a:t>
            </a:r>
          </a:p>
          <a:p>
            <a:endParaRPr lang="en-US" sz="1800">
              <a:latin typeface="Courier New" pitchFamily="49" charset="0"/>
              <a:cs typeface="Courier New" pitchFamily="49" charset="0"/>
            </a:endParaRPr>
          </a:p>
          <a:p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1800">
                <a:latin typeface="Courier New" pitchFamily="49" charset="0"/>
                <a:cs typeface="Courier New" pitchFamily="49" charset="0"/>
              </a:rPr>
              <a:t> for i in range(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joystick.get_numaxes()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print(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joystick.get_axis(i)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// value is float between -1 and 1</a:t>
            </a:r>
          </a:p>
          <a:p>
            <a:endParaRPr lang="en-US" sz="1800">
              <a:latin typeface="Courier New" pitchFamily="49" charset="0"/>
              <a:cs typeface="Courier New" pitchFamily="49" charset="0"/>
            </a:endParaRPr>
          </a:p>
          <a:p>
            <a:r>
              <a:rPr lang="en-US" sz="2400">
                <a:cs typeface="Courier New" pitchFamily="49" charset="0"/>
              </a:rPr>
              <a:t>The axis data is the hardest to use since one "stick" uses </a:t>
            </a:r>
            <a:r>
              <a:rPr lang="en-US" sz="2400" b="1">
                <a:cs typeface="Courier New" pitchFamily="49" charset="0"/>
              </a:rPr>
              <a:t>two</a:t>
            </a:r>
            <a:r>
              <a:rPr lang="en-US" sz="2400">
                <a:cs typeface="Courier New" pitchFamily="49" charset="0"/>
              </a:rPr>
              <a:t> axes: one for the x-axis, one for the y-axis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001" y="4448828"/>
            <a:ext cx="1781856" cy="1453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90256" y="5094513"/>
            <a:ext cx="2351315" cy="3531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one stick; two axes</a:t>
            </a:r>
          </a:p>
        </p:txBody>
      </p:sp>
    </p:spTree>
    <p:extLst>
      <p:ext uri="{BB962C8B-B14F-4D97-AF65-F5344CB8AC3E}">
        <p14:creationId xmlns:p14="http://schemas.microsoft.com/office/powerpoint/2010/main" val="353363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joyDemo.py GUI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 descr="C:\Users\Ad\Desktop\joyDemoGU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1568727"/>
            <a:ext cx="3269400" cy="472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905000" y="4891206"/>
            <a:ext cx="1265035" cy="1058005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r"/>
            <a:r>
              <a:rPr lang="en-US" sz="2000"/>
              <a:t>12 buttons</a:t>
            </a:r>
          </a:p>
          <a:p>
            <a:pPr algn="r"/>
            <a:r>
              <a:rPr lang="en-US" sz="2000"/>
              <a:t>(green = </a:t>
            </a:r>
          </a:p>
          <a:p>
            <a:pPr algn="r"/>
            <a:r>
              <a:rPr lang="en-US" sz="2000"/>
              <a:t>pressed)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2152" y="2074196"/>
            <a:ext cx="1936673" cy="8106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r"/>
            <a:r>
              <a:rPr lang="en-US" sz="2000"/>
              <a:t>2 analog sticks</a:t>
            </a:r>
          </a:p>
          <a:p>
            <a:pPr algn="r"/>
            <a:r>
              <a:rPr lang="en-US" sz="2000"/>
              <a:t>( 4 axes)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7686" y="3182864"/>
            <a:ext cx="2221139" cy="110580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r"/>
            <a:r>
              <a:rPr lang="en-US" sz="2000"/>
              <a:t>D Pad (1 hat)</a:t>
            </a:r>
          </a:p>
          <a:p>
            <a:pPr algn="r"/>
            <a:r>
              <a:rPr lang="en-US" sz="2000"/>
              <a:t>left (-1), right (1),</a:t>
            </a:r>
          </a:p>
          <a:p>
            <a:pPr algn="r"/>
            <a:r>
              <a:rPr lang="en-US" sz="2000"/>
              <a:t>up (1), </a:t>
            </a:r>
            <a:r>
              <a:rPr lang="en-US" sz="2000" b="1"/>
              <a:t>down (-1)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9743" y="2226596"/>
            <a:ext cx="2162114" cy="956268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2000"/>
              <a:t>right stick is being</a:t>
            </a:r>
          </a:p>
          <a:p>
            <a:r>
              <a:rPr lang="en-US" sz="2000"/>
              <a:t>pushed left and up</a:t>
            </a:r>
          </a:p>
          <a:p>
            <a:r>
              <a:rPr lang="en-US" sz="2000"/>
              <a:t>using 2 axes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366657" y="2400878"/>
            <a:ext cx="1343086" cy="2310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9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966" y="230779"/>
            <a:ext cx="1153205" cy="189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move_keyboard.py, move_mouse.py, and move_joy.py all 'do' the same thing:</a:t>
            </a:r>
          </a:p>
          <a:p>
            <a:pPr lvl="1"/>
            <a:r>
              <a:rPr lang="en-US"/>
              <a:t>they move a little "stick man" around the Pygame window</a:t>
            </a:r>
          </a:p>
          <a:p>
            <a:pPr lvl="1"/>
            <a:r>
              <a:rPr lang="en-US"/>
              <a:t>but they use different input techniques: </a:t>
            </a:r>
          </a:p>
          <a:p>
            <a:pPr lvl="2"/>
            <a:r>
              <a:rPr lang="en-US" b="1"/>
              <a:t>arrow keys</a:t>
            </a:r>
            <a:r>
              <a:rPr lang="en-US"/>
              <a:t> in move_keyboard.py</a:t>
            </a:r>
          </a:p>
          <a:p>
            <a:pPr lvl="2"/>
            <a:r>
              <a:rPr lang="en-US" b="1"/>
              <a:t>mouse movement</a:t>
            </a:r>
            <a:r>
              <a:rPr lang="en-US"/>
              <a:t> in move_mouse.py</a:t>
            </a:r>
          </a:p>
          <a:p>
            <a:pPr lvl="2"/>
            <a:r>
              <a:rPr lang="en-US"/>
              <a:t>the </a:t>
            </a:r>
            <a:r>
              <a:rPr lang="en-US" b="1"/>
              <a:t>left stick</a:t>
            </a:r>
            <a:r>
              <a:rPr lang="en-US"/>
              <a:t> in move_joy.py</a:t>
            </a:r>
          </a:p>
          <a:p>
            <a:pPr lvl="2"/>
            <a:endParaRPr lang="en-US"/>
          </a:p>
          <a:p>
            <a:r>
              <a:rPr lang="en-US"/>
              <a:t>Keep redrawing the stick man inside the Pygame game loop at a new (x,y).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8"/>
            <a:ext cx="6774316" cy="1325563"/>
          </a:xfrm>
        </p:spPr>
        <p:txBody>
          <a:bodyPr/>
          <a:lstStyle/>
          <a:p>
            <a:r>
              <a:rPr lang="en-US"/>
              <a:t>6. Moving a Stick 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2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878" y="262010"/>
            <a:ext cx="1153205" cy="189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8971" y="1825625"/>
            <a:ext cx="8479971" cy="435133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All 3 programs contain the same draw_stick_figure() function:</a:t>
            </a:r>
          </a:p>
          <a:p>
            <a:pPr marL="342900" lvl="1" indent="0"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342900" lvl="1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def draw_stick_figure(screen, x, y):</a:t>
            </a:r>
          </a:p>
          <a:p>
            <a:pPr marL="342900" lvl="1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# Head</a:t>
            </a:r>
          </a:p>
          <a:p>
            <a:pPr marL="342900" lvl="1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pygame.draw.ellipse(screen, BLACK, [1 + x, y, 10, 10], 0)</a:t>
            </a:r>
          </a:p>
          <a:p>
            <a:pPr marL="342900" lvl="1" indent="0"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342900" lvl="1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# Legs</a:t>
            </a:r>
          </a:p>
          <a:p>
            <a:pPr marL="342900" lvl="1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pygame.draw.line(screen, BLACK, [5 + x, 17 + y], [</a:t>
            </a:r>
            <a:r>
              <a:rPr lang="en-US" sz="2300" b="1"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+ x, </a:t>
            </a:r>
            <a:r>
              <a:rPr lang="en-US" sz="2300" b="1">
                <a:latin typeface="Courier New" pitchFamily="49" charset="0"/>
                <a:cs typeface="Courier New" pitchFamily="49" charset="0"/>
              </a:rPr>
              <a:t>27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 + y], 2)</a:t>
            </a:r>
          </a:p>
          <a:p>
            <a:pPr marL="342900" lvl="1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pygame.draw.line(screen, BLACK, [5 + x, 17 + y], [x, 27</a:t>
            </a:r>
            <a:r>
              <a:rPr lang="en-US" sz="17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+ y], 2)</a:t>
            </a:r>
          </a:p>
          <a:p>
            <a:pPr marL="342900" lvl="1" indent="0"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342900" lvl="1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# Body</a:t>
            </a:r>
          </a:p>
          <a:p>
            <a:pPr marL="342900" lvl="1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pygame.draw.line(screen, RED, [5 + x, 17 + y], [5 + x, 7 + y], 2)</a:t>
            </a:r>
          </a:p>
          <a:p>
            <a:pPr marL="342900" lvl="1" indent="0"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342900" lvl="1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# Arms</a:t>
            </a:r>
          </a:p>
          <a:p>
            <a:pPr marL="342900" lvl="1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pygame.draw.line(screen, RED, [5 + x, 7 + y], [9 + x, 17 + y], 2)</a:t>
            </a:r>
          </a:p>
          <a:p>
            <a:pPr marL="342900" lvl="1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pygame.draw.line(screen, RED, [5 + x, 7 + y], [1 + x, 17 + y], 2)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8"/>
            <a:ext cx="6109607" cy="1325563"/>
          </a:xfrm>
        </p:spPr>
        <p:txBody>
          <a:bodyPr/>
          <a:lstStyle/>
          <a:p>
            <a:r>
              <a:rPr lang="en-US"/>
              <a:t>6.1 Drawing a Stick 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24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906140" y="559566"/>
            <a:ext cx="957943" cy="1088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978148" y="487558"/>
            <a:ext cx="0" cy="144016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65572" y="241665"/>
            <a:ext cx="914400" cy="337457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(x, y)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23249" y="1919011"/>
            <a:ext cx="914400" cy="71533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(x+10, </a:t>
            </a:r>
          </a:p>
          <a:p>
            <a:r>
              <a:rPr lang="en-US"/>
              <a:t> y+27)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51172" y="849972"/>
            <a:ext cx="914400" cy="71533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(x+5, </a:t>
            </a:r>
          </a:p>
          <a:p>
            <a:r>
              <a:rPr lang="en-US"/>
              <a:t> y+17)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01697" y="1207638"/>
            <a:ext cx="778476" cy="2504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3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166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pygame.init()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screen = pygame.display.set_mode([700, 500])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pygame.display.set_caption("Move Keyboard")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clock = pygame.time.Clock()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# move step in pixels done by a key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xStep = 0; yStep = 0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# Current position of stick man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x = 10; y = 10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while running: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clock.tick(30)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if event.type == QUIT: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6.2. move_keyboard.py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45770" y="250370"/>
            <a:ext cx="6969579" cy="6466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if event.type == KEYDOWN: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if event.key == K_ESCAPE: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    running = False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# if an arrow key, adjust step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elif event.key == K_LEFT: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    xStep =- 3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elif event.key == K_RIGHT: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    xStep = 3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elif event.key == K_UP: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    yStep =- 3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elif event.key == K_DOWN: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    yStep = 3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elif event.type == KEYUP: 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# if an arrow key, reset step to zero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if event.key == K_LEFT: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    xStep = 0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elif event.key == K_RIGHT: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    xStep = 0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elif event.key == K_UP: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    yStep = 0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elif event.key == K_DOWN: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            yStep = 0</a:t>
            </a:r>
          </a:p>
          <a:p>
            <a:pPr marL="0" indent="0">
              <a:buNone/>
            </a:pPr>
            <a:endParaRPr lang="en-US" sz="105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# Move according to the step values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x += xStep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y += yStep</a:t>
            </a:r>
          </a:p>
          <a:p>
            <a:pPr marL="0" indent="0">
              <a:buNone/>
            </a:pPr>
            <a:endParaRPr lang="en-US" sz="105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screen.fill(WHITE)</a:t>
            </a: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draw_stick_figure(screen, x, y)</a:t>
            </a:r>
            <a:endParaRPr lang="en-US" sz="1050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    pygame.display.update()</a:t>
            </a:r>
          </a:p>
          <a:p>
            <a:pPr marL="0" indent="0">
              <a:buNone/>
            </a:pPr>
            <a:endParaRPr lang="en-US" sz="105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50">
                <a:latin typeface="Courier New" pitchFamily="49" charset="0"/>
                <a:cs typeface="Courier New" pitchFamily="49" charset="0"/>
              </a:rPr>
              <a:t>pygame.quit()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7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(x,y) position of the stick man can be changed to anything, including values that are off the edges of the window!</a:t>
            </a:r>
          </a:p>
          <a:p>
            <a:pPr lvl="1"/>
            <a:r>
              <a:rPr lang="en-US"/>
              <a:t>e.g. (-100, 20), (1000, 56), (14, -50), (100, 700)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6.3. Disappearing Stick 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0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05404"/>
          </a:xfrm>
        </p:spPr>
        <p:txBody>
          <a:bodyPr/>
          <a:lstStyle/>
          <a:p>
            <a:r>
              <a:rPr lang="en-US"/>
              <a:t>I do not want the stick man to disappear off the sides of the window.</a:t>
            </a:r>
          </a:p>
          <a:p>
            <a:r>
              <a:rPr lang="en-US"/>
              <a:t>There are 4 sides with x and y values: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Limiting the Stick man's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977" y="3809998"/>
            <a:ext cx="3810165" cy="286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96077" y="3483426"/>
            <a:ext cx="685800" cy="3265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(0,0)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04049" y="3472540"/>
            <a:ext cx="685800" cy="3265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(700,0)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27370" y="6444340"/>
            <a:ext cx="1055916" cy="3265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(700,500)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8119" y="6444338"/>
            <a:ext cx="1055916" cy="32657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(0,500)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38977" y="3363686"/>
            <a:ext cx="3995223" cy="108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9" idx="0"/>
          </p:cNvCxnSpPr>
          <p:nvPr/>
        </p:nvCxnSpPr>
        <p:spPr>
          <a:xfrm>
            <a:off x="2581946" y="3809998"/>
            <a:ext cx="14131" cy="2634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17488" y="3363686"/>
            <a:ext cx="838200" cy="348345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x-axis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7877" y="4648197"/>
            <a:ext cx="838200" cy="348345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y-axis</a:t>
            </a:r>
          </a:p>
        </p:txBody>
      </p:sp>
    </p:spTree>
    <p:extLst>
      <p:ext uri="{BB962C8B-B14F-4D97-AF65-F5344CB8AC3E}">
        <p14:creationId xmlns:p14="http://schemas.microsoft.com/office/powerpoint/2010/main" val="198901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825625"/>
            <a:ext cx="6305551" cy="4351338"/>
          </a:xfrm>
        </p:spPr>
        <p:txBody>
          <a:bodyPr>
            <a:normAutofit lnSpcReduction="10000"/>
          </a:bodyPr>
          <a:lstStyle/>
          <a:p>
            <a:r>
              <a:rPr lang="en-US"/>
              <a:t>Left side: minimum x == 0</a:t>
            </a:r>
          </a:p>
          <a:p>
            <a:r>
              <a:rPr lang="en-US"/>
              <a:t>Top side: minimum y == 0</a:t>
            </a:r>
          </a:p>
          <a:p>
            <a:endParaRPr lang="en-US"/>
          </a:p>
          <a:p>
            <a:r>
              <a:rPr lang="en-US"/>
              <a:t>Right side: maximum x = 700-1</a:t>
            </a:r>
          </a:p>
          <a:p>
            <a:pPr lvl="1"/>
            <a:r>
              <a:rPr lang="en-US"/>
              <a:t>but want all of stick man to be seen, </a:t>
            </a:r>
            <a:br>
              <a:rPr lang="en-US"/>
            </a:br>
            <a:r>
              <a:rPr lang="en-US"/>
              <a:t>so max x = 700 – 1 </a:t>
            </a:r>
            <a:r>
              <a:rPr lang="en-US" b="1"/>
              <a:t>– 10</a:t>
            </a:r>
          </a:p>
          <a:p>
            <a:pPr lvl="1"/>
            <a:endParaRPr lang="en-US"/>
          </a:p>
          <a:p>
            <a:r>
              <a:rPr lang="en-US"/>
              <a:t>Bottom side: maximum y = 500-1</a:t>
            </a:r>
          </a:p>
          <a:p>
            <a:pPr lvl="1"/>
            <a:r>
              <a:rPr lang="en-US"/>
              <a:t>but want all of stick man to be seen, </a:t>
            </a:r>
            <a:br>
              <a:rPr lang="en-US"/>
            </a:br>
            <a:r>
              <a:rPr lang="en-US"/>
              <a:t>so max y = 500 – 1 </a:t>
            </a:r>
            <a:r>
              <a:rPr lang="en-US" b="1"/>
              <a:t>– 27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 and Max x's and y's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017" y="2558143"/>
            <a:ext cx="1738803" cy="19485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6218" y="4952999"/>
            <a:ext cx="1332820" cy="609600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right, bottom</a:t>
            </a:r>
          </a:p>
          <a:p>
            <a:r>
              <a:rPr lang="en-US"/>
              <a:t>of window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085" y="3115419"/>
            <a:ext cx="927985" cy="152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8577943" y="4506685"/>
            <a:ext cx="374877" cy="446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speedlink.com/img/product/SL-6565-SBK-01/large/sl-6565-sbk-01_rgb_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681" y="4646148"/>
            <a:ext cx="3300112" cy="205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Pygame can process events from:</a:t>
            </a:r>
          </a:p>
          <a:p>
            <a:pPr lvl="1"/>
            <a:r>
              <a:rPr lang="en-US"/>
              <a:t>the keyboard</a:t>
            </a:r>
          </a:p>
          <a:p>
            <a:pPr lvl="2"/>
            <a:r>
              <a:rPr lang="en-US"/>
              <a:t>http://www.pygame.org/docs/ref/key.html</a:t>
            </a:r>
          </a:p>
          <a:p>
            <a:pPr lvl="1"/>
            <a:r>
              <a:rPr lang="en-US"/>
              <a:t>the mouse</a:t>
            </a:r>
          </a:p>
          <a:p>
            <a:pPr lvl="2"/>
            <a:r>
              <a:rPr lang="en-US"/>
              <a:t>http://www.pygame.org/docs/ref/mouse.html</a:t>
            </a:r>
          </a:p>
          <a:p>
            <a:pPr lvl="1"/>
            <a:r>
              <a:rPr lang="en-US"/>
              <a:t>gamepads (pygame calls them joysticks)</a:t>
            </a:r>
          </a:p>
          <a:p>
            <a:pPr lvl="2"/>
            <a:r>
              <a:rPr lang="en-US"/>
              <a:t>http://www.pygame.org/docs/ref/joystick.html</a:t>
            </a:r>
          </a:p>
          <a:p>
            <a:pPr lvl="2"/>
            <a:r>
              <a:rPr lang="en-US"/>
              <a:t>Pygame must initialize the gamepads first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Types of User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1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8392" y="813253"/>
            <a:ext cx="8173185" cy="5609318"/>
          </a:xfrm>
        </p:spPr>
        <p:txBody>
          <a:bodyPr>
            <a:normAutofit/>
          </a:bodyPr>
          <a:lstStyle/>
          <a:p>
            <a:r>
              <a:rPr lang="en-US" sz="2400"/>
              <a:t>This position limiting of (x, y) is implemented in all 3 programs by the same function, limitPos():</a:t>
            </a:r>
          </a:p>
          <a:p>
            <a:pPr marL="342900" lvl="1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342900" lvl="1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def limitPos(screen, x, y):</a:t>
            </a:r>
          </a:p>
          <a:p>
            <a:pPr marL="342900" lvl="1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width, height = screen.get_size()</a:t>
            </a:r>
          </a:p>
          <a:p>
            <a:pPr marL="342900" lvl="1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if (x &lt; 0):</a:t>
            </a:r>
          </a:p>
          <a:p>
            <a:pPr marL="342900" lvl="1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x = 0</a:t>
            </a:r>
          </a:p>
          <a:p>
            <a:pPr marL="342900" lvl="1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elif (x &gt; width-1 - 10):   # add in stick figure max width</a:t>
            </a:r>
          </a:p>
          <a:p>
            <a:pPr marL="342900" lvl="1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x = width-1 - 10</a:t>
            </a:r>
          </a:p>
          <a:p>
            <a:pPr marL="342900" lvl="1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342900" lvl="1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if (y &lt; 0):</a:t>
            </a:r>
          </a:p>
          <a:p>
            <a:pPr marL="342900" lvl="1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y = 0</a:t>
            </a:r>
          </a:p>
          <a:p>
            <a:pPr marL="342900" lvl="1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elif (y &gt; height-1 - 27):  #add in stick figure max height</a:t>
            </a:r>
          </a:p>
          <a:p>
            <a:pPr marL="342900" lvl="1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y = height-1 - 27</a:t>
            </a:r>
          </a:p>
          <a:p>
            <a:pPr marL="342900" lvl="1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return (x, y)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8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Inside the game loop, replace:</a:t>
            </a:r>
          </a:p>
          <a:p>
            <a:pPr marL="342900" lvl="1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x += xStep</a:t>
            </a:r>
          </a:p>
          <a:p>
            <a:pPr marL="342900" lvl="1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y += yStep</a:t>
            </a:r>
          </a:p>
          <a:p>
            <a:r>
              <a:rPr lang="en-US"/>
              <a:t>by:</a:t>
            </a:r>
          </a:p>
          <a:p>
            <a:pPr marL="342900" lvl="1" indent="0">
              <a:buNone/>
            </a:pPr>
            <a:r>
              <a:rPr lang="es-ES" sz="1800">
                <a:latin typeface="Courier New" pitchFamily="49" charset="0"/>
                <a:cs typeface="Courier New" pitchFamily="49" charset="0"/>
              </a:rPr>
              <a:t>    x, y = </a:t>
            </a:r>
            <a:r>
              <a:rPr lang="es-ES" sz="1800" b="1">
                <a:latin typeface="Courier New" pitchFamily="49" charset="0"/>
                <a:cs typeface="Courier New" pitchFamily="49" charset="0"/>
              </a:rPr>
              <a:t>limitPos</a:t>
            </a:r>
            <a:r>
              <a:rPr lang="es-ES" sz="1800">
                <a:latin typeface="Courier New" pitchFamily="49" charset="0"/>
                <a:cs typeface="Courier New" pitchFamily="49" charset="0"/>
              </a:rPr>
              <a:t>(screen, x+xStep, y+yStep)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Changes to 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9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pygame.init()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screen = pygame.display.set_mode([700, 500])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pygame.display.set_caption("Move Mouse")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clock = pygame.time.Clock()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# Hide the mouse cursor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pygame.mouse.set_visible(0)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while running: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clock.tick(30)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for event in pygame.event.get():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if event.type == QUIT: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6.4. move_mouse.py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3037114"/>
            <a:ext cx="2917371" cy="11157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Simpler code since no need for x, y, xStep, and yStep</a:t>
            </a:r>
          </a:p>
        </p:txBody>
      </p:sp>
    </p:spTree>
    <p:extLst>
      <p:ext uri="{BB962C8B-B14F-4D97-AF65-F5344CB8AC3E}">
        <p14:creationId xmlns:p14="http://schemas.microsoft.com/office/powerpoint/2010/main" val="41436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31421" y="12922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if event.type == MOUSEBUTTONDOWN and \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pygame.mouse.get_pressed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()[1]:   # middle button pressed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pos =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pygame.mouse.get_pos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()    # pos is [x, y] of mouse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x, y =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limitPos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(screen, pos[0], pos[1])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# redraw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screen.fill(WHITE)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draw_stick_figure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(screen, x, y)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pygame.display.update()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pygame.quit()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13114"/>
            <a:ext cx="7886700" cy="46638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pygame.init()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screen = pygame.display.set_mode([700, 500])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pygame.display.set_caption("Move Joy")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clock = pygame.time.Clock()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# Current position of stick man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x = 10; y = 10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joys =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initJoys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joy = joys[0]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while running: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clock.tick(30)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if event.type == QUIT: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6.5. move_joy.py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36029" y="3243942"/>
            <a:ext cx="2917371" cy="11157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Must initialize joysticks in Pygame and set stick man's start position.</a:t>
            </a:r>
          </a:p>
        </p:txBody>
      </p:sp>
    </p:spTree>
    <p:extLst>
      <p:ext uri="{BB962C8B-B14F-4D97-AF65-F5344CB8AC3E}">
        <p14:creationId xmlns:p14="http://schemas.microsoft.com/office/powerpoint/2010/main" val="165661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18520" y="707571"/>
            <a:ext cx="7002236" cy="5469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if event.type == JOYBUTTONDOWN: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# move using left analog stick  (uses axes 0 and 1)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# multiply by 10 to increase step to -10 -- 10 range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x += int(joy.get_axis(0) * 10)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y += int(joy.get_axis(1) * 10)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x, y =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limitPos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(screen, x, y)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# redraw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screen.fill(WHITE)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draw_stick_figure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(screen, x, y)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pygame.display.update()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pygame.quit()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57257" y="326570"/>
            <a:ext cx="2373085" cy="9252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Pressing any joystick button will stop the program running.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87686" y="4452255"/>
            <a:ext cx="3287485" cy="1589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This approach "feels" the best. The stick man can move in more directions because the axes can range over more values.</a:t>
            </a:r>
          </a:p>
        </p:txBody>
      </p:sp>
    </p:spTree>
    <p:extLst>
      <p:ext uri="{BB962C8B-B14F-4D97-AF65-F5344CB8AC3E}">
        <p14:creationId xmlns:p14="http://schemas.microsoft.com/office/powerpoint/2010/main" val="398346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15143"/>
            <a:ext cx="78867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def initJoys():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# create a list of joysticks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joys = []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for i in range(pygame.joystick.get_count()):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j = pygame.joystick.Joystick(i)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j.init()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joys.append(j)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#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report joystick charateristics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print(i, "Joystick: \"", j.get_name(), "\"")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print("     buttons :", j.get_numbuttons())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print("     balls : ", j.get_numballs())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print("     axes : ", j.get_numaxes())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print("     hats : ", j.get_numhats())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print("")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if not joys: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print("No joysticks found")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pygame.quit()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sys.exit()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return joys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the Joysticks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630" y="4666571"/>
            <a:ext cx="4830157" cy="2093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09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Printing all Events (printEvents.py)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724" y="1420030"/>
            <a:ext cx="39624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90" y="2910626"/>
            <a:ext cx="7459779" cy="382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184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64267" y="425004"/>
            <a:ext cx="6660792" cy="609170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import pygame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from pygame.locals import *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pygame.init()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screen = pygame.display.set_mode((400, 300))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screen.fill((255,255,255))    # white background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pygame.display.set_caption("Print Events")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clock = pygame.time.Clock()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# initialize joysticks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for i in range(pygame.joystick.get_count()):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j = pygame.joystick.Joystick(i)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j.init()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while running: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clock.tick(30)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if event.type == QUIT: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print(event)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pygame.display.update() 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pygame.quit()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0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Keyboard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8" y="1507633"/>
            <a:ext cx="9045362" cy="49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4" y="1990894"/>
            <a:ext cx="8249895" cy="68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28650" y="3940935"/>
            <a:ext cx="7886700" cy="2236028"/>
          </a:xfrm>
        </p:spPr>
        <p:txBody>
          <a:bodyPr>
            <a:normAutofit/>
          </a:bodyPr>
          <a:lstStyle/>
          <a:p>
            <a:r>
              <a:rPr lang="en-US"/>
              <a:t>The unicode value is a character (e.g. 'd'), while key is a Pygame </a:t>
            </a:r>
            <a:r>
              <a:rPr lang="en-US" b="1"/>
              <a:t>key code</a:t>
            </a:r>
            <a:r>
              <a:rPr lang="en-US"/>
              <a:t> (e.g. K_d).</a:t>
            </a:r>
          </a:p>
          <a:p>
            <a:r>
              <a:rPr lang="en-US"/>
              <a:t>mod is a modifier key, which is 0 if no modifier key is being pressed</a:t>
            </a:r>
          </a:p>
          <a:p>
            <a:pPr lvl="1"/>
            <a:r>
              <a:rPr lang="en-US"/>
              <a:t>modifiers include &lt;ctrl&gt;, &lt;shift&gt;, &lt;alt&gt;</a:t>
            </a:r>
          </a:p>
        </p:txBody>
      </p:sp>
    </p:spTree>
    <p:extLst>
      <p:ext uri="{BB962C8B-B14F-4D97-AF65-F5344CB8AC3E}">
        <p14:creationId xmlns:p14="http://schemas.microsoft.com/office/powerpoint/2010/main" val="189369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Pygame </a:t>
            </a:r>
            <a:br>
              <a:rPr lang="en-US"/>
            </a:br>
            <a:r>
              <a:rPr lang="en-US"/>
              <a:t>Key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121" y="75460"/>
            <a:ext cx="3548600" cy="672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1825625"/>
            <a:ext cx="4039471" cy="1716065"/>
          </a:xfrm>
        </p:spPr>
        <p:txBody>
          <a:bodyPr/>
          <a:lstStyle/>
          <a:p>
            <a:r>
              <a:rPr lang="en-US"/>
              <a:t>See </a:t>
            </a:r>
            <a:br>
              <a:rPr lang="en-US"/>
            </a:br>
            <a:r>
              <a:rPr lang="en-US" sz="2000">
                <a:latin typeface="Courier New" pitchFamily="49" charset="0"/>
                <a:cs typeface="Courier New" pitchFamily="49" charset="0"/>
              </a:rPr>
              <a:t>http://www.pygame.org/</a:t>
            </a:r>
            <a:br>
              <a:rPr lang="en-US" sz="2000">
                <a:latin typeface="Courier New" pitchFamily="49" charset="0"/>
                <a:cs typeface="Courier New" pitchFamily="49" charset="0"/>
              </a:rPr>
            </a:br>
            <a:r>
              <a:rPr lang="en-US" sz="2000">
                <a:latin typeface="Courier New" pitchFamily="49" charset="0"/>
                <a:cs typeface="Courier New" pitchFamily="49" charset="0"/>
              </a:rPr>
              <a:t>docs/ref/key.html </a:t>
            </a:r>
            <a:br>
              <a:rPr lang="en-US" sz="2000">
                <a:latin typeface="Courier New" pitchFamily="49" charset="0"/>
                <a:cs typeface="Courier New" pitchFamily="49" charset="0"/>
              </a:rPr>
            </a:br>
            <a:r>
              <a:rPr lang="en-US"/>
              <a:t>for full details.</a:t>
            </a:r>
          </a:p>
        </p:txBody>
      </p:sp>
    </p:spTree>
    <p:extLst>
      <p:ext uri="{BB962C8B-B14F-4D97-AF65-F5344CB8AC3E}">
        <p14:creationId xmlns:p14="http://schemas.microsoft.com/office/powerpoint/2010/main" val="158365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while running: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clock.tick(30)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if event.type == QUIT: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if event.type == KEYDOWN:</a:t>
            </a:r>
          </a:p>
          <a:p>
            <a:pPr marL="0" indent="0"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         if event.key == K_ESCAPE:</a:t>
            </a:r>
          </a:p>
          <a:p>
            <a:pPr marL="0" indent="0"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              running = False</a:t>
            </a:r>
          </a:p>
          <a:p>
            <a:endParaRPr lang="en-US"/>
          </a:p>
          <a:p>
            <a:r>
              <a:rPr lang="en-US"/>
              <a:t>This sets running to False if the escape key is pressed down.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6660" y="3447535"/>
            <a:ext cx="2298357" cy="10379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could also look at</a:t>
            </a:r>
          </a:p>
          <a:p>
            <a:r>
              <a:rPr lang="en-US" b="1"/>
              <a:t>event.mod</a:t>
            </a:r>
            <a:r>
              <a:rPr lang="en-US"/>
              <a:t> and </a:t>
            </a:r>
            <a:r>
              <a:rPr lang="en-US" b="1"/>
              <a:t>event.unicode</a:t>
            </a:r>
          </a:p>
        </p:txBody>
      </p:sp>
    </p:spTree>
    <p:extLst>
      <p:ext uri="{BB962C8B-B14F-4D97-AF65-F5344CB8AC3E}">
        <p14:creationId xmlns:p14="http://schemas.microsoft.com/office/powerpoint/2010/main" val="418625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Mouse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8" y="1507633"/>
            <a:ext cx="9045362" cy="492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" y="1999674"/>
            <a:ext cx="8718997" cy="97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628650" y="3940935"/>
            <a:ext cx="7886700" cy="2236028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pos is the mouse's (x,y) position inside the Pygame window</a:t>
            </a:r>
          </a:p>
          <a:p>
            <a:r>
              <a:rPr lang="en-US" sz="2400"/>
              <a:t>rel is a relative move (xChange, yChange), which will be negative if up or to the left</a:t>
            </a:r>
          </a:p>
          <a:p>
            <a:r>
              <a:rPr lang="en-US" sz="2400"/>
              <a:t>buttons is a tuple of 3 button states</a:t>
            </a:r>
          </a:p>
          <a:p>
            <a:r>
              <a:rPr lang="en-US" sz="2400"/>
              <a:t>button is the ID of the button that sent the event</a:t>
            </a:r>
          </a:p>
          <a:p>
            <a:pPr lvl="1"/>
            <a:r>
              <a:rPr lang="en-US" sz="2000"/>
              <a:t>IDs start at 1; the middle button is ID 2, 4, and 5!</a:t>
            </a:r>
          </a:p>
        </p:txBody>
      </p:sp>
    </p:spTree>
    <p:extLst>
      <p:ext uri="{BB962C8B-B14F-4D97-AF65-F5344CB8AC3E}">
        <p14:creationId xmlns:p14="http://schemas.microsoft.com/office/powerpoint/2010/main" val="54796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3192</Words>
  <Application>Microsoft Office PowerPoint</Application>
  <PresentationFormat>화면 슬라이드 쇼(4:3)</PresentationFormat>
  <Paragraphs>493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6" baseType="lpstr">
      <vt:lpstr>微软雅黑</vt:lpstr>
      <vt:lpstr>SimSun-ExtB</vt:lpstr>
      <vt:lpstr>Arial</vt:lpstr>
      <vt:lpstr>Arial Black</vt:lpstr>
      <vt:lpstr>Century Gothic</vt:lpstr>
      <vt:lpstr>Courier New</vt:lpstr>
      <vt:lpstr>Times New Roman</vt:lpstr>
      <vt:lpstr>Traditional Arabic</vt:lpstr>
      <vt:lpstr>Wingdings</vt:lpstr>
      <vt:lpstr>Presentation level design</vt:lpstr>
      <vt:lpstr>4. User Input</vt:lpstr>
      <vt:lpstr>Outline</vt:lpstr>
      <vt:lpstr>1. Types of User Input</vt:lpstr>
      <vt:lpstr>Printing all Events (printEvents.py)</vt:lpstr>
      <vt:lpstr>Code</vt:lpstr>
      <vt:lpstr>2. Keyboard Events</vt:lpstr>
      <vt:lpstr>Some Pygame  Key Codes</vt:lpstr>
      <vt:lpstr>Example</vt:lpstr>
      <vt:lpstr>3. Mouse Events</vt:lpstr>
      <vt:lpstr>Using Mouse Functions</vt:lpstr>
      <vt:lpstr>Example</vt:lpstr>
      <vt:lpstr>4. Mouse Demo (mouseDemo.py)</vt:lpstr>
      <vt:lpstr>Code</vt:lpstr>
      <vt:lpstr>PowerPoint 프레젠테이션</vt:lpstr>
      <vt:lpstr>5. Gamepad (Joystick)</vt:lpstr>
      <vt:lpstr>Joystick(s) Initialization</vt:lpstr>
      <vt:lpstr>Joystick Events</vt:lpstr>
      <vt:lpstr>Example</vt:lpstr>
      <vt:lpstr>Joystick Functions</vt:lpstr>
      <vt:lpstr>Examples</vt:lpstr>
      <vt:lpstr>PowerPoint 프레젠테이션</vt:lpstr>
      <vt:lpstr>joyDemo.py GUI</vt:lpstr>
      <vt:lpstr>6. Moving a Stick Man</vt:lpstr>
      <vt:lpstr>6.1 Drawing a Stick Man</vt:lpstr>
      <vt:lpstr>6.2. move_keyboard.py</vt:lpstr>
      <vt:lpstr>PowerPoint 프레젠테이션</vt:lpstr>
      <vt:lpstr>6.3. Disappearing Stick Man</vt:lpstr>
      <vt:lpstr>Limiting the Stick man's Position</vt:lpstr>
      <vt:lpstr>Min and Max x's and y's</vt:lpstr>
      <vt:lpstr>PowerPoint 프레젠테이션</vt:lpstr>
      <vt:lpstr>Changes to main</vt:lpstr>
      <vt:lpstr>6.4. move_mouse.py</vt:lpstr>
      <vt:lpstr>PowerPoint 프레젠테이션</vt:lpstr>
      <vt:lpstr>6.5. move_joy.py</vt:lpstr>
      <vt:lpstr>PowerPoint 프레젠테이션</vt:lpstr>
      <vt:lpstr>Initializing the Joysticks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2015-10-02T20:02:04Z</dcterms:created>
  <dcterms:modified xsi:type="dcterms:W3CDTF">2022-09-15T07:06:19Z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